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12" r:id="rId46"/>
    <p:sldId id="305" r:id="rId47"/>
    <p:sldId id="304" r:id="rId48"/>
    <p:sldId id="307" r:id="rId49"/>
    <p:sldId id="308" r:id="rId50"/>
    <p:sldId id="309" r:id="rId51"/>
    <p:sldId id="313" r:id="rId52"/>
    <p:sldId id="314" r:id="rId53"/>
    <p:sldId id="340" r:id="rId54"/>
    <p:sldId id="317" r:id="rId55"/>
    <p:sldId id="325" r:id="rId56"/>
    <p:sldId id="326" r:id="rId57"/>
    <p:sldId id="327" r:id="rId58"/>
    <p:sldId id="315" r:id="rId59"/>
    <p:sldId id="335" r:id="rId60"/>
    <p:sldId id="337" r:id="rId61"/>
    <p:sldId id="328" r:id="rId62"/>
    <p:sldId id="316" r:id="rId63"/>
    <p:sldId id="329" r:id="rId64"/>
    <p:sldId id="338" r:id="rId65"/>
    <p:sldId id="339" r:id="rId66"/>
    <p:sldId id="330" r:id="rId67"/>
    <p:sldId id="331" r:id="rId68"/>
    <p:sldId id="332" r:id="rId69"/>
    <p:sldId id="336" r:id="rId70"/>
    <p:sldId id="319" r:id="rId71"/>
    <p:sldId id="333" r:id="rId72"/>
    <p:sldId id="318" r:id="rId73"/>
    <p:sldId id="321" r:id="rId74"/>
    <p:sldId id="322" r:id="rId75"/>
    <p:sldId id="323" r:id="rId76"/>
    <p:sldId id="324" r:id="rId77"/>
    <p:sldId id="334" r:id="rId78"/>
    <p:sldId id="387" r:id="rId79"/>
    <p:sldId id="389" r:id="rId80"/>
    <p:sldId id="393" r:id="rId81"/>
    <p:sldId id="391" r:id="rId82"/>
    <p:sldId id="392" r:id="rId83"/>
    <p:sldId id="390" r:id="rId84"/>
    <p:sldId id="342" r:id="rId85"/>
    <p:sldId id="343" r:id="rId86"/>
    <p:sldId id="344" r:id="rId87"/>
    <p:sldId id="345" r:id="rId88"/>
    <p:sldId id="347" r:id="rId89"/>
    <p:sldId id="355" r:id="rId90"/>
    <p:sldId id="358" r:id="rId91"/>
    <p:sldId id="356" r:id="rId92"/>
    <p:sldId id="357" r:id="rId93"/>
    <p:sldId id="359" r:id="rId94"/>
    <p:sldId id="360" r:id="rId95"/>
    <p:sldId id="363" r:id="rId96"/>
    <p:sldId id="364" r:id="rId97"/>
    <p:sldId id="365" r:id="rId98"/>
    <p:sldId id="366" r:id="rId99"/>
    <p:sldId id="369" r:id="rId100"/>
    <p:sldId id="370" r:id="rId101"/>
    <p:sldId id="372" r:id="rId102"/>
    <p:sldId id="373" r:id="rId103"/>
    <p:sldId id="375" r:id="rId104"/>
    <p:sldId id="374" r:id="rId105"/>
    <p:sldId id="376" r:id="rId106"/>
    <p:sldId id="377" r:id="rId107"/>
    <p:sldId id="378" r:id="rId108"/>
    <p:sldId id="341" r:id="rId109"/>
    <p:sldId id="346" r:id="rId110"/>
    <p:sldId id="353" r:id="rId111"/>
    <p:sldId id="354" r:id="rId112"/>
    <p:sldId id="379" r:id="rId113"/>
    <p:sldId id="350" r:id="rId114"/>
    <p:sldId id="380" r:id="rId115"/>
    <p:sldId id="384" r:id="rId116"/>
    <p:sldId id="394" r:id="rId117"/>
    <p:sldId id="385" r:id="rId118"/>
    <p:sldId id="396" r:id="rId119"/>
    <p:sldId id="381" r:id="rId120"/>
    <p:sldId id="386" r:id="rId121"/>
    <p:sldId id="382" r:id="rId122"/>
    <p:sldId id="395" r:id="rId123"/>
    <p:sldId id="351" r:id="rId124"/>
    <p:sldId id="383" r:id="rId125"/>
    <p:sldId id="397" r:id="rId126"/>
    <p:sldId id="311" r:id="rId12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6197"/>
  </p:normalViewPr>
  <p:slideViewPr>
    <p:cSldViewPr snapToGrid="0">
      <p:cViewPr varScale="1">
        <p:scale>
          <a:sx n="91" d="100"/>
          <a:sy n="9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30-06-23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799039" y="2280603"/>
            <a:ext cx="8590873" cy="4430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Iteration: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.begin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conjunto.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.end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conjunto.</a:t>
            </a:r>
          </a:p>
          <a:p>
            <a:pPr lvl="1"/>
            <a:r>
              <a:rPr lang="en-US" i="1" dirty="0" err="1">
                <a:latin typeface="Söhne"/>
              </a:rPr>
              <a:t>Ciclo</a:t>
            </a:r>
            <a:r>
              <a:rPr lang="en-US" i="1" dirty="0">
                <a:latin typeface="Söhne"/>
              </a:rPr>
              <a:t> “</a:t>
            </a:r>
            <a:r>
              <a:rPr lang="en-US" b="0" i="1" u="none" strike="noStrike" dirty="0">
                <a:effectLst/>
                <a:latin typeface="Söhne"/>
              </a:rPr>
              <a:t>for”</a:t>
            </a:r>
            <a:r>
              <a:rPr lang="en-US" b="0" i="0" u="none" strike="noStrike" dirty="0">
                <a:effectLst/>
                <a:latin typeface="Söhne"/>
              </a:rPr>
              <a:t> –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lvl="1"/>
            <a:endParaRPr lang="en-US" dirty="0">
              <a:latin typeface="Söhne"/>
            </a:endParaRPr>
          </a:p>
          <a:p>
            <a:pPr marL="457200" lvl="1" indent="0">
              <a:buNone/>
            </a:pPr>
            <a:r>
              <a:rPr lang="en-US" b="0" i="0" u="none" strike="noStrike" dirty="0" err="1">
                <a:effectLst/>
                <a:latin typeface="Söhne"/>
              </a:rPr>
              <a:t>Ejemplo</a:t>
            </a:r>
            <a:r>
              <a:rPr lang="en-US" b="0" i="0" u="none" strike="noStrike" dirty="0">
                <a:effectLst/>
                <a:latin typeface="Söhne"/>
              </a:rPr>
              <a:t>:</a:t>
            </a:r>
          </a:p>
          <a:p>
            <a:pPr marL="0" indent="0" algn="l" rtl="0" fontAlgn="base">
              <a:buNone/>
            </a:pPr>
            <a:r>
              <a:rPr lang="en-US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std::set&lt;char&gt; set;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('A');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('B');</a:t>
            </a: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lang="en-US" sz="2400" dirty="0" err="1">
                <a:solidFill>
                  <a:srgbClr val="273239"/>
                </a:solidFill>
                <a:latin typeface="Consolas" panose="020B0609020204030204" pitchFamily="49" charset="0"/>
              </a:rPr>
              <a:t>set</a:t>
            </a:r>
            <a:r>
              <a:rPr lang="en-US" sz="2400" b="0" i="0" u="none" strike="noStrike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('B’);</a:t>
            </a:r>
          </a:p>
          <a:p>
            <a:pPr marL="0" indent="0" algn="l" rtl="0" fontAlgn="base">
              <a:buNone/>
            </a:pPr>
            <a:r>
              <a:rPr lang="en-US" sz="2900" dirty="0"/>
              <a:t>          </a:t>
            </a: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for (auto&amp; str : set) {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 algn="l" rtl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     }</a:t>
            </a:r>
          </a:p>
          <a:p>
            <a:pPr lvl="1"/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7205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diccionario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s-ES" sz="2400" dirty="0"/>
              <a:t>Un diccionario es una colección de pares clave-valor.</a:t>
            </a:r>
          </a:p>
          <a:p>
            <a:r>
              <a:rPr lang="es-ES" sz="2400" dirty="0"/>
              <a:t>Cada elemento se identifica por su </a:t>
            </a:r>
            <a:r>
              <a:rPr lang="es-ES" sz="2400" b="1" dirty="0"/>
              <a:t>clave única</a:t>
            </a:r>
            <a:r>
              <a:rPr lang="es-ES" sz="2400" dirty="0"/>
              <a:t>.</a:t>
            </a:r>
          </a:p>
          <a:p>
            <a:r>
              <a:rPr lang="es-ES" sz="2400" dirty="0"/>
              <a:t>Las claves de un diccionario suelen ser tipos </a:t>
            </a:r>
            <a:r>
              <a:rPr lang="es-ES" sz="2400" i="1" dirty="0"/>
              <a:t>inmutables</a:t>
            </a:r>
            <a:r>
              <a:rPr lang="es-ES" sz="2400" dirty="0"/>
              <a:t>, como cadenas o números.</a:t>
            </a:r>
          </a:p>
          <a:p>
            <a:r>
              <a:rPr lang="es-ES" sz="2400" dirty="0"/>
              <a:t>El diccionario proporciona una forma rápida de acceder a los elementos por sus claves.</a:t>
            </a:r>
          </a:p>
          <a:p>
            <a:r>
              <a:rPr lang="es-ES" sz="2400" dirty="0"/>
              <a:t>Es útil para tareas como el mapeo y la indexación.</a:t>
            </a:r>
          </a:p>
          <a:p>
            <a:r>
              <a:rPr lang="es-ES" sz="2400" b="1" i="1" dirty="0"/>
              <a:t>Agregar</a:t>
            </a:r>
            <a:r>
              <a:rPr lang="es-ES" sz="2400" dirty="0"/>
              <a:t>, </a:t>
            </a:r>
            <a:r>
              <a:rPr lang="es-ES" sz="2400" b="1" i="1" dirty="0"/>
              <a:t>actualizar</a:t>
            </a:r>
            <a:r>
              <a:rPr lang="es-ES" sz="2400" dirty="0"/>
              <a:t> y </a:t>
            </a:r>
            <a:r>
              <a:rPr lang="es-ES" sz="2400" b="1" i="1" dirty="0"/>
              <a:t>eliminar</a:t>
            </a:r>
            <a:r>
              <a:rPr lang="es-ES" sz="2400" dirty="0"/>
              <a:t> elementos en un diccionario son operaciones eficientes.</a:t>
            </a:r>
          </a:p>
          <a:p>
            <a:r>
              <a:rPr lang="es-ES" sz="2400" dirty="0"/>
              <a:t>Los elementos de un diccionario suelen ser almacenados en un orden inespecífico.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417650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dirty="0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</a:t>
            </a:r>
            <a:r>
              <a:rPr lang="en-US" sz="2200" dirty="0" err="1">
                <a:solidFill>
                  <a:srgbClr val="00A67D"/>
                </a:solidFill>
                <a:latin typeface="Söhne Mono"/>
              </a:rPr>
              <a:t>map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contenedor de biblioteca estándar que proporciona implementaciones eficientes de diccionario: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map</a:t>
            </a:r>
            <a:r>
              <a:rPr lang="es-ES" sz="2200" b="1" dirty="0">
                <a:ea typeface="Cambria Math" panose="02040503050406030204" pitchFamily="18" charset="0"/>
              </a:rPr>
              <a:t>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unordered_map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diccionario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map</a:t>
            </a:r>
            <a:r>
              <a:rPr lang="es-ES" sz="2200" dirty="0"/>
              <a:t>: Es un contenedor asociativo ordenado que almacena pares clave-valor ordenados por las claves. Proporciona búsqueda, inserción y eliminación rápidas de elementos basados en las claves.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unordered_map</a:t>
            </a:r>
            <a:r>
              <a:rPr lang="es-ES" sz="2200" dirty="0"/>
              <a:t>: Es un contenedor asociativo no ordenado que almacena pares clave-valor.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rápidas.</a:t>
            </a:r>
          </a:p>
        </p:txBody>
      </p:sp>
    </p:spTree>
    <p:extLst>
      <p:ext uri="{BB962C8B-B14F-4D97-AF65-F5344CB8AC3E}">
        <p14:creationId xmlns:p14="http://schemas.microsoft.com/office/powerpoint/2010/main" val="3563913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</a:t>
            </a:r>
            <a:r>
              <a:rPr lang="en-US" sz="2400" b="0" i="0" u="none" strike="noStrike" dirty="0">
                <a:effectLst/>
                <a:latin typeface="Söhne"/>
              </a:rPr>
              <a:t> </a:t>
            </a:r>
            <a:r>
              <a:rPr lang="en-US" sz="5400" i="0" u="none" strike="noStrike" dirty="0">
                <a:effectLst/>
              </a:rPr>
              <a:t>std::map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latin typeface="Söhne"/>
              </a:rPr>
              <a:t>Operaciones</a:t>
            </a:r>
            <a:r>
              <a:rPr lang="en-US" dirty="0"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comunmente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disponibles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contenedores</a:t>
            </a:r>
            <a:r>
              <a:rPr lang="en-US" b="0" i="0" u="none" strike="noStrike" dirty="0">
                <a:effectLst/>
                <a:latin typeface="Söhne"/>
              </a:rPr>
              <a:t> std::map (std::</a:t>
            </a:r>
            <a:r>
              <a:rPr lang="en-US" b="0" i="0" u="none" strike="noStrike" dirty="0" err="1">
                <a:effectLst/>
                <a:latin typeface="Söhne"/>
              </a:rPr>
              <a:t>unordered_map</a:t>
            </a:r>
            <a:r>
              <a:rPr lang="en-US" b="0" i="0" u="none" strike="noStrike" dirty="0">
                <a:effectLst/>
                <a:latin typeface="Söhne"/>
              </a:rPr>
              <a:t>):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u="sng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= value –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.insert</a:t>
            </a:r>
            <a:r>
              <a:rPr lang="en-US" b="0" i="0" u="none" strike="noStrike" dirty="0">
                <a:effectLst/>
                <a:latin typeface="Söhne"/>
              </a:rPr>
              <a:t>(std::</a:t>
            </a:r>
            <a:r>
              <a:rPr lang="en-US" b="0" i="0" u="none" strike="noStrike" dirty="0" err="1">
                <a:effectLst/>
                <a:latin typeface="Söhne"/>
              </a:rPr>
              <a:t>make_pair</a:t>
            </a:r>
            <a:r>
              <a:rPr lang="en-US" b="0" i="0" u="none" strike="noStrike" dirty="0">
                <a:effectLst/>
                <a:latin typeface="Söhne"/>
              </a:rPr>
              <a:t>(key, value)) - </a:t>
            </a:r>
            <a:r>
              <a:rPr lang="en-US" dirty="0">
                <a:latin typeface="Söhne"/>
              </a:rPr>
              <a:t>insert nuevo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mediante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función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insert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1587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2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(key) – dada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par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elimina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808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3"/>
            </a:pPr>
            <a:r>
              <a:rPr lang="en-US" b="0" i="0" u="none" strike="noStrike" dirty="0">
                <a:effectLst/>
                <a:latin typeface="Söhne"/>
              </a:rPr>
              <a:t>Size and Capacity: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valida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o no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181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u="sng" strike="noStrike" dirty="0">
                <a:effectLst/>
                <a:latin typeface="Söhne"/>
              </a:rPr>
              <a:t>map</a:t>
            </a:r>
            <a:r>
              <a:rPr lang="en-US" b="0" i="0" u="none" strike="noStrike" dirty="0">
                <a:effectLst/>
                <a:latin typeface="Söhne"/>
              </a:rPr>
              <a:t>[key] - accede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endParaRPr lang="en-US" b="0" i="0" u="none" strike="noStrike" dirty="0">
              <a:effectLst/>
              <a:latin typeface="Söhne"/>
            </a:endParaRP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.at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>
                <a:latin typeface="Söhne"/>
              </a:rPr>
              <a:t>a</a:t>
            </a:r>
            <a:r>
              <a:rPr lang="en-US" b="0" i="0" u="none" strike="noStrike" dirty="0">
                <a:effectLst/>
                <a:latin typeface="Söhne"/>
              </a:rPr>
              <a:t>ccede al valor </a:t>
            </a:r>
            <a:r>
              <a:rPr lang="en-US" b="0" i="0" u="none" strike="noStrike" dirty="0" err="1">
                <a:effectLst/>
                <a:latin typeface="Söhne"/>
              </a:rPr>
              <a:t>asociado</a:t>
            </a:r>
            <a:r>
              <a:rPr lang="en-US" b="0" i="0" u="none" strike="noStrike" dirty="0">
                <a:effectLst/>
                <a:latin typeface="Söhne"/>
              </a:rPr>
              <a:t> con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lanzando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una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excepción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la clave no </a:t>
            </a:r>
            <a:r>
              <a:rPr lang="en-US" b="0" i="0" u="none" strike="noStrike" dirty="0" err="1">
                <a:effectLst/>
                <a:latin typeface="Söhne"/>
              </a:rPr>
              <a:t>existe</a:t>
            </a:r>
            <a:r>
              <a:rPr lang="en-US" b="0" i="0" u="none" strike="noStrike" dirty="0">
                <a:effectLst/>
                <a:latin typeface="Söhne"/>
              </a:rPr>
              <a:t>..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.find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b="0" i="0" u="none" strike="noStrike" dirty="0" err="1">
                <a:effectLst/>
                <a:latin typeface="Söhne"/>
              </a:rPr>
              <a:t>busca</a:t>
            </a:r>
            <a:r>
              <a:rPr lang="en-US" b="0" i="0" u="none" strike="noStrike" dirty="0">
                <a:effectLst/>
                <a:latin typeface="Söhne"/>
              </a:rPr>
              <a:t> la clave </a:t>
            </a:r>
            <a:r>
              <a:rPr lang="en-US" b="0" i="0" u="none" strike="noStrike" dirty="0" err="1">
                <a:effectLst/>
                <a:latin typeface="Söhne"/>
              </a:rPr>
              <a:t>especificada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devuelve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par key-valor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, o </a:t>
            </a:r>
            <a:r>
              <a:rPr lang="en-US" b="0" i="1" u="none" strike="noStrike" dirty="0" err="1">
                <a:effectLst/>
                <a:latin typeface="Söhne"/>
              </a:rPr>
              <a:t>map.end</a:t>
            </a:r>
            <a:r>
              <a:rPr lang="en-US" b="0" i="1" u="none" strike="noStrike" dirty="0">
                <a:effectLst/>
                <a:latin typeface="Söhne"/>
              </a:rPr>
              <a:t>()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no lo </a:t>
            </a:r>
            <a:r>
              <a:rPr lang="en-US" b="0" i="0" u="none" strike="noStrike" dirty="0" err="1">
                <a:effectLst/>
                <a:latin typeface="Söhne"/>
              </a:rPr>
              <a:t>encuentra</a:t>
            </a:r>
            <a:r>
              <a:rPr lang="en-US" b="0" i="0" u="none" strike="noStrike" dirty="0">
                <a:effectLst/>
                <a:latin typeface="Söhne"/>
              </a:rPr>
              <a:t>. 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.count</a:t>
            </a:r>
            <a:r>
              <a:rPr lang="en-US" b="0" i="0" u="none" strike="noStrike" dirty="0">
                <a:effectLst/>
                <a:latin typeface="Söhne"/>
              </a:rPr>
              <a:t>(key)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ocurrencias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key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 (0 o 1)</a:t>
            </a:r>
          </a:p>
        </p:txBody>
      </p:sp>
    </p:spTree>
    <p:extLst>
      <p:ext uri="{BB962C8B-B14F-4D97-AF65-F5344CB8AC3E}">
        <p14:creationId xmlns:p14="http://schemas.microsoft.com/office/powerpoint/2010/main" val="33136034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Map: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113239" y="1914287"/>
            <a:ext cx="9962473" cy="4578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5"/>
            </a:pPr>
            <a:r>
              <a:rPr lang="en-US" b="0" i="0" u="none" strike="noStrike" dirty="0">
                <a:effectLst/>
                <a:latin typeface="Söhne"/>
              </a:rPr>
              <a:t> Iteration: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.begin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principio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map</a:t>
            </a:r>
            <a:r>
              <a:rPr lang="en-US" b="0" i="1" u="none" strike="noStrike" dirty="0" err="1">
                <a:effectLst/>
                <a:latin typeface="Söhne"/>
              </a:rPr>
              <a:t>.end</a:t>
            </a:r>
            <a:r>
              <a:rPr lang="en-US" b="0" i="0" u="none" strike="noStrike" dirty="0">
                <a:effectLst/>
                <a:latin typeface="Söhne"/>
              </a:rPr>
              <a:t>() - </a:t>
            </a:r>
            <a:r>
              <a:rPr lang="en-US" dirty="0" err="1">
                <a:latin typeface="Söhne"/>
              </a:rPr>
              <a:t>d</a:t>
            </a:r>
            <a:r>
              <a:rPr lang="en-US" b="0" i="0" u="none" strike="noStrike" dirty="0" err="1">
                <a:effectLst/>
                <a:latin typeface="Söhne"/>
              </a:rPr>
              <a:t>evuelve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final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none" strike="noStrike" dirty="0" err="1">
                <a:effectLst/>
                <a:latin typeface="Söhne"/>
              </a:rPr>
              <a:t>Bucle</a:t>
            </a:r>
            <a:r>
              <a:rPr lang="en-US" b="0" i="0" u="none" strike="noStrike" dirty="0">
                <a:effectLst/>
                <a:latin typeface="Söhne"/>
              </a:rPr>
              <a:t> ”</a:t>
            </a:r>
            <a:r>
              <a:rPr lang="en-US" b="1" i="1" u="none" strike="noStrike" dirty="0">
                <a:effectLst/>
                <a:latin typeface="Söhne"/>
              </a:rPr>
              <a:t>for</a:t>
            </a:r>
            <a:r>
              <a:rPr lang="en-US" b="0" i="0" u="none" strike="noStrike" dirty="0">
                <a:effectLst/>
                <a:latin typeface="Söhne"/>
              </a:rPr>
              <a:t>“ </a:t>
            </a:r>
            <a:r>
              <a:rPr lang="en-US" b="0" i="0" u="none" strike="noStrike" dirty="0" err="1">
                <a:effectLst/>
                <a:latin typeface="Söhne"/>
              </a:rPr>
              <a:t>basado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: </a:t>
            </a:r>
            <a:r>
              <a:rPr lang="en-US" b="0" i="0" u="none" strike="noStrike" dirty="0" err="1">
                <a:effectLst/>
                <a:latin typeface="Söhne"/>
              </a:rPr>
              <a:t>permite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iterar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sobre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pares </a:t>
            </a:r>
            <a:r>
              <a:rPr lang="en-US" b="0" i="1" u="none" strike="noStrike" dirty="0">
                <a:effectLst/>
                <a:latin typeface="Söhne"/>
              </a:rPr>
              <a:t>key-value</a:t>
            </a:r>
            <a:r>
              <a:rPr lang="en-US" b="0" i="0" u="none" strike="noStrike" dirty="0">
                <a:effectLst/>
                <a:latin typeface="Söhne"/>
              </a:rPr>
              <a:t> del </a:t>
            </a:r>
            <a:r>
              <a:rPr lang="en-US" b="0" i="0" u="none" strike="noStrike" dirty="0" err="1">
                <a:effectLst/>
                <a:latin typeface="Söhne"/>
              </a:rPr>
              <a:t>diccionario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pPr marL="457200" lvl="1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std::</a:t>
            </a:r>
            <a:r>
              <a:rPr lang="en-US" i="1" dirty="0"/>
              <a:t>map</a:t>
            </a:r>
            <a:r>
              <a:rPr lang="en-US" dirty="0"/>
              <a:t>&lt;std::string, int&gt; </a:t>
            </a:r>
            <a:r>
              <a:rPr lang="en-US" u="sng" dirty="0"/>
              <a:t>map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std::</a:t>
            </a:r>
            <a:r>
              <a:rPr lang="en-US" i="1" dirty="0"/>
              <a:t>map</a:t>
            </a:r>
            <a:r>
              <a:rPr lang="en-US" dirty="0"/>
              <a:t>&lt;std::string, int&gt;::iterator </a:t>
            </a:r>
            <a:r>
              <a:rPr lang="en-US" dirty="0" err="1"/>
              <a:t>iter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for</a:t>
            </a:r>
            <a:r>
              <a:rPr lang="en-US" b="0" i="0" u="none" strike="noStrike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u="sng" dirty="0" err="1"/>
              <a:t>map</a:t>
            </a:r>
            <a:r>
              <a:rPr lang="en-US" dirty="0" err="1"/>
              <a:t>.begin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u="sng" dirty="0" err="1"/>
              <a:t>map</a:t>
            </a:r>
            <a:r>
              <a:rPr lang="en-US" dirty="0" err="1"/>
              <a:t>.end</a:t>
            </a:r>
            <a:r>
              <a:rPr lang="en-US" dirty="0"/>
              <a:t>(); ++</a:t>
            </a:r>
            <a:r>
              <a:rPr lang="en-US" dirty="0" err="1"/>
              <a:t>iter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23886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Hashing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que </a:t>
            </a:r>
            <a:r>
              <a:rPr lang="en-US" sz="2200" dirty="0" err="1"/>
              <a:t>manejan</a:t>
            </a:r>
            <a:r>
              <a:rPr lang="en-US" sz="2200" dirty="0"/>
              <a:t> </a:t>
            </a:r>
            <a:r>
              <a:rPr lang="en-US" sz="2200" dirty="0" err="1"/>
              <a:t>muchos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motores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y </a:t>
            </a:r>
            <a:r>
              <a:rPr lang="en-US" sz="2200" dirty="0" err="1"/>
              <a:t>páginas</a:t>
            </a:r>
            <a:r>
              <a:rPr lang="en-US" sz="2200" dirty="0"/>
              <a:t> web.</a:t>
            </a:r>
          </a:p>
          <a:p>
            <a:r>
              <a:rPr lang="en-US" sz="2200" dirty="0"/>
              <a:t>Hay miles de </a:t>
            </a:r>
            <a:r>
              <a:rPr lang="en-US" sz="2200" dirty="0" err="1"/>
              <a:t>búsquedas</a:t>
            </a:r>
            <a:r>
              <a:rPr lang="en-US" sz="2200" dirty="0"/>
              <a:t>.</a:t>
            </a:r>
          </a:p>
          <a:p>
            <a:r>
              <a:rPr lang="es-ES" sz="2200" dirty="0"/>
              <a:t>Las búsquedas son críticas en el tiempo.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típicas</a:t>
            </a:r>
            <a:r>
              <a:rPr lang="en-US" sz="2200" dirty="0"/>
              <a:t>, </a:t>
            </a:r>
            <a:r>
              <a:rPr lang="en-US" sz="2200" dirty="0" err="1"/>
              <a:t>como</a:t>
            </a:r>
            <a:r>
              <a:rPr lang="en-US" sz="2200" dirty="0"/>
              <a:t> matrices y </a:t>
            </a:r>
            <a:r>
              <a:rPr lang="en-US" sz="2200" dirty="0" err="1"/>
              <a:t>listas</a:t>
            </a:r>
            <a:r>
              <a:rPr lang="en-US" sz="2200" dirty="0"/>
              <a:t>, </a:t>
            </a:r>
            <a:r>
              <a:rPr lang="en-US" sz="2200" dirty="0" err="1"/>
              <a:t>pueden</a:t>
            </a:r>
            <a:r>
              <a:rPr lang="en-US" sz="2200" dirty="0"/>
              <a:t> no ser </a:t>
            </a:r>
            <a:r>
              <a:rPr lang="en-US" sz="2200" dirty="0" err="1"/>
              <a:t>suficientes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búsquedas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general: </a:t>
            </a:r>
            <a:r>
              <a:rPr lang="en-US" sz="2200" dirty="0" err="1">
                <a:solidFill>
                  <a:srgbClr val="00B050"/>
                </a:solidFill>
              </a:rPr>
              <a:t>cuando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búsquedas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deben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realizarse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un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casi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constante</a:t>
            </a:r>
            <a:r>
              <a:rPr lang="en-US" sz="2200" dirty="0">
                <a:solidFill>
                  <a:srgbClr val="00B050"/>
                </a:solidFill>
              </a:rPr>
              <a:t>. O(1)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151733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¿Por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Necesitamos algo que pueda funcionar mejor que una búsqueda binaria O(log n)</a:t>
            </a:r>
          </a:p>
          <a:p>
            <a:r>
              <a:rPr lang="es-ES" sz="2200" dirty="0"/>
              <a:t>Queremos, 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8B11-EB92-E4EA-E103-C7F9C2BC63A4}"/>
              </a:ext>
            </a:extLst>
          </p:cNvPr>
          <p:cNvSpPr txBox="1"/>
          <p:nvPr/>
        </p:nvSpPr>
        <p:spPr>
          <a:xfrm>
            <a:off x="2572342" y="1944864"/>
            <a:ext cx="7044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3000" dirty="0">
                <a:latin typeface="+mj-lt"/>
              </a:rPr>
              <a:t>Tabla de dispersión, tabla de cubetas</a:t>
            </a:r>
          </a:p>
        </p:txBody>
      </p:sp>
    </p:spTree>
    <p:extLst>
      <p:ext uri="{BB962C8B-B14F-4D97-AF65-F5344CB8AC3E}">
        <p14:creationId xmlns:p14="http://schemas.microsoft.com/office/powerpoint/2010/main" val="116682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456164" cy="250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que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b="1" i="1" dirty="0" err="1"/>
              <a:t>valores</a:t>
            </a:r>
            <a:r>
              <a:rPr lang="en-US" sz="2200" dirty="0"/>
              <a:t> que </a:t>
            </a:r>
            <a:r>
              <a:rPr lang="en-US" sz="2200" dirty="0" err="1"/>
              <a:t>tienen</a:t>
            </a:r>
            <a:r>
              <a:rPr lang="en-US" sz="2200" dirty="0"/>
              <a:t> </a:t>
            </a:r>
            <a:r>
              <a:rPr lang="en-US" sz="2200" b="1" i="1" dirty="0"/>
              <a:t>claves</a:t>
            </a:r>
            <a:r>
              <a:rPr lang="en-US" sz="2200" dirty="0"/>
              <a:t> </a:t>
            </a:r>
            <a:r>
              <a:rPr lang="en-US" sz="2200" dirty="0" err="1"/>
              <a:t>asociadas</a:t>
            </a:r>
            <a:r>
              <a:rPr lang="en-US" sz="2200" dirty="0"/>
              <a:t> a </a:t>
            </a:r>
            <a:r>
              <a:rPr lang="en-US" sz="2200" dirty="0" err="1"/>
              <a:t>ellos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Admite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 se </a:t>
            </a:r>
            <a:r>
              <a:rPr lang="en-US" sz="2200" dirty="0" err="1"/>
              <a:t>conoce</a:t>
            </a:r>
            <a:r>
              <a:rPr lang="en-US" sz="2200" dirty="0"/>
              <a:t> la clave </a:t>
            </a:r>
            <a:r>
              <a:rPr lang="en-US" sz="2200" dirty="0" err="1"/>
              <a:t>asociada</a:t>
            </a:r>
            <a:r>
              <a:rPr lang="en-US" sz="2200" dirty="0"/>
              <a:t> al valor. </a:t>
            </a:r>
          </a:p>
          <a:p>
            <a:r>
              <a:rPr lang="en-US" sz="2200" dirty="0"/>
              <a:t>Es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para </a:t>
            </a:r>
            <a:r>
              <a:rPr lang="en-US" sz="2200" dirty="0" err="1"/>
              <a:t>insertar</a:t>
            </a:r>
            <a:r>
              <a:rPr lang="en-US" sz="2200" dirty="0"/>
              <a:t> y </a:t>
            </a:r>
            <a:r>
              <a:rPr lang="en-US" sz="2200" dirty="0" err="1"/>
              <a:t>buscar</a:t>
            </a:r>
            <a:r>
              <a:rPr lang="en-US" sz="2200" dirty="0"/>
              <a:t>, </a:t>
            </a:r>
            <a:r>
              <a:rPr lang="en-US" sz="2200" dirty="0" err="1"/>
              <a:t>independientemente</a:t>
            </a:r>
            <a:r>
              <a:rPr lang="en-US" sz="2200" dirty="0"/>
              <a:t> del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332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tables: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El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uno a uno entre </a:t>
            </a:r>
            <a:r>
              <a:rPr lang="en-US" sz="2200" dirty="0" err="1"/>
              <a:t>valores</a:t>
            </a:r>
            <a:r>
              <a:rPr lang="en-US" sz="2200" dirty="0"/>
              <a:t> y claves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almacena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tabla</a:t>
            </a:r>
            <a:r>
              <a:rPr lang="en-US" sz="2200" dirty="0"/>
              <a:t>. </a:t>
            </a:r>
          </a:p>
          <a:p>
            <a:r>
              <a:rPr lang="en-US" sz="2200" dirty="0"/>
              <a:t>Una gran </a:t>
            </a:r>
            <a:r>
              <a:rPr lang="en-US" sz="2200" dirty="0" err="1"/>
              <a:t>cantidad</a:t>
            </a:r>
            <a:r>
              <a:rPr lang="en-US" sz="2200" dirty="0"/>
              <a:t> de pares clave-valor es un </a:t>
            </a:r>
            <a:r>
              <a:rPr lang="en-US" sz="2200" dirty="0" err="1"/>
              <a:t>potencial</a:t>
            </a:r>
            <a:r>
              <a:rPr lang="en-US" sz="2200" dirty="0"/>
              <a:t>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enfoque</a:t>
            </a:r>
            <a:r>
              <a:rPr lang="en-US" sz="2200" dirty="0"/>
              <a:t>. </a:t>
            </a:r>
          </a:p>
          <a:p>
            <a:r>
              <a:rPr lang="en-US" sz="2200" dirty="0"/>
              <a:t>Tanto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cantidad</a:t>
            </a:r>
            <a:r>
              <a:rPr lang="en-US" sz="2200" dirty="0"/>
              <a:t> de </a:t>
            </a:r>
            <a:r>
              <a:rPr lang="en-US" sz="2200" dirty="0" err="1"/>
              <a:t>registros</a:t>
            </a:r>
            <a:r>
              <a:rPr lang="en-US" sz="2200" dirty="0"/>
              <a:t>, </a:t>
            </a:r>
            <a:r>
              <a:rPr lang="en-US" sz="2200" dirty="0" err="1"/>
              <a:t>podría</a:t>
            </a:r>
            <a:r>
              <a:rPr lang="en-US" sz="2200" dirty="0"/>
              <a:t> ser poco </a:t>
            </a:r>
            <a:r>
              <a:rPr lang="en-US" sz="2200" dirty="0" err="1"/>
              <a:t>práctico</a:t>
            </a:r>
            <a:r>
              <a:rPr lang="en-US" sz="2200" dirty="0"/>
              <a:t> o </a:t>
            </a:r>
            <a:r>
              <a:rPr lang="en-US" sz="2200" dirty="0" err="1"/>
              <a:t>imposible</a:t>
            </a:r>
            <a:r>
              <a:rPr lang="en-US" sz="2200" dirty="0"/>
              <a:t> de </a:t>
            </a:r>
            <a:r>
              <a:rPr lang="en-US" sz="2200" dirty="0" err="1"/>
              <a:t>almacenar</a:t>
            </a:r>
            <a:r>
              <a:rPr lang="en-US" sz="2200" dirty="0"/>
              <a:t>,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disponible. </a:t>
            </a:r>
          </a:p>
          <a:p>
            <a:r>
              <a:rPr lang="en-US" sz="2200" dirty="0" err="1"/>
              <a:t>Solución</a:t>
            </a:r>
            <a:r>
              <a:rPr lang="en-US" sz="2200" dirty="0"/>
              <a:t>: usar </a:t>
            </a:r>
            <a:r>
              <a:rPr lang="en-US" sz="2200" dirty="0" err="1"/>
              <a:t>tablas</a:t>
            </a:r>
            <a:r>
              <a:rPr lang="en-US" sz="2200" dirty="0"/>
              <a:t> hash.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15741397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Función</a:t>
            </a:r>
            <a:r>
              <a:rPr lang="en-US" sz="2200" dirty="0"/>
              <a:t> hash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especial </a:t>
            </a:r>
            <a:r>
              <a:rPr lang="en-US" sz="2200" dirty="0" err="1"/>
              <a:t>denominada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(h)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, se </a:t>
            </a:r>
            <a:r>
              <a:rPr lang="en-US" sz="2200" dirty="0" err="1"/>
              <a:t>almacena</a:t>
            </a:r>
            <a:r>
              <a:rPr lang="en-US" sz="2200" dirty="0"/>
              <a:t> un valor con clave k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ranura</a:t>
            </a:r>
            <a:r>
              <a:rPr lang="en-US" sz="2200" dirty="0"/>
              <a:t> (slot) k. </a:t>
            </a:r>
          </a:p>
          <a:p>
            <a:r>
              <a:rPr lang="en-US" sz="2200" dirty="0" err="1"/>
              <a:t>Usando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hash, se </a:t>
            </a:r>
            <a:r>
              <a:rPr lang="en-US" sz="2200" dirty="0" err="1"/>
              <a:t>calcula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(slot) a la que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cada</a:t>
            </a:r>
            <a:r>
              <a:rPr lang="en-US" sz="2200" dirty="0"/>
              <a:t> valor. </a:t>
            </a:r>
          </a:p>
          <a:p>
            <a:r>
              <a:rPr lang="en-US" sz="2200" dirty="0"/>
              <a:t>El valor </a:t>
            </a:r>
            <a:r>
              <a:rPr lang="en-US" sz="2200" dirty="0" err="1"/>
              <a:t>calculado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para </a:t>
            </a:r>
            <a:r>
              <a:rPr lang="en-US" sz="2200" dirty="0" err="1"/>
              <a:t>una</a:t>
            </a:r>
            <a:r>
              <a:rPr lang="en-US" sz="2200" dirty="0"/>
              <a:t> clave </a:t>
            </a:r>
            <a:r>
              <a:rPr lang="en-US" sz="2200" dirty="0" err="1"/>
              <a:t>determinada</a:t>
            </a:r>
            <a:r>
              <a:rPr lang="en-US" sz="2200" dirty="0"/>
              <a:t> 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i="1" dirty="0"/>
              <a:t>valor hash</a:t>
            </a:r>
            <a:r>
              <a:rPr lang="en-US" sz="2200" dirty="0"/>
              <a:t>, que indica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a la que se </a:t>
            </a:r>
            <a:r>
              <a:rPr lang="en-US" sz="2200" dirty="0" err="1"/>
              <a:t>asigna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8004649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función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sketch, diagram, line, technical drawing&#10;&#10;Description automatically generated">
            <a:extLst>
              <a:ext uri="{FF2B5EF4-FFF2-40B4-BE49-F238E27FC236}">
                <a16:creationId xmlns:a16="http://schemas.microsoft.com/office/drawing/2014/main" id="{FBEA94E6-C72B-0068-2040-EA02B7E71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997994"/>
            <a:ext cx="7581900" cy="2006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1045029" y="316121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CL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7260430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Función hash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Función</a:t>
                </a:r>
                <a:r>
                  <a:rPr lang="en-US" sz="2200" dirty="0"/>
                  <a:t>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: Clave de la que se </a:t>
                </a:r>
                <a:r>
                  <a:rPr lang="en-US" sz="2200" dirty="0" err="1"/>
                  <a:t>debe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determinar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valor hash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 err="1"/>
                  <a:t>Tamaño</a:t>
                </a:r>
                <a:r>
                  <a:rPr lang="en-US" sz="2200" dirty="0"/>
                  <a:t> de la </a:t>
                </a:r>
                <a:r>
                  <a:rPr lang="en-US" sz="2200" dirty="0" err="1"/>
                  <a:t>tabla</a:t>
                </a:r>
                <a:r>
                  <a:rPr lang="en-US" sz="2200" dirty="0"/>
                  <a:t> hash (</a:t>
                </a:r>
                <a:r>
                  <a:rPr lang="en-US" sz="2200" dirty="0" err="1"/>
                  <a:t>ranuras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disponibles</a:t>
                </a:r>
                <a:r>
                  <a:rPr lang="en-US" sz="2200" dirty="0"/>
                  <a:t>). </a:t>
                </a:r>
              </a:p>
              <a:p>
                <a:r>
                  <a:rPr lang="en-US" sz="2200" dirty="0"/>
                  <a:t>Un valor primo que no se </a:t>
                </a:r>
                <a:r>
                  <a:rPr lang="en-US" sz="2200" dirty="0" err="1"/>
                  <a:t>acerque</a:t>
                </a:r>
                <a:r>
                  <a:rPr lang="en-US" sz="2200" dirty="0"/>
                  <a:t> a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potencia</a:t>
                </a:r>
                <a:r>
                  <a:rPr lang="en-US" sz="2200" dirty="0"/>
                  <a:t> exacta de 2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buena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opción</a:t>
                </a:r>
                <a:r>
                  <a:rPr lang="en-US" sz="2200" dirty="0"/>
                  <a:t> para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.</a:t>
                </a:r>
                <a:endParaRPr lang="en-CL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653701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 t="-186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93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1385" y="2314596"/>
                <a:ext cx="8160786" cy="3876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Buscando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hash </a:t>
                </a:r>
                <a:endParaRPr lang="en-US" sz="2400" dirty="0"/>
              </a:p>
              <a:p>
                <a:r>
                  <a:rPr lang="en-US" dirty="0"/>
                  <a:t>Sea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dirty="0"/>
                  <a:t> y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valores</a:t>
                </a:r>
                <a:r>
                  <a:rPr lang="en-US" dirty="0"/>
                  <a:t> a </a:t>
                </a:r>
                <a:r>
                  <a:rPr lang="en-US" dirty="0" err="1"/>
                  <a:t>insertar</a:t>
                </a:r>
                <a:r>
                  <a:rPr lang="en-US" dirty="0"/>
                  <a:t>: bae, </a:t>
                </a:r>
                <a:r>
                  <a:rPr lang="en-US" dirty="0" err="1"/>
                  <a:t>beca</a:t>
                </a:r>
                <a:r>
                  <a:rPr lang="en-US" dirty="0"/>
                  <a:t>, </a:t>
                </a:r>
                <a:r>
                  <a:rPr lang="en-US" dirty="0" err="1"/>
                  <a:t>caed</a:t>
                </a:r>
                <a:r>
                  <a:rPr lang="en-US" dirty="0"/>
                  <a:t>, bad, bed  </a:t>
                </a:r>
                <a:endParaRPr lang="en-US" sz="2400" dirty="0"/>
              </a:p>
              <a:p>
                <a:r>
                  <a:rPr lang="en-US" dirty="0"/>
                  <a:t>Sean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etc. </a:t>
                </a:r>
                <a:endParaRPr lang="en-US" sz="2400" dirty="0"/>
              </a:p>
              <a:p>
                <a:r>
                  <a:rPr lang="en-US" dirty="0" err="1"/>
                  <a:t>Definimos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= (∑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𝑐h𝑎𝑟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Luego</a:t>
                </a:r>
                <a:r>
                  <a:rPr lang="en-US" sz="2400" dirty="0"/>
                  <a:t>, temenos que: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ba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= 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5 =0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sz="2900" i="0">
                            <a:latin typeface="Cambria Math" panose="02040503050406030204" pitchFamily="18" charset="0"/>
                          </a:rPr>
                          <m:t>beca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1+4+2+0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5=2</m:t>
                    </m:r>
                  </m:oMath>
                </a14:m>
                <a:endParaRPr lang="en-US" sz="2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caed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= (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4+3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5 =4</m:t>
                    </m:r>
                  </m:oMath>
                </a14:m>
                <a:r>
                  <a:rPr lang="en-US" dirty="0"/>
                  <a:t> 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bad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(1+0+3)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5 = 4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s-ES" sz="29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sz="2900" i="0">
                            <a:latin typeface="Cambria Math" panose="02040503050406030204" pitchFamily="18" charset="0"/>
                          </a:rPr>
                          <m:t>bed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1+4+3</m:t>
                        </m:r>
                      </m:e>
                    </m:d>
                    <m:r>
                      <a:rPr lang="es-ES" sz="2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900" i="1">
                        <a:latin typeface="Cambria Math" panose="02040503050406030204" pitchFamily="18" charset="0"/>
                      </a:rPr>
                      <m:t> 5=3</m:t>
                    </m:r>
                  </m:oMath>
                </a14:m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85" y="2314596"/>
                <a:ext cx="8160786" cy="3876826"/>
              </a:xfrm>
              <a:prstGeom prst="rect">
                <a:avLst/>
              </a:prstGeom>
              <a:blipFill>
                <a:blip r:embed="rId2"/>
                <a:stretch>
                  <a:fillRect l="-778" t="-2941" b="-163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895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986" y="2477024"/>
                <a:ext cx="8551919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∑(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−’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′)) 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, </a:t>
                </a:r>
                <a:r>
                  <a:rPr lang="en-US" sz="2400" dirty="0" err="1">
                    <a:effectLst/>
                    <a:latin typeface="TT16Ft00"/>
                  </a:rPr>
                  <a:t>donde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 es </a:t>
                </a:r>
                <a:r>
                  <a:rPr lang="en-US" sz="2400" dirty="0" err="1">
                    <a:effectLst/>
                    <a:latin typeface="TT16Ft00"/>
                  </a:rPr>
                  <a:t>el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-</a:t>
                </a:r>
                <a:r>
                  <a:rPr lang="en-US" sz="2400" dirty="0" err="1">
                    <a:effectLst/>
                    <a:latin typeface="TT16Ft00"/>
                  </a:rPr>
                  <a:t>ésimo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:r>
                  <a:rPr lang="en-US" sz="2400" dirty="0" err="1">
                    <a:effectLst/>
                    <a:latin typeface="TT16Ft00"/>
                  </a:rPr>
                  <a:t>caracter</a:t>
                </a:r>
                <a:r>
                  <a:rPr lang="en-US" sz="2400" dirty="0">
                    <a:effectLst/>
                    <a:latin typeface="TT16Ft00"/>
                  </a:rPr>
                  <a:t> del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T16Ft00"/>
                  </a:rPr>
                  <a:t> </a:t>
                </a: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s-ES" sz="2200" b="0" dirty="0"/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funcHush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-US" sz="2400" b="0" dirty="0">
                    <a:solidFill>
                      <a:srgbClr val="4EC9B0"/>
                    </a:solidFill>
                    <a:effectLst/>
                    <a:latin typeface="Menlo" panose="020B0609030804020204" pitchFamily="49" charset="0"/>
                  </a:rPr>
                  <a:t>string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for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(</a:t>
                </a: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&lt;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 err="1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.</a:t>
                </a:r>
                <a:r>
                  <a:rPr lang="en-US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length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();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++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    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+=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[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]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-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CE9178"/>
                    </a:solidFill>
                    <a:effectLst/>
                    <a:latin typeface="Menlo" panose="020B0609030804020204" pitchFamily="49" charset="0"/>
                  </a:rPr>
                  <a:t>'a'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return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%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86" y="2477024"/>
                <a:ext cx="8551919" cy="3386672"/>
              </a:xfrm>
              <a:prstGeom prst="rect">
                <a:avLst/>
              </a:prstGeom>
              <a:blipFill>
                <a:blip r:embed="rId2"/>
                <a:stretch>
                  <a:fillRect l="-742" b="-261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28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266151" y="2577648"/>
            <a:ext cx="9656650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effectLst/>
                <a:latin typeface="TT16Ft00"/>
              </a:rPr>
              <a:t>Considere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los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valores</a:t>
            </a:r>
            <a:r>
              <a:rPr lang="en-US" sz="3200" dirty="0">
                <a:effectLst/>
                <a:latin typeface="TT16Ft00"/>
              </a:rPr>
              <a:t> de dispersion </a:t>
            </a:r>
            <a:r>
              <a:rPr lang="en-US" sz="3200" dirty="0" err="1">
                <a:effectLst/>
                <a:latin typeface="TT16Ft00"/>
              </a:rPr>
              <a:t>obtenidos</a:t>
            </a:r>
            <a:r>
              <a:rPr lang="en-US" sz="3200" dirty="0">
                <a:effectLst/>
                <a:latin typeface="TT16Ft00"/>
              </a:rPr>
              <a:t> con las </a:t>
            </a:r>
            <a:r>
              <a:rPr lang="en-US" sz="3200" dirty="0" err="1">
                <a:effectLst/>
                <a:latin typeface="TT16Ft00"/>
              </a:rPr>
              <a:t>cadenas</a:t>
            </a:r>
            <a:r>
              <a:rPr lang="en-US" sz="3200" dirty="0">
                <a:latin typeface="TT16Ft00"/>
              </a:rPr>
              <a:t> de </a:t>
            </a:r>
            <a:r>
              <a:rPr lang="en-US" sz="3200" dirty="0" err="1">
                <a:latin typeface="TT16Ft00"/>
              </a:rPr>
              <a:t>caracteres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i="1" dirty="0" err="1">
                <a:effectLst/>
                <a:latin typeface="TT16Ft00"/>
              </a:rPr>
              <a:t>caed</a:t>
            </a:r>
            <a:r>
              <a:rPr lang="en-US" sz="3200" dirty="0">
                <a:effectLst/>
                <a:latin typeface="TT16Ft00"/>
              </a:rPr>
              <a:t>, </a:t>
            </a:r>
            <a:r>
              <a:rPr lang="en-US" sz="3200" i="1" dirty="0">
                <a:effectLst/>
                <a:latin typeface="TT16Ft00"/>
              </a:rPr>
              <a:t>bad</a:t>
            </a:r>
            <a:r>
              <a:rPr lang="en-US" sz="3200" dirty="0">
                <a:effectLst/>
                <a:latin typeface="TT16Ft00"/>
              </a:rPr>
              <a:t>.</a:t>
            </a:r>
          </a:p>
          <a:p>
            <a:pPr marL="0" indent="0">
              <a:buNone/>
            </a:pPr>
            <a:endParaRPr lang="en-US" sz="3200" dirty="0">
              <a:effectLst/>
              <a:latin typeface="TT16Ft00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TT16Ft00"/>
              </a:rPr>
              <a:t>¿</a:t>
            </a:r>
            <a:r>
              <a:rPr lang="en-US" sz="3200" dirty="0" err="1">
                <a:effectLst/>
                <a:latin typeface="TT16Ft00"/>
              </a:rPr>
              <a:t>Qué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ocurre</a:t>
            </a:r>
            <a:r>
              <a:rPr lang="en-US" sz="3200" dirty="0">
                <a:effectLst/>
                <a:latin typeface="TT16Ft00"/>
              </a:rPr>
              <a:t> al </a:t>
            </a:r>
            <a:r>
              <a:rPr lang="en-US" sz="3200" dirty="0" err="1">
                <a:effectLst/>
                <a:latin typeface="TT16Ft00"/>
              </a:rPr>
              <a:t>aplicar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nuestra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función</a:t>
            </a:r>
            <a:r>
              <a:rPr lang="en-US" sz="3200" dirty="0">
                <a:effectLst/>
                <a:latin typeface="TT16Ft00"/>
              </a:rPr>
              <a:t> de </a:t>
            </a:r>
            <a:r>
              <a:rPr lang="en-US" sz="3200" dirty="0" err="1">
                <a:effectLst/>
                <a:latin typeface="TT16Ft00"/>
              </a:rPr>
              <a:t>dispersión</a:t>
            </a:r>
            <a:r>
              <a:rPr lang="en-US" sz="3200" dirty="0">
                <a:effectLst/>
                <a:latin typeface="TT16Ft00"/>
              </a:rPr>
              <a:t> a las </a:t>
            </a:r>
            <a:r>
              <a:rPr lang="en-US" sz="3200" dirty="0" err="1">
                <a:effectLst/>
                <a:latin typeface="TT16Ft00"/>
              </a:rPr>
              <a:t>siguientes</a:t>
            </a:r>
            <a:r>
              <a:rPr lang="en-US" sz="3200" dirty="0">
                <a:effectLst/>
                <a:latin typeface="TT16Ft00"/>
              </a:rPr>
              <a:t> </a:t>
            </a:r>
            <a:r>
              <a:rPr lang="en-US" sz="3200" dirty="0" err="1">
                <a:effectLst/>
                <a:latin typeface="TT16Ft00"/>
              </a:rPr>
              <a:t>cadena</a:t>
            </a:r>
            <a:r>
              <a:rPr lang="en-US" sz="3200" dirty="0">
                <a:effectLst/>
                <a:latin typeface="TT16Ft00"/>
              </a:rPr>
              <a:t> de </a:t>
            </a:r>
            <a:r>
              <a:rPr lang="en-US" sz="3200" dirty="0" err="1">
                <a:effectLst/>
                <a:latin typeface="TT16Ft00"/>
              </a:rPr>
              <a:t>texto</a:t>
            </a:r>
            <a:r>
              <a:rPr lang="en-US" sz="3200" dirty="0">
                <a:effectLst/>
                <a:latin typeface="TT16Ft00"/>
              </a:rPr>
              <a:t>? </a:t>
            </a:r>
            <a:r>
              <a:rPr lang="en-US" sz="3200" i="1" dirty="0" err="1">
                <a:effectLst/>
                <a:latin typeface="TT16Ft00"/>
              </a:rPr>
              <a:t>abc</a:t>
            </a:r>
            <a:r>
              <a:rPr lang="en-US" sz="3200" dirty="0">
                <a:effectLst/>
                <a:latin typeface="TT16Ft00"/>
              </a:rPr>
              <a:t>, </a:t>
            </a:r>
            <a:r>
              <a:rPr lang="en-US" sz="3200" i="1" dirty="0">
                <a:effectLst/>
                <a:latin typeface="TT16Ft00"/>
              </a:rPr>
              <a:t>cba</a:t>
            </a:r>
            <a:r>
              <a:rPr lang="en-US" sz="3200" dirty="0">
                <a:effectLst/>
                <a:latin typeface="TT16Ft00"/>
              </a:rPr>
              <a:t>, </a:t>
            </a:r>
            <a:r>
              <a:rPr lang="en-US" sz="3200" i="1" dirty="0" err="1">
                <a:effectLst/>
                <a:latin typeface="TT16Ft00"/>
              </a:rPr>
              <a:t>bca</a:t>
            </a:r>
            <a:endParaRPr lang="en-US" sz="3200" i="1" dirty="0">
              <a:effectLst/>
            </a:endParaRPr>
          </a:p>
          <a:p>
            <a:pPr marL="0" indent="0">
              <a:buNone/>
            </a:pP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4718721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función de dispersión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6986" y="2477024"/>
                <a:ext cx="8134979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, </a:t>
                </a:r>
                <a:r>
                  <a:rPr lang="en-US" sz="2400" dirty="0" err="1">
                    <a:effectLst/>
                    <a:latin typeface="TT16Ft00"/>
                  </a:rPr>
                  <a:t>donde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 es </a:t>
                </a:r>
                <a:r>
                  <a:rPr lang="en-US" sz="2400" dirty="0" err="1">
                    <a:effectLst/>
                    <a:latin typeface="TT16Ft00"/>
                  </a:rPr>
                  <a:t>el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effectLst/>
                    <a:latin typeface="TT16Ft00"/>
                  </a:rPr>
                  <a:t>-</a:t>
                </a:r>
                <a:r>
                  <a:rPr lang="en-US" sz="2400" dirty="0" err="1">
                    <a:effectLst/>
                    <a:latin typeface="TT16Ft00"/>
                  </a:rPr>
                  <a:t>ésimo</a:t>
                </a:r>
                <a:r>
                  <a:rPr lang="en-US" sz="2400" dirty="0">
                    <a:effectLst/>
                    <a:latin typeface="TT16Ft00"/>
                  </a:rPr>
                  <a:t> </a:t>
                </a:r>
                <a:r>
                  <a:rPr lang="en-US" sz="2400" dirty="0" err="1">
                    <a:effectLst/>
                    <a:latin typeface="TT16Ft00"/>
                  </a:rPr>
                  <a:t>caracter</a:t>
                </a:r>
                <a:r>
                  <a:rPr lang="en-US" sz="2400" dirty="0">
                    <a:effectLst/>
                    <a:latin typeface="TT16Ft00"/>
                  </a:rPr>
                  <a:t> del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T16Ft00"/>
                  </a:rPr>
                  <a:t> </a:t>
                </a:r>
                <a:endParaRPr lang="en-US" sz="2400" dirty="0">
                  <a:effectLst/>
                </a:endParaRPr>
              </a:p>
              <a:p>
                <a:pPr marL="0" indent="0">
                  <a:buNone/>
                </a:pPr>
                <a:endParaRPr lang="es-ES" sz="2200" b="0" dirty="0"/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funcHush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</a:t>
                </a:r>
                <a:r>
                  <a:rPr lang="en-US" sz="2400" b="0" dirty="0">
                    <a:solidFill>
                      <a:srgbClr val="4EC9B0"/>
                    </a:solidFill>
                    <a:effectLst/>
                    <a:latin typeface="Menlo" panose="020B0609030804020204" pitchFamily="49" charset="0"/>
                  </a:rPr>
                  <a:t>string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, </a:t>
                </a:r>
                <a:r>
                  <a:rPr lang="en-US" sz="2400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2400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for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(</a:t>
                </a:r>
                <a:r>
                  <a:rPr lang="en-US" b="0" dirty="0">
                    <a:solidFill>
                      <a:srgbClr val="569CD6"/>
                    </a:solidFill>
                    <a:effectLst/>
                    <a:latin typeface="Menlo" panose="020B0609030804020204" pitchFamily="49" charset="0"/>
                  </a:rPr>
                  <a:t>int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B5CEA8"/>
                    </a:solidFill>
                    <a:effectLst/>
                    <a:latin typeface="Menlo" panose="020B0609030804020204" pitchFamily="49" charset="0"/>
                  </a:rPr>
                  <a:t>0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&lt;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 err="1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 err="1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.</a:t>
                </a:r>
                <a:r>
                  <a:rPr lang="en-US" b="0" dirty="0" err="1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length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(); 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++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) {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    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D4D4D4"/>
                    </a:solidFill>
                    <a:effectLst/>
                    <a:latin typeface="Menlo" panose="020B0609030804020204" pitchFamily="49" charset="0"/>
                  </a:rPr>
                  <a:t>= (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* 128 + </a:t>
                </a:r>
                <a:r>
                  <a:rPr lang="en-US" dirty="0">
                    <a:solidFill>
                      <a:srgbClr val="9CDCFE"/>
                    </a:solidFill>
                    <a:latin typeface="Menlo" panose="020B0609030804020204" pitchFamily="49" charset="0"/>
                  </a:rPr>
                  <a:t>key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[</a:t>
                </a:r>
                <a:r>
                  <a:rPr lang="en-US" b="0" dirty="0" err="1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i</a:t>
                </a:r>
                <a:r>
                  <a:rPr lang="en-US" b="0" dirty="0">
                    <a:solidFill>
                      <a:srgbClr val="DCDCAA"/>
                    </a:solidFill>
                    <a:effectLst/>
                    <a:latin typeface="Menlo" panose="020B0609030804020204" pitchFamily="49" charset="0"/>
                  </a:rPr>
                  <a:t>])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dirty="0">
                    <a:solidFill>
                      <a:srgbClr val="D4D4D4"/>
                    </a:solidFill>
                    <a:latin typeface="Menlo" panose="020B0609030804020204" pitchFamily="49" charset="0"/>
                  </a:rPr>
                  <a:t>% </a:t>
                </a:r>
                <a:r>
                  <a:rPr lang="en-US" sz="2400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m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rgbClr val="C586C0"/>
                    </a:solidFill>
                    <a:effectLst/>
                    <a:latin typeface="Menlo" panose="020B0609030804020204" pitchFamily="49" charset="0"/>
                  </a:rPr>
                  <a:t>return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b="0" dirty="0">
                    <a:solidFill>
                      <a:srgbClr val="9CDCFE"/>
                    </a:solidFill>
                    <a:effectLst/>
                    <a:latin typeface="Menlo" panose="020B0609030804020204" pitchFamily="49" charset="0"/>
                  </a:rPr>
                  <a:t>h</a:t>
                </a:r>
                <a:r>
                  <a:rPr lang="en-US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CCCCC"/>
                    </a:solidFill>
                    <a:effectLst/>
                    <a:latin typeface="Menlo" panose="020B060903080402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en-CL" sz="2200" dirty="0"/>
              </a:p>
              <a:p>
                <a:pPr marL="0" indent="0">
                  <a:buNone/>
                </a:pPr>
                <a:endParaRPr lang="en-CL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86" y="2477024"/>
                <a:ext cx="8134979" cy="3386672"/>
              </a:xfrm>
              <a:prstGeom prst="rect">
                <a:avLst/>
              </a:prstGeom>
              <a:blipFill>
                <a:blip r:embed="rId2"/>
                <a:stretch>
                  <a:fillRect l="-779" b="-298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816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 function: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surgir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colisión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Seleccionar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hash </a:t>
            </a:r>
            <a:r>
              <a:rPr lang="en-US" sz="2200" dirty="0" err="1"/>
              <a:t>adecuada</a:t>
            </a:r>
            <a:r>
              <a:rPr lang="en-US" sz="2200" dirty="0"/>
              <a:t> y </a:t>
            </a:r>
          </a:p>
          <a:p>
            <a:r>
              <a:rPr lang="en-US" sz="2200" dirty="0"/>
              <a:t>Usar </a:t>
            </a:r>
            <a:r>
              <a:rPr lang="en-US" sz="2200" dirty="0" err="1"/>
              <a:t>técnicas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direccionamiento</a:t>
            </a:r>
            <a:r>
              <a:rPr lang="en-US" sz="2200" dirty="0"/>
              <a:t> </a:t>
            </a:r>
            <a:r>
              <a:rPr lang="en-US" sz="2200" dirty="0" err="1"/>
              <a:t>abierto</a:t>
            </a:r>
            <a:r>
              <a:rPr lang="en-US" sz="2200" dirty="0"/>
              <a:t> (dispersion </a:t>
            </a:r>
            <a:r>
              <a:rPr lang="en-US" sz="2200" dirty="0" err="1"/>
              <a:t>abierta</a:t>
            </a:r>
            <a:r>
              <a:rPr lang="en-US" sz="2200" dirty="0"/>
              <a:t>) y </a:t>
            </a:r>
            <a:r>
              <a:rPr lang="en-US" sz="2200" dirty="0" err="1"/>
              <a:t>encadenamiento</a:t>
            </a:r>
            <a:r>
              <a:rPr lang="en-US" sz="2200" dirty="0"/>
              <a:t>  (dispersion </a:t>
            </a:r>
            <a:r>
              <a:rPr lang="en-US" sz="2200" dirty="0" err="1"/>
              <a:t>cerrada</a:t>
            </a:r>
            <a:r>
              <a:rPr lang="en-US" sz="2200" dirty="0"/>
              <a:t>).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38984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colisiones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1800723" y="2491738"/>
            <a:ext cx="8587506" cy="35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Colisión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 err="1"/>
              <a:t>Cuando</a:t>
            </a:r>
            <a:r>
              <a:rPr lang="en-US" sz="2200" dirty="0"/>
              <a:t> la </a:t>
            </a:r>
            <a:r>
              <a:rPr lang="en-US" sz="2200" dirty="0" err="1"/>
              <a:t>función</a:t>
            </a:r>
            <a:r>
              <a:rPr lang="en-US" sz="2200" dirty="0"/>
              <a:t> hash genera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índice</a:t>
            </a:r>
            <a:r>
              <a:rPr lang="en-US" sz="2200" dirty="0"/>
              <a:t> para </a:t>
            </a:r>
            <a:r>
              <a:rPr lang="en-US" sz="2200" dirty="0" err="1"/>
              <a:t>más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clave.</a:t>
            </a:r>
          </a:p>
          <a:p>
            <a:pPr marL="0" indent="0">
              <a:buNone/>
            </a:pPr>
            <a:r>
              <a:rPr lang="en-US" sz="2200" dirty="0" err="1"/>
              <a:t>Algunas</a:t>
            </a:r>
            <a:r>
              <a:rPr lang="en-US" sz="2200" dirty="0"/>
              <a:t> </a:t>
            </a:r>
            <a:r>
              <a:rPr lang="en-US" sz="2200" dirty="0" err="1"/>
              <a:t>técnicas</a:t>
            </a:r>
            <a:r>
              <a:rPr lang="en-US" sz="2200" dirty="0"/>
              <a:t> para resolver las </a:t>
            </a:r>
            <a:r>
              <a:rPr lang="en-US" sz="2200" dirty="0" err="1"/>
              <a:t>colisiones</a:t>
            </a:r>
            <a:r>
              <a:rPr lang="en-US" sz="2200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effectLst/>
                <a:latin typeface="TT16Ft00"/>
              </a:rPr>
              <a:t>Dispersión</a:t>
            </a:r>
            <a:r>
              <a:rPr lang="en-US" sz="1800" dirty="0">
                <a:effectLst/>
                <a:latin typeface="TT16Ft00"/>
              </a:rPr>
              <a:t> </a:t>
            </a:r>
            <a:r>
              <a:rPr lang="en-US" sz="1800" dirty="0" err="1">
                <a:effectLst/>
                <a:latin typeface="TT16Ft00"/>
              </a:rPr>
              <a:t>abierta</a:t>
            </a:r>
            <a:r>
              <a:rPr lang="en-US" sz="1800" dirty="0">
                <a:effectLst/>
                <a:latin typeface="TT16Ft00"/>
              </a:rPr>
              <a:t> (</a:t>
            </a:r>
            <a:r>
              <a:rPr lang="en-US" sz="1800" dirty="0">
                <a:latin typeface="TT16Ft00"/>
              </a:rPr>
              <a:t>Open hashing o Separate chaining)</a:t>
            </a:r>
          </a:p>
          <a:p>
            <a:pPr>
              <a:buFont typeface="+mj-lt"/>
              <a:buAutoNum type="arabicPeriod"/>
            </a:pPr>
            <a:r>
              <a:rPr lang="en-US" sz="1800" dirty="0" err="1">
                <a:effectLst/>
                <a:latin typeface="TT16Ft00"/>
              </a:rPr>
              <a:t>Dispersión</a:t>
            </a:r>
            <a:r>
              <a:rPr lang="en-US" sz="1800" dirty="0">
                <a:effectLst/>
                <a:latin typeface="TT16Ft00"/>
              </a:rPr>
              <a:t> </a:t>
            </a:r>
            <a:r>
              <a:rPr lang="en-US" sz="1800" dirty="0" err="1">
                <a:effectLst/>
                <a:latin typeface="TT16Ft00"/>
              </a:rPr>
              <a:t>cerrada</a:t>
            </a:r>
            <a:r>
              <a:rPr lang="en-US" sz="1800" dirty="0">
                <a:effectLst/>
                <a:latin typeface="TT16Ft00"/>
              </a:rPr>
              <a:t> (C</a:t>
            </a:r>
            <a:r>
              <a:rPr lang="en-US" sz="1800" dirty="0">
                <a:latin typeface="TT16Ft00"/>
              </a:rPr>
              <a:t>losed hashing,  </a:t>
            </a:r>
            <a:r>
              <a:rPr lang="en-US" sz="1800" dirty="0">
                <a:effectLst/>
                <a:latin typeface="TT16Ft00"/>
              </a:rPr>
              <a:t>Open addressing)</a:t>
            </a:r>
            <a:endParaRPr lang="en-US" sz="1800" dirty="0">
              <a:latin typeface="TT16Ft00"/>
            </a:endParaRP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Linear Probing </a:t>
            </a:r>
            <a:endParaRPr lang="en-US" sz="1600" dirty="0">
              <a:effectLst/>
            </a:endParaRP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Quadratic Probing </a:t>
            </a:r>
          </a:p>
          <a:p>
            <a:r>
              <a:rPr lang="en-US" sz="1800" dirty="0">
                <a:solidFill>
                  <a:srgbClr val="0C6DC4"/>
                </a:solidFill>
                <a:effectLst/>
                <a:latin typeface="TT1BAt00"/>
              </a:rPr>
              <a:t> </a:t>
            </a:r>
            <a:r>
              <a:rPr lang="en-US" sz="1800" dirty="0">
                <a:effectLst/>
                <a:latin typeface="TT16Ft00"/>
              </a:rPr>
              <a:t>Double Probing</a:t>
            </a:r>
            <a:endParaRPr lang="en-US" sz="1800" dirty="0">
              <a:latin typeface="TT16Ft00"/>
            </a:endParaRPr>
          </a:p>
          <a:p>
            <a:r>
              <a:rPr lang="en-US" sz="1800" dirty="0">
                <a:effectLst/>
                <a:latin typeface="TT170t00"/>
              </a:rPr>
              <a:t>Etc.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49498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76" y="2805733"/>
                <a:ext cx="10515600" cy="30972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La idea fundamental es que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conjunto (</a:t>
                </a:r>
                <a:r>
                  <a:rPr lang="en-US" sz="2200" dirty="0" err="1"/>
                  <a:t>posiblemente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infinito</a:t>
                </a:r>
                <a:r>
                  <a:rPr lang="en-US" sz="2200" dirty="0"/>
                  <a:t>) de </a:t>
                </a:r>
                <a:r>
                  <a:rPr lang="en-US" sz="2200" dirty="0" err="1"/>
                  <a:t>miembros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potenciales</a:t>
                </a:r>
                <a:r>
                  <a:rPr lang="en-US" sz="2200" dirty="0"/>
                  <a:t> se divide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finito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clases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Si se </a:t>
                </a:r>
                <a:r>
                  <a:rPr lang="en-US" sz="2200" dirty="0" err="1"/>
                  <a:t>desea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clases</a:t>
                </a:r>
                <a:r>
                  <a:rPr lang="en-US" sz="2200" dirty="0"/>
                  <a:t> (buckets, index, slot),  slot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sz="2200" b="0" dirty="0"/>
                  <a:t>1</a:t>
                </a:r>
              </a:p>
              <a:p>
                <a:r>
                  <a:rPr lang="en-US" sz="2200" dirty="0"/>
                  <a:t>La </a:t>
                </a:r>
                <a:r>
                  <a:rPr lang="en-US" sz="2200" dirty="0" err="1"/>
                  <a:t>tabla</a:t>
                </a:r>
                <a:r>
                  <a:rPr lang="en-US" sz="2200" dirty="0"/>
                  <a:t> de dispersion se </a:t>
                </a:r>
                <a:r>
                  <a:rPr lang="en-US" sz="2200" dirty="0" err="1"/>
                  <a:t>indiza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números</a:t>
                </a:r>
                <a:r>
                  <a:rPr lang="en-US" sz="2200" dirty="0"/>
                  <a:t> de bucket, i.e.: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 </a:t>
                </a:r>
              </a:p>
              <a:p>
                <a:r>
                  <a:rPr lang="en-US" sz="2200" dirty="0" err="1"/>
                  <a:t>Permite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encabezados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listas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Se </a:t>
                </a:r>
                <a:r>
                  <a:rPr lang="en-US" sz="2200" dirty="0" err="1"/>
                  <a:t>espera</a:t>
                </a:r>
                <a:r>
                  <a:rPr lang="en-US" sz="2200" dirty="0"/>
                  <a:t> que las </a:t>
                </a:r>
                <a:r>
                  <a:rPr lang="en-US" sz="2200" dirty="0" err="1"/>
                  <a:t>listas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mismo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tamaño</a:t>
                </a:r>
                <a:r>
                  <a:rPr lang="en-US" sz="2200" dirty="0"/>
                  <a:t>, de modo que las </a:t>
                </a:r>
                <a:r>
                  <a:rPr lang="en-US" sz="2200" dirty="0" err="1"/>
                  <a:t>listas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cada</a:t>
                </a:r>
                <a:r>
                  <a:rPr lang="en-US" sz="2200" dirty="0"/>
                  <a:t> slot </a:t>
                </a:r>
                <a:r>
                  <a:rPr lang="en-US" sz="2200" dirty="0" err="1"/>
                  <a:t>sean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cortas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2805733"/>
                <a:ext cx="10515600" cy="3097228"/>
              </a:xfrm>
              <a:prstGeom prst="rect">
                <a:avLst/>
              </a:prstGeom>
              <a:blipFill>
                <a:blip r:embed="rId2"/>
                <a:stretch>
                  <a:fillRect l="-603" t="-2449" r="-48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9DEED64-9AE6-BE76-D462-679209966265}"/>
              </a:ext>
            </a:extLst>
          </p:cNvPr>
          <p:cNvSpPr txBox="1"/>
          <p:nvPr/>
        </p:nvSpPr>
        <p:spPr>
          <a:xfrm>
            <a:off x="3574779" y="2055813"/>
            <a:ext cx="50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Dispersión abierta, open hashing, 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28012682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53701"/>
                <a:ext cx="10083800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Los </a:t>
                </a:r>
                <a:r>
                  <a:rPr lang="en-US" sz="2200" dirty="0" err="1"/>
                  <a:t>elementos</a:t>
                </a:r>
                <a:r>
                  <a:rPr lang="en-US" sz="2200" dirty="0"/>
                  <a:t> de la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-</a:t>
                </a:r>
                <a:r>
                  <a:rPr lang="en-US" sz="2200" dirty="0" err="1"/>
                  <a:t>ésima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lista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pertenecen</a:t>
                </a:r>
                <a:r>
                  <a:rPr lang="en-US" sz="2200" dirty="0"/>
                  <a:t> a la </a:t>
                </a:r>
                <a:r>
                  <a:rPr lang="en-US" sz="2200" dirty="0" err="1"/>
                  <a:t>clase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y son </a:t>
                </a:r>
                <a:r>
                  <a:rPr lang="en-US" sz="2200" dirty="0" err="1"/>
                  <a:t>aquellos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elementos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del conjunto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.</a:t>
                </a:r>
              </a:p>
              <a:p>
                <a:r>
                  <a:rPr lang="en-US" sz="2200" dirty="0"/>
                  <a:t>Si hay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elementos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conjunto,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promedio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cada</a:t>
                </a:r>
                <a:r>
                  <a:rPr lang="en-US" sz="2200" dirty="0"/>
                  <a:t> slot (bucket, </a:t>
                </a:r>
                <a:r>
                  <a:rPr lang="en-US" sz="2200" dirty="0" err="1"/>
                  <a:t>cubeta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rejilla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tendrá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s-ES" sz="2200" b="0" dirty="0"/>
                  <a:t> miembros.</a:t>
                </a:r>
              </a:p>
              <a:p>
                <a:r>
                  <a:rPr lang="en-US" sz="2200" dirty="0"/>
                  <a:t>Si se </a:t>
                </a:r>
                <a:r>
                  <a:rPr lang="en-US" sz="2200" dirty="0" err="1"/>
                  <a:t>puede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y </a:t>
                </a:r>
                <a:r>
                  <a:rPr lang="en-US" sz="2200" dirty="0" err="1"/>
                  <a:t>elegir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aproximadamente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igual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grande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cada</a:t>
                </a:r>
                <a:r>
                  <a:rPr lang="en-US" sz="2200" dirty="0"/>
                  <a:t> slot </a:t>
                </a:r>
                <a:r>
                  <a:rPr lang="en-US" sz="2200" dirty="0" err="1"/>
                  <a:t>tendrá</a:t>
                </a:r>
                <a:r>
                  <a:rPr lang="en-US" sz="2200" dirty="0"/>
                  <a:t> uno o dos </a:t>
                </a:r>
                <a:r>
                  <a:rPr lang="en-US" sz="2200" dirty="0" err="1"/>
                  <a:t>miembros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 err="1"/>
                  <a:t>En</a:t>
                </a:r>
                <a:r>
                  <a:rPr lang="en-US" sz="2200" dirty="0"/>
                  <a:t> ese </a:t>
                </a:r>
                <a:r>
                  <a:rPr lang="en-US" sz="2200" dirty="0" err="1"/>
                  <a:t>caso</a:t>
                </a:r>
                <a:r>
                  <a:rPr lang="en-US" sz="2200" dirty="0"/>
                  <a:t> las </a:t>
                </a:r>
                <a:r>
                  <a:rPr lang="en-US" sz="2200" dirty="0" err="1"/>
                  <a:t>operaciones</a:t>
                </a:r>
                <a:r>
                  <a:rPr lang="en-US" sz="2200" dirty="0"/>
                  <a:t> con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diccionario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tendrán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promedio</a:t>
                </a:r>
                <a:r>
                  <a:rPr lang="en-US" sz="2200" dirty="0"/>
                  <a:t>, un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pequeño</a:t>
                </a:r>
                <a:r>
                  <a:rPr lang="en-US" sz="2200" dirty="0"/>
                  <a:t> y </a:t>
                </a:r>
                <a:r>
                  <a:rPr lang="en-US" sz="2200" dirty="0" err="1"/>
                  <a:t>constante</a:t>
                </a:r>
                <a:r>
                  <a:rPr lang="en-US" sz="2200" dirty="0"/>
                  <a:t> de pasos, </a:t>
                </a:r>
                <a:r>
                  <a:rPr lang="en-US" sz="2200" dirty="0" err="1"/>
                  <a:t>independiente</a:t>
                </a:r>
                <a:r>
                  <a:rPr lang="en-US" sz="2200" dirty="0"/>
                  <a:t> del valor de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 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53701"/>
                <a:ext cx="10083800" cy="3386672"/>
              </a:xfrm>
              <a:prstGeom prst="rect">
                <a:avLst/>
              </a:prstGeom>
              <a:blipFill>
                <a:blip r:embed="rId2"/>
                <a:stretch>
                  <a:fillRect l="-755" t="-186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6909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abierta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CC913-CA2C-87A8-B1ED-522584A2C152}"/>
              </a:ext>
            </a:extLst>
          </p:cNvPr>
          <p:cNvSpPr txBox="1"/>
          <p:nvPr/>
        </p:nvSpPr>
        <p:spPr>
          <a:xfrm>
            <a:off x="496392" y="3316448"/>
            <a:ext cx="434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 </a:t>
            </a:r>
            <a:r>
              <a:rPr lang="en-US" sz="2400" dirty="0" err="1"/>
              <a:t>colisiones</a:t>
            </a:r>
            <a:r>
              <a:rPr lang="en-US" sz="2400" dirty="0"/>
              <a:t> se </a:t>
            </a:r>
            <a:r>
              <a:rPr lang="en-US" sz="2400" dirty="0" err="1"/>
              <a:t>pueden</a:t>
            </a:r>
            <a:r>
              <a:rPr lang="en-US" sz="2400" dirty="0"/>
              <a:t> resolver </a:t>
            </a:r>
            <a:r>
              <a:rPr lang="en-US" sz="2400" dirty="0" err="1"/>
              <a:t>creando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de claves que se </a:t>
            </a:r>
            <a:r>
              <a:rPr lang="en-US" sz="2400" dirty="0" err="1"/>
              <a:t>asignan</a:t>
            </a:r>
            <a:r>
              <a:rPr lang="en-US" sz="2400" dirty="0"/>
              <a:t> al </a:t>
            </a:r>
            <a:r>
              <a:rPr lang="en-US" sz="2400" dirty="0" err="1"/>
              <a:t>mismo</a:t>
            </a:r>
            <a:r>
              <a:rPr lang="en-US" sz="2400" dirty="0"/>
              <a:t> slot.</a:t>
            </a:r>
            <a:endParaRPr lang="en-CL" sz="2400" dirty="0"/>
          </a:p>
        </p:txBody>
      </p:sp>
      <p:pic>
        <p:nvPicPr>
          <p:cNvPr id="7" name="Content Placeholder 6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71D79702-9821-A0D9-3E0F-EB1DAEC20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686" y="1957025"/>
            <a:ext cx="6507038" cy="4258282"/>
          </a:xfrm>
        </p:spPr>
      </p:pic>
    </p:spTree>
    <p:extLst>
      <p:ext uri="{BB962C8B-B14F-4D97-AF65-F5344CB8AC3E}">
        <p14:creationId xmlns:p14="http://schemas.microsoft.com/office/powerpoint/2010/main" val="8567170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cerrada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70729" y="2591716"/>
            <a:ext cx="10247493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Método</a:t>
            </a:r>
            <a:r>
              <a:rPr lang="en-US" sz="2200" dirty="0"/>
              <a:t> para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manejo</a:t>
            </a:r>
            <a:r>
              <a:rPr lang="en-US" sz="2200" dirty="0"/>
              <a:t> de </a:t>
            </a:r>
            <a:r>
              <a:rPr lang="en-US" sz="2200" dirty="0" err="1"/>
              <a:t>colisiones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Open Addressing,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propia</a:t>
            </a:r>
            <a:r>
              <a:rPr lang="en-US" sz="2200" dirty="0"/>
              <a:t> </a:t>
            </a:r>
            <a:r>
              <a:rPr lang="en-US" sz="2200" dirty="0" err="1"/>
              <a:t>tabla</a:t>
            </a:r>
            <a:r>
              <a:rPr lang="en-US" sz="2200" dirty="0"/>
              <a:t> hash (table de dispersion). 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 dirty="0"/>
              <a:t>,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debe</a:t>
            </a:r>
            <a:r>
              <a:rPr lang="en-US" sz="2200" dirty="0"/>
              <a:t> ser mayor o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número</a:t>
            </a:r>
            <a:r>
              <a:rPr lang="en-US" sz="2200" dirty="0"/>
              <a:t> total de claves </a:t>
            </a:r>
          </a:p>
          <a:p>
            <a:r>
              <a:rPr lang="en-US" sz="2200" dirty="0"/>
              <a:t>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aumentar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la </a:t>
            </a:r>
            <a:r>
              <a:rPr lang="en-US" sz="2200" dirty="0" err="1"/>
              <a:t>tabla</a:t>
            </a:r>
            <a:r>
              <a:rPr lang="en-US" sz="2200" dirty="0"/>
              <a:t> </a:t>
            </a:r>
            <a:r>
              <a:rPr lang="en-US" sz="2200" dirty="0" err="1"/>
              <a:t>copiando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antiguos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es </a:t>
            </a:r>
            <a:r>
              <a:rPr lang="en-US" sz="2200" dirty="0" err="1"/>
              <a:t>necesario</a:t>
            </a:r>
            <a:r>
              <a:rPr lang="en-US" sz="2200" dirty="0"/>
              <a:t>. </a:t>
            </a:r>
          </a:p>
          <a:p>
            <a:r>
              <a:rPr lang="en-US" sz="2200" dirty="0"/>
              <a:t>Este </a:t>
            </a:r>
            <a:r>
              <a:rPr lang="en-US" sz="2200" dirty="0" err="1"/>
              <a:t>enfoque</a:t>
            </a:r>
            <a:r>
              <a:rPr lang="en-US" sz="2200" dirty="0"/>
              <a:t> </a:t>
            </a:r>
            <a:r>
              <a:rPr lang="en-US" sz="2200" dirty="0" err="1"/>
              <a:t>también</a:t>
            </a:r>
            <a:r>
              <a:rPr lang="en-US" sz="2200" dirty="0"/>
              <a:t> se </a:t>
            </a:r>
            <a:r>
              <a:rPr lang="en-US" sz="2200" dirty="0" err="1"/>
              <a:t>conoce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hashing </a:t>
            </a:r>
            <a:r>
              <a:rPr lang="en-US" sz="2200" dirty="0" err="1"/>
              <a:t>cerrado</a:t>
            </a:r>
            <a:r>
              <a:rPr lang="en-US" sz="2200" dirty="0"/>
              <a:t> (</a:t>
            </a:r>
            <a:r>
              <a:rPr lang="en-US" sz="2200" dirty="0" err="1"/>
              <a:t>dispersión</a:t>
            </a:r>
            <a:r>
              <a:rPr lang="en-US" sz="2200" dirty="0"/>
              <a:t> </a:t>
            </a:r>
            <a:r>
              <a:rPr lang="en-US" sz="2200" dirty="0" err="1"/>
              <a:t>cerrada</a:t>
            </a:r>
            <a:r>
              <a:rPr lang="en-US" sz="2200" dirty="0"/>
              <a:t>). </a:t>
            </a:r>
          </a:p>
          <a:p>
            <a:r>
              <a:rPr lang="en-US" sz="2200" dirty="0" err="1"/>
              <a:t>Todo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procedimiento</a:t>
            </a:r>
            <a:r>
              <a:rPr lang="en-US" sz="2200" dirty="0"/>
              <a:t> se </a:t>
            </a:r>
            <a:r>
              <a:rPr lang="en-US" sz="2200" dirty="0" err="1"/>
              <a:t>basa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sondeo</a:t>
            </a:r>
            <a:r>
              <a:rPr lang="en-US" sz="2200" dirty="0"/>
              <a:t> (probing).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32CEF-3CBF-A357-A56B-444B7878133B}"/>
              </a:ext>
            </a:extLst>
          </p:cNvPr>
          <p:cNvSpPr txBox="1"/>
          <p:nvPr/>
        </p:nvSpPr>
        <p:spPr>
          <a:xfrm>
            <a:off x="2748270" y="1959269"/>
            <a:ext cx="669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Dispersión cerrada, hashing cerrado, closed hashing,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9746874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Hash: </a:t>
            </a:r>
            <a:r>
              <a:rPr lang="en-CL" sz="4000" dirty="0"/>
              <a:t>dispersión cerrada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70727" y="2924396"/>
            <a:ext cx="10247493" cy="269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insert</a:t>
            </a:r>
            <a:r>
              <a:rPr lang="en-US" sz="2200" dirty="0"/>
              <a:t>(k): </a:t>
            </a:r>
            <a:r>
              <a:rPr lang="en-US" sz="1800" dirty="0" err="1"/>
              <a:t>Continúe</a:t>
            </a:r>
            <a:r>
              <a:rPr lang="en-US" sz="1800" dirty="0"/>
              <a:t> </a:t>
            </a:r>
            <a:r>
              <a:rPr lang="en-US" sz="1800" dirty="0" err="1"/>
              <a:t>sondeando</a:t>
            </a:r>
            <a:r>
              <a:rPr lang="en-US" sz="1800" dirty="0"/>
              <a:t> hasta que </a:t>
            </a:r>
            <a:r>
              <a:rPr lang="en-US" sz="1800" dirty="0" err="1"/>
              <a:t>encuentre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ranura</a:t>
            </a:r>
            <a:r>
              <a:rPr lang="en-US" sz="1800" dirty="0"/>
              <a:t> </a:t>
            </a:r>
            <a:r>
              <a:rPr lang="en-US" sz="1800" dirty="0" err="1"/>
              <a:t>vacía</a:t>
            </a:r>
            <a:r>
              <a:rPr lang="en-US" sz="1800" dirty="0"/>
              <a:t>. Una </a:t>
            </a:r>
            <a:r>
              <a:rPr lang="en-US" sz="1800" dirty="0" err="1"/>
              <a:t>vez</a:t>
            </a:r>
            <a:r>
              <a:rPr lang="en-US" sz="1800" dirty="0"/>
              <a:t> que </a:t>
            </a:r>
            <a:r>
              <a:rPr lang="en-US" sz="1800" dirty="0" err="1"/>
              <a:t>encuentre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ranura</a:t>
            </a:r>
            <a:r>
              <a:rPr lang="en-US" sz="1800" dirty="0"/>
              <a:t> </a:t>
            </a:r>
            <a:r>
              <a:rPr lang="en-US" sz="1800" dirty="0" err="1"/>
              <a:t>vacía</a:t>
            </a:r>
            <a:r>
              <a:rPr lang="en-US" sz="1800" dirty="0"/>
              <a:t>, </a:t>
            </a:r>
            <a:r>
              <a:rPr lang="en-US" sz="1800" dirty="0" err="1"/>
              <a:t>inserte</a:t>
            </a:r>
            <a:r>
              <a:rPr lang="en-US" sz="1800" dirty="0"/>
              <a:t> k.</a:t>
            </a:r>
          </a:p>
          <a:p>
            <a:r>
              <a:rPr lang="en-US" sz="2200" b="1" dirty="0"/>
              <a:t>search</a:t>
            </a:r>
            <a:r>
              <a:rPr lang="en-US" sz="2200" dirty="0"/>
              <a:t>(k): </a:t>
            </a:r>
            <a:r>
              <a:rPr lang="en-US" sz="1800" dirty="0" err="1"/>
              <a:t>siga</a:t>
            </a:r>
            <a:r>
              <a:rPr lang="en-US" sz="1800" dirty="0"/>
              <a:t> </a:t>
            </a:r>
            <a:r>
              <a:rPr lang="en-US" sz="1800" dirty="0" err="1"/>
              <a:t>sondeando</a:t>
            </a:r>
            <a:r>
              <a:rPr lang="en-US" sz="1800" dirty="0"/>
              <a:t> hasta que la clave de la </a:t>
            </a:r>
            <a:r>
              <a:rPr lang="en-US" sz="1800" dirty="0" err="1"/>
              <a:t>ranura</a:t>
            </a:r>
            <a:r>
              <a:rPr lang="en-US" sz="1800" dirty="0"/>
              <a:t> no sea </a:t>
            </a:r>
            <a:r>
              <a:rPr lang="en-US" sz="1800" dirty="0" err="1"/>
              <a:t>igual</a:t>
            </a:r>
            <a:r>
              <a:rPr lang="en-US" sz="1800" dirty="0"/>
              <a:t> a k o se </a:t>
            </a:r>
            <a:r>
              <a:rPr lang="en-US" sz="1800" dirty="0" err="1"/>
              <a:t>alcance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ranura</a:t>
            </a:r>
            <a:r>
              <a:rPr lang="en-US" sz="1800" dirty="0"/>
              <a:t> </a:t>
            </a:r>
            <a:r>
              <a:rPr lang="en-US" sz="1800" dirty="0" err="1"/>
              <a:t>vacía</a:t>
            </a:r>
            <a:r>
              <a:rPr lang="en-US" sz="1800" dirty="0"/>
              <a:t>.</a:t>
            </a:r>
          </a:p>
          <a:p>
            <a:r>
              <a:rPr lang="en-US" sz="2200" b="1" dirty="0"/>
              <a:t>delete</a:t>
            </a:r>
            <a:r>
              <a:rPr lang="en-US" sz="2200" dirty="0"/>
              <a:t>(k): </a:t>
            </a:r>
            <a:r>
              <a:rPr lang="en-US" sz="1800" dirty="0"/>
              <a:t>las </a:t>
            </a:r>
            <a:r>
              <a:rPr lang="en-US" sz="1800" dirty="0" err="1"/>
              <a:t>ranuras</a:t>
            </a:r>
            <a:r>
              <a:rPr lang="en-US" sz="1800" dirty="0"/>
              <a:t> de claves </a:t>
            </a:r>
            <a:r>
              <a:rPr lang="en-US" sz="1800" dirty="0" err="1"/>
              <a:t>eliminadas</a:t>
            </a:r>
            <a:r>
              <a:rPr lang="en-US" sz="1800" dirty="0"/>
              <a:t> se </a:t>
            </a:r>
            <a:r>
              <a:rPr lang="en-US" sz="1800" dirty="0" err="1"/>
              <a:t>marcan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"deleted" para </a:t>
            </a:r>
            <a:r>
              <a:rPr lang="en-US" sz="1800" dirty="0" err="1"/>
              <a:t>evitar</a:t>
            </a:r>
            <a:r>
              <a:rPr lang="en-US" sz="1800" dirty="0"/>
              <a:t> </a:t>
            </a:r>
            <a:r>
              <a:rPr lang="en-US" sz="1800" dirty="0" err="1"/>
              <a:t>potenciales</a:t>
            </a:r>
            <a:r>
              <a:rPr lang="en-US" sz="1800" dirty="0"/>
              <a:t> </a:t>
            </a:r>
            <a:r>
              <a:rPr lang="en-US" sz="1800" dirty="0" err="1"/>
              <a:t>fallos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operación</a:t>
            </a:r>
            <a:r>
              <a:rPr lang="en-US" sz="1800" dirty="0"/>
              <a:t> de </a:t>
            </a:r>
            <a:r>
              <a:rPr lang="en-US" sz="1800" dirty="0" err="1"/>
              <a:t>búsqueda</a:t>
            </a:r>
            <a:r>
              <a:rPr lang="en-US" sz="1800" dirty="0"/>
              <a:t>.</a:t>
            </a:r>
          </a:p>
          <a:p>
            <a:r>
              <a:rPr lang="en-US" sz="2200" dirty="0"/>
              <a:t>La </a:t>
            </a:r>
            <a:r>
              <a:rPr lang="en-US" sz="2200" dirty="0" err="1"/>
              <a:t>inserción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insertar</a:t>
            </a:r>
            <a:r>
              <a:rPr lang="en-US" sz="2200" dirty="0"/>
              <a:t> un </a:t>
            </a:r>
            <a:r>
              <a:rPr lang="en-US" sz="2200" dirty="0" err="1"/>
              <a:t>elemento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espacio</a:t>
            </a:r>
            <a:r>
              <a:rPr lang="en-US" sz="2200" dirty="0"/>
              <a:t> </a:t>
            </a:r>
            <a:r>
              <a:rPr lang="en-US" sz="2200" dirty="0" err="1"/>
              <a:t>eliminado</a:t>
            </a:r>
            <a:r>
              <a:rPr lang="en-US" sz="2200" dirty="0"/>
              <a:t>, </a:t>
            </a:r>
            <a:r>
              <a:rPr lang="en-US" sz="2200" dirty="0" err="1"/>
              <a:t>pero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 no se </a:t>
            </a:r>
            <a:r>
              <a:rPr lang="en-US" sz="2200" dirty="0" err="1"/>
              <a:t>detiene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espacio</a:t>
            </a:r>
            <a:r>
              <a:rPr lang="en-US" sz="2200" dirty="0"/>
              <a:t> </a:t>
            </a:r>
            <a:r>
              <a:rPr lang="en-US" sz="2200" dirty="0" err="1"/>
              <a:t>eliminado</a:t>
            </a:r>
            <a:r>
              <a:rPr lang="en-US" sz="2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32CEF-3CBF-A357-A56B-444B7878133B}"/>
              </a:ext>
            </a:extLst>
          </p:cNvPr>
          <p:cNvSpPr txBox="1"/>
          <p:nvPr/>
        </p:nvSpPr>
        <p:spPr>
          <a:xfrm>
            <a:off x="2748270" y="1959269"/>
            <a:ext cx="669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Dispersión cerrada, hashing cerrado, closed hashing,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13914927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Tries</a:t>
            </a:r>
            <a:br>
              <a:rPr lang="en-CL" sz="5400" dirty="0"/>
            </a:br>
            <a:r>
              <a:rPr lang="en-CL" sz="5400" dirty="0"/>
              <a:t>(retrieval)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A12E3-FC56-CB16-2081-CF3B39E83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2" y="2043689"/>
            <a:ext cx="6892847" cy="47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9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Es una estructura de datos no lineal y jerárquica donde los elementos se organizan en una estructura similar a un árbol</a:t>
            </a:r>
          </a:p>
          <a:p>
            <a:r>
              <a:rPr lang="en-US" sz="2200"/>
              <a:t>En un árbol, el nodo superior se llama nodo raíz.</a:t>
            </a:r>
          </a:p>
          <a:p>
            <a:r>
              <a:rPr lang="es-ES" sz="2200"/>
              <a:t>Cada nodo contiene algunos datos, y los datos pueden ser de cualquier tipo.</a:t>
            </a:r>
          </a:p>
          <a:p>
            <a:r>
              <a:rPr lang="en-US" sz="2200"/>
              <a:t>Consiste en un nodo central, nodos estructurales y subnodos que están conectados a través de bordes (edges).</a:t>
            </a:r>
          </a:p>
          <a:p>
            <a:r>
              <a:rPr lang="en-US" sz="2200"/>
              <a:t>Las diferentes estructuras de datos de árbol permiten un rápido y fácil acceso a los datos, por tratarse de una estructura de datos no lineal.</a:t>
            </a:r>
          </a:p>
          <a:p>
            <a:r>
              <a:rPr lang="en-US" sz="2200"/>
              <a:t>Un árbol tiene varias terminologías como: Node, Root, Edge, Height of a tree, Degree of a tree, etc.</a:t>
            </a:r>
            <a:endParaRPr lang="en-CL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44887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 descr="Introduction to Tree - Data Structure and Algorithm Tutorials">
            <a:extLst>
              <a:ext uri="{FF2B5EF4-FFF2-40B4-BE49-F238E27FC236}">
                <a16:creationId xmlns:a16="http://schemas.microsoft.com/office/drawing/2014/main" id="{0E027E61-60ED-7723-C4E0-3E612AA8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779"/>
            <a:ext cx="11084814" cy="5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A863C3-460A-3E7B-76DA-A2051EB3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075691"/>
            <a:ext cx="889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3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índice general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line&#10;&#10;Description automatically generated">
            <a:extLst>
              <a:ext uri="{FF2B5EF4-FFF2-40B4-BE49-F238E27FC236}">
                <a16:creationId xmlns:a16="http://schemas.microsoft.com/office/drawing/2014/main" id="{90CF6E06-F8D9-EE0C-318A-41A164DF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4" y="2043689"/>
            <a:ext cx="8522242" cy="44411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613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592"/>
              </p:ext>
            </p:extLst>
          </p:nvPr>
        </p:nvGraphicFramePr>
        <p:xfrm>
          <a:off x="669036" y="2204403"/>
          <a:ext cx="10853928" cy="37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542114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CL" dirty="0"/>
                        <a:t>Parent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principal</a:t>
                      </a:r>
                    </a:p>
                    <a:p>
                      <a:r>
                        <a:rPr lang="en-CL" dirty="0"/>
                        <a:t>Nodo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que es un </a:t>
                      </a:r>
                      <a:r>
                        <a:rPr lang="en-US" dirty="0" err="1"/>
                        <a:t>predecesor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denomina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ese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Por </a:t>
                      </a:r>
                      <a:r>
                        <a:rPr lang="en-US" dirty="0" err="1"/>
                        <a:t>ejemplo</a:t>
                      </a:r>
                      <a:r>
                        <a:rPr lang="en-US" dirty="0"/>
                        <a:t>: {B] es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{D, E}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US" dirty="0"/>
                        <a:t>Child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secundario</a:t>
                      </a:r>
                    </a:p>
                    <a:p>
                      <a:r>
                        <a:rPr lang="en-CL" dirty="0"/>
                        <a:t>Nodo hijo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inmediato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: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 E}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{B}.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1386938">
                <a:tc>
                  <a:txBody>
                    <a:bodyPr/>
                    <a:lstStyle/>
                    <a:p>
                      <a:r>
                        <a:rPr lang="en-US" dirty="0"/>
                        <a:t>Root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de un árbol o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principal: {A}</a:t>
                      </a:r>
                    </a:p>
                    <a:p>
                      <a:endParaRPr lang="en-US" b="0" dirty="0"/>
                    </a:p>
                    <a:p>
                      <a:r>
                        <a:rPr lang="en-CL" b="0" dirty="0"/>
                        <a:t>Un árbol </a:t>
                      </a:r>
                      <a:r>
                        <a:rPr lang="en-CL" b="1" dirty="0"/>
                        <a:t>no</a:t>
                      </a:r>
                      <a:r>
                        <a:rPr lang="en-CL" b="0" dirty="0"/>
                        <a:t> vacío debe contener exactamente un nodo raíz y exactamente una ruta desde la raíz a todos los demás nodos del árblo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7574"/>
              </p:ext>
            </p:extLst>
          </p:nvPr>
        </p:nvGraphicFramePr>
        <p:xfrm>
          <a:off x="669036" y="2204403"/>
          <a:ext cx="10818241" cy="360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Leaf node</a:t>
                      </a:r>
                    </a:p>
                    <a:p>
                      <a:r>
                        <a:rPr lang="en-CL" dirty="0"/>
                        <a:t>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 {K, L, M, N, O, P}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hoja del árbol.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Ancestor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predecesor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ancestro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{A,B}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antecesores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{E}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Descendiente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{E,I}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{B}.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Hermano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mismo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padre se </a:t>
                      </a:r>
                      <a:r>
                        <a:rPr lang="en-US" b="0" dirty="0" err="1"/>
                        <a:t>llaman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Por </a:t>
                      </a:r>
                      <a:r>
                        <a:rPr lang="en-US" b="0" dirty="0" err="1"/>
                        <a:t>ejemplo</a:t>
                      </a:r>
                      <a:r>
                        <a:rPr lang="en-US" b="0" dirty="0"/>
                        <a:t>: {D,E}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486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Level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Recuento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nivel</a:t>
                      </a:r>
                      <a:r>
                        <a:rPr lang="en-US" b="0" dirty="0"/>
                        <a:t> 0.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Internal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con al </a:t>
                      </a:r>
                      <a:r>
                        <a:rPr lang="en-US" b="0" dirty="0" err="1"/>
                        <a:t>menos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Vecino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principales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vecinos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Subtree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Subárbol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del árbol junto con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9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1914287"/>
            <a:ext cx="8848344" cy="406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.</a:t>
            </a:r>
          </a:p>
          <a:p>
            <a:r>
              <a:rPr lang="en-US" sz="2200" dirty="0"/>
              <a:t>Node, </a:t>
            </a:r>
          </a:p>
          <a:p>
            <a:r>
              <a:rPr lang="en-US" sz="2200" dirty="0"/>
              <a:t>Root, </a:t>
            </a:r>
          </a:p>
          <a:p>
            <a:r>
              <a:rPr lang="en-US" sz="2200" dirty="0"/>
              <a:t>Edge, </a:t>
            </a:r>
          </a:p>
          <a:p>
            <a:r>
              <a:rPr lang="en-US" sz="2200" dirty="0"/>
              <a:t>Height of a tree (</a:t>
            </a:r>
            <a:r>
              <a:rPr lang="en-US" sz="2200" dirty="0" err="1"/>
              <a:t>altura</a:t>
            </a:r>
            <a:r>
              <a:rPr lang="en-US" sz="2200" dirty="0"/>
              <a:t> del árbol)</a:t>
            </a:r>
          </a:p>
          <a:p>
            <a:r>
              <a:rPr lang="en-US" sz="2200" dirty="0"/>
              <a:t>Degree of a tree (</a:t>
            </a:r>
            <a:r>
              <a:rPr lang="en-US" sz="2200" dirty="0" err="1"/>
              <a:t>grado</a:t>
            </a:r>
            <a:r>
              <a:rPr lang="en-US" sz="2200" dirty="0"/>
              <a:t> del arbol)</a:t>
            </a:r>
          </a:p>
          <a:p>
            <a:r>
              <a:rPr lang="en-US" sz="2200" dirty="0"/>
              <a:t>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08748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sucesión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 arbol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padre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para 1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denomina</a:t>
                </a:r>
                <a:r>
                  <a:rPr lang="en-US" sz="2200" dirty="0"/>
                  <a:t> </a:t>
                </a:r>
                <a:r>
                  <a:rPr lang="en-US" sz="2200" b="1" i="1" dirty="0" err="1"/>
                  <a:t>camino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Hay un camino de longitud 0 de cualquier nodo a sí mismo</a:t>
                </a:r>
              </a:p>
              <a:p>
                <a:r>
                  <a:rPr lang="es-ES" sz="2200" dirty="0"/>
                  <a:t>Hay un camino de longitud 2 en {C2, s2.1, s2.1.2} de {C2} a {s2.1.2}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  <a:blipFill>
                <a:blip r:embed="rId2"/>
                <a:stretch>
                  <a:fillRect l="-766" r="-2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:r>
                  <a:rPr lang="en-US" sz="2200" dirty="0" err="1"/>
                  <a:t>existe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 </a:t>
                </a:r>
                <a:r>
                  <a:rPr lang="en-US" sz="2200" dirty="0" err="1"/>
                  <a:t>otro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b="1" i="1" dirty="0" err="1"/>
                  <a:t>antecesor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y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dirty="0" err="1"/>
                  <a:t>descendiente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altura</a:t>
                </a:r>
                <a:r>
                  <a:rPr lang="es-ES" sz="2200" dirty="0"/>
                  <a:t> de un nodo en un árbol es la longitud del camino más largo de ese nodo a una hoja.</a:t>
                </a:r>
              </a:p>
              <a:p>
                <a:r>
                  <a:rPr lang="es-ES" sz="2200" dirty="0"/>
                  <a:t>La altura del árbol es la altura de la raíz.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profundidad</a:t>
                </a:r>
                <a:r>
                  <a:rPr lang="es-ES" sz="2200" dirty="0"/>
                  <a:t> de un nodo es la longitud del camino único desde la raíz a ese nodo.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  <a:blipFill>
                <a:blip r:embed="rId2"/>
                <a:stretch>
                  <a:fillRect l="-746" r="-87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5132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70" y="3148057"/>
            <a:ext cx="9849612" cy="22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cero o </a:t>
            </a:r>
            <a:r>
              <a:rPr lang="en-US" sz="2200" dirty="0" err="1"/>
              <a:t>más</a:t>
            </a:r>
            <a:r>
              <a:rPr lang="en-US" sz="2200" dirty="0"/>
              <a:t> sub-</a:t>
            </a:r>
            <a:r>
              <a:rPr lang="en-US" sz="2200" dirty="0" err="1"/>
              <a:t>árboles</a:t>
            </a:r>
            <a:r>
              <a:rPr lang="en-US" sz="2200" dirty="0"/>
              <a:t> T1, T2, …, Tk tales que hay </a:t>
            </a:r>
            <a:r>
              <a:rPr lang="en-US" sz="2200" dirty="0" err="1"/>
              <a:t>una</a:t>
            </a:r>
            <a:r>
              <a:rPr lang="en-US" sz="2200" dirty="0"/>
              <a:t> arista </a:t>
            </a:r>
            <a:r>
              <a:rPr lang="en-US" sz="2200" dirty="0" err="1"/>
              <a:t>desde</a:t>
            </a:r>
            <a:r>
              <a:rPr lang="en-US" sz="2200" dirty="0"/>
              <a:t> la </a:t>
            </a:r>
            <a:r>
              <a:rPr lang="en-US" sz="2200" dirty="0" err="1"/>
              <a:t>raíz</a:t>
            </a:r>
            <a:r>
              <a:rPr lang="en-US" sz="2200" dirty="0"/>
              <a:t> del árbol hasta la </a:t>
            </a:r>
            <a:r>
              <a:rPr lang="en-US" sz="2200" dirty="0" err="1"/>
              <a:t>raíz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sub-árbol.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83751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2052" name="Picture 4" descr="Representation of Tree Data Structure">
            <a:extLst>
              <a:ext uri="{FF2B5EF4-FFF2-40B4-BE49-F238E27FC236}">
                <a16:creationId xmlns:a16="http://schemas.microsoft.com/office/drawing/2014/main" id="{1B04BACF-AE1E-B1E7-7686-7E78156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88" y="1771861"/>
            <a:ext cx="7669276" cy="4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171451" y="3368061"/>
            <a:ext cx="350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 árbol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raíz</a:t>
            </a:r>
            <a:r>
              <a:rPr lang="en-US" sz="1800" dirty="0"/>
              <a:t> y cero o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subárboles</a:t>
            </a:r>
            <a:r>
              <a:rPr lang="en-US" sz="1800" dirty="0"/>
              <a:t> T1, T2, …, Tk tales que hay </a:t>
            </a:r>
            <a:r>
              <a:rPr lang="en-US" sz="1800" dirty="0" err="1"/>
              <a:t>una</a:t>
            </a:r>
            <a:r>
              <a:rPr lang="en-US" sz="1800" dirty="0"/>
              <a:t> arista </a:t>
            </a:r>
            <a:r>
              <a:rPr lang="en-US" sz="1800" dirty="0" err="1"/>
              <a:t>desde</a:t>
            </a:r>
            <a:r>
              <a:rPr lang="en-US" sz="1800" dirty="0"/>
              <a:t> la </a:t>
            </a:r>
            <a:r>
              <a:rPr lang="en-US" sz="1800" dirty="0" err="1"/>
              <a:t>raíz</a:t>
            </a:r>
            <a:r>
              <a:rPr lang="en-US" sz="1800" dirty="0"/>
              <a:t> del árbol hasta la </a:t>
            </a:r>
            <a:r>
              <a:rPr lang="en-US" sz="1800" dirty="0" err="1"/>
              <a:t>raíz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subárbol</a:t>
            </a:r>
            <a:r>
              <a:rPr lang="en-US" sz="1800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31452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6478741" y="2209641"/>
            <a:ext cx="408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struct Node {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int data;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first_child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second_child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third_child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nth_child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};</a:t>
            </a:r>
            <a:endParaRPr lang="en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3B28-7904-6CA4-9E43-FF19F119DCA8}"/>
              </a:ext>
            </a:extLst>
          </p:cNvPr>
          <p:cNvSpPr txBox="1"/>
          <p:nvPr/>
        </p:nvSpPr>
        <p:spPr>
          <a:xfrm>
            <a:off x="1351027" y="2489587"/>
            <a:ext cx="3505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latin typeface="Nunito" pitchFamily="2" charset="77"/>
              </a:rPr>
              <a:t>struct Node {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int data;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left;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right; </a:t>
            </a:r>
          </a:p>
          <a:p>
            <a:endParaRPr lang="en-US" i="1" dirty="0">
              <a:latin typeface="Nunito" pitchFamily="2" charset="77"/>
            </a:endParaRP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Node(</a:t>
            </a:r>
            <a:r>
              <a:rPr lang="en-US" i="1" dirty="0">
                <a:solidFill>
                  <a:srgbClr val="273239"/>
                </a:solidFill>
                <a:latin typeface="Nunito" pitchFamily="2" charset="77"/>
              </a:rPr>
              <a:t>int</a:t>
            </a:r>
            <a:r>
              <a:rPr lang="en-US" b="0" i="1" u="none" strike="noStrike" dirty="0">
                <a:effectLst/>
                <a:latin typeface="Nunito" pitchFamily="2" charset="77"/>
              </a:rPr>
              <a:t> value) {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data = value;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left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right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}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};</a:t>
            </a:r>
            <a:endParaRPr lang="en-CL" i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9883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0FA7C0E9-0E5D-64F4-9B06-957E0FF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0" y="2074101"/>
            <a:ext cx="6615739" cy="4437062"/>
          </a:xfrm>
        </p:spPr>
      </p:pic>
    </p:spTree>
    <p:extLst>
      <p:ext uri="{BB962C8B-B14F-4D97-AF65-F5344CB8AC3E}">
        <p14:creationId xmlns:p14="http://schemas.microsoft.com/office/powerpoint/2010/main" val="2023307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7" name="Content Placeholder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BFAD10C1-8ED5-9A17-CDD2-263A365C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92" y="2055813"/>
            <a:ext cx="6633816" cy="4449186"/>
          </a:xfrm>
        </p:spPr>
      </p:pic>
    </p:spTree>
    <p:extLst>
      <p:ext uri="{BB962C8B-B14F-4D97-AF65-F5344CB8AC3E}">
        <p14:creationId xmlns:p14="http://schemas.microsoft.com/office/powerpoint/2010/main" val="7797757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Tree: representación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194" name="Picture 2" descr="Types of Trees in Data Structure based on the number of children">
            <a:extLst>
              <a:ext uri="{FF2B5EF4-FFF2-40B4-BE49-F238E27FC236}">
                <a16:creationId xmlns:a16="http://schemas.microsoft.com/office/drawing/2014/main" id="{8F5678C2-ED6A-BECE-893D-D993FEE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182369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23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876"/>
              </p:ext>
            </p:extLst>
          </p:nvPr>
        </p:nvGraphicFramePr>
        <p:xfrm>
          <a:off x="649986" y="2636620"/>
          <a:ext cx="11046714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binario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tener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de dos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vinculados</a:t>
                      </a:r>
                      <a:r>
                        <a:rPr lang="en-US" b="0" dirty="0"/>
                        <a:t> a </a:t>
                      </a:r>
                      <a:r>
                        <a:rPr lang="en-US" b="0" dirty="0" err="1"/>
                        <a:t>él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 err="1"/>
                        <a:t>Algunos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tipos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comunes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incluyen</a:t>
                      </a:r>
                      <a:r>
                        <a:rPr lang="en-US" b="0" dirty="0"/>
                        <a:t>: </a:t>
                      </a:r>
                    </a:p>
                    <a:p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completos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74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11303"/>
              </p:ext>
            </p:extLst>
          </p:nvPr>
        </p:nvGraphicFramePr>
        <p:xfrm>
          <a:off x="669036" y="2623503"/>
          <a:ext cx="11046714" cy="267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Ternary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ternario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de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que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, que </a:t>
                      </a:r>
                      <a:r>
                        <a:rPr lang="en-US" b="0" dirty="0" err="1"/>
                        <a:t>generalmente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distinguen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”left", ”middle" y ”right".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tree</a:t>
                      </a:r>
                    </a:p>
                    <a:p>
                      <a:r>
                        <a:rPr lang="en-US" dirty="0"/>
                        <a:t>Generic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Árbol n-ario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Son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colección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es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consta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registros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a sus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(no se </a:t>
                      </a:r>
                      <a:r>
                        <a:rPr lang="en-US" b="0" dirty="0" err="1"/>
                        <a:t>permiten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duplicadas</a:t>
                      </a:r>
                      <a:r>
                        <a:rPr lang="en-US" b="0" dirty="0"/>
                        <a:t>).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enlazada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almacena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dirección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algunos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</a:t>
            </a:r>
          </a:p>
          <a:p>
            <a:r>
              <a:rPr lang="es-ES" sz="2200" dirty="0"/>
              <a:t>B-</a:t>
            </a:r>
            <a:r>
              <a:rPr lang="es-ES" sz="2200" dirty="0" err="1"/>
              <a:t>Trees</a:t>
            </a:r>
            <a:endParaRPr lang="es-ES" sz="2200" dirty="0"/>
          </a:p>
          <a:p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9642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7089"/>
              </p:ext>
            </p:extLst>
          </p:nvPr>
        </p:nvGraphicFramePr>
        <p:xfrm>
          <a:off x="838200" y="2528253"/>
          <a:ext cx="10515600" cy="269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al árbol para </a:t>
                      </a:r>
                      <a:r>
                        <a:rPr lang="en-US" dirty="0" err="1"/>
                        <a:t>crear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rama</a:t>
                      </a:r>
                      <a:r>
                        <a:rPr lang="en-US" dirty="0"/>
                        <a:t> o para </a:t>
                      </a:r>
                      <a:r>
                        <a:rPr lang="en-US" dirty="0" err="1"/>
                        <a:t>aumentar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altura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del árbol </a:t>
                      </a:r>
                      <a:r>
                        <a:rPr lang="en-US" b="0" dirty="0" err="1"/>
                        <a:t>actualizando</a:t>
                      </a:r>
                      <a:r>
                        <a:rPr lang="en-US" b="0" dirty="0"/>
                        <a:t> las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 para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referencia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buscar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comenzando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recorriendo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del valor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 hasta que se </a:t>
                      </a:r>
                      <a:r>
                        <a:rPr lang="en-US" b="0" dirty="0" err="1"/>
                        <a:t>encuentre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deseado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3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59513"/>
              </p:ext>
            </p:extLst>
          </p:nvPr>
        </p:nvGraphicFramePr>
        <p:xfrm>
          <a:off x="838200" y="2663390"/>
          <a:ext cx="10515600" cy="220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de un árbol se </a:t>
                      </a:r>
                      <a:r>
                        <a:rPr lang="en-US" b="0" dirty="0" err="1"/>
                        <a:t>pueden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recorrer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maneras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diferentes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incluido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pre-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i="1" dirty="0"/>
                        <a:t>, 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 y </a:t>
                      </a:r>
                      <a:r>
                        <a:rPr lang="en-US" b="0" i="1" dirty="0"/>
                        <a:t>post-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- Preorder traversal</a:t>
                      </a:r>
                    </a:p>
                    <a:p>
                      <a:r>
                        <a:rPr lang="en-US" b="0" dirty="0"/>
                        <a:t>- In order traversal</a:t>
                      </a:r>
                    </a:p>
                    <a:p>
                      <a:r>
                        <a:rPr lang="en-US" b="0" dirty="0"/>
                        <a:t>- Post-order traversal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46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1"/>
              </p:ext>
            </p:extLst>
          </p:nvPr>
        </p:nvGraphicFramePr>
        <p:xfrm>
          <a:off x="838200" y="2280603"/>
          <a:ext cx="10515600" cy="263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lejano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profundidad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346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Para </a:t>
                      </a:r>
                      <a:r>
                        <a:rPr lang="en-US" b="0" dirty="0" err="1"/>
                        <a:t>garantizar</a:t>
                      </a:r>
                      <a:r>
                        <a:rPr lang="en-US" b="0" dirty="0"/>
                        <a:t> que 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minimice</a:t>
                      </a:r>
                      <a:r>
                        <a:rPr lang="en-US" b="0" dirty="0"/>
                        <a:t> y la </a:t>
                      </a:r>
                      <a:r>
                        <a:rPr lang="en-US" b="0" dirty="0" err="1"/>
                        <a:t>distribución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sea lo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uniforme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12826"/>
            <a:ext cx="10172700" cy="2918062"/>
          </a:xfrm>
        </p:spPr>
        <p:txBody>
          <a:bodyPr>
            <a:normAutofit/>
          </a:bodyPr>
          <a:lstStyle/>
          <a:p>
            <a:r>
              <a:rPr lang="en-US" sz="2200" dirty="0" err="1"/>
              <a:t>Estas</a:t>
            </a:r>
            <a:r>
              <a:rPr lang="en-US" sz="2200" dirty="0"/>
              <a:t> son </a:t>
            </a:r>
            <a:r>
              <a:rPr lang="en-US" sz="2200" dirty="0" err="1"/>
              <a:t>algunas</a:t>
            </a:r>
            <a:r>
              <a:rPr lang="en-US" sz="2200" dirty="0"/>
              <a:t> de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comunes</a:t>
            </a:r>
            <a:r>
              <a:rPr lang="en-US" sz="2200" dirty="0"/>
              <a:t> que se </a:t>
            </a:r>
            <a:r>
              <a:rPr lang="en-US" sz="2200" dirty="0" err="1"/>
              <a:t>realizan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 </a:t>
            </a:r>
            <a:r>
              <a:rPr lang="en-US" sz="2200" dirty="0" err="1"/>
              <a:t>árboles</a:t>
            </a:r>
            <a:r>
              <a:rPr lang="en-US" sz="2200" dirty="0"/>
              <a:t>. 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operaciones</a:t>
            </a:r>
            <a:r>
              <a:rPr lang="en-US" sz="2200" dirty="0"/>
              <a:t> y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</a:t>
            </a:r>
            <a:r>
              <a:rPr lang="en-US" sz="2200" dirty="0" err="1"/>
              <a:t>utilizados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variar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 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  <a:p>
            <a:r>
              <a:rPr lang="en-US" sz="2200" dirty="0"/>
              <a:t>Los </a:t>
            </a:r>
            <a:r>
              <a:rPr lang="en-US" sz="2200" dirty="0" err="1"/>
              <a:t>árboles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</a:t>
            </a:r>
            <a:r>
              <a:rPr lang="en-US" sz="2200" dirty="0" err="1"/>
              <a:t>comúnmente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, </a:t>
            </a:r>
            <a:r>
              <a:rPr lang="en-US" sz="2200" dirty="0" err="1"/>
              <a:t>clasificación</a:t>
            </a:r>
            <a:r>
              <a:rPr lang="en-US" sz="2200" dirty="0"/>
              <a:t> y </a:t>
            </a:r>
            <a:r>
              <a:rPr lang="en-US" sz="2200" dirty="0" err="1"/>
              <a:t>almacenamiento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jerárquicos</a:t>
            </a:r>
            <a:r>
              <a:rPr lang="en-US" sz="2200" dirty="0"/>
              <a:t>.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913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algunas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653701"/>
            <a:ext cx="10853928" cy="3386672"/>
          </a:xfrm>
        </p:spPr>
        <p:txBody>
          <a:bodyPr>
            <a:normAutofit lnSpcReduction="10000"/>
          </a:bodyPr>
          <a:lstStyle/>
          <a:p>
            <a:endParaRPr lang="en-CL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navegación</a:t>
            </a:r>
            <a:r>
              <a:rPr lang="en-US" sz="2200" dirty="0"/>
              <a:t> y </a:t>
            </a:r>
            <a:r>
              <a:rPr lang="en-US" sz="2200" dirty="0" err="1"/>
              <a:t>organización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del file system.</a:t>
            </a:r>
          </a:p>
          <a:p>
            <a:r>
              <a:rPr lang="en-US" sz="2200" dirty="0"/>
              <a:t>Para la </a:t>
            </a:r>
            <a:r>
              <a:rPr lang="en-US" sz="2200" dirty="0" err="1"/>
              <a:t>indexación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árbolo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B-trees (árbol m-</a:t>
            </a:r>
            <a:r>
              <a:rPr lang="en-US" sz="2200" dirty="0" err="1"/>
              <a:t>ario</a:t>
            </a:r>
            <a:r>
              <a:rPr lang="en-US" sz="2200" dirty="0"/>
              <a:t>).</a:t>
            </a:r>
          </a:p>
          <a:p>
            <a:r>
              <a:rPr lang="es-ES" sz="2200" dirty="0"/>
              <a:t>En árbol de decisión, eficientes en aprendizaje automático.</a:t>
            </a:r>
          </a:p>
          <a:p>
            <a:r>
              <a:rPr lang="es-ES" sz="2200" dirty="0"/>
              <a:t>Compresión de datos mediante árboles binarios, técnica  para codificar los datos de una manera que minimiza la cantidad de almacenamiento requerido.</a:t>
            </a:r>
          </a:p>
          <a:p>
            <a:r>
              <a:rPr lang="es-ES" sz="2200" dirty="0"/>
              <a:t>En diseño del compilador, se utiliza un árbol de sintaxis para representar la estructura de un programa.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31254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1" y="2579470"/>
            <a:ext cx="10412349" cy="33234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Dependiendo</a:t>
            </a:r>
            <a:r>
              <a:rPr lang="en-US" sz="2200" dirty="0"/>
              <a:t> del </a:t>
            </a:r>
            <a:r>
              <a:rPr lang="en-US" sz="2200" dirty="0" err="1"/>
              <a:t>tipo</a:t>
            </a:r>
            <a:r>
              <a:rPr lang="en-US" sz="2200" dirty="0"/>
              <a:t> de árbol,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eficientemente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búsqueda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promedio</a:t>
            </a:r>
            <a:r>
              <a:rPr lang="en-US" sz="2200" dirty="0">
                <a:solidFill>
                  <a:srgbClr val="00B050"/>
                </a:solidFill>
              </a:rPr>
              <a:t> O(log n),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árboles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equilabrados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AVL.</a:t>
            </a:r>
          </a:p>
          <a:p>
            <a:r>
              <a:rPr lang="es-ES" sz="2200" dirty="0"/>
              <a:t>Proveen una representación jerárquica de los datos, que facilita la organización y navegación sobre grandes cantidades de información.</a:t>
            </a:r>
          </a:p>
          <a:p>
            <a:r>
              <a:rPr lang="es-ES" sz="2200" dirty="0"/>
              <a:t>Naturaleza recursiva, lo cual los hace fácil de recorrer y manipular utilizando algoritmos recursivos.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97179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51" y="2503270"/>
            <a:ext cx="10306050" cy="33996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>
                <a:solidFill>
                  <a:srgbClr val="C00000"/>
                </a:solidFill>
              </a:rPr>
              <a:t>Árboles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desequilibrados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pueden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resultar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tiempos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búsqueda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ineficientes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</a:t>
            </a:r>
            <a:r>
              <a:rPr lang="en-US" sz="2200" dirty="0" err="1"/>
              <a:t>desequilibrados</a:t>
            </a:r>
            <a:r>
              <a:rPr lang="en-US" sz="2200" dirty="0"/>
              <a:t> la </a:t>
            </a:r>
            <a:r>
              <a:rPr lang="en-US" sz="2200" dirty="0" err="1"/>
              <a:t>altura</a:t>
            </a:r>
            <a:r>
              <a:rPr lang="en-US" sz="2200" dirty="0"/>
              <a:t> del árbol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sesgada</a:t>
            </a:r>
            <a:r>
              <a:rPr lang="en-US" sz="2200" dirty="0"/>
              <a:t> </a:t>
            </a:r>
            <a:r>
              <a:rPr lang="en-US" sz="2200" dirty="0" err="1"/>
              <a:t>hacia</a:t>
            </a:r>
            <a:r>
              <a:rPr lang="en-US" sz="2200" dirty="0"/>
              <a:t> un </a:t>
            </a:r>
            <a:r>
              <a:rPr lang="en-US" sz="2200" dirty="0" err="1"/>
              <a:t>lado</a:t>
            </a:r>
            <a:r>
              <a:rPr lang="en-US" sz="2200" dirty="0"/>
              <a:t>.</a:t>
            </a:r>
          </a:p>
          <a:p>
            <a:r>
              <a:rPr lang="es-ES" sz="2200" dirty="0"/>
              <a:t>Tienen mayores requerimientos de memoria en comparación a otras estructuras de datos como matrices y listas enlazadas, especialmente si el árbol es muy grande. </a:t>
            </a:r>
          </a:p>
          <a:p>
            <a:r>
              <a:rPr lang="es-ES" sz="2200" dirty="0">
                <a:solidFill>
                  <a:srgbClr val="00B050"/>
                </a:solidFill>
              </a:rPr>
              <a:t>La implementación y manipulación de árboles puede resultar compleja ya que requiere una buena comprensión de los algoritmos</a:t>
            </a:r>
            <a:r>
              <a:rPr lang="es-E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740718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/>
                  <a:t>De manera más general, para un entero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y un entero positivo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 es el entero único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∈{0,⋯,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200" dirty="0"/>
                  <a:t>  tal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/>
                  <a:t>para algún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200" dirty="0"/>
                  <a:t> </a:t>
                </a:r>
              </a:p>
              <a:p>
                <a:pPr marL="0" indent="0">
                  <a:buNone/>
                </a:pPr>
                <a:r>
                  <a:rPr lang="es-ES" sz="2200" dirty="0"/>
                  <a:t>De manera menos formal diremos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200" dirty="0"/>
                  <a:t> es el resto de dividir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  <a:blipFill>
                <a:blip r:embed="rId2"/>
                <a:stretch>
                  <a:fillRect l="-873" t="-2597" r="-8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82961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>
                <a:highlight>
                  <a:srgbClr val="C0C0C0"/>
                </a:highlight>
              </a:rPr>
              <a:t>Tree: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516288"/>
            <a:ext cx="10853928" cy="33866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Los </a:t>
            </a:r>
            <a:r>
              <a:rPr lang="en-US" sz="2200" dirty="0" err="1"/>
              <a:t>tipos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usar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diversas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árbol,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, </a:t>
            </a:r>
          </a:p>
          <a:p>
            <a:pPr lvl="1"/>
            <a:r>
              <a:rPr lang="en-US" sz="2200" dirty="0" err="1"/>
              <a:t>verificar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existe</a:t>
            </a:r>
            <a:r>
              <a:rPr lang="en-US" sz="2200" dirty="0"/>
              <a:t> un valor, </a:t>
            </a:r>
          </a:p>
          <a:p>
            <a:pPr lvl="1"/>
            <a:r>
              <a:rPr lang="en-US" sz="2200" dirty="0" err="1"/>
              <a:t>recorrer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árbol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específico</a:t>
            </a:r>
            <a:r>
              <a:rPr lang="en-US" sz="2200" dirty="0"/>
              <a:t> o </a:t>
            </a:r>
          </a:p>
          <a:p>
            <a:pPr lvl="1"/>
            <a:r>
              <a:rPr lang="en-US" sz="2200" dirty="0" err="1"/>
              <a:t>construir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ruta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 </a:t>
            </a:r>
            <a:r>
              <a:rPr lang="en-US" sz="2200" dirty="0" err="1"/>
              <a:t>elección</a:t>
            </a:r>
            <a:r>
              <a:rPr lang="en-US" sz="2200" dirty="0"/>
              <a:t> del </a:t>
            </a:r>
            <a:r>
              <a:rPr lang="en-US" sz="2200" dirty="0" err="1"/>
              <a:t>algoritmo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depende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y </a:t>
            </a:r>
            <a:r>
              <a:rPr lang="en-US" sz="2200" dirty="0" err="1"/>
              <a:t>características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de la </a:t>
            </a:r>
            <a:r>
              <a:rPr lang="en-US" sz="2200" dirty="0" err="1"/>
              <a:t>estructura</a:t>
            </a:r>
            <a:r>
              <a:rPr lang="en-US" sz="2200" dirty="0"/>
              <a:t> de árbol y del </a:t>
            </a:r>
            <a:r>
              <a:rPr lang="en-US" sz="2200" dirty="0" err="1"/>
              <a:t>problema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cuestión</a:t>
            </a:r>
            <a:r>
              <a:rPr lang="en-US" sz="2200" dirty="0"/>
              <a:t>.</a:t>
            </a: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060706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27" y="3001745"/>
            <a:ext cx="9914297" cy="21666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Depth-First Search </a:t>
            </a:r>
            <a:r>
              <a:rPr lang="en-US" sz="2200" dirty="0"/>
              <a:t>(DFS):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primero)</a:t>
            </a:r>
          </a:p>
          <a:p>
            <a:pPr marL="457200" lvl="1" indent="0">
              <a:buNone/>
            </a:pPr>
            <a:r>
              <a:rPr lang="en-US" sz="2200" dirty="0"/>
              <a:t>Explora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forma de </a:t>
            </a:r>
            <a:r>
              <a:rPr lang="en-US" sz="2200" dirty="0" err="1"/>
              <a:t>profundidad</a:t>
            </a:r>
            <a:r>
              <a:rPr lang="en-US" sz="2200" dirty="0"/>
              <a:t> primero.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profundiza</a:t>
            </a:r>
            <a:r>
              <a:rPr lang="en-US" sz="2200" dirty="0"/>
              <a:t> lo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posible</a:t>
            </a:r>
            <a:r>
              <a:rPr lang="en-US" sz="2200" dirty="0"/>
              <a:t> a lo largo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rama</a:t>
            </a:r>
            <a:r>
              <a:rPr lang="en-US" sz="2200" dirty="0"/>
              <a:t> antes de </a:t>
            </a:r>
            <a:r>
              <a:rPr lang="en-US" sz="2200" dirty="0" err="1"/>
              <a:t>retroceder</a:t>
            </a:r>
            <a:r>
              <a:rPr lang="en-US" sz="2200" dirty="0"/>
              <a:t>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Los DFS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clasificar</a:t>
            </a:r>
            <a:r>
              <a:rPr lang="en-US" sz="2200" dirty="0"/>
              <a:t> </a:t>
            </a:r>
            <a:r>
              <a:rPr lang="en-US" sz="2200" dirty="0" err="1"/>
              <a:t>además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tres</a:t>
            </a:r>
            <a:r>
              <a:rPr lang="en-US" sz="2200" dirty="0"/>
              <a:t> </a:t>
            </a:r>
            <a:r>
              <a:rPr lang="en-US" sz="2200" dirty="0" err="1"/>
              <a:t>subtipos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58397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10677"/>
            <a:ext cx="10853928" cy="3929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q"/>
            </a:pPr>
            <a:r>
              <a:rPr lang="en-US" sz="2200" b="1" dirty="0"/>
              <a:t>Preorder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 Este </a:t>
            </a:r>
            <a:r>
              <a:rPr lang="en-US" sz="2200" dirty="0" err="1"/>
              <a:t>recorrido</a:t>
            </a:r>
            <a:r>
              <a:rPr lang="en-US" sz="2200" dirty="0"/>
              <a:t> produce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ordenados</a:t>
            </a:r>
            <a:r>
              <a:rPr lang="en-US" sz="2200" dirty="0"/>
              <a:t> para un árbol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</a:p>
          <a:p>
            <a:pPr lvl="1"/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recursivamente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28861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03" y="2795400"/>
            <a:ext cx="10371497" cy="30256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Breadth-First Search</a:t>
            </a:r>
            <a:r>
              <a:rPr lang="en-US" sz="2200" dirty="0"/>
              <a:t> (BFS): 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Amplitud</a:t>
            </a:r>
            <a:r>
              <a:rPr lang="en-US" sz="2200" dirty="0"/>
              <a:t>) </a:t>
            </a:r>
            <a:r>
              <a:rPr lang="en-US" sz="2200" dirty="0" err="1"/>
              <a:t>explora</a:t>
            </a:r>
            <a:r>
              <a:rPr lang="en-US" sz="2200" dirty="0"/>
              <a:t> un árbol </a:t>
            </a:r>
            <a:r>
              <a:rPr lang="en-US" sz="2200" dirty="0" err="1"/>
              <a:t>visitando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nivel</a:t>
            </a:r>
            <a:r>
              <a:rPr lang="en-US" sz="2200" dirty="0"/>
              <a:t>, </a:t>
            </a:r>
            <a:r>
              <a:rPr lang="en-US" sz="2200" dirty="0" err="1"/>
              <a:t>comenzando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.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Binary Search </a:t>
            </a:r>
            <a:r>
              <a:rPr lang="en-US" sz="2200" dirty="0"/>
              <a:t>(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):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solo se </a:t>
            </a:r>
            <a:r>
              <a:rPr lang="en-US" sz="2200" dirty="0" err="1"/>
              <a:t>aplica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(BST). </a:t>
            </a:r>
            <a:r>
              <a:rPr lang="en-US" sz="2200" dirty="0" err="1"/>
              <a:t>Comienza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</a:t>
            </a:r>
            <a:r>
              <a:rPr lang="en-US" sz="2200" dirty="0" err="1"/>
              <a:t>compara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objetivo</a:t>
            </a:r>
            <a:r>
              <a:rPr lang="en-US" sz="2200" dirty="0"/>
              <a:t> con </a:t>
            </a:r>
            <a:r>
              <a:rPr lang="en-US" sz="2200" dirty="0" err="1"/>
              <a:t>el</a:t>
            </a:r>
            <a:r>
              <a:rPr lang="en-US" sz="2200" dirty="0"/>
              <a:t> valor del </a:t>
            </a:r>
            <a:r>
              <a:rPr lang="en-US" sz="2200" dirty="0" err="1"/>
              <a:t>nodo</a:t>
            </a:r>
            <a:r>
              <a:rPr lang="en-US" sz="2200" dirty="0"/>
              <a:t> actual.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de la </a:t>
            </a:r>
            <a:r>
              <a:rPr lang="en-US" sz="2200" dirty="0" err="1"/>
              <a:t>comparación</a:t>
            </a:r>
            <a:r>
              <a:rPr lang="en-US" sz="2200" dirty="0"/>
              <a:t>, </a:t>
            </a:r>
            <a:r>
              <a:rPr lang="en-US" sz="2200" dirty="0" err="1"/>
              <a:t>continúa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o derecho, </a:t>
            </a:r>
            <a:r>
              <a:rPr lang="en-US" sz="2200" dirty="0" err="1"/>
              <a:t>estrechando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3795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27" y="2839820"/>
            <a:ext cx="10066697" cy="18635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b="1" dirty="0"/>
              <a:t>Level Order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nivel</a:t>
            </a:r>
            <a:r>
              <a:rPr lang="en-US" sz="2200" dirty="0"/>
              <a:t>): </a:t>
            </a:r>
            <a:r>
              <a:rPr lang="en-US" sz="2200" dirty="0" err="1"/>
              <a:t>este</a:t>
            </a:r>
            <a:r>
              <a:rPr lang="en-US" sz="2200" dirty="0"/>
              <a:t> es </a:t>
            </a:r>
            <a:r>
              <a:rPr lang="en-US" sz="2200" dirty="0" err="1"/>
              <a:t>otro</a:t>
            </a:r>
            <a:r>
              <a:rPr lang="en-US" sz="2200" dirty="0"/>
              <a:t> </a:t>
            </a:r>
            <a:r>
              <a:rPr lang="en-US" sz="2200" dirty="0" err="1"/>
              <a:t>nombre</a:t>
            </a:r>
            <a:r>
              <a:rPr lang="en-US" sz="2200" dirty="0"/>
              <a:t> para BFS, </a:t>
            </a:r>
            <a:r>
              <a:rPr lang="en-US" sz="2200" dirty="0" err="1"/>
              <a:t>donde</a:t>
            </a:r>
            <a:r>
              <a:rPr lang="en-US" sz="2200" dirty="0"/>
              <a:t> se </a:t>
            </a:r>
            <a:r>
              <a:rPr lang="en-US" sz="2200" dirty="0" err="1"/>
              <a:t>visitan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r>
              <a:rPr lang="en-US" sz="2200" dirty="0"/>
              <a:t> antes de pasar a la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profundidad</a:t>
            </a:r>
            <a:endParaRPr lang="en-U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828140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</a:t>
            </a:r>
            <a:r>
              <a:rPr lang="en-CL" sz="4500" dirty="0"/>
              <a:t>tipos de búsqueda en árboles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27" y="2110677"/>
            <a:ext cx="10422297" cy="4382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dirty="0"/>
              <a:t>Tree Traversals (</a:t>
            </a:r>
            <a:r>
              <a:rPr lang="en-US" sz="2200" dirty="0" err="1"/>
              <a:t>Recorridos</a:t>
            </a:r>
            <a:r>
              <a:rPr lang="en-US" sz="2200" dirty="0"/>
              <a:t> de árbol): </a:t>
            </a:r>
          </a:p>
          <a:p>
            <a:pPr marL="457200" lvl="1" indent="0">
              <a:buNone/>
            </a:pPr>
            <a:r>
              <a:rPr lang="en-US" sz="2200" dirty="0" err="1"/>
              <a:t>Proceso</a:t>
            </a:r>
            <a:r>
              <a:rPr lang="en-US" sz="2200" dirty="0"/>
              <a:t> de </a:t>
            </a:r>
            <a:r>
              <a:rPr lang="en-US" sz="2200" dirty="0" err="1"/>
              <a:t>visitar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de un árbol. Los </a:t>
            </a:r>
            <a:r>
              <a:rPr lang="en-US" sz="2200" dirty="0" err="1"/>
              <a:t>recorridos</a:t>
            </a:r>
            <a:r>
              <a:rPr lang="en-US" sz="2200" dirty="0"/>
              <a:t> 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utilizando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DFS o BFS. Los </a:t>
            </a:r>
            <a:r>
              <a:rPr lang="en-US" sz="2200" dirty="0" err="1"/>
              <a:t>tipos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son: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200" dirty="0"/>
          </a:p>
          <a:p>
            <a:pPr lvl="1"/>
            <a:r>
              <a:rPr lang="en-US" sz="2200" b="1" dirty="0"/>
              <a:t>Preorder traversal</a:t>
            </a:r>
            <a:r>
              <a:rPr lang="en-US" sz="2200" dirty="0"/>
              <a:t> 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de </a:t>
            </a:r>
            <a:r>
              <a:rPr lang="en-US" sz="2200" dirty="0" err="1"/>
              <a:t>preorden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Inorder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</a:t>
            </a:r>
            <a:r>
              <a:rPr lang="en-US" sz="2200" dirty="0" err="1"/>
              <a:t>simétrico</a:t>
            </a:r>
            <a:r>
              <a:rPr lang="en-US" sz="2200" dirty="0"/>
              <a:t> - 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 err="1"/>
              <a:t>Postorder</a:t>
            </a:r>
            <a:r>
              <a:rPr lang="en-US" sz="2200" b="1" dirty="0"/>
              <a:t> traversal </a:t>
            </a:r>
            <a:r>
              <a:rPr lang="en-US" sz="2200" dirty="0"/>
              <a:t>(</a:t>
            </a:r>
            <a:r>
              <a:rPr lang="en-US" sz="2200" dirty="0" err="1"/>
              <a:t>Recorrido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posterior): </a:t>
            </a:r>
            <a:r>
              <a:rPr lang="en-US" sz="2200" dirty="0" err="1"/>
              <a:t>visita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</a:t>
            </a:r>
            <a:r>
              <a:rPr lang="en-US" sz="2200" dirty="0" err="1"/>
              <a:t>izquierdo</a:t>
            </a:r>
            <a:r>
              <a:rPr lang="en-US" sz="2200" dirty="0"/>
              <a:t>, </a:t>
            </a:r>
            <a:r>
              <a:rPr lang="en-US" sz="2200" dirty="0" err="1"/>
              <a:t>luego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subárbol</a:t>
            </a:r>
            <a:r>
              <a:rPr lang="en-US" sz="2200" dirty="0"/>
              <a:t> derecho y </a:t>
            </a:r>
            <a:r>
              <a:rPr lang="en-US" sz="2200" dirty="0" err="1"/>
              <a:t>finalmente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actual.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2893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Es un </a:t>
            </a:r>
            <a:r>
              <a:rPr lang="en-US" sz="2200" dirty="0" err="1"/>
              <a:t>caso</a:t>
            </a:r>
            <a:r>
              <a:rPr lang="en-US" sz="2200" dirty="0"/>
              <a:t> especial de un árbol </a:t>
            </a:r>
            <a:r>
              <a:rPr lang="en-US" sz="2200" dirty="0" err="1"/>
              <a:t>binario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principales</a:t>
            </a:r>
            <a:r>
              <a:rPr lang="en-US" sz="2200" dirty="0"/>
              <a:t> se </a:t>
            </a:r>
            <a:r>
              <a:rPr lang="en-US" sz="2200" dirty="0" err="1"/>
              <a:t>comparan</a:t>
            </a:r>
            <a:r>
              <a:rPr lang="en-US" sz="2200" dirty="0"/>
              <a:t> con sus </a:t>
            </a:r>
            <a:r>
              <a:rPr lang="en-US" sz="2200" dirty="0" err="1"/>
              <a:t>hijos</a:t>
            </a:r>
            <a:r>
              <a:rPr lang="en-US" sz="2200" dirty="0"/>
              <a:t> con sus </a:t>
            </a:r>
            <a:r>
              <a:rPr lang="en-US" sz="2200" dirty="0" err="1"/>
              <a:t>valores</a:t>
            </a:r>
            <a:r>
              <a:rPr lang="en-US" sz="2200" dirty="0"/>
              <a:t> y se </a:t>
            </a:r>
            <a:r>
              <a:rPr lang="en-US" sz="2200" dirty="0" err="1"/>
              <a:t>organizan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consecuencia</a:t>
            </a:r>
            <a:r>
              <a:rPr lang="en-US" sz="2200" dirty="0"/>
              <a:t>.</a:t>
            </a:r>
          </a:p>
          <a:p>
            <a:r>
              <a:rPr lang="en-US" sz="2200" dirty="0"/>
              <a:t>Se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y matrices.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52249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71AE8-D81E-ADC9-F5B5-B8921082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6" y="1930788"/>
            <a:ext cx="6003834" cy="45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E57C15-5CA4-457F-BE6B-DCD64AB8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79" y="3176166"/>
            <a:ext cx="5341985" cy="22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669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653701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n-US" sz="2200" b="1" dirty="0"/>
              <a:t>Min Heap</a:t>
            </a:r>
            <a:r>
              <a:rPr lang="en-US" sz="2200" dirty="0"/>
              <a:t>: la clave del padre es </a:t>
            </a:r>
            <a:r>
              <a:rPr lang="en-US" sz="2200" dirty="0" err="1"/>
              <a:t>menor</a:t>
            </a:r>
            <a:r>
              <a:rPr lang="en-US" sz="2200" dirty="0"/>
              <a:t> o </a:t>
            </a:r>
            <a:r>
              <a:rPr lang="en-US" sz="2200" dirty="0" err="1"/>
              <a:t>igual</a:t>
            </a:r>
            <a:r>
              <a:rPr lang="en-US" sz="2200" dirty="0"/>
              <a:t> que la de sus </a:t>
            </a:r>
            <a:r>
              <a:rPr lang="en-US" sz="2200" dirty="0" err="1"/>
              <a:t>hijos</a:t>
            </a:r>
            <a:r>
              <a:rPr lang="en-US" sz="2200" dirty="0"/>
              <a:t>. </a:t>
            </a:r>
            <a:r>
              <a:rPr lang="en-US" sz="2200" dirty="0" err="1"/>
              <a:t>Esto</a:t>
            </a:r>
            <a:r>
              <a:rPr lang="en-US" sz="2200" dirty="0"/>
              <a:t> se llama la </a:t>
            </a:r>
            <a:r>
              <a:rPr lang="en-US" sz="2200" dirty="0" err="1"/>
              <a:t>propiedad</a:t>
            </a:r>
            <a:r>
              <a:rPr lang="en-US" sz="2200" dirty="0"/>
              <a:t> min-heap. La </a:t>
            </a:r>
            <a:r>
              <a:rPr lang="en-US" sz="2200" dirty="0" err="1"/>
              <a:t>raíz</a:t>
            </a:r>
            <a:r>
              <a:rPr lang="en-US" sz="2200" dirty="0"/>
              <a:t> </a:t>
            </a:r>
            <a:r>
              <a:rPr lang="en-US" sz="2200" dirty="0" err="1"/>
              <a:t>contendrá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valor </a:t>
            </a:r>
            <a:r>
              <a:rPr lang="en-US" sz="2200" dirty="0" err="1"/>
              <a:t>mínimo</a:t>
            </a:r>
            <a:r>
              <a:rPr lang="en-US" sz="2200" dirty="0"/>
              <a:t> del heap.</a:t>
            </a:r>
            <a:endParaRPr lang="es-ES" sz="2200" dirty="0"/>
          </a:p>
          <a:p>
            <a:r>
              <a:rPr lang="es-ES" sz="2200" b="1" dirty="0"/>
              <a:t>Max </a:t>
            </a:r>
            <a:r>
              <a:rPr lang="es-ES" sz="2200" b="1" dirty="0" err="1"/>
              <a:t>Heap</a:t>
            </a:r>
            <a:r>
              <a:rPr lang="es-ES" sz="2200" dirty="0"/>
              <a:t>: la clave del padre es mayor o igual que la de sus hijos. Esto se llama la propiedad </a:t>
            </a:r>
            <a:r>
              <a:rPr lang="es-ES" sz="2200" dirty="0" err="1"/>
              <a:t>max-heap</a:t>
            </a:r>
            <a:r>
              <a:rPr lang="es-ES" sz="2200" dirty="0"/>
              <a:t>. La raíz contendrá el valor máximo del </a:t>
            </a:r>
            <a:r>
              <a:rPr lang="es-ES" sz="2200" dirty="0" err="1"/>
              <a:t>heap</a:t>
            </a:r>
            <a:r>
              <a:rPr lang="es-ES" sz="2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200" dirty="0" err="1"/>
          </a:p>
        </p:txBody>
      </p:sp>
    </p:spTree>
    <p:extLst>
      <p:ext uri="{BB962C8B-B14F-4D97-AF65-F5344CB8AC3E}">
        <p14:creationId xmlns:p14="http://schemas.microsoft.com/office/powerpoint/2010/main" val="162600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37009110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Heaps: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Se utiliza en el algoritmo </a:t>
            </a:r>
            <a:r>
              <a:rPr lang="es-ES" sz="2200" dirty="0" err="1"/>
              <a:t>heapsort</a:t>
            </a:r>
            <a:r>
              <a:rPr lang="es-ES" sz="2200" dirty="0"/>
              <a:t>.</a:t>
            </a:r>
          </a:p>
          <a:p>
            <a:r>
              <a:rPr lang="es-ES" sz="2200" dirty="0"/>
              <a:t>Se utiliza para implementar colas de prioridad, ya que los valores de prioridad se pueden ordenar de acuerdo con la propiedad del </a:t>
            </a:r>
            <a:r>
              <a:rPr lang="es-ES" sz="2200" dirty="0" err="1"/>
              <a:t>heap</a:t>
            </a:r>
            <a:r>
              <a:rPr lang="es-ES" sz="2200" dirty="0"/>
              <a:t> donde el </a:t>
            </a:r>
            <a:r>
              <a:rPr lang="es-ES" sz="2200" dirty="0" err="1"/>
              <a:t>heap</a:t>
            </a:r>
            <a:r>
              <a:rPr lang="es-ES" sz="2200" dirty="0"/>
              <a:t> se puede implementar mediante una matriz.</a:t>
            </a:r>
          </a:p>
          <a:p>
            <a:r>
              <a:rPr lang="es-ES" sz="2200" dirty="0"/>
              <a:t>Las funciones de cola se pueden implementar usando </a:t>
            </a:r>
            <a:r>
              <a:rPr lang="es-ES" sz="2200" dirty="0" err="1"/>
              <a:t>heaps</a:t>
            </a:r>
            <a:r>
              <a:rPr lang="es-ES" sz="2200" dirty="0"/>
              <a:t> dentro del tiempo O (log n).</a:t>
            </a:r>
          </a:p>
          <a:p>
            <a:r>
              <a:rPr lang="es-ES" sz="2200" dirty="0"/>
              <a:t>Se usa para encontrar el valor más pequeño (o más grande) de </a:t>
            </a:r>
            <a:r>
              <a:rPr lang="es-ES" sz="2200" dirty="0" err="1"/>
              <a:t>kᵗʰ</a:t>
            </a:r>
            <a:r>
              <a:rPr lang="es-ES" sz="2200" dirty="0"/>
              <a:t> en una matriz dada.</a:t>
            </a:r>
          </a:p>
        </p:txBody>
      </p:sp>
    </p:spTree>
    <p:extLst>
      <p:ext uri="{BB962C8B-B14F-4D97-AF65-F5344CB8AC3E}">
        <p14:creationId xmlns:p14="http://schemas.microsoft.com/office/powerpoint/2010/main" val="255617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Set: conjuntos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. No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. </a:t>
            </a:r>
          </a:p>
          <a:p>
            <a:r>
              <a:rPr lang="en-US" sz="2400" dirty="0"/>
              <a:t>Son </a:t>
            </a:r>
            <a:r>
              <a:rPr lang="en-US" sz="2400" dirty="0" err="1"/>
              <a:t>útiles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desea</a:t>
            </a:r>
            <a:r>
              <a:rPr lang="en-US" sz="2400" dirty="0"/>
              <a:t> </a:t>
            </a:r>
            <a:r>
              <a:rPr lang="en-US" sz="2400" dirty="0" err="1"/>
              <a:t>almacenar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 o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operaciones</a:t>
            </a:r>
            <a:r>
              <a:rPr lang="en-US" sz="2400" dirty="0"/>
              <a:t> de conjuntos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i="1" dirty="0" err="1"/>
              <a:t>unión</a:t>
            </a:r>
            <a:r>
              <a:rPr lang="en-US" sz="2400" dirty="0"/>
              <a:t>, </a:t>
            </a:r>
            <a:r>
              <a:rPr lang="en-US" sz="2400" i="1" dirty="0" err="1"/>
              <a:t>intersección</a:t>
            </a:r>
            <a:r>
              <a:rPr lang="en-US" sz="2400" dirty="0"/>
              <a:t> y </a:t>
            </a:r>
            <a:r>
              <a:rPr lang="en-US" sz="2400" i="1" dirty="0" err="1"/>
              <a:t>diferencia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pueden</a:t>
            </a:r>
            <a:r>
              <a:rPr lang="en-US" sz="2400" dirty="0"/>
              <a:t> usar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o </a:t>
            </a:r>
            <a:r>
              <a:rPr lang="en-US" sz="2400" dirty="0" err="1"/>
              <a:t>verificar</a:t>
            </a:r>
            <a:r>
              <a:rPr lang="en-US" sz="2400" dirty="0"/>
              <a:t> la </a:t>
            </a:r>
            <a:r>
              <a:rPr lang="en-US" sz="2400" dirty="0" err="1"/>
              <a:t>pertenencia</a:t>
            </a:r>
            <a:r>
              <a:rPr lang="en-US" sz="2400" dirty="0"/>
              <a:t> a un </a:t>
            </a:r>
            <a:r>
              <a:rPr lang="en-US" sz="2400" dirty="0" err="1"/>
              <a:t>elemento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Agregar</a:t>
            </a:r>
            <a:r>
              <a:rPr lang="en-US" sz="2400" dirty="0"/>
              <a:t> y </a:t>
            </a:r>
            <a:r>
              <a:rPr lang="en-US" sz="2400" b="1" i="1" dirty="0" err="1"/>
              <a:t>quitar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de un conjunto son </a:t>
            </a:r>
            <a:r>
              <a:rPr lang="en-US" sz="2400" dirty="0" err="1"/>
              <a:t>operaciones</a:t>
            </a:r>
            <a:r>
              <a:rPr lang="en-US" sz="2400" dirty="0"/>
              <a:t> </a:t>
            </a:r>
            <a:r>
              <a:rPr lang="en-US" sz="2400" dirty="0" err="1"/>
              <a:t>eficientes</a:t>
            </a:r>
            <a:r>
              <a:rPr lang="en-US" sz="2400" dirty="0"/>
              <a:t>.</a:t>
            </a:r>
          </a:p>
          <a:p>
            <a:r>
              <a:rPr lang="en-US" sz="2400" dirty="0"/>
              <a:t>Los </a:t>
            </a:r>
            <a:r>
              <a:rPr lang="en-US" sz="2400" dirty="0" err="1"/>
              <a:t>elementos</a:t>
            </a:r>
            <a:r>
              <a:rPr lang="en-US" sz="2400" dirty="0"/>
              <a:t> del conjunto no se </a:t>
            </a:r>
            <a:r>
              <a:rPr lang="en-US" sz="2400" dirty="0" err="1"/>
              <a:t>almacenan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r>
              <a:rPr lang="en-US" sz="2400" dirty="0" err="1"/>
              <a:t>específico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6760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En diseño de algoritmos, los conjuntos se utilizan como la base de una gran cantidad de </a:t>
            </a:r>
            <a:r>
              <a:rPr lang="es-ES" sz="2200" dirty="0" err="1"/>
              <a:t>TDAs</a:t>
            </a:r>
            <a:r>
              <a:rPr lang="es-ES" sz="2200" dirty="0"/>
              <a:t> (ADT).</a:t>
            </a:r>
          </a:p>
          <a:p>
            <a:r>
              <a:rPr lang="es-ES" sz="2200" dirty="0"/>
              <a:t>Se han desarrollado muchas técnicas para la aplicación de </a:t>
            </a:r>
            <a:r>
              <a:rPr lang="es-ES" sz="2200" dirty="0" err="1"/>
              <a:t>TDAs</a:t>
            </a:r>
            <a:r>
              <a:rPr lang="es-ES" sz="2200" dirty="0"/>
              <a:t> basadas en conjuntos.</a:t>
            </a:r>
          </a:p>
        </p:txBody>
      </p:sp>
    </p:spTree>
    <p:extLst>
      <p:ext uri="{BB962C8B-B14F-4D97-AF65-F5344CB8AC3E}">
        <p14:creationId xmlns:p14="http://schemas.microsoft.com/office/powerpoint/2010/main" val="3982704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669036" y="2541407"/>
            <a:ext cx="10853928" cy="338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L" sz="2200" dirty="0"/>
          </a:p>
          <a:p>
            <a:r>
              <a:rPr lang="es-ES" sz="2200" dirty="0"/>
              <a:t>Es una colección de ítems, miembros o elementos.</a:t>
            </a:r>
          </a:p>
          <a:p>
            <a:r>
              <a:rPr lang="es-ES" sz="2200" dirty="0"/>
              <a:t>Cada miembro puede ser un conjunto, o un elemento primitivo que se denomina átomo.</a:t>
            </a:r>
          </a:p>
          <a:p>
            <a:r>
              <a:rPr lang="es-ES" sz="2200" dirty="0"/>
              <a:t>Los átomos aplicados en diseño de algoritmos y ED suelen ser enteros, caracteres o </a:t>
            </a:r>
            <a:r>
              <a:rPr lang="es-ES" sz="2200" dirty="0" err="1"/>
              <a:t>strings</a:t>
            </a:r>
            <a:r>
              <a:rPr lang="es-ES" sz="2200" dirty="0"/>
              <a:t>.</a:t>
            </a:r>
          </a:p>
          <a:p>
            <a:r>
              <a:rPr lang="es-ES" sz="2200" dirty="0"/>
              <a:t>Todos los elementos de cualquier conjunto suelen ser del mismo tipo.</a:t>
            </a:r>
          </a:p>
          <a:p>
            <a:r>
              <a:rPr lang="es-ES" sz="2200" dirty="0"/>
              <a:t>A menudo se supondrá que los átomos están ordenados linealmente por una relación “&lt;“</a:t>
            </a:r>
          </a:p>
        </p:txBody>
      </p:sp>
    </p:spTree>
    <p:extLst>
      <p:ext uri="{BB962C8B-B14F-4D97-AF65-F5344CB8AC3E}">
        <p14:creationId xmlns:p14="http://schemas.microsoft.com/office/powerpoint/2010/main" val="41300192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sólo una de las siguientes afirmaciones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es verdadera.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⋀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s-ES" sz="2200" dirty="0"/>
              </a:p>
              <a:p>
                <a:endParaRPr lang="es-ES" sz="2200" dirty="0"/>
              </a:p>
              <a:p>
                <a:pPr marL="0" indent="0">
                  <a:buNone/>
                </a:pPr>
                <a:r>
                  <a:rPr lang="es-ES" sz="2200" dirty="0"/>
                  <a:t>Los enteros, reales, caracteres y cadenas tienen un orden lineal natural.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09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L" sz="2200" dirty="0"/>
              </a:p>
              <a:p>
                <a:pPr marL="0" indent="0">
                  <a:buNone/>
                </a:pPr>
                <a:r>
                  <a:rPr lang="es-ES" sz="2200" dirty="0"/>
                  <a:t>Un orden lineal </a:t>
                </a:r>
                <a14:m>
                  <m:oMath xmlns:m="http://schemas.openxmlformats.org/officeDocument/2006/math">
                    <m:r>
                      <a:rPr lang="es-ES" sz="2200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200" dirty="0"/>
                  <a:t> sobre un conjunto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200" dirty="0"/>
                  <a:t> satisface dos propiedades:</a:t>
                </a:r>
              </a:p>
              <a:p>
                <a:r>
                  <a:rPr lang="es-ES" sz="2200" dirty="0">
                    <a:ea typeface="Cambria Math" panose="02040503050406030204" pitchFamily="18" charset="0"/>
                  </a:rPr>
                  <a:t>Relación fundamental: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s-E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200" dirty="0"/>
                  <a:t>, x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2200" dirty="0"/>
              </a:p>
              <a:p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ES" sz="2200" dirty="0"/>
                  <a:t> es el conjunto vacío</a:t>
                </a:r>
              </a:p>
              <a:p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∈∅</m:t>
                    </m:r>
                  </m:oMath>
                </a14:m>
                <a:r>
                  <a:rPr lang="es-ES" sz="2200" dirty="0"/>
                  <a:t> es falso</a:t>
                </a:r>
              </a:p>
              <a:p>
                <a:r>
                  <a:rPr lang="es-ES" sz="2200" dirty="0"/>
                  <a:t>Operaciones: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E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⊇,  ∩,  ∪ </m:t>
                    </m:r>
                  </m:oMath>
                </a14:m>
                <a:endParaRPr lang="es-ES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62E53C-E283-90B3-408B-0ABEF2CAC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6" y="2541407"/>
                <a:ext cx="10853928" cy="3386672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44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C++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&lt;set&gt;</a:t>
            </a:r>
            <a:r>
              <a:rPr lang="es-ES" sz="2200" dirty="0"/>
              <a:t>, </a:t>
            </a:r>
            <a:r>
              <a:rPr lang="en-US" sz="2200" b="0" i="0" u="none" strike="noStrike" dirty="0">
                <a:effectLst/>
                <a:latin typeface="Söhne Mono"/>
              </a:rPr>
              <a:t>#</a:t>
            </a:r>
            <a:r>
              <a:rPr lang="en-US" sz="2200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US" sz="2200" b="0" i="0" u="none" strike="noStrike" dirty="0">
                <a:effectLst/>
                <a:latin typeface="Söhne Mono"/>
              </a:rPr>
              <a:t> 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</a:t>
            </a:r>
            <a:r>
              <a:rPr lang="en-US" sz="2200" b="0" i="0" u="none" strike="noStrike" dirty="0" err="1">
                <a:solidFill>
                  <a:srgbClr val="00A67D"/>
                </a:solidFill>
                <a:effectLst/>
                <a:latin typeface="Söhne Mono"/>
              </a:rPr>
              <a:t>unordered_set</a:t>
            </a:r>
            <a:r>
              <a:rPr lang="en-US" sz="2200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&gt;</a:t>
            </a:r>
            <a:r>
              <a:rPr lang="es-ES" sz="2200" dirty="0"/>
              <a:t>:  contenedor de biblioteca estándar que proporciona implementaciones eficientes de conjuntos:</a:t>
            </a:r>
          </a:p>
          <a:p>
            <a:r>
              <a:rPr lang="es-ES" sz="2200" dirty="0">
                <a:ea typeface="Cambria Math" panose="02040503050406030204" pitchFamily="18" charset="0"/>
              </a:rPr>
              <a:t>Los contenedores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::set </a:t>
            </a:r>
            <a:r>
              <a:rPr lang="es-ES" sz="2200" dirty="0">
                <a:ea typeface="Cambria Math" panose="02040503050406030204" pitchFamily="18" charset="0"/>
              </a:rPr>
              <a:t>y </a:t>
            </a:r>
            <a:r>
              <a:rPr lang="es-ES" sz="2200" b="1" dirty="0" err="1">
                <a:ea typeface="Cambria Math" panose="02040503050406030204" pitchFamily="18" charset="0"/>
              </a:rPr>
              <a:t>std</a:t>
            </a:r>
            <a:r>
              <a:rPr lang="es-ES" sz="2200" b="1" dirty="0">
                <a:ea typeface="Cambria Math" panose="02040503050406030204" pitchFamily="18" charset="0"/>
              </a:rPr>
              <a:t>::</a:t>
            </a:r>
            <a:r>
              <a:rPr lang="es-ES" sz="2200" b="1" dirty="0" err="1">
                <a:ea typeface="Cambria Math" panose="02040503050406030204" pitchFamily="18" charset="0"/>
              </a:rPr>
              <a:t>unordered_set</a:t>
            </a:r>
            <a:r>
              <a:rPr lang="es-ES" sz="2200" dirty="0">
                <a:ea typeface="Cambria Math" panose="02040503050406030204" pitchFamily="18" charset="0"/>
              </a:rPr>
              <a:t> proporcionan una funcionalidad similar a un conjunto en C++</a:t>
            </a:r>
            <a:endParaRPr lang="es-ES" sz="2200" dirty="0"/>
          </a:p>
          <a:p>
            <a:r>
              <a:rPr lang="es-ES" sz="2200" b="1" dirty="0" err="1"/>
              <a:t>std</a:t>
            </a:r>
            <a:r>
              <a:rPr lang="es-ES" sz="2200" b="1" dirty="0"/>
              <a:t>::set</a:t>
            </a:r>
            <a:r>
              <a:rPr lang="es-ES" sz="2200" dirty="0"/>
              <a:t>: Es un contenedor ordenado que almacena elementos únicos ordenados en orden ascendente. Permite la búsqueda, inserción y eliminación rápida de elementos.</a:t>
            </a:r>
          </a:p>
          <a:p>
            <a:r>
              <a:rPr lang="es-ES" sz="2200" b="1" dirty="0" err="1"/>
              <a:t>std</a:t>
            </a:r>
            <a:r>
              <a:rPr lang="es-ES" sz="2200" b="1" dirty="0"/>
              <a:t>::</a:t>
            </a:r>
            <a:r>
              <a:rPr lang="es-ES" sz="2200" b="1" dirty="0" err="1"/>
              <a:t>unordered_set</a:t>
            </a:r>
            <a:r>
              <a:rPr lang="es-ES" sz="2200" dirty="0"/>
              <a:t>: Es un contenedor no ordenado que almacena elementos únicos. Utiliza indexación basada en </a:t>
            </a:r>
            <a:r>
              <a:rPr lang="es-ES" sz="2200" i="1" dirty="0"/>
              <a:t>hash</a:t>
            </a:r>
            <a:r>
              <a:rPr lang="es-ES" sz="2200" dirty="0"/>
              <a:t> para una </a:t>
            </a:r>
            <a:r>
              <a:rPr lang="es-ES" sz="2200" i="1" dirty="0"/>
              <a:t>búsqueda</a:t>
            </a:r>
            <a:r>
              <a:rPr lang="es-ES" sz="2200" dirty="0"/>
              <a:t>, </a:t>
            </a:r>
            <a:r>
              <a:rPr lang="es-ES" sz="2200" i="1" dirty="0"/>
              <a:t>inserción</a:t>
            </a:r>
            <a:r>
              <a:rPr lang="es-ES" sz="2200" dirty="0"/>
              <a:t> y </a:t>
            </a:r>
            <a:r>
              <a:rPr lang="es-ES" sz="2200" i="1" dirty="0"/>
              <a:t>eliminación</a:t>
            </a:r>
            <a:r>
              <a:rPr lang="es-ES" sz="2200" dirty="0"/>
              <a:t> rápidas</a:t>
            </a:r>
          </a:p>
        </p:txBody>
      </p:sp>
    </p:spTree>
    <p:extLst>
      <p:ext uri="{BB962C8B-B14F-4D97-AF65-F5344CB8AC3E}">
        <p14:creationId xmlns:p14="http://schemas.microsoft.com/office/powerpoint/2010/main" val="25771906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6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insert</a:t>
            </a:r>
            <a:r>
              <a:rPr lang="es-ES" sz="2200" dirty="0">
                <a:ea typeface="Cambria Math" panose="02040503050406030204" pitchFamily="18" charset="0"/>
              </a:rPr>
              <a:t>: Inserta un nuevo elemento en el conjunto.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erase</a:t>
            </a:r>
            <a:r>
              <a:rPr lang="es-ES" sz="2200" dirty="0">
                <a:ea typeface="Cambria Math" panose="02040503050406030204" pitchFamily="18" charset="0"/>
              </a:rPr>
              <a:t>: elimina un elemento del conjunto en función del valor proporcionado o iterador.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clear</a:t>
            </a:r>
            <a:r>
              <a:rPr lang="es-ES" sz="2200" dirty="0">
                <a:ea typeface="Cambria Math" panose="02040503050406030204" pitchFamily="18" charset="0"/>
              </a:rPr>
              <a:t>: elimina todos los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find</a:t>
            </a:r>
            <a:r>
              <a:rPr lang="es-ES" sz="2200" dirty="0">
                <a:ea typeface="Cambria Math" panose="02040503050406030204" pitchFamily="18" charset="0"/>
              </a:rPr>
              <a:t>: busca un elemento con un valor específico y devuelve un iterador que lo señala.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count</a:t>
            </a:r>
            <a:r>
              <a:rPr lang="es-ES" sz="2200" dirty="0">
                <a:ea typeface="Cambria Math" panose="02040503050406030204" pitchFamily="18" charset="0"/>
              </a:rPr>
              <a:t>: Devuelve el número de elementos con un valor específico. Dado que los valores son únicos en un conjunto, devolverá 0 o 1.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958856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</a:t>
            </a:r>
            <a:r>
              <a:rPr lang="es-ES" sz="5400" dirty="0" err="1"/>
              <a:t>unordered_set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Operaciones comunes disponibles para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unordered_set</a:t>
            </a:r>
            <a:r>
              <a:rPr lang="es-ES" sz="2200" dirty="0"/>
              <a:t>: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size</a:t>
            </a:r>
            <a:r>
              <a:rPr lang="es-ES" sz="2200" dirty="0">
                <a:ea typeface="Cambria Math" panose="02040503050406030204" pitchFamily="18" charset="0"/>
              </a:rPr>
              <a:t>: </a:t>
            </a:r>
            <a:r>
              <a:rPr lang="es-ES" sz="1800" dirty="0">
                <a:ea typeface="Cambria Math" panose="02040503050406030204" pitchFamily="18" charset="0"/>
              </a:rPr>
              <a:t>Devuelve el número de elementos del conjunto.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empty</a:t>
            </a:r>
            <a:r>
              <a:rPr lang="es-ES" sz="2200" dirty="0">
                <a:ea typeface="Cambria Math" panose="02040503050406030204" pitchFamily="18" charset="0"/>
              </a:rPr>
              <a:t>: Comprueba si el conjunto está vacío o no.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begin</a:t>
            </a:r>
            <a:r>
              <a:rPr lang="es-ES" sz="2200" dirty="0">
                <a:ea typeface="Cambria Math" panose="02040503050406030204" pitchFamily="18" charset="0"/>
              </a:rPr>
              <a:t>, </a:t>
            </a:r>
            <a:r>
              <a:rPr lang="es-ES" sz="2200" i="1" dirty="0" err="1">
                <a:ea typeface="Cambria Math" panose="02040503050406030204" pitchFamily="18" charset="0"/>
              </a:rPr>
              <a:t>end</a:t>
            </a:r>
            <a:r>
              <a:rPr lang="es-ES" sz="2200" dirty="0">
                <a:ea typeface="Cambria Math" panose="02040503050406030204" pitchFamily="18" charset="0"/>
              </a:rPr>
              <a:t>: Devuelve los iteradores que apuntan al primer y último elemento del conjunto, lo que permite la iteración sobre todos los elementos.</a:t>
            </a:r>
          </a:p>
          <a:p>
            <a:r>
              <a:rPr lang="es-ES" sz="2200" i="1" dirty="0">
                <a:ea typeface="Cambria Math" panose="02040503050406030204" pitchFamily="18" charset="0"/>
              </a:rPr>
              <a:t>swap</a:t>
            </a:r>
            <a:r>
              <a:rPr lang="es-ES" sz="2200" dirty="0">
                <a:ea typeface="Cambria Math" panose="02040503050406030204" pitchFamily="18" charset="0"/>
              </a:rPr>
              <a:t>: Intercambia el contenido de dos conjuntos.</a:t>
            </a:r>
          </a:p>
          <a:p>
            <a:r>
              <a:rPr lang="es-ES" sz="2200" i="1" dirty="0" err="1">
                <a:ea typeface="Cambria Math" panose="02040503050406030204" pitchFamily="18" charset="0"/>
              </a:rPr>
              <a:t>max_size</a:t>
            </a:r>
            <a:r>
              <a:rPr lang="es-ES" sz="2200" dirty="0">
                <a:ea typeface="Cambria Math" panose="02040503050406030204" pitchFamily="18" charset="0"/>
              </a:rPr>
              <a:t>: Devuelve el número máximo de elementos que puede contener el conjunto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80809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u="none" strike="noStrike" dirty="0">
                <a:effectLst/>
                <a:latin typeface="Söhne"/>
              </a:rPr>
              <a:t>Common operations available in the std::set container in C++: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Insertion: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.insert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i</a:t>
            </a:r>
            <a:r>
              <a:rPr lang="en-US" b="0" i="0" u="none" strike="noStrike" dirty="0" err="1">
                <a:effectLst/>
                <a:latin typeface="Söhne"/>
              </a:rPr>
              <a:t>nserta</a:t>
            </a:r>
            <a:r>
              <a:rPr lang="en-US" b="0" i="0" u="none" strike="noStrike" dirty="0">
                <a:effectLst/>
                <a:latin typeface="Söhne"/>
              </a:rPr>
              <a:t> un nuevo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Söhne"/>
              </a:rPr>
              <a:t>Deletion: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element del conjunto.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.erase</a:t>
            </a:r>
            <a:r>
              <a:rPr lang="en-US" b="0" i="0" u="none" strike="noStrike" dirty="0">
                <a:effectLst/>
                <a:latin typeface="Söhne"/>
              </a:rPr>
              <a:t>(iterator)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apuntado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por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.clear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dirty="0" err="1">
                <a:latin typeface="Söhne"/>
              </a:rPr>
              <a:t>e</a:t>
            </a:r>
            <a:r>
              <a:rPr lang="en-US" b="0" i="0" u="none" strike="noStrike" dirty="0" err="1">
                <a:effectLst/>
                <a:latin typeface="Söhne"/>
              </a:rPr>
              <a:t>limina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todos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los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22293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sz="2800" dirty="0">
                <a:latin typeface="Söhne"/>
              </a:rPr>
              <a:t> Size and Capacity: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.size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</a:t>
            </a:r>
            <a:r>
              <a:rPr lang="en-US" dirty="0" err="1">
                <a:latin typeface="Söhne"/>
              </a:rPr>
              <a:t>entos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en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el</a:t>
            </a:r>
            <a:r>
              <a:rPr lang="en-US" dirty="0">
                <a:latin typeface="Söhne"/>
              </a:rPr>
              <a:t> conjunto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.empty</a:t>
            </a:r>
            <a:r>
              <a:rPr lang="en-US" b="0" i="0" u="none" strike="noStrike" dirty="0">
                <a:effectLst/>
                <a:latin typeface="Söhne"/>
              </a:rPr>
              <a:t>() – </a:t>
            </a:r>
            <a:r>
              <a:rPr lang="en-US" b="0" i="0" u="none" strike="noStrike" dirty="0" err="1">
                <a:effectLst/>
                <a:latin typeface="Söhne"/>
              </a:rPr>
              <a:t>Verifica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si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</a:t>
            </a:r>
            <a:r>
              <a:rPr lang="en-US" b="0" i="0" u="none" strike="noStrike" dirty="0">
                <a:effectLst/>
                <a:latin typeface="Söhne"/>
              </a:rPr>
              <a:t> conjunto </a:t>
            </a:r>
            <a:r>
              <a:rPr lang="en-US" b="0" i="0" u="none" strike="noStrike" dirty="0" err="1">
                <a:effectLst/>
                <a:latin typeface="Söhne"/>
              </a:rPr>
              <a:t>está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vacío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9732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Set: </a:t>
            </a:r>
            <a:r>
              <a:rPr lang="es-ES" sz="5400" dirty="0" err="1"/>
              <a:t>std</a:t>
            </a:r>
            <a:r>
              <a:rPr lang="es-ES" sz="5400" dirty="0"/>
              <a:t>::set</a:t>
            </a:r>
            <a:r>
              <a:rPr lang="en-CL" sz="5400" dirty="0"/>
              <a:t> 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2E53C-E283-90B3-408B-0ABEF2CACD05}"/>
              </a:ext>
            </a:extLst>
          </p:cNvPr>
          <p:cNvSpPr txBox="1">
            <a:spLocks/>
          </p:cNvSpPr>
          <p:nvPr/>
        </p:nvSpPr>
        <p:spPr>
          <a:xfrm>
            <a:off x="908727" y="2424139"/>
            <a:ext cx="10371497" cy="3295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 startAt="4"/>
            </a:pPr>
            <a:r>
              <a:rPr lang="en-US" b="0" i="0" u="none" strike="noStrike" dirty="0">
                <a:effectLst/>
                <a:latin typeface="Söhne"/>
              </a:rPr>
              <a:t>Access and Search: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.find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b</a:t>
            </a:r>
            <a:r>
              <a:rPr lang="en-US" b="0" i="0" u="none" strike="noStrike" dirty="0" err="1">
                <a:effectLst/>
                <a:latin typeface="Söhne"/>
              </a:rPr>
              <a:t>usca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elmento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y </a:t>
            </a:r>
            <a:r>
              <a:rPr lang="en-US" b="0" i="0" u="none" strike="noStrike" dirty="0" err="1">
                <a:effectLst/>
                <a:latin typeface="Söhne"/>
              </a:rPr>
              <a:t>retorna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 </a:t>
            </a:r>
            <a:r>
              <a:rPr lang="en-US" b="0" i="0" u="none" strike="noStrike" dirty="0" err="1">
                <a:effectLst/>
                <a:latin typeface="Söhne"/>
              </a:rPr>
              <a:t>él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.count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número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apariciones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 (0 or 1).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1" u="none" strike="noStrike" dirty="0" err="1">
                <a:effectLst/>
                <a:latin typeface="Söhne"/>
              </a:rPr>
              <a:t>.lower_bound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no </a:t>
            </a:r>
            <a:r>
              <a:rPr lang="en-US" b="0" i="0" u="none" strike="noStrike" dirty="0" err="1">
                <a:effectLst/>
                <a:latin typeface="Söhne"/>
              </a:rPr>
              <a:t>menor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u="sng" strike="noStrike" dirty="0" err="1">
                <a:effectLst/>
                <a:latin typeface="Söhne"/>
              </a:rPr>
              <a:t>set</a:t>
            </a:r>
            <a:r>
              <a:rPr lang="en-US" b="0" i="0" u="none" strike="noStrike" dirty="0" err="1">
                <a:effectLst/>
                <a:latin typeface="Söhne"/>
              </a:rPr>
              <a:t>.upper_bound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</a:t>
            </a:r>
            <a:r>
              <a:rPr lang="en-US" b="0" i="0" u="none" strike="noStrike" dirty="0" err="1">
                <a:effectLst/>
                <a:latin typeface="Söhne"/>
              </a:rPr>
              <a:t>iterador</a:t>
            </a:r>
            <a:r>
              <a:rPr lang="en-US" b="0" i="0" u="none" strike="noStrike" dirty="0">
                <a:effectLst/>
                <a:latin typeface="Söhne"/>
              </a:rPr>
              <a:t> al primer element mayor que </a:t>
            </a:r>
            <a:r>
              <a:rPr lang="en-US" b="0" i="1" u="none" strike="noStrike" dirty="0">
                <a:effectLst/>
                <a:latin typeface="Söhne"/>
              </a:rPr>
              <a:t>value</a:t>
            </a:r>
            <a:r>
              <a:rPr lang="en-US" b="0" i="0" u="none" strike="noStrike" dirty="0">
                <a:effectLst/>
                <a:latin typeface="Söhne"/>
              </a:rPr>
              <a:t>.</a:t>
            </a:r>
          </a:p>
          <a:p>
            <a:pPr lvl="1"/>
            <a:r>
              <a:rPr lang="en-US" b="0" i="0" u="sng" strike="noStrike" dirty="0" err="1">
                <a:effectLst/>
                <a:latin typeface="Söhne"/>
              </a:rPr>
              <a:t>set</a:t>
            </a:r>
            <a:r>
              <a:rPr lang="en-US" b="0" i="0" u="none" strike="noStrike" dirty="0" err="1">
                <a:effectLst/>
                <a:latin typeface="Söhne"/>
              </a:rPr>
              <a:t>.equal_range</a:t>
            </a:r>
            <a:r>
              <a:rPr lang="en-US" b="0" i="0" u="none" strike="noStrike" dirty="0">
                <a:effectLst/>
                <a:latin typeface="Söhne"/>
              </a:rPr>
              <a:t>(value) – </a:t>
            </a:r>
            <a:r>
              <a:rPr lang="en-US" dirty="0" err="1">
                <a:latin typeface="Söhne"/>
              </a:rPr>
              <a:t>r</a:t>
            </a:r>
            <a:r>
              <a:rPr lang="en-US" b="0" i="0" u="none" strike="noStrike" dirty="0" err="1">
                <a:effectLst/>
                <a:latin typeface="Söhne"/>
              </a:rPr>
              <a:t>etorna</a:t>
            </a:r>
            <a:r>
              <a:rPr lang="en-US" b="0" i="0" u="none" strike="noStrike" dirty="0">
                <a:effectLst/>
                <a:latin typeface="Söhne"/>
              </a:rPr>
              <a:t> un par de </a:t>
            </a:r>
            <a:r>
              <a:rPr lang="en-US" b="0" i="0" u="none" strike="noStrike" dirty="0" err="1">
                <a:effectLst/>
                <a:latin typeface="Söhne"/>
              </a:rPr>
              <a:t>iteradores</a:t>
            </a:r>
            <a:r>
              <a:rPr lang="en-US" b="0" i="0" u="none" strike="noStrike" dirty="0">
                <a:effectLst/>
                <a:latin typeface="Söhne"/>
              </a:rPr>
              <a:t> que </a:t>
            </a:r>
            <a:r>
              <a:rPr lang="en-US" b="0" i="0" u="none" strike="noStrike" dirty="0" err="1">
                <a:effectLst/>
                <a:latin typeface="Söhne"/>
              </a:rPr>
              <a:t>representan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rango</a:t>
            </a:r>
            <a:r>
              <a:rPr lang="en-US" b="0" i="0" u="none" strike="noStrike" dirty="0">
                <a:effectLst/>
                <a:latin typeface="Söhne"/>
              </a:rPr>
              <a:t> de </a:t>
            </a:r>
            <a:r>
              <a:rPr lang="en-US" b="0" i="0" u="none" strike="noStrike" dirty="0" err="1">
                <a:effectLst/>
                <a:latin typeface="Söhne"/>
              </a:rPr>
              <a:t>elementos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equivalente</a:t>
            </a:r>
            <a:r>
              <a:rPr lang="en-US" b="0" i="0" u="none" strike="noStrike" dirty="0">
                <a:effectLst/>
                <a:latin typeface="Söhne"/>
              </a:rPr>
              <a:t> a value.</a:t>
            </a:r>
          </a:p>
        </p:txBody>
      </p:sp>
    </p:spTree>
    <p:extLst>
      <p:ext uri="{BB962C8B-B14F-4D97-AF65-F5344CB8AC3E}">
        <p14:creationId xmlns:p14="http://schemas.microsoft.com/office/powerpoint/2010/main" val="872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8030</Words>
  <Application>Microsoft Macintosh PowerPoint</Application>
  <PresentationFormat>Widescreen</PresentationFormat>
  <Paragraphs>849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40" baseType="lpstr">
      <vt:lpstr>Arial</vt:lpstr>
      <vt:lpstr>Calibri</vt:lpstr>
      <vt:lpstr>Calibri Light</vt:lpstr>
      <vt:lpstr>Cambria Math</vt:lpstr>
      <vt:lpstr>Consolas</vt:lpstr>
      <vt:lpstr>Menlo</vt:lpstr>
      <vt:lpstr>Nunito</vt:lpstr>
      <vt:lpstr>Söhne</vt:lpstr>
      <vt:lpstr>Söhne Mono</vt:lpstr>
      <vt:lpstr>TT16Ft00</vt:lpstr>
      <vt:lpstr>TT170t00</vt:lpstr>
      <vt:lpstr>TT1BAt00</vt:lpstr>
      <vt:lpstr>Wingdings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</vt:lpstr>
      <vt:lpstr>Queue: operaciones</vt:lpstr>
      <vt:lpstr>Queue: tiempo</vt:lpstr>
      <vt:lpstr>Queue: tipos</vt:lpstr>
      <vt:lpstr>Queue: tipos</vt:lpstr>
      <vt:lpstr>Queue: características</vt:lpstr>
      <vt:lpstr>Tree</vt:lpstr>
      <vt:lpstr>Tree</vt:lpstr>
      <vt:lpstr>Tree</vt:lpstr>
      <vt:lpstr>Tree: índice general</vt:lpstr>
      <vt:lpstr>Tree: términología básica</vt:lpstr>
      <vt:lpstr>Tree: términología básica</vt:lpstr>
      <vt:lpstr>Tree: términología básica</vt:lpstr>
      <vt:lpstr>Tree: terminología</vt:lpstr>
      <vt:lpstr>Tree : terminología</vt:lpstr>
      <vt:lpstr>Tree : terminología</vt:lpstr>
      <vt:lpstr>Tree: representación</vt:lpstr>
      <vt:lpstr>Tree: representación</vt:lpstr>
      <vt:lpstr>Tree: representación</vt:lpstr>
      <vt:lpstr>Tree: árbol binario</vt:lpstr>
      <vt:lpstr>Tree: árbol binario</vt:lpstr>
      <vt:lpstr>Tree: representación</vt:lpstr>
      <vt:lpstr>Tree: tipos</vt:lpstr>
      <vt:lpstr>Tree: tipos</vt:lpstr>
      <vt:lpstr>Tree: algunos tipos</vt:lpstr>
      <vt:lpstr>Tree: operaciones comunes</vt:lpstr>
      <vt:lpstr>Tree: operaciones comunes</vt:lpstr>
      <vt:lpstr>Tree: operaciones comunes</vt:lpstr>
      <vt:lpstr>Tree: operaciones comunes</vt:lpstr>
      <vt:lpstr>Tree: algunas aplicaciones</vt:lpstr>
      <vt:lpstr>Tree: ventajas</vt:lpstr>
      <vt:lpstr>Tree: desventajas</vt:lpstr>
      <vt:lpstr>Tree: operaciones comunes</vt:lpstr>
      <vt:lpstr>Tree: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Tree: tipos de búsqueda en árboles</vt:lpstr>
      <vt:lpstr>Heaps</vt:lpstr>
      <vt:lpstr>Heaps</vt:lpstr>
      <vt:lpstr>Heaps: tipos</vt:lpstr>
      <vt:lpstr>Heaps: aplicaciones</vt:lpstr>
      <vt:lpstr>Heaps: aplicaciones</vt:lpstr>
      <vt:lpstr>Set: conjuntos</vt:lpstr>
      <vt:lpstr>Set: </vt:lpstr>
      <vt:lpstr>Set: </vt:lpstr>
      <vt:lpstr>Set: </vt:lpstr>
      <vt:lpstr>Set: </vt:lpstr>
      <vt:lpstr>Set: </vt:lpstr>
      <vt:lpstr>Set: std::unordered_set</vt:lpstr>
      <vt:lpstr>Set: std::unordered_set </vt:lpstr>
      <vt:lpstr>Set: std::set </vt:lpstr>
      <vt:lpstr>Set: std::set </vt:lpstr>
      <vt:lpstr>Set: std::set </vt:lpstr>
      <vt:lpstr>Set: std::set </vt:lpstr>
      <vt:lpstr>Map: diccionario</vt:lpstr>
      <vt:lpstr>Map: </vt:lpstr>
      <vt:lpstr>Map: std::map </vt:lpstr>
      <vt:lpstr>Map: </vt:lpstr>
      <vt:lpstr>Map: </vt:lpstr>
      <vt:lpstr>Map: </vt:lpstr>
      <vt:lpstr>Map: </vt:lpstr>
      <vt:lpstr>Hashing</vt:lpstr>
      <vt:lpstr>Hash tables: ¿Por qué?</vt:lpstr>
      <vt:lpstr>Hash tables: </vt:lpstr>
      <vt:lpstr>Hash tables: </vt:lpstr>
      <vt:lpstr>Hash function: función de dispersión </vt:lpstr>
      <vt:lpstr>Hash: función</vt:lpstr>
      <vt:lpstr>Hash function: función de dispersión </vt:lpstr>
      <vt:lpstr>Hash function: función de dispersión </vt:lpstr>
      <vt:lpstr>Hash function: función de dispersión </vt:lpstr>
      <vt:lpstr>Hash function: función de dispersión </vt:lpstr>
      <vt:lpstr>Hash function: función de dispersión </vt:lpstr>
      <vt:lpstr>Hash function: colisiones </vt:lpstr>
      <vt:lpstr>Hash: colisiones </vt:lpstr>
      <vt:lpstr>Hash: dispersión abierta </vt:lpstr>
      <vt:lpstr>Hash: dispersión abierta </vt:lpstr>
      <vt:lpstr>Hash: dispersión abierta</vt:lpstr>
      <vt:lpstr>Hash: dispersión cerrada </vt:lpstr>
      <vt:lpstr>Hash: dispersión cerrada </vt:lpstr>
      <vt:lpstr>Tries (retrieval)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45</cp:revision>
  <dcterms:created xsi:type="dcterms:W3CDTF">2023-06-04T19:39:27Z</dcterms:created>
  <dcterms:modified xsi:type="dcterms:W3CDTF">2023-06-30T17:05:58Z</dcterms:modified>
</cp:coreProperties>
</file>