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71" r:id="rId8"/>
    <p:sldId id="260" r:id="rId9"/>
    <p:sldId id="263" r:id="rId10"/>
    <p:sldId id="266" r:id="rId11"/>
    <p:sldId id="265" r:id="rId12"/>
    <p:sldId id="267" r:id="rId13"/>
    <p:sldId id="268" r:id="rId14"/>
    <p:sldId id="270" r:id="rId15"/>
    <p:sldId id="269" r:id="rId16"/>
    <p:sldId id="288" r:id="rId17"/>
    <p:sldId id="289" r:id="rId18"/>
    <p:sldId id="264" r:id="rId19"/>
    <p:sldId id="272" r:id="rId20"/>
    <p:sldId id="273" r:id="rId21"/>
    <p:sldId id="274" r:id="rId22"/>
    <p:sldId id="277" r:id="rId23"/>
    <p:sldId id="278" r:id="rId24"/>
    <p:sldId id="281" r:id="rId25"/>
    <p:sldId id="280" r:id="rId26"/>
    <p:sldId id="282" r:id="rId27"/>
    <p:sldId id="283" r:id="rId28"/>
    <p:sldId id="287" r:id="rId29"/>
    <p:sldId id="290" r:id="rId30"/>
    <p:sldId id="284" r:id="rId31"/>
    <p:sldId id="285" r:id="rId32"/>
    <p:sldId id="286" r:id="rId33"/>
    <p:sldId id="291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12" r:id="rId46"/>
    <p:sldId id="305" r:id="rId47"/>
    <p:sldId id="304" r:id="rId48"/>
    <p:sldId id="307" r:id="rId49"/>
    <p:sldId id="308" r:id="rId50"/>
    <p:sldId id="309" r:id="rId51"/>
    <p:sldId id="306" r:id="rId52"/>
    <p:sldId id="313" r:id="rId53"/>
    <p:sldId id="314" r:id="rId54"/>
    <p:sldId id="340" r:id="rId55"/>
    <p:sldId id="325" r:id="rId56"/>
    <p:sldId id="326" r:id="rId57"/>
    <p:sldId id="327" r:id="rId58"/>
    <p:sldId id="315" r:id="rId59"/>
    <p:sldId id="335" r:id="rId60"/>
    <p:sldId id="337" r:id="rId61"/>
    <p:sldId id="328" r:id="rId62"/>
    <p:sldId id="316" r:id="rId63"/>
    <p:sldId id="317" r:id="rId64"/>
    <p:sldId id="329" r:id="rId65"/>
    <p:sldId id="338" r:id="rId66"/>
    <p:sldId id="339" r:id="rId67"/>
    <p:sldId id="330" r:id="rId68"/>
    <p:sldId id="331" r:id="rId69"/>
    <p:sldId id="332" r:id="rId70"/>
    <p:sldId id="336" r:id="rId71"/>
    <p:sldId id="319" r:id="rId72"/>
    <p:sldId id="333" r:id="rId73"/>
    <p:sldId id="318" r:id="rId74"/>
    <p:sldId id="321" r:id="rId75"/>
    <p:sldId id="322" r:id="rId76"/>
    <p:sldId id="323" r:id="rId77"/>
    <p:sldId id="324" r:id="rId78"/>
    <p:sldId id="334" r:id="rId79"/>
    <p:sldId id="311" r:id="rId80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03"/>
    <p:restoredTop sz="96197"/>
  </p:normalViewPr>
  <p:slideViewPr>
    <p:cSldViewPr snapToGrid="0">
      <p:cViewPr varScale="1">
        <p:scale>
          <a:sx n="64" d="100"/>
          <a:sy n="64" d="100"/>
        </p:scale>
        <p:origin x="17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F8EE1-82BB-4F31-83CB-479F601D6C0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94160B-4FCE-4138-A169-F270EA70C33C}">
      <dgm:prSet/>
      <dgm:spPr/>
      <dgm:t>
        <a:bodyPr/>
        <a:lstStyle/>
        <a:p>
          <a:r>
            <a:rPr lang="es-ES"/>
            <a:t>Estructura lineal de tamaño fijo, consistente en una colección de elementos almacenados en ubicaciones de memoria contiguas</a:t>
          </a:r>
          <a:endParaRPr lang="en-US"/>
        </a:p>
      </dgm:t>
    </dgm:pt>
    <dgm:pt modelId="{7F440E95-592F-405F-828F-D8C8969BC207}" type="parTrans" cxnId="{FB73CE18-DC60-43AE-8C70-71C6F96897DE}">
      <dgm:prSet/>
      <dgm:spPr/>
      <dgm:t>
        <a:bodyPr/>
        <a:lstStyle/>
        <a:p>
          <a:endParaRPr lang="en-US"/>
        </a:p>
      </dgm:t>
    </dgm:pt>
    <dgm:pt modelId="{2B03AC67-F82A-48A0-832A-797D7FB6BD48}" type="sibTrans" cxnId="{FB73CE18-DC60-43AE-8C70-71C6F96897DE}">
      <dgm:prSet/>
      <dgm:spPr/>
      <dgm:t>
        <a:bodyPr/>
        <a:lstStyle/>
        <a:p>
          <a:endParaRPr lang="en-US"/>
        </a:p>
      </dgm:t>
    </dgm:pt>
    <dgm:pt modelId="{1626934A-622F-4D44-9FDD-AE3AB92E0113}">
      <dgm:prSet/>
      <dgm:spPr/>
      <dgm:t>
        <a:bodyPr/>
        <a:lstStyle/>
        <a:p>
          <a:r>
            <a:rPr lang="en-US"/>
            <a:t>Puede contener elementos del mismo tipo de datos (int, float, string, …array …)</a:t>
          </a:r>
        </a:p>
      </dgm:t>
    </dgm:pt>
    <dgm:pt modelId="{370A45F1-8889-4C4F-AE60-B3C7FE401444}" type="parTrans" cxnId="{12015260-9A88-48DC-A08F-0EC8796B68BD}">
      <dgm:prSet/>
      <dgm:spPr/>
      <dgm:t>
        <a:bodyPr/>
        <a:lstStyle/>
        <a:p>
          <a:endParaRPr lang="en-US"/>
        </a:p>
      </dgm:t>
    </dgm:pt>
    <dgm:pt modelId="{A669F004-4F24-47AE-B90B-E5B21496EEC2}" type="sibTrans" cxnId="{12015260-9A88-48DC-A08F-0EC8796B68BD}">
      <dgm:prSet/>
      <dgm:spPr/>
      <dgm:t>
        <a:bodyPr/>
        <a:lstStyle/>
        <a:p>
          <a:endParaRPr lang="en-US"/>
        </a:p>
      </dgm:t>
    </dgm:pt>
    <dgm:pt modelId="{4172E19B-074A-463F-A9D9-EFCB022B3E51}">
      <dgm:prSet/>
      <dgm:spPr/>
      <dgm:t>
        <a:bodyPr/>
        <a:lstStyle/>
        <a:p>
          <a:r>
            <a:rPr lang="es-ES"/>
            <a:t>Permite procesamiento de gran cantidad de datos en tiempo breve</a:t>
          </a:r>
          <a:endParaRPr lang="en-US"/>
        </a:p>
      </dgm:t>
    </dgm:pt>
    <dgm:pt modelId="{7DA9A483-0CB6-474F-8549-36525ABBBE88}" type="parTrans" cxnId="{0E7E79B7-4D77-4056-BCC7-481E3C488393}">
      <dgm:prSet/>
      <dgm:spPr/>
      <dgm:t>
        <a:bodyPr/>
        <a:lstStyle/>
        <a:p>
          <a:endParaRPr lang="en-US"/>
        </a:p>
      </dgm:t>
    </dgm:pt>
    <dgm:pt modelId="{29E11F72-4C12-49B8-9FC5-C2938AB6BDA7}" type="sibTrans" cxnId="{0E7E79B7-4D77-4056-BCC7-481E3C488393}">
      <dgm:prSet/>
      <dgm:spPr/>
      <dgm:t>
        <a:bodyPr/>
        <a:lstStyle/>
        <a:p>
          <a:endParaRPr lang="en-US"/>
        </a:p>
      </dgm:t>
    </dgm:pt>
    <dgm:pt modelId="{7C754AA7-CC5D-4C6B-95EF-08D8384945FE}">
      <dgm:prSet/>
      <dgm:spPr/>
      <dgm:t>
        <a:bodyPr/>
        <a:lstStyle/>
        <a:p>
          <a:r>
            <a:rPr lang="es-ES"/>
            <a:t>Están indexados, para permitir acceso aleatorio</a:t>
          </a:r>
          <a:endParaRPr lang="en-US"/>
        </a:p>
      </dgm:t>
    </dgm:pt>
    <dgm:pt modelId="{85FFF85A-4B03-44C4-A31A-67F3A226EE8A}" type="parTrans" cxnId="{F4045A86-307A-4094-AD21-61E8AFE78D70}">
      <dgm:prSet/>
      <dgm:spPr/>
      <dgm:t>
        <a:bodyPr/>
        <a:lstStyle/>
        <a:p>
          <a:endParaRPr lang="en-US"/>
        </a:p>
      </dgm:t>
    </dgm:pt>
    <dgm:pt modelId="{E2533307-C31A-4487-A3D9-90782A19D376}" type="sibTrans" cxnId="{F4045A86-307A-4094-AD21-61E8AFE78D70}">
      <dgm:prSet/>
      <dgm:spPr/>
      <dgm:t>
        <a:bodyPr/>
        <a:lstStyle/>
        <a:p>
          <a:endParaRPr lang="en-US"/>
        </a:p>
      </dgm:t>
    </dgm:pt>
    <dgm:pt modelId="{C22453B5-F371-400E-839F-075CDC459ECC}">
      <dgm:prSet/>
      <dgm:spPr/>
      <dgm:t>
        <a:bodyPr/>
        <a:lstStyle/>
        <a:p>
          <a:r>
            <a:rPr lang="en-US"/>
            <a:t>Primer elemento, normalmente, indexado con subíndice 0</a:t>
          </a:r>
        </a:p>
      </dgm:t>
    </dgm:pt>
    <dgm:pt modelId="{609CA073-A690-43FC-868E-6213D809EAC3}" type="parTrans" cxnId="{D4440558-38FF-4856-9C2C-FAF193569260}">
      <dgm:prSet/>
      <dgm:spPr/>
      <dgm:t>
        <a:bodyPr/>
        <a:lstStyle/>
        <a:p>
          <a:endParaRPr lang="en-US"/>
        </a:p>
      </dgm:t>
    </dgm:pt>
    <dgm:pt modelId="{FAF7D56C-C188-4A0E-8277-DA6F3AE3C9C6}" type="sibTrans" cxnId="{D4440558-38FF-4856-9C2C-FAF193569260}">
      <dgm:prSet/>
      <dgm:spPr/>
      <dgm:t>
        <a:bodyPr/>
        <a:lstStyle/>
        <a:p>
          <a:endParaRPr lang="en-US"/>
        </a:p>
      </dgm:t>
    </dgm:pt>
    <dgm:pt modelId="{B78D6F2D-B1B1-A941-A92A-60A3D9BAA9A7}" type="pres">
      <dgm:prSet presAssocID="{30FF8EE1-82BB-4F31-83CB-479F601D6C0D}" presName="vert0" presStyleCnt="0">
        <dgm:presLayoutVars>
          <dgm:dir/>
          <dgm:animOne val="branch"/>
          <dgm:animLvl val="lvl"/>
        </dgm:presLayoutVars>
      </dgm:prSet>
      <dgm:spPr/>
    </dgm:pt>
    <dgm:pt modelId="{7156311F-0B7A-8A4D-811B-90BCA39570B2}" type="pres">
      <dgm:prSet presAssocID="{0094160B-4FCE-4138-A169-F270EA70C33C}" presName="thickLine" presStyleLbl="alignNode1" presStyleIdx="0" presStyleCnt="5"/>
      <dgm:spPr/>
    </dgm:pt>
    <dgm:pt modelId="{EAA4E5B0-03AF-F347-8AD6-B8A981BA9EA3}" type="pres">
      <dgm:prSet presAssocID="{0094160B-4FCE-4138-A169-F270EA70C33C}" presName="horz1" presStyleCnt="0"/>
      <dgm:spPr/>
    </dgm:pt>
    <dgm:pt modelId="{E01F68B0-FFC1-E848-B20D-678651660426}" type="pres">
      <dgm:prSet presAssocID="{0094160B-4FCE-4138-A169-F270EA70C33C}" presName="tx1" presStyleLbl="revTx" presStyleIdx="0" presStyleCnt="5"/>
      <dgm:spPr/>
    </dgm:pt>
    <dgm:pt modelId="{1E718FE4-EAFC-294B-B97B-922AD3F02F31}" type="pres">
      <dgm:prSet presAssocID="{0094160B-4FCE-4138-A169-F270EA70C33C}" presName="vert1" presStyleCnt="0"/>
      <dgm:spPr/>
    </dgm:pt>
    <dgm:pt modelId="{C4691306-0E56-0049-A06C-0947228C9167}" type="pres">
      <dgm:prSet presAssocID="{1626934A-622F-4D44-9FDD-AE3AB92E0113}" presName="thickLine" presStyleLbl="alignNode1" presStyleIdx="1" presStyleCnt="5"/>
      <dgm:spPr/>
    </dgm:pt>
    <dgm:pt modelId="{92862EE6-F1DC-0740-A0B4-0E1FEB7E991D}" type="pres">
      <dgm:prSet presAssocID="{1626934A-622F-4D44-9FDD-AE3AB92E0113}" presName="horz1" presStyleCnt="0"/>
      <dgm:spPr/>
    </dgm:pt>
    <dgm:pt modelId="{39605D25-80EA-EE43-8286-73FC6B4D8CF5}" type="pres">
      <dgm:prSet presAssocID="{1626934A-622F-4D44-9FDD-AE3AB92E0113}" presName="tx1" presStyleLbl="revTx" presStyleIdx="1" presStyleCnt="5"/>
      <dgm:spPr/>
    </dgm:pt>
    <dgm:pt modelId="{8BD6C4E2-F56E-3C43-AFE4-34F0D9996DC5}" type="pres">
      <dgm:prSet presAssocID="{1626934A-622F-4D44-9FDD-AE3AB92E0113}" presName="vert1" presStyleCnt="0"/>
      <dgm:spPr/>
    </dgm:pt>
    <dgm:pt modelId="{0BE486A3-0F18-4B45-B221-80410E004F28}" type="pres">
      <dgm:prSet presAssocID="{4172E19B-074A-463F-A9D9-EFCB022B3E51}" presName="thickLine" presStyleLbl="alignNode1" presStyleIdx="2" presStyleCnt="5"/>
      <dgm:spPr/>
    </dgm:pt>
    <dgm:pt modelId="{8061BD4B-E131-0F4F-A2AE-36FBC607D7D3}" type="pres">
      <dgm:prSet presAssocID="{4172E19B-074A-463F-A9D9-EFCB022B3E51}" presName="horz1" presStyleCnt="0"/>
      <dgm:spPr/>
    </dgm:pt>
    <dgm:pt modelId="{C3548C03-33C3-FB4D-B293-86542A69BCBC}" type="pres">
      <dgm:prSet presAssocID="{4172E19B-074A-463F-A9D9-EFCB022B3E51}" presName="tx1" presStyleLbl="revTx" presStyleIdx="2" presStyleCnt="5"/>
      <dgm:spPr/>
    </dgm:pt>
    <dgm:pt modelId="{38297640-2969-2044-957C-F300AAD85F31}" type="pres">
      <dgm:prSet presAssocID="{4172E19B-074A-463F-A9D9-EFCB022B3E51}" presName="vert1" presStyleCnt="0"/>
      <dgm:spPr/>
    </dgm:pt>
    <dgm:pt modelId="{216AEC17-44F7-FB48-9F32-7231132ACCF3}" type="pres">
      <dgm:prSet presAssocID="{7C754AA7-CC5D-4C6B-95EF-08D8384945FE}" presName="thickLine" presStyleLbl="alignNode1" presStyleIdx="3" presStyleCnt="5"/>
      <dgm:spPr/>
    </dgm:pt>
    <dgm:pt modelId="{097C7F01-D0F6-7949-BBA5-BF802A5EFC3B}" type="pres">
      <dgm:prSet presAssocID="{7C754AA7-CC5D-4C6B-95EF-08D8384945FE}" presName="horz1" presStyleCnt="0"/>
      <dgm:spPr/>
    </dgm:pt>
    <dgm:pt modelId="{F58FD5E2-6620-5B46-AB51-2F902CD3EDDF}" type="pres">
      <dgm:prSet presAssocID="{7C754AA7-CC5D-4C6B-95EF-08D8384945FE}" presName="tx1" presStyleLbl="revTx" presStyleIdx="3" presStyleCnt="5"/>
      <dgm:spPr/>
    </dgm:pt>
    <dgm:pt modelId="{CD5C34A3-F258-D646-868A-C10B1FDC5648}" type="pres">
      <dgm:prSet presAssocID="{7C754AA7-CC5D-4C6B-95EF-08D8384945FE}" presName="vert1" presStyleCnt="0"/>
      <dgm:spPr/>
    </dgm:pt>
    <dgm:pt modelId="{AC33885B-29C5-A042-BF26-2CF3D444BAA6}" type="pres">
      <dgm:prSet presAssocID="{C22453B5-F371-400E-839F-075CDC459ECC}" presName="thickLine" presStyleLbl="alignNode1" presStyleIdx="4" presStyleCnt="5"/>
      <dgm:spPr/>
    </dgm:pt>
    <dgm:pt modelId="{AB32E06B-9221-0845-BF03-D1A180247437}" type="pres">
      <dgm:prSet presAssocID="{C22453B5-F371-400E-839F-075CDC459ECC}" presName="horz1" presStyleCnt="0"/>
      <dgm:spPr/>
    </dgm:pt>
    <dgm:pt modelId="{0EB2B81D-5A40-FD43-92EC-A45CD2AAE508}" type="pres">
      <dgm:prSet presAssocID="{C22453B5-F371-400E-839F-075CDC459ECC}" presName="tx1" presStyleLbl="revTx" presStyleIdx="4" presStyleCnt="5"/>
      <dgm:spPr/>
    </dgm:pt>
    <dgm:pt modelId="{680B235A-3DEF-5947-A0C3-9CDE536ED600}" type="pres">
      <dgm:prSet presAssocID="{C22453B5-F371-400E-839F-075CDC459ECC}" presName="vert1" presStyleCnt="0"/>
      <dgm:spPr/>
    </dgm:pt>
  </dgm:ptLst>
  <dgm:cxnLst>
    <dgm:cxn modelId="{6BF4E506-BA0D-6741-B15F-8ECDE16FEEB2}" type="presOf" srcId="{1626934A-622F-4D44-9FDD-AE3AB92E0113}" destId="{39605D25-80EA-EE43-8286-73FC6B4D8CF5}" srcOrd="0" destOrd="0" presId="urn:microsoft.com/office/officeart/2008/layout/LinedList"/>
    <dgm:cxn modelId="{FB73CE18-DC60-43AE-8C70-71C6F96897DE}" srcId="{30FF8EE1-82BB-4F31-83CB-479F601D6C0D}" destId="{0094160B-4FCE-4138-A169-F270EA70C33C}" srcOrd="0" destOrd="0" parTransId="{7F440E95-592F-405F-828F-D8C8969BC207}" sibTransId="{2B03AC67-F82A-48A0-832A-797D7FB6BD48}"/>
    <dgm:cxn modelId="{D6BB1323-2B3E-A84A-B01B-9399DF76A4E4}" type="presOf" srcId="{30FF8EE1-82BB-4F31-83CB-479F601D6C0D}" destId="{B78D6F2D-B1B1-A941-A92A-60A3D9BAA9A7}" srcOrd="0" destOrd="0" presId="urn:microsoft.com/office/officeart/2008/layout/LinedList"/>
    <dgm:cxn modelId="{0B26D236-0C3A-094A-B8FF-C1DAC94A8CEB}" type="presOf" srcId="{7C754AA7-CC5D-4C6B-95EF-08D8384945FE}" destId="{F58FD5E2-6620-5B46-AB51-2F902CD3EDDF}" srcOrd="0" destOrd="0" presId="urn:microsoft.com/office/officeart/2008/layout/LinedList"/>
    <dgm:cxn modelId="{D4440558-38FF-4856-9C2C-FAF193569260}" srcId="{30FF8EE1-82BB-4F31-83CB-479F601D6C0D}" destId="{C22453B5-F371-400E-839F-075CDC459ECC}" srcOrd="4" destOrd="0" parTransId="{609CA073-A690-43FC-868E-6213D809EAC3}" sibTransId="{FAF7D56C-C188-4A0E-8277-DA6F3AE3C9C6}"/>
    <dgm:cxn modelId="{12015260-9A88-48DC-A08F-0EC8796B68BD}" srcId="{30FF8EE1-82BB-4F31-83CB-479F601D6C0D}" destId="{1626934A-622F-4D44-9FDD-AE3AB92E0113}" srcOrd="1" destOrd="0" parTransId="{370A45F1-8889-4C4F-AE60-B3C7FE401444}" sibTransId="{A669F004-4F24-47AE-B90B-E5B21496EEC2}"/>
    <dgm:cxn modelId="{A8B45562-755A-F64C-BC86-9B1B57D8EAE9}" type="presOf" srcId="{C22453B5-F371-400E-839F-075CDC459ECC}" destId="{0EB2B81D-5A40-FD43-92EC-A45CD2AAE508}" srcOrd="0" destOrd="0" presId="urn:microsoft.com/office/officeart/2008/layout/LinedList"/>
    <dgm:cxn modelId="{0441D381-D0F5-344F-85B2-E8072E86BA21}" type="presOf" srcId="{4172E19B-074A-463F-A9D9-EFCB022B3E51}" destId="{C3548C03-33C3-FB4D-B293-86542A69BCBC}" srcOrd="0" destOrd="0" presId="urn:microsoft.com/office/officeart/2008/layout/LinedList"/>
    <dgm:cxn modelId="{F4045A86-307A-4094-AD21-61E8AFE78D70}" srcId="{30FF8EE1-82BB-4F31-83CB-479F601D6C0D}" destId="{7C754AA7-CC5D-4C6B-95EF-08D8384945FE}" srcOrd="3" destOrd="0" parTransId="{85FFF85A-4B03-44C4-A31A-67F3A226EE8A}" sibTransId="{E2533307-C31A-4487-A3D9-90782A19D376}"/>
    <dgm:cxn modelId="{DD748398-88EE-AB4B-A617-41CF325692C4}" type="presOf" srcId="{0094160B-4FCE-4138-A169-F270EA70C33C}" destId="{E01F68B0-FFC1-E848-B20D-678651660426}" srcOrd="0" destOrd="0" presId="urn:microsoft.com/office/officeart/2008/layout/LinedList"/>
    <dgm:cxn modelId="{0E7E79B7-4D77-4056-BCC7-481E3C488393}" srcId="{30FF8EE1-82BB-4F31-83CB-479F601D6C0D}" destId="{4172E19B-074A-463F-A9D9-EFCB022B3E51}" srcOrd="2" destOrd="0" parTransId="{7DA9A483-0CB6-474F-8549-36525ABBBE88}" sibTransId="{29E11F72-4C12-49B8-9FC5-C2938AB6BDA7}"/>
    <dgm:cxn modelId="{15BC8BCC-59AD-4F40-AAFE-B32B545B02A9}" type="presParOf" srcId="{B78D6F2D-B1B1-A941-A92A-60A3D9BAA9A7}" destId="{7156311F-0B7A-8A4D-811B-90BCA39570B2}" srcOrd="0" destOrd="0" presId="urn:microsoft.com/office/officeart/2008/layout/LinedList"/>
    <dgm:cxn modelId="{BCA8CCE8-95F7-3149-8FA0-EC24F69603FF}" type="presParOf" srcId="{B78D6F2D-B1B1-A941-A92A-60A3D9BAA9A7}" destId="{EAA4E5B0-03AF-F347-8AD6-B8A981BA9EA3}" srcOrd="1" destOrd="0" presId="urn:microsoft.com/office/officeart/2008/layout/LinedList"/>
    <dgm:cxn modelId="{2B9B573F-2277-3F48-B30C-26794D66D7C8}" type="presParOf" srcId="{EAA4E5B0-03AF-F347-8AD6-B8A981BA9EA3}" destId="{E01F68B0-FFC1-E848-B20D-678651660426}" srcOrd="0" destOrd="0" presId="urn:microsoft.com/office/officeart/2008/layout/LinedList"/>
    <dgm:cxn modelId="{57092BEB-95B9-0F41-96E8-121B737EC9A7}" type="presParOf" srcId="{EAA4E5B0-03AF-F347-8AD6-B8A981BA9EA3}" destId="{1E718FE4-EAFC-294B-B97B-922AD3F02F31}" srcOrd="1" destOrd="0" presId="urn:microsoft.com/office/officeart/2008/layout/LinedList"/>
    <dgm:cxn modelId="{F46E80C2-629F-EC43-B174-1821258D4B42}" type="presParOf" srcId="{B78D6F2D-B1B1-A941-A92A-60A3D9BAA9A7}" destId="{C4691306-0E56-0049-A06C-0947228C9167}" srcOrd="2" destOrd="0" presId="urn:microsoft.com/office/officeart/2008/layout/LinedList"/>
    <dgm:cxn modelId="{A8B931BB-8A7C-874C-9550-86C19CC6074F}" type="presParOf" srcId="{B78D6F2D-B1B1-A941-A92A-60A3D9BAA9A7}" destId="{92862EE6-F1DC-0740-A0B4-0E1FEB7E991D}" srcOrd="3" destOrd="0" presId="urn:microsoft.com/office/officeart/2008/layout/LinedList"/>
    <dgm:cxn modelId="{27F71EC5-38EF-4545-999D-7C2D93F77CCE}" type="presParOf" srcId="{92862EE6-F1DC-0740-A0B4-0E1FEB7E991D}" destId="{39605D25-80EA-EE43-8286-73FC6B4D8CF5}" srcOrd="0" destOrd="0" presId="urn:microsoft.com/office/officeart/2008/layout/LinedList"/>
    <dgm:cxn modelId="{17F4740A-8752-BE46-9A1D-B704B33B0433}" type="presParOf" srcId="{92862EE6-F1DC-0740-A0B4-0E1FEB7E991D}" destId="{8BD6C4E2-F56E-3C43-AFE4-34F0D9996DC5}" srcOrd="1" destOrd="0" presId="urn:microsoft.com/office/officeart/2008/layout/LinedList"/>
    <dgm:cxn modelId="{95EA87B9-1010-8B4E-A792-AC62D21587A6}" type="presParOf" srcId="{B78D6F2D-B1B1-A941-A92A-60A3D9BAA9A7}" destId="{0BE486A3-0F18-4B45-B221-80410E004F28}" srcOrd="4" destOrd="0" presId="urn:microsoft.com/office/officeart/2008/layout/LinedList"/>
    <dgm:cxn modelId="{53CCBEE7-49A9-9D4C-9E5E-5C8AA196221D}" type="presParOf" srcId="{B78D6F2D-B1B1-A941-A92A-60A3D9BAA9A7}" destId="{8061BD4B-E131-0F4F-A2AE-36FBC607D7D3}" srcOrd="5" destOrd="0" presId="urn:microsoft.com/office/officeart/2008/layout/LinedList"/>
    <dgm:cxn modelId="{60D36723-A5EB-294F-B75B-FA9674FF565E}" type="presParOf" srcId="{8061BD4B-E131-0F4F-A2AE-36FBC607D7D3}" destId="{C3548C03-33C3-FB4D-B293-86542A69BCBC}" srcOrd="0" destOrd="0" presId="urn:microsoft.com/office/officeart/2008/layout/LinedList"/>
    <dgm:cxn modelId="{508EE817-6A90-E24C-AD28-81948585BF66}" type="presParOf" srcId="{8061BD4B-E131-0F4F-A2AE-36FBC607D7D3}" destId="{38297640-2969-2044-957C-F300AAD85F31}" srcOrd="1" destOrd="0" presId="urn:microsoft.com/office/officeart/2008/layout/LinedList"/>
    <dgm:cxn modelId="{1B6F9C56-808E-2F4D-B2AC-61A11FBF6131}" type="presParOf" srcId="{B78D6F2D-B1B1-A941-A92A-60A3D9BAA9A7}" destId="{216AEC17-44F7-FB48-9F32-7231132ACCF3}" srcOrd="6" destOrd="0" presId="urn:microsoft.com/office/officeart/2008/layout/LinedList"/>
    <dgm:cxn modelId="{A04F6FF8-7A1C-454D-9F69-29BE17B90DD0}" type="presParOf" srcId="{B78D6F2D-B1B1-A941-A92A-60A3D9BAA9A7}" destId="{097C7F01-D0F6-7949-BBA5-BF802A5EFC3B}" srcOrd="7" destOrd="0" presId="urn:microsoft.com/office/officeart/2008/layout/LinedList"/>
    <dgm:cxn modelId="{53568EB2-64BF-634E-8768-20FF67CC7FB2}" type="presParOf" srcId="{097C7F01-D0F6-7949-BBA5-BF802A5EFC3B}" destId="{F58FD5E2-6620-5B46-AB51-2F902CD3EDDF}" srcOrd="0" destOrd="0" presId="urn:microsoft.com/office/officeart/2008/layout/LinedList"/>
    <dgm:cxn modelId="{F4476F04-A82E-0646-AE6A-FD2099F5CF98}" type="presParOf" srcId="{097C7F01-D0F6-7949-BBA5-BF802A5EFC3B}" destId="{CD5C34A3-F258-D646-868A-C10B1FDC5648}" srcOrd="1" destOrd="0" presId="urn:microsoft.com/office/officeart/2008/layout/LinedList"/>
    <dgm:cxn modelId="{95E78B7F-E5D5-3C43-8E85-2F29B3DF75D8}" type="presParOf" srcId="{B78D6F2D-B1B1-A941-A92A-60A3D9BAA9A7}" destId="{AC33885B-29C5-A042-BF26-2CF3D444BAA6}" srcOrd="8" destOrd="0" presId="urn:microsoft.com/office/officeart/2008/layout/LinedList"/>
    <dgm:cxn modelId="{A457E2D6-CD0B-E64B-B83C-79B16BE854E6}" type="presParOf" srcId="{B78D6F2D-B1B1-A941-A92A-60A3D9BAA9A7}" destId="{AB32E06B-9221-0845-BF03-D1A180247437}" srcOrd="9" destOrd="0" presId="urn:microsoft.com/office/officeart/2008/layout/LinedList"/>
    <dgm:cxn modelId="{56FA48B6-F5DA-484D-B265-B4345D118F38}" type="presParOf" srcId="{AB32E06B-9221-0845-BF03-D1A180247437}" destId="{0EB2B81D-5A40-FD43-92EC-A45CD2AAE508}" srcOrd="0" destOrd="0" presId="urn:microsoft.com/office/officeart/2008/layout/LinedList"/>
    <dgm:cxn modelId="{D0DDFB80-640C-294D-B634-730358D65CB8}" type="presParOf" srcId="{AB32E06B-9221-0845-BF03-D1A180247437}" destId="{680B235A-3DEF-5947-A0C3-9CDE536ED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4BEFA-E9A8-4E76-A939-36A814E056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850504-9359-4200-BBB8-314246FC39A1}">
      <dgm:prSet/>
      <dgm:spPr/>
      <dgm:t>
        <a:bodyPr/>
        <a:lstStyle/>
        <a:p>
          <a:r>
            <a:rPr lang="en-US"/>
            <a:t>Una lista enlazada es una estructura secuencial de elementos (node) en orden lineal enlazados unos a otros</a:t>
          </a:r>
        </a:p>
      </dgm:t>
    </dgm:pt>
    <dgm:pt modelId="{7EDFABA8-C4DC-4B51-9B75-0AA39AEE551C}" type="parTrans" cxnId="{6E50C9FC-D6EA-491E-B0C4-B74310244AAB}">
      <dgm:prSet/>
      <dgm:spPr/>
      <dgm:t>
        <a:bodyPr/>
        <a:lstStyle/>
        <a:p>
          <a:endParaRPr lang="en-US"/>
        </a:p>
      </dgm:t>
    </dgm:pt>
    <dgm:pt modelId="{AB1EB2DA-2ACD-4F42-8FF6-12C333565137}" type="sibTrans" cxnId="{6E50C9FC-D6EA-491E-B0C4-B74310244AAB}">
      <dgm:prSet/>
      <dgm:spPr/>
      <dgm:t>
        <a:bodyPr/>
        <a:lstStyle/>
        <a:p>
          <a:endParaRPr lang="en-US"/>
        </a:p>
      </dgm:t>
    </dgm:pt>
    <dgm:pt modelId="{AA336C96-1554-463B-B3A3-6D5100878BA5}">
      <dgm:prSet/>
      <dgm:spPr/>
      <dgm:t>
        <a:bodyPr/>
        <a:lstStyle/>
        <a:p>
          <a:r>
            <a:rPr lang="en-US"/>
            <a:t>Los nodos no están almacenados en ubicaciones contiguas de memoria</a:t>
          </a:r>
        </a:p>
      </dgm:t>
    </dgm:pt>
    <dgm:pt modelId="{10DDE56C-27E1-427A-BFEE-823CF7E281EA}" type="parTrans" cxnId="{F0A288F0-D568-41B7-A7EE-2D76EF2B3976}">
      <dgm:prSet/>
      <dgm:spPr/>
      <dgm:t>
        <a:bodyPr/>
        <a:lstStyle/>
        <a:p>
          <a:endParaRPr lang="en-US"/>
        </a:p>
      </dgm:t>
    </dgm:pt>
    <dgm:pt modelId="{9981EF27-661E-4BE0-9D77-37F29CE2F00D}" type="sibTrans" cxnId="{F0A288F0-D568-41B7-A7EE-2D76EF2B3976}">
      <dgm:prSet/>
      <dgm:spPr/>
      <dgm:t>
        <a:bodyPr/>
        <a:lstStyle/>
        <a:p>
          <a:endParaRPr lang="en-US"/>
        </a:p>
      </dgm:t>
    </dgm:pt>
    <dgm:pt modelId="{6062EF73-96F6-4303-856D-825DC6B1F9EE}">
      <dgm:prSet/>
      <dgm:spPr/>
      <dgm:t>
        <a:bodyPr/>
        <a:lstStyle/>
        <a:p>
          <a:r>
            <a:rPr lang="en-US"/>
            <a:t>Los nodos están enlazados mediante punteros</a:t>
          </a:r>
        </a:p>
      </dgm:t>
    </dgm:pt>
    <dgm:pt modelId="{455011D2-7209-4C70-8133-3D51318ABA6C}" type="parTrans" cxnId="{DA227CDA-8E65-41FD-AF5E-318A23A9AF10}">
      <dgm:prSet/>
      <dgm:spPr/>
      <dgm:t>
        <a:bodyPr/>
        <a:lstStyle/>
        <a:p>
          <a:endParaRPr lang="en-US"/>
        </a:p>
      </dgm:t>
    </dgm:pt>
    <dgm:pt modelId="{A3551886-3C71-408F-B2CD-2E8D27DF581B}" type="sibTrans" cxnId="{DA227CDA-8E65-41FD-AF5E-318A23A9AF10}">
      <dgm:prSet/>
      <dgm:spPr/>
      <dgm:t>
        <a:bodyPr/>
        <a:lstStyle/>
        <a:p>
          <a:endParaRPr lang="en-US"/>
        </a:p>
      </dgm:t>
    </dgm:pt>
    <dgm:pt modelId="{7115A702-B030-417B-8613-00AA8D36EEE3}">
      <dgm:prSet/>
      <dgm:spPr/>
      <dgm:t>
        <a:bodyPr/>
        <a:lstStyle/>
        <a:p>
          <a:r>
            <a:rPr lang="en-US"/>
            <a:t>El acceso a los nodos es secuencial ya que no es possible un acceso aleatorio</a:t>
          </a:r>
        </a:p>
      </dgm:t>
    </dgm:pt>
    <dgm:pt modelId="{751450E7-D5F8-4793-8409-09BE00A80600}" type="parTrans" cxnId="{EAA8BDBB-745D-4BFF-AB48-0287EF33EE81}">
      <dgm:prSet/>
      <dgm:spPr/>
      <dgm:t>
        <a:bodyPr/>
        <a:lstStyle/>
        <a:p>
          <a:endParaRPr lang="en-US"/>
        </a:p>
      </dgm:t>
    </dgm:pt>
    <dgm:pt modelId="{8229FDD1-B6FF-4EB8-89C7-5CF28F7E8487}" type="sibTrans" cxnId="{EAA8BDBB-745D-4BFF-AB48-0287EF33EE81}">
      <dgm:prSet/>
      <dgm:spPr/>
      <dgm:t>
        <a:bodyPr/>
        <a:lstStyle/>
        <a:p>
          <a:endParaRPr lang="en-US"/>
        </a:p>
      </dgm:t>
    </dgm:pt>
    <dgm:pt modelId="{4C58B7B4-1C6A-453F-85B2-C5E07F228789}">
      <dgm:prSet/>
      <dgm:spPr/>
      <dgm:t>
        <a:bodyPr/>
        <a:lstStyle/>
        <a:p>
          <a:r>
            <a:rPr lang="en-US"/>
            <a:t>Proporcionan una representación simple y flexible de conjuntos dinámicos</a:t>
          </a:r>
        </a:p>
      </dgm:t>
    </dgm:pt>
    <dgm:pt modelId="{61FE8A69-6DC5-493A-954C-F8C1F638AF2D}" type="parTrans" cxnId="{823E9FEE-CDA2-431C-8906-C881561A2577}">
      <dgm:prSet/>
      <dgm:spPr/>
      <dgm:t>
        <a:bodyPr/>
        <a:lstStyle/>
        <a:p>
          <a:endParaRPr lang="en-US"/>
        </a:p>
      </dgm:t>
    </dgm:pt>
    <dgm:pt modelId="{CA188E51-9495-4D83-A838-A3C482693112}" type="sibTrans" cxnId="{823E9FEE-CDA2-431C-8906-C881561A2577}">
      <dgm:prSet/>
      <dgm:spPr/>
      <dgm:t>
        <a:bodyPr/>
        <a:lstStyle/>
        <a:p>
          <a:endParaRPr lang="en-US"/>
        </a:p>
      </dgm:t>
    </dgm:pt>
    <dgm:pt modelId="{DB934E03-2D13-D842-AA00-2B6CC3CD6BA1}" type="pres">
      <dgm:prSet presAssocID="{95B4BEFA-E9A8-4E76-A939-36A814E056D7}" presName="vert0" presStyleCnt="0">
        <dgm:presLayoutVars>
          <dgm:dir/>
          <dgm:animOne val="branch"/>
          <dgm:animLvl val="lvl"/>
        </dgm:presLayoutVars>
      </dgm:prSet>
      <dgm:spPr/>
    </dgm:pt>
    <dgm:pt modelId="{B2F75DBE-9337-D14D-96EE-8444B88D15CD}" type="pres">
      <dgm:prSet presAssocID="{54850504-9359-4200-BBB8-314246FC39A1}" presName="thickLine" presStyleLbl="alignNode1" presStyleIdx="0" presStyleCnt="5"/>
      <dgm:spPr/>
    </dgm:pt>
    <dgm:pt modelId="{2EB48665-0DF5-0343-AA78-85D98F27C0EB}" type="pres">
      <dgm:prSet presAssocID="{54850504-9359-4200-BBB8-314246FC39A1}" presName="horz1" presStyleCnt="0"/>
      <dgm:spPr/>
    </dgm:pt>
    <dgm:pt modelId="{A45B0295-08F6-214C-A510-6CC50C59ED43}" type="pres">
      <dgm:prSet presAssocID="{54850504-9359-4200-BBB8-314246FC39A1}" presName="tx1" presStyleLbl="revTx" presStyleIdx="0" presStyleCnt="5"/>
      <dgm:spPr/>
    </dgm:pt>
    <dgm:pt modelId="{78B479AA-57D7-3B4E-B2B6-21172315A1A2}" type="pres">
      <dgm:prSet presAssocID="{54850504-9359-4200-BBB8-314246FC39A1}" presName="vert1" presStyleCnt="0"/>
      <dgm:spPr/>
    </dgm:pt>
    <dgm:pt modelId="{03D842CC-1C13-D243-97CE-4F26599BA525}" type="pres">
      <dgm:prSet presAssocID="{AA336C96-1554-463B-B3A3-6D5100878BA5}" presName="thickLine" presStyleLbl="alignNode1" presStyleIdx="1" presStyleCnt="5"/>
      <dgm:spPr/>
    </dgm:pt>
    <dgm:pt modelId="{C83780EB-E779-E543-AE1A-339A7C189248}" type="pres">
      <dgm:prSet presAssocID="{AA336C96-1554-463B-B3A3-6D5100878BA5}" presName="horz1" presStyleCnt="0"/>
      <dgm:spPr/>
    </dgm:pt>
    <dgm:pt modelId="{DDAE43EE-7042-6E4D-A5FF-492DE7352D9A}" type="pres">
      <dgm:prSet presAssocID="{AA336C96-1554-463B-B3A3-6D5100878BA5}" presName="tx1" presStyleLbl="revTx" presStyleIdx="1" presStyleCnt="5"/>
      <dgm:spPr/>
    </dgm:pt>
    <dgm:pt modelId="{850A10FD-5D24-BD4E-BAB1-4B75DB1E551C}" type="pres">
      <dgm:prSet presAssocID="{AA336C96-1554-463B-B3A3-6D5100878BA5}" presName="vert1" presStyleCnt="0"/>
      <dgm:spPr/>
    </dgm:pt>
    <dgm:pt modelId="{E4D73D8C-48CF-954F-940D-63A741E12C67}" type="pres">
      <dgm:prSet presAssocID="{6062EF73-96F6-4303-856D-825DC6B1F9EE}" presName="thickLine" presStyleLbl="alignNode1" presStyleIdx="2" presStyleCnt="5"/>
      <dgm:spPr/>
    </dgm:pt>
    <dgm:pt modelId="{E2ED0167-03E7-BD41-9D18-A791D5015FC2}" type="pres">
      <dgm:prSet presAssocID="{6062EF73-96F6-4303-856D-825DC6B1F9EE}" presName="horz1" presStyleCnt="0"/>
      <dgm:spPr/>
    </dgm:pt>
    <dgm:pt modelId="{6D5E07B8-7A0B-F940-83B9-B3CF40040C72}" type="pres">
      <dgm:prSet presAssocID="{6062EF73-96F6-4303-856D-825DC6B1F9EE}" presName="tx1" presStyleLbl="revTx" presStyleIdx="2" presStyleCnt="5"/>
      <dgm:spPr/>
    </dgm:pt>
    <dgm:pt modelId="{9BD01928-9B9C-9042-85B5-C9A305BA772F}" type="pres">
      <dgm:prSet presAssocID="{6062EF73-96F6-4303-856D-825DC6B1F9EE}" presName="vert1" presStyleCnt="0"/>
      <dgm:spPr/>
    </dgm:pt>
    <dgm:pt modelId="{CAA6E611-D98A-B947-832C-BDCAAF534E18}" type="pres">
      <dgm:prSet presAssocID="{7115A702-B030-417B-8613-00AA8D36EEE3}" presName="thickLine" presStyleLbl="alignNode1" presStyleIdx="3" presStyleCnt="5"/>
      <dgm:spPr/>
    </dgm:pt>
    <dgm:pt modelId="{7CEA4F41-E821-DF43-80DB-919CC414CB2F}" type="pres">
      <dgm:prSet presAssocID="{7115A702-B030-417B-8613-00AA8D36EEE3}" presName="horz1" presStyleCnt="0"/>
      <dgm:spPr/>
    </dgm:pt>
    <dgm:pt modelId="{C1984D97-700F-7E41-8ED9-38AE09D09D20}" type="pres">
      <dgm:prSet presAssocID="{7115A702-B030-417B-8613-00AA8D36EEE3}" presName="tx1" presStyleLbl="revTx" presStyleIdx="3" presStyleCnt="5"/>
      <dgm:spPr/>
    </dgm:pt>
    <dgm:pt modelId="{2B86F3AD-B838-D14E-B257-BD7ACE84291C}" type="pres">
      <dgm:prSet presAssocID="{7115A702-B030-417B-8613-00AA8D36EEE3}" presName="vert1" presStyleCnt="0"/>
      <dgm:spPr/>
    </dgm:pt>
    <dgm:pt modelId="{570A472E-BFA4-DC4A-B76B-9B24F57C3CAE}" type="pres">
      <dgm:prSet presAssocID="{4C58B7B4-1C6A-453F-85B2-C5E07F228789}" presName="thickLine" presStyleLbl="alignNode1" presStyleIdx="4" presStyleCnt="5"/>
      <dgm:spPr/>
    </dgm:pt>
    <dgm:pt modelId="{8A820508-5B3F-2046-B3B7-6316E136120E}" type="pres">
      <dgm:prSet presAssocID="{4C58B7B4-1C6A-453F-85B2-C5E07F228789}" presName="horz1" presStyleCnt="0"/>
      <dgm:spPr/>
    </dgm:pt>
    <dgm:pt modelId="{ADBA0B90-B3F5-1248-A589-D8191AC23CBE}" type="pres">
      <dgm:prSet presAssocID="{4C58B7B4-1C6A-453F-85B2-C5E07F228789}" presName="tx1" presStyleLbl="revTx" presStyleIdx="4" presStyleCnt="5"/>
      <dgm:spPr/>
    </dgm:pt>
    <dgm:pt modelId="{E007C366-8F7D-6848-B03A-67642042F8E9}" type="pres">
      <dgm:prSet presAssocID="{4C58B7B4-1C6A-453F-85B2-C5E07F228789}" presName="vert1" presStyleCnt="0"/>
      <dgm:spPr/>
    </dgm:pt>
  </dgm:ptLst>
  <dgm:cxnLst>
    <dgm:cxn modelId="{34CF1C01-CAE8-1547-AEC8-8F036539646C}" type="presOf" srcId="{7115A702-B030-417B-8613-00AA8D36EEE3}" destId="{C1984D97-700F-7E41-8ED9-38AE09D09D20}" srcOrd="0" destOrd="0" presId="urn:microsoft.com/office/officeart/2008/layout/LinedList"/>
    <dgm:cxn modelId="{8EC8CF30-C71A-B040-9CAD-1AF257CD2FCC}" type="presOf" srcId="{4C58B7B4-1C6A-453F-85B2-C5E07F228789}" destId="{ADBA0B90-B3F5-1248-A589-D8191AC23CBE}" srcOrd="0" destOrd="0" presId="urn:microsoft.com/office/officeart/2008/layout/LinedList"/>
    <dgm:cxn modelId="{AF262EB6-CD0F-6A44-AFDA-62A7F8CC577E}" type="presOf" srcId="{95B4BEFA-E9A8-4E76-A939-36A814E056D7}" destId="{DB934E03-2D13-D842-AA00-2B6CC3CD6BA1}" srcOrd="0" destOrd="0" presId="urn:microsoft.com/office/officeart/2008/layout/LinedList"/>
    <dgm:cxn modelId="{EAA8BDBB-745D-4BFF-AB48-0287EF33EE81}" srcId="{95B4BEFA-E9A8-4E76-A939-36A814E056D7}" destId="{7115A702-B030-417B-8613-00AA8D36EEE3}" srcOrd="3" destOrd="0" parTransId="{751450E7-D5F8-4793-8409-09BE00A80600}" sibTransId="{8229FDD1-B6FF-4EB8-89C7-5CF28F7E8487}"/>
    <dgm:cxn modelId="{C3285EC6-DDAB-AB4F-AA1C-3BB51EF1D0A4}" type="presOf" srcId="{6062EF73-96F6-4303-856D-825DC6B1F9EE}" destId="{6D5E07B8-7A0B-F940-83B9-B3CF40040C72}" srcOrd="0" destOrd="0" presId="urn:microsoft.com/office/officeart/2008/layout/LinedList"/>
    <dgm:cxn modelId="{DB2C13D9-DB17-AE47-A450-26ED689FCC39}" type="presOf" srcId="{AA336C96-1554-463B-B3A3-6D5100878BA5}" destId="{DDAE43EE-7042-6E4D-A5FF-492DE7352D9A}" srcOrd="0" destOrd="0" presId="urn:microsoft.com/office/officeart/2008/layout/LinedList"/>
    <dgm:cxn modelId="{DA227CDA-8E65-41FD-AF5E-318A23A9AF10}" srcId="{95B4BEFA-E9A8-4E76-A939-36A814E056D7}" destId="{6062EF73-96F6-4303-856D-825DC6B1F9EE}" srcOrd="2" destOrd="0" parTransId="{455011D2-7209-4C70-8133-3D51318ABA6C}" sibTransId="{A3551886-3C71-408F-B2CD-2E8D27DF581B}"/>
    <dgm:cxn modelId="{823E9FEE-CDA2-431C-8906-C881561A2577}" srcId="{95B4BEFA-E9A8-4E76-A939-36A814E056D7}" destId="{4C58B7B4-1C6A-453F-85B2-C5E07F228789}" srcOrd="4" destOrd="0" parTransId="{61FE8A69-6DC5-493A-954C-F8C1F638AF2D}" sibTransId="{CA188E51-9495-4D83-A838-A3C482693112}"/>
    <dgm:cxn modelId="{F0A288F0-D568-41B7-A7EE-2D76EF2B3976}" srcId="{95B4BEFA-E9A8-4E76-A939-36A814E056D7}" destId="{AA336C96-1554-463B-B3A3-6D5100878BA5}" srcOrd="1" destOrd="0" parTransId="{10DDE56C-27E1-427A-BFEE-823CF7E281EA}" sibTransId="{9981EF27-661E-4BE0-9D77-37F29CE2F00D}"/>
    <dgm:cxn modelId="{0E1C13F8-923F-5E40-BE39-209175F8E59A}" type="presOf" srcId="{54850504-9359-4200-BBB8-314246FC39A1}" destId="{A45B0295-08F6-214C-A510-6CC50C59ED43}" srcOrd="0" destOrd="0" presId="urn:microsoft.com/office/officeart/2008/layout/LinedList"/>
    <dgm:cxn modelId="{6E50C9FC-D6EA-491E-B0C4-B74310244AAB}" srcId="{95B4BEFA-E9A8-4E76-A939-36A814E056D7}" destId="{54850504-9359-4200-BBB8-314246FC39A1}" srcOrd="0" destOrd="0" parTransId="{7EDFABA8-C4DC-4B51-9B75-0AA39AEE551C}" sibTransId="{AB1EB2DA-2ACD-4F42-8FF6-12C333565137}"/>
    <dgm:cxn modelId="{1348CC7B-E4DC-834D-8748-6E2CD7D3B422}" type="presParOf" srcId="{DB934E03-2D13-D842-AA00-2B6CC3CD6BA1}" destId="{B2F75DBE-9337-D14D-96EE-8444B88D15CD}" srcOrd="0" destOrd="0" presId="urn:microsoft.com/office/officeart/2008/layout/LinedList"/>
    <dgm:cxn modelId="{74979032-91DE-8644-B4B8-1A6D0746AF06}" type="presParOf" srcId="{DB934E03-2D13-D842-AA00-2B6CC3CD6BA1}" destId="{2EB48665-0DF5-0343-AA78-85D98F27C0EB}" srcOrd="1" destOrd="0" presId="urn:microsoft.com/office/officeart/2008/layout/LinedList"/>
    <dgm:cxn modelId="{55E674BC-06D7-F242-8DFD-ECAF3BDF8C78}" type="presParOf" srcId="{2EB48665-0DF5-0343-AA78-85D98F27C0EB}" destId="{A45B0295-08F6-214C-A510-6CC50C59ED43}" srcOrd="0" destOrd="0" presId="urn:microsoft.com/office/officeart/2008/layout/LinedList"/>
    <dgm:cxn modelId="{68096400-D61C-974F-B46D-B3E7E4DE758D}" type="presParOf" srcId="{2EB48665-0DF5-0343-AA78-85D98F27C0EB}" destId="{78B479AA-57D7-3B4E-B2B6-21172315A1A2}" srcOrd="1" destOrd="0" presId="urn:microsoft.com/office/officeart/2008/layout/LinedList"/>
    <dgm:cxn modelId="{19FCFE85-D241-C04C-BF16-ED7164A57763}" type="presParOf" srcId="{DB934E03-2D13-D842-AA00-2B6CC3CD6BA1}" destId="{03D842CC-1C13-D243-97CE-4F26599BA525}" srcOrd="2" destOrd="0" presId="urn:microsoft.com/office/officeart/2008/layout/LinedList"/>
    <dgm:cxn modelId="{7C2F78BE-1622-A44E-82C5-EA07918A3036}" type="presParOf" srcId="{DB934E03-2D13-D842-AA00-2B6CC3CD6BA1}" destId="{C83780EB-E779-E543-AE1A-339A7C189248}" srcOrd="3" destOrd="0" presId="urn:microsoft.com/office/officeart/2008/layout/LinedList"/>
    <dgm:cxn modelId="{F2B112B2-BC99-E44E-B639-BC8592212B7B}" type="presParOf" srcId="{C83780EB-E779-E543-AE1A-339A7C189248}" destId="{DDAE43EE-7042-6E4D-A5FF-492DE7352D9A}" srcOrd="0" destOrd="0" presId="urn:microsoft.com/office/officeart/2008/layout/LinedList"/>
    <dgm:cxn modelId="{3F76D983-FFF1-9146-898E-23B5E7DE4316}" type="presParOf" srcId="{C83780EB-E779-E543-AE1A-339A7C189248}" destId="{850A10FD-5D24-BD4E-BAB1-4B75DB1E551C}" srcOrd="1" destOrd="0" presId="urn:microsoft.com/office/officeart/2008/layout/LinedList"/>
    <dgm:cxn modelId="{479C214D-DBC7-9F46-8440-5F80809D5BFE}" type="presParOf" srcId="{DB934E03-2D13-D842-AA00-2B6CC3CD6BA1}" destId="{E4D73D8C-48CF-954F-940D-63A741E12C67}" srcOrd="4" destOrd="0" presId="urn:microsoft.com/office/officeart/2008/layout/LinedList"/>
    <dgm:cxn modelId="{2F63378F-E522-3547-A327-A6C208B7048D}" type="presParOf" srcId="{DB934E03-2D13-D842-AA00-2B6CC3CD6BA1}" destId="{E2ED0167-03E7-BD41-9D18-A791D5015FC2}" srcOrd="5" destOrd="0" presId="urn:microsoft.com/office/officeart/2008/layout/LinedList"/>
    <dgm:cxn modelId="{E59AAAC6-EAB0-AD4A-9556-9259B61DBACD}" type="presParOf" srcId="{E2ED0167-03E7-BD41-9D18-A791D5015FC2}" destId="{6D5E07B8-7A0B-F940-83B9-B3CF40040C72}" srcOrd="0" destOrd="0" presId="urn:microsoft.com/office/officeart/2008/layout/LinedList"/>
    <dgm:cxn modelId="{872CEF3B-9C2C-C844-A71A-EEB8B0128D4A}" type="presParOf" srcId="{E2ED0167-03E7-BD41-9D18-A791D5015FC2}" destId="{9BD01928-9B9C-9042-85B5-C9A305BA772F}" srcOrd="1" destOrd="0" presId="urn:microsoft.com/office/officeart/2008/layout/LinedList"/>
    <dgm:cxn modelId="{620F70CD-0599-334A-B39E-5189D93EBCBA}" type="presParOf" srcId="{DB934E03-2D13-D842-AA00-2B6CC3CD6BA1}" destId="{CAA6E611-D98A-B947-832C-BDCAAF534E18}" srcOrd="6" destOrd="0" presId="urn:microsoft.com/office/officeart/2008/layout/LinedList"/>
    <dgm:cxn modelId="{76F035B6-15FA-F64E-9736-CE4DA964924A}" type="presParOf" srcId="{DB934E03-2D13-D842-AA00-2B6CC3CD6BA1}" destId="{7CEA4F41-E821-DF43-80DB-919CC414CB2F}" srcOrd="7" destOrd="0" presId="urn:microsoft.com/office/officeart/2008/layout/LinedList"/>
    <dgm:cxn modelId="{1F67B591-9514-D14B-878D-D248048A3170}" type="presParOf" srcId="{7CEA4F41-E821-DF43-80DB-919CC414CB2F}" destId="{C1984D97-700F-7E41-8ED9-38AE09D09D20}" srcOrd="0" destOrd="0" presId="urn:microsoft.com/office/officeart/2008/layout/LinedList"/>
    <dgm:cxn modelId="{FC6F9F3A-FF14-D145-BDA3-0814D5CC9F73}" type="presParOf" srcId="{7CEA4F41-E821-DF43-80DB-919CC414CB2F}" destId="{2B86F3AD-B838-D14E-B257-BD7ACE84291C}" srcOrd="1" destOrd="0" presId="urn:microsoft.com/office/officeart/2008/layout/LinedList"/>
    <dgm:cxn modelId="{0BECC161-255E-0C4C-8F68-F872793444A4}" type="presParOf" srcId="{DB934E03-2D13-D842-AA00-2B6CC3CD6BA1}" destId="{570A472E-BFA4-DC4A-B76B-9B24F57C3CAE}" srcOrd="8" destOrd="0" presId="urn:microsoft.com/office/officeart/2008/layout/LinedList"/>
    <dgm:cxn modelId="{7C990DB6-BBD6-EB49-B1B3-0CC6B6E29AF8}" type="presParOf" srcId="{DB934E03-2D13-D842-AA00-2B6CC3CD6BA1}" destId="{8A820508-5B3F-2046-B3B7-6316E136120E}" srcOrd="9" destOrd="0" presId="urn:microsoft.com/office/officeart/2008/layout/LinedList"/>
    <dgm:cxn modelId="{8866C3F2-A514-884C-B8CA-A7BE6CFB9FA9}" type="presParOf" srcId="{8A820508-5B3F-2046-B3B7-6316E136120E}" destId="{ADBA0B90-B3F5-1248-A589-D8191AC23CBE}" srcOrd="0" destOrd="0" presId="urn:microsoft.com/office/officeart/2008/layout/LinedList"/>
    <dgm:cxn modelId="{B07BD1AF-27B5-4343-BE2E-44BB3A0A9073}" type="presParOf" srcId="{8A820508-5B3F-2046-B3B7-6316E136120E}" destId="{E007C366-8F7D-6848-B03A-67642042F8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C2C1B-6261-41A9-BB4D-F98DBB52F2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F1AED5-8CCF-4D0F-BCAF-99D2F8B6AAFB}">
      <dgm:prSet/>
      <dgm:spPr/>
      <dgm:t>
        <a:bodyPr/>
        <a:lstStyle/>
        <a:p>
          <a:r>
            <a:rPr lang="en-US"/>
            <a:t>Una pila o LIFO (last in, first out) es un tipo de dato abstracto que se utilza como una colección de elementos.</a:t>
          </a:r>
        </a:p>
      </dgm:t>
    </dgm:pt>
    <dgm:pt modelId="{CE7EA651-6EC8-416E-961B-2BC7C698BB61}" type="parTrans" cxnId="{4B6A7605-711F-4926-B9AF-6514C74EE24D}">
      <dgm:prSet/>
      <dgm:spPr/>
      <dgm:t>
        <a:bodyPr/>
        <a:lstStyle/>
        <a:p>
          <a:endParaRPr lang="en-US"/>
        </a:p>
      </dgm:t>
    </dgm:pt>
    <dgm:pt modelId="{656B6D64-5D0C-4ECD-9575-084F946DF8D6}" type="sibTrans" cxnId="{4B6A7605-711F-4926-B9AF-6514C74EE24D}">
      <dgm:prSet/>
      <dgm:spPr/>
      <dgm:t>
        <a:bodyPr/>
        <a:lstStyle/>
        <a:p>
          <a:endParaRPr lang="en-US"/>
        </a:p>
      </dgm:t>
    </dgm:pt>
    <dgm:pt modelId="{77D3DADB-245C-4CFD-90DE-B78DCAA5F97B}">
      <dgm:prSet/>
      <dgm:spPr/>
      <dgm:t>
        <a:bodyPr/>
        <a:lstStyle/>
        <a:p>
          <a:r>
            <a:rPr lang="en-US"/>
            <a:t>Dos operaciones principales: </a:t>
          </a:r>
          <a:r>
            <a:rPr lang="en-US" b="1"/>
            <a:t>push</a:t>
          </a:r>
          <a:r>
            <a:rPr lang="en-US"/>
            <a:t>, que agrega un elemento a la colección, y </a:t>
          </a:r>
          <a:r>
            <a:rPr lang="en-US" b="1"/>
            <a:t>pop</a:t>
          </a:r>
          <a:r>
            <a:rPr lang="en-US"/>
            <a:t>, que elimina el último elemento que se agregó. </a:t>
          </a:r>
        </a:p>
      </dgm:t>
    </dgm:pt>
    <dgm:pt modelId="{7D014926-A9B3-43EF-9368-B53D6392834E}" type="parTrans" cxnId="{EF2D7329-5494-45DD-AB21-F8A6F62B4FE1}">
      <dgm:prSet/>
      <dgm:spPr/>
      <dgm:t>
        <a:bodyPr/>
        <a:lstStyle/>
        <a:p>
          <a:endParaRPr lang="en-US"/>
        </a:p>
      </dgm:t>
    </dgm:pt>
    <dgm:pt modelId="{40F0CAD8-8B66-4C28-B9C8-44802B1B35F7}" type="sibTrans" cxnId="{EF2D7329-5494-45DD-AB21-F8A6F62B4FE1}">
      <dgm:prSet/>
      <dgm:spPr/>
      <dgm:t>
        <a:bodyPr/>
        <a:lstStyle/>
        <a:p>
          <a:endParaRPr lang="en-US"/>
        </a:p>
      </dgm:t>
    </dgm:pt>
    <dgm:pt modelId="{BAEDD6A1-2675-4EEB-8B1B-449B538BE986}">
      <dgm:prSet/>
      <dgm:spPr/>
      <dgm:t>
        <a:bodyPr/>
        <a:lstStyle/>
        <a:p>
          <a:r>
            <a:rPr lang="en-US"/>
            <a:t>En la pila, las operaciones de push y pop tienen lugar en el mismo extremo que está en la parte superior del stack.</a:t>
          </a:r>
        </a:p>
      </dgm:t>
    </dgm:pt>
    <dgm:pt modelId="{29252416-BC45-4293-9A69-1BC872E9669F}" type="parTrans" cxnId="{C3C4ABD9-7432-454D-9FD6-7D3AA4BF202B}">
      <dgm:prSet/>
      <dgm:spPr/>
      <dgm:t>
        <a:bodyPr/>
        <a:lstStyle/>
        <a:p>
          <a:endParaRPr lang="en-US"/>
        </a:p>
      </dgm:t>
    </dgm:pt>
    <dgm:pt modelId="{990E0402-7C0F-416E-B28C-9FDACD3D5121}" type="sibTrans" cxnId="{C3C4ABD9-7432-454D-9FD6-7D3AA4BF202B}">
      <dgm:prSet/>
      <dgm:spPr/>
      <dgm:t>
        <a:bodyPr/>
        <a:lstStyle/>
        <a:p>
          <a:endParaRPr lang="en-US"/>
        </a:p>
      </dgm:t>
    </dgm:pt>
    <dgm:pt modelId="{EA30DAF9-CFF6-48FF-B61F-708EC991333B}">
      <dgm:prSet/>
      <dgm:spPr/>
      <dgm:t>
        <a:bodyPr/>
        <a:lstStyle/>
        <a:p>
          <a:r>
            <a:rPr lang="en-US"/>
            <a:t>Se puede implementar utilizando tanto un array como una lista enlazada. </a:t>
          </a:r>
        </a:p>
      </dgm:t>
    </dgm:pt>
    <dgm:pt modelId="{386D033F-01EB-443D-B700-B5EE25CA9A03}" type="parTrans" cxnId="{95E47C30-CD3B-49EA-BFAE-749CD33CFB2D}">
      <dgm:prSet/>
      <dgm:spPr/>
      <dgm:t>
        <a:bodyPr/>
        <a:lstStyle/>
        <a:p>
          <a:endParaRPr lang="en-US"/>
        </a:p>
      </dgm:t>
    </dgm:pt>
    <dgm:pt modelId="{A0DA1847-228B-4DAE-9D89-680E480BF7A3}" type="sibTrans" cxnId="{95E47C30-CD3B-49EA-BFAE-749CD33CFB2D}">
      <dgm:prSet/>
      <dgm:spPr/>
      <dgm:t>
        <a:bodyPr/>
        <a:lstStyle/>
        <a:p>
          <a:endParaRPr lang="en-US"/>
        </a:p>
      </dgm:t>
    </dgm:pt>
    <dgm:pt modelId="{9B227645-A3FF-C245-9503-998086553DC5}" type="pres">
      <dgm:prSet presAssocID="{9FAC2C1B-6261-41A9-BB4D-F98DBB52F234}" presName="vert0" presStyleCnt="0">
        <dgm:presLayoutVars>
          <dgm:dir/>
          <dgm:animOne val="branch"/>
          <dgm:animLvl val="lvl"/>
        </dgm:presLayoutVars>
      </dgm:prSet>
      <dgm:spPr/>
    </dgm:pt>
    <dgm:pt modelId="{CAC4672B-F897-524B-9470-42451069E05F}" type="pres">
      <dgm:prSet presAssocID="{A5F1AED5-8CCF-4D0F-BCAF-99D2F8B6AAFB}" presName="thickLine" presStyleLbl="alignNode1" presStyleIdx="0" presStyleCnt="4"/>
      <dgm:spPr/>
    </dgm:pt>
    <dgm:pt modelId="{B170A017-148E-DF43-B68B-4B869E97051D}" type="pres">
      <dgm:prSet presAssocID="{A5F1AED5-8CCF-4D0F-BCAF-99D2F8B6AAFB}" presName="horz1" presStyleCnt="0"/>
      <dgm:spPr/>
    </dgm:pt>
    <dgm:pt modelId="{CE8FA5B1-D499-C149-975C-1454C7D99889}" type="pres">
      <dgm:prSet presAssocID="{A5F1AED5-8CCF-4D0F-BCAF-99D2F8B6AAFB}" presName="tx1" presStyleLbl="revTx" presStyleIdx="0" presStyleCnt="4"/>
      <dgm:spPr/>
    </dgm:pt>
    <dgm:pt modelId="{8D0E9C21-38F0-D84B-8B56-32837D7CC284}" type="pres">
      <dgm:prSet presAssocID="{A5F1AED5-8CCF-4D0F-BCAF-99D2F8B6AAFB}" presName="vert1" presStyleCnt="0"/>
      <dgm:spPr/>
    </dgm:pt>
    <dgm:pt modelId="{881DD654-36AB-B346-A2CA-B3CF5C978D7B}" type="pres">
      <dgm:prSet presAssocID="{77D3DADB-245C-4CFD-90DE-B78DCAA5F97B}" presName="thickLine" presStyleLbl="alignNode1" presStyleIdx="1" presStyleCnt="4"/>
      <dgm:spPr/>
    </dgm:pt>
    <dgm:pt modelId="{8717E03A-9277-F84B-8B6D-A776627A44FA}" type="pres">
      <dgm:prSet presAssocID="{77D3DADB-245C-4CFD-90DE-B78DCAA5F97B}" presName="horz1" presStyleCnt="0"/>
      <dgm:spPr/>
    </dgm:pt>
    <dgm:pt modelId="{D71CC05A-915C-594F-A31D-18803DEB0F4D}" type="pres">
      <dgm:prSet presAssocID="{77D3DADB-245C-4CFD-90DE-B78DCAA5F97B}" presName="tx1" presStyleLbl="revTx" presStyleIdx="1" presStyleCnt="4"/>
      <dgm:spPr/>
    </dgm:pt>
    <dgm:pt modelId="{D4E470D9-A1E3-0B4C-BF51-1D771C654394}" type="pres">
      <dgm:prSet presAssocID="{77D3DADB-245C-4CFD-90DE-B78DCAA5F97B}" presName="vert1" presStyleCnt="0"/>
      <dgm:spPr/>
    </dgm:pt>
    <dgm:pt modelId="{FB6F799C-987B-4E40-90DD-37760653D8D0}" type="pres">
      <dgm:prSet presAssocID="{BAEDD6A1-2675-4EEB-8B1B-449B538BE986}" presName="thickLine" presStyleLbl="alignNode1" presStyleIdx="2" presStyleCnt="4"/>
      <dgm:spPr/>
    </dgm:pt>
    <dgm:pt modelId="{7E70F77C-6838-FD45-8BC8-DEA5480C979F}" type="pres">
      <dgm:prSet presAssocID="{BAEDD6A1-2675-4EEB-8B1B-449B538BE986}" presName="horz1" presStyleCnt="0"/>
      <dgm:spPr/>
    </dgm:pt>
    <dgm:pt modelId="{1C3807E8-DD84-C840-B67E-88D7FC654D44}" type="pres">
      <dgm:prSet presAssocID="{BAEDD6A1-2675-4EEB-8B1B-449B538BE986}" presName="tx1" presStyleLbl="revTx" presStyleIdx="2" presStyleCnt="4"/>
      <dgm:spPr/>
    </dgm:pt>
    <dgm:pt modelId="{0F7CB42A-F35E-5C4C-8999-A55A55B67555}" type="pres">
      <dgm:prSet presAssocID="{BAEDD6A1-2675-4EEB-8B1B-449B538BE986}" presName="vert1" presStyleCnt="0"/>
      <dgm:spPr/>
    </dgm:pt>
    <dgm:pt modelId="{95F78E78-E82A-B841-BB18-F80BE7030401}" type="pres">
      <dgm:prSet presAssocID="{EA30DAF9-CFF6-48FF-B61F-708EC991333B}" presName="thickLine" presStyleLbl="alignNode1" presStyleIdx="3" presStyleCnt="4"/>
      <dgm:spPr/>
    </dgm:pt>
    <dgm:pt modelId="{088391D9-B1F5-0C40-B976-94F3519C79C6}" type="pres">
      <dgm:prSet presAssocID="{EA30DAF9-CFF6-48FF-B61F-708EC991333B}" presName="horz1" presStyleCnt="0"/>
      <dgm:spPr/>
    </dgm:pt>
    <dgm:pt modelId="{0D4A94B7-8E83-2D4E-9176-01EFB5DA641E}" type="pres">
      <dgm:prSet presAssocID="{EA30DAF9-CFF6-48FF-B61F-708EC991333B}" presName="tx1" presStyleLbl="revTx" presStyleIdx="3" presStyleCnt="4"/>
      <dgm:spPr/>
    </dgm:pt>
    <dgm:pt modelId="{DF9FD207-773B-9047-BEA4-67FC59812B46}" type="pres">
      <dgm:prSet presAssocID="{EA30DAF9-CFF6-48FF-B61F-708EC991333B}" presName="vert1" presStyleCnt="0"/>
      <dgm:spPr/>
    </dgm:pt>
  </dgm:ptLst>
  <dgm:cxnLst>
    <dgm:cxn modelId="{4B6A7605-711F-4926-B9AF-6514C74EE24D}" srcId="{9FAC2C1B-6261-41A9-BB4D-F98DBB52F234}" destId="{A5F1AED5-8CCF-4D0F-BCAF-99D2F8B6AAFB}" srcOrd="0" destOrd="0" parTransId="{CE7EA651-6EC8-416E-961B-2BC7C698BB61}" sibTransId="{656B6D64-5D0C-4ECD-9575-084F946DF8D6}"/>
    <dgm:cxn modelId="{27F29416-6FE3-624E-BAC8-3529250658A9}" type="presOf" srcId="{9FAC2C1B-6261-41A9-BB4D-F98DBB52F234}" destId="{9B227645-A3FF-C245-9503-998086553DC5}" srcOrd="0" destOrd="0" presId="urn:microsoft.com/office/officeart/2008/layout/LinedList"/>
    <dgm:cxn modelId="{EF2D7329-5494-45DD-AB21-F8A6F62B4FE1}" srcId="{9FAC2C1B-6261-41A9-BB4D-F98DBB52F234}" destId="{77D3DADB-245C-4CFD-90DE-B78DCAA5F97B}" srcOrd="1" destOrd="0" parTransId="{7D014926-A9B3-43EF-9368-B53D6392834E}" sibTransId="{40F0CAD8-8B66-4C28-B9C8-44802B1B35F7}"/>
    <dgm:cxn modelId="{95E47C30-CD3B-49EA-BFAE-749CD33CFB2D}" srcId="{9FAC2C1B-6261-41A9-BB4D-F98DBB52F234}" destId="{EA30DAF9-CFF6-48FF-B61F-708EC991333B}" srcOrd="3" destOrd="0" parTransId="{386D033F-01EB-443D-B700-B5EE25CA9A03}" sibTransId="{A0DA1847-228B-4DAE-9D89-680E480BF7A3}"/>
    <dgm:cxn modelId="{453A7F35-9058-E74E-B079-F7FD825E2207}" type="presOf" srcId="{BAEDD6A1-2675-4EEB-8B1B-449B538BE986}" destId="{1C3807E8-DD84-C840-B67E-88D7FC654D44}" srcOrd="0" destOrd="0" presId="urn:microsoft.com/office/officeart/2008/layout/LinedList"/>
    <dgm:cxn modelId="{6CB95146-342D-6240-9F77-1A9C88A3BEB6}" type="presOf" srcId="{EA30DAF9-CFF6-48FF-B61F-708EC991333B}" destId="{0D4A94B7-8E83-2D4E-9176-01EFB5DA641E}" srcOrd="0" destOrd="0" presId="urn:microsoft.com/office/officeart/2008/layout/LinedList"/>
    <dgm:cxn modelId="{38F26D85-24B5-624D-9F9B-ECCBACE8B97D}" type="presOf" srcId="{77D3DADB-245C-4CFD-90DE-B78DCAA5F97B}" destId="{D71CC05A-915C-594F-A31D-18803DEB0F4D}" srcOrd="0" destOrd="0" presId="urn:microsoft.com/office/officeart/2008/layout/LinedList"/>
    <dgm:cxn modelId="{1D7F02A7-4A9C-7340-BE6E-A281278C1178}" type="presOf" srcId="{A5F1AED5-8CCF-4D0F-BCAF-99D2F8B6AAFB}" destId="{CE8FA5B1-D499-C149-975C-1454C7D99889}" srcOrd="0" destOrd="0" presId="urn:microsoft.com/office/officeart/2008/layout/LinedList"/>
    <dgm:cxn modelId="{C3C4ABD9-7432-454D-9FD6-7D3AA4BF202B}" srcId="{9FAC2C1B-6261-41A9-BB4D-F98DBB52F234}" destId="{BAEDD6A1-2675-4EEB-8B1B-449B538BE986}" srcOrd="2" destOrd="0" parTransId="{29252416-BC45-4293-9A69-1BC872E9669F}" sibTransId="{990E0402-7C0F-416E-B28C-9FDACD3D5121}"/>
    <dgm:cxn modelId="{3A814A04-0955-1C46-AF62-AABE7CF59DF2}" type="presParOf" srcId="{9B227645-A3FF-C245-9503-998086553DC5}" destId="{CAC4672B-F897-524B-9470-42451069E05F}" srcOrd="0" destOrd="0" presId="urn:microsoft.com/office/officeart/2008/layout/LinedList"/>
    <dgm:cxn modelId="{51594674-743D-E346-8F75-555B47098EA7}" type="presParOf" srcId="{9B227645-A3FF-C245-9503-998086553DC5}" destId="{B170A017-148E-DF43-B68B-4B869E97051D}" srcOrd="1" destOrd="0" presId="urn:microsoft.com/office/officeart/2008/layout/LinedList"/>
    <dgm:cxn modelId="{CCB382BF-3DA2-F141-BFF9-2697950FC9E0}" type="presParOf" srcId="{B170A017-148E-DF43-B68B-4B869E97051D}" destId="{CE8FA5B1-D499-C149-975C-1454C7D99889}" srcOrd="0" destOrd="0" presId="urn:microsoft.com/office/officeart/2008/layout/LinedList"/>
    <dgm:cxn modelId="{8C297060-01C4-644D-A99F-F61D3DCBFBF1}" type="presParOf" srcId="{B170A017-148E-DF43-B68B-4B869E97051D}" destId="{8D0E9C21-38F0-D84B-8B56-32837D7CC284}" srcOrd="1" destOrd="0" presId="urn:microsoft.com/office/officeart/2008/layout/LinedList"/>
    <dgm:cxn modelId="{F7B2404F-2016-164C-93CB-57BE77072B74}" type="presParOf" srcId="{9B227645-A3FF-C245-9503-998086553DC5}" destId="{881DD654-36AB-B346-A2CA-B3CF5C978D7B}" srcOrd="2" destOrd="0" presId="urn:microsoft.com/office/officeart/2008/layout/LinedList"/>
    <dgm:cxn modelId="{BECB1CDE-96D3-CE47-A02C-EBAC470D17B0}" type="presParOf" srcId="{9B227645-A3FF-C245-9503-998086553DC5}" destId="{8717E03A-9277-F84B-8B6D-A776627A44FA}" srcOrd="3" destOrd="0" presId="urn:microsoft.com/office/officeart/2008/layout/LinedList"/>
    <dgm:cxn modelId="{6AF8A602-A37E-2B4C-9147-2E162BB0030D}" type="presParOf" srcId="{8717E03A-9277-F84B-8B6D-A776627A44FA}" destId="{D71CC05A-915C-594F-A31D-18803DEB0F4D}" srcOrd="0" destOrd="0" presId="urn:microsoft.com/office/officeart/2008/layout/LinedList"/>
    <dgm:cxn modelId="{01CCF54B-2F76-F944-96B1-6576ECD6B664}" type="presParOf" srcId="{8717E03A-9277-F84B-8B6D-A776627A44FA}" destId="{D4E470D9-A1E3-0B4C-BF51-1D771C654394}" srcOrd="1" destOrd="0" presId="urn:microsoft.com/office/officeart/2008/layout/LinedList"/>
    <dgm:cxn modelId="{057FD623-8AD0-4E41-9653-D61F3C5D1213}" type="presParOf" srcId="{9B227645-A3FF-C245-9503-998086553DC5}" destId="{FB6F799C-987B-4E40-90DD-37760653D8D0}" srcOrd="4" destOrd="0" presId="urn:microsoft.com/office/officeart/2008/layout/LinedList"/>
    <dgm:cxn modelId="{8889B29A-323F-B944-86C1-F31330997E1B}" type="presParOf" srcId="{9B227645-A3FF-C245-9503-998086553DC5}" destId="{7E70F77C-6838-FD45-8BC8-DEA5480C979F}" srcOrd="5" destOrd="0" presId="urn:microsoft.com/office/officeart/2008/layout/LinedList"/>
    <dgm:cxn modelId="{68590E30-AFC6-B240-BFB7-310AF02F31FF}" type="presParOf" srcId="{7E70F77C-6838-FD45-8BC8-DEA5480C979F}" destId="{1C3807E8-DD84-C840-B67E-88D7FC654D44}" srcOrd="0" destOrd="0" presId="urn:microsoft.com/office/officeart/2008/layout/LinedList"/>
    <dgm:cxn modelId="{E0BE0FA5-3F12-554D-985C-069F8DB14B76}" type="presParOf" srcId="{7E70F77C-6838-FD45-8BC8-DEA5480C979F}" destId="{0F7CB42A-F35E-5C4C-8999-A55A55B67555}" srcOrd="1" destOrd="0" presId="urn:microsoft.com/office/officeart/2008/layout/LinedList"/>
    <dgm:cxn modelId="{48C31FE4-6FC5-C447-BC60-F4D1EEC110AB}" type="presParOf" srcId="{9B227645-A3FF-C245-9503-998086553DC5}" destId="{95F78E78-E82A-B841-BB18-F80BE7030401}" srcOrd="6" destOrd="0" presId="urn:microsoft.com/office/officeart/2008/layout/LinedList"/>
    <dgm:cxn modelId="{E3A37760-C5FC-034A-B744-ADE832C47BA5}" type="presParOf" srcId="{9B227645-A3FF-C245-9503-998086553DC5}" destId="{088391D9-B1F5-0C40-B976-94F3519C79C6}" srcOrd="7" destOrd="0" presId="urn:microsoft.com/office/officeart/2008/layout/LinedList"/>
    <dgm:cxn modelId="{D7AAE5C3-BFDA-AB49-8145-B58770FD40B7}" type="presParOf" srcId="{088391D9-B1F5-0C40-B976-94F3519C79C6}" destId="{0D4A94B7-8E83-2D4E-9176-01EFB5DA641E}" srcOrd="0" destOrd="0" presId="urn:microsoft.com/office/officeart/2008/layout/LinedList"/>
    <dgm:cxn modelId="{25CDA084-C964-2246-8901-E0D381EF965B}" type="presParOf" srcId="{088391D9-B1F5-0C40-B976-94F3519C79C6}" destId="{DF9FD207-773B-9047-BEA4-67FC59812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9FCBB-F02F-4950-A5AD-6A57F12585D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217964-FD9D-466D-8B75-ED9678531724}">
      <dgm:prSet/>
      <dgm:spPr/>
      <dgm:t>
        <a:bodyPr/>
        <a:lstStyle/>
        <a:p>
          <a:r>
            <a:rPr lang="en-US"/>
            <a:t>Es una estructura de datos lineal en la cual las operaciones siguen un orden particular.</a:t>
          </a:r>
        </a:p>
      </dgm:t>
    </dgm:pt>
    <dgm:pt modelId="{4A70A65C-6443-4745-A4C7-83F8F8C691E3}" type="parTrans" cxnId="{30B07FE7-C2D4-4CEE-A09E-3E7844B4E2F6}">
      <dgm:prSet/>
      <dgm:spPr/>
      <dgm:t>
        <a:bodyPr/>
        <a:lstStyle/>
        <a:p>
          <a:endParaRPr lang="en-US"/>
        </a:p>
      </dgm:t>
    </dgm:pt>
    <dgm:pt modelId="{0B24DB5D-C39F-43B8-8CE8-C1EBC471E057}" type="sibTrans" cxnId="{30B07FE7-C2D4-4CEE-A09E-3E7844B4E2F6}">
      <dgm:prSet/>
      <dgm:spPr/>
      <dgm:t>
        <a:bodyPr/>
        <a:lstStyle/>
        <a:p>
          <a:endParaRPr lang="en-US"/>
        </a:p>
      </dgm:t>
    </dgm:pt>
    <dgm:pt modelId="{4D497BB8-EBF2-4F49-B873-A504397C29D4}">
      <dgm:prSet/>
      <dgm:spPr/>
      <dgm:t>
        <a:bodyPr/>
        <a:lstStyle/>
        <a:p>
          <a:r>
            <a:rPr lang="en-US"/>
            <a:t>El orden es FIFO (First In First Out), es decir el primer element (ítem) almacenado será el primero en ser recuperado.</a:t>
          </a:r>
        </a:p>
      </dgm:t>
    </dgm:pt>
    <dgm:pt modelId="{E5C536BB-D51F-432C-B92E-815445D79D40}" type="parTrans" cxnId="{4F74EE72-13FD-45C8-A240-067EB5339319}">
      <dgm:prSet/>
      <dgm:spPr/>
      <dgm:t>
        <a:bodyPr/>
        <a:lstStyle/>
        <a:p>
          <a:endParaRPr lang="en-US"/>
        </a:p>
      </dgm:t>
    </dgm:pt>
    <dgm:pt modelId="{8CD39A31-DD73-4282-AB6E-209AC3ADE721}" type="sibTrans" cxnId="{4F74EE72-13FD-45C8-A240-067EB5339319}">
      <dgm:prSet/>
      <dgm:spPr/>
      <dgm:t>
        <a:bodyPr/>
        <a:lstStyle/>
        <a:p>
          <a:endParaRPr lang="en-US"/>
        </a:p>
      </dgm:t>
    </dgm:pt>
    <dgm:pt modelId="{4A29143C-82A9-48F1-8272-187ECB85AD82}">
      <dgm:prSet/>
      <dgm:spPr/>
      <dgm:t>
        <a:bodyPr/>
        <a:lstStyle/>
        <a:p>
          <a:r>
            <a:rPr lang="en-US"/>
            <a:t>El ingreso y recuperación de datos no se realizan por el mismo extremo.</a:t>
          </a:r>
        </a:p>
      </dgm:t>
    </dgm:pt>
    <dgm:pt modelId="{DE7794B2-3F97-4C00-90CD-81475478AC6D}" type="parTrans" cxnId="{B2982D02-F0F6-4DBA-81DB-551649EBEB54}">
      <dgm:prSet/>
      <dgm:spPr/>
      <dgm:t>
        <a:bodyPr/>
        <a:lstStyle/>
        <a:p>
          <a:endParaRPr lang="en-US"/>
        </a:p>
      </dgm:t>
    </dgm:pt>
    <dgm:pt modelId="{B652B734-5B0A-47D2-A24E-E40A9D61D007}" type="sibTrans" cxnId="{B2982D02-F0F6-4DBA-81DB-551649EBEB54}">
      <dgm:prSet/>
      <dgm:spPr/>
      <dgm:t>
        <a:bodyPr/>
        <a:lstStyle/>
        <a:p>
          <a:endParaRPr lang="en-US"/>
        </a:p>
      </dgm:t>
    </dgm:pt>
    <dgm:pt modelId="{CAFD065C-E562-4116-939B-A5D7C2B6AFB9}">
      <dgm:prSet/>
      <dgm:spPr/>
      <dgm:t>
        <a:bodyPr/>
        <a:lstStyle/>
        <a:p>
          <a:r>
            <a:rPr lang="en-US"/>
            <a:t>Algunas operaciones básicas realizadas en una cola son: enqueue, dequeue, front, rear, etc.</a:t>
          </a:r>
        </a:p>
      </dgm:t>
    </dgm:pt>
    <dgm:pt modelId="{617E21C2-80D9-4B85-9AC3-9F7FBE60338B}" type="parTrans" cxnId="{5F901851-E066-4704-BB87-FC0B351F157C}">
      <dgm:prSet/>
      <dgm:spPr/>
      <dgm:t>
        <a:bodyPr/>
        <a:lstStyle/>
        <a:p>
          <a:endParaRPr lang="en-US"/>
        </a:p>
      </dgm:t>
    </dgm:pt>
    <dgm:pt modelId="{10D432E5-DB3E-4AB5-BE70-629DDA73725B}" type="sibTrans" cxnId="{5F901851-E066-4704-BB87-FC0B351F157C}">
      <dgm:prSet/>
      <dgm:spPr/>
      <dgm:t>
        <a:bodyPr/>
        <a:lstStyle/>
        <a:p>
          <a:endParaRPr lang="en-US"/>
        </a:p>
      </dgm:t>
    </dgm:pt>
    <dgm:pt modelId="{A160CE43-EFD7-8540-AA0E-B537B124DD7E}" type="pres">
      <dgm:prSet presAssocID="{1A29FCBB-F02F-4950-A5AD-6A57F12585D4}" presName="vert0" presStyleCnt="0">
        <dgm:presLayoutVars>
          <dgm:dir/>
          <dgm:animOne val="branch"/>
          <dgm:animLvl val="lvl"/>
        </dgm:presLayoutVars>
      </dgm:prSet>
      <dgm:spPr/>
    </dgm:pt>
    <dgm:pt modelId="{B0162DDD-E78F-6C4A-A5C4-D17FA6F8C0FD}" type="pres">
      <dgm:prSet presAssocID="{6B217964-FD9D-466D-8B75-ED9678531724}" presName="thickLine" presStyleLbl="alignNode1" presStyleIdx="0" presStyleCnt="4"/>
      <dgm:spPr/>
    </dgm:pt>
    <dgm:pt modelId="{E851D6D7-8D10-C449-B00D-B3636AA11C5B}" type="pres">
      <dgm:prSet presAssocID="{6B217964-FD9D-466D-8B75-ED9678531724}" presName="horz1" presStyleCnt="0"/>
      <dgm:spPr/>
    </dgm:pt>
    <dgm:pt modelId="{F618A03C-3324-FE41-8820-EBC002B92F33}" type="pres">
      <dgm:prSet presAssocID="{6B217964-FD9D-466D-8B75-ED9678531724}" presName="tx1" presStyleLbl="revTx" presStyleIdx="0" presStyleCnt="4"/>
      <dgm:spPr/>
    </dgm:pt>
    <dgm:pt modelId="{1C6C8B52-1427-7F4E-AC0F-B2EF494BC9D2}" type="pres">
      <dgm:prSet presAssocID="{6B217964-FD9D-466D-8B75-ED9678531724}" presName="vert1" presStyleCnt="0"/>
      <dgm:spPr/>
    </dgm:pt>
    <dgm:pt modelId="{AB1F32E8-A45B-6A4B-A96C-401F85D4D81F}" type="pres">
      <dgm:prSet presAssocID="{4D497BB8-EBF2-4F49-B873-A504397C29D4}" presName="thickLine" presStyleLbl="alignNode1" presStyleIdx="1" presStyleCnt="4"/>
      <dgm:spPr/>
    </dgm:pt>
    <dgm:pt modelId="{4E6ED267-004C-1C43-8E9D-EBE41E79CED1}" type="pres">
      <dgm:prSet presAssocID="{4D497BB8-EBF2-4F49-B873-A504397C29D4}" presName="horz1" presStyleCnt="0"/>
      <dgm:spPr/>
    </dgm:pt>
    <dgm:pt modelId="{9AB3C3FE-9AFD-A04F-8AD1-C4242F435F4D}" type="pres">
      <dgm:prSet presAssocID="{4D497BB8-EBF2-4F49-B873-A504397C29D4}" presName="tx1" presStyleLbl="revTx" presStyleIdx="1" presStyleCnt="4"/>
      <dgm:spPr/>
    </dgm:pt>
    <dgm:pt modelId="{2C98D1D1-C5E4-E044-8A16-71833971D541}" type="pres">
      <dgm:prSet presAssocID="{4D497BB8-EBF2-4F49-B873-A504397C29D4}" presName="vert1" presStyleCnt="0"/>
      <dgm:spPr/>
    </dgm:pt>
    <dgm:pt modelId="{A2C31CF7-4E7E-FC43-8BF8-950B15BF622F}" type="pres">
      <dgm:prSet presAssocID="{4A29143C-82A9-48F1-8272-187ECB85AD82}" presName="thickLine" presStyleLbl="alignNode1" presStyleIdx="2" presStyleCnt="4"/>
      <dgm:spPr/>
    </dgm:pt>
    <dgm:pt modelId="{61E8ADFC-650B-D446-8ABA-C229195E2042}" type="pres">
      <dgm:prSet presAssocID="{4A29143C-82A9-48F1-8272-187ECB85AD82}" presName="horz1" presStyleCnt="0"/>
      <dgm:spPr/>
    </dgm:pt>
    <dgm:pt modelId="{E4230F52-8018-E54E-B746-D73D0D0CA92F}" type="pres">
      <dgm:prSet presAssocID="{4A29143C-82A9-48F1-8272-187ECB85AD82}" presName="tx1" presStyleLbl="revTx" presStyleIdx="2" presStyleCnt="4"/>
      <dgm:spPr/>
    </dgm:pt>
    <dgm:pt modelId="{6F3B5FA2-47D4-2A4A-9171-C9F42E7CBD17}" type="pres">
      <dgm:prSet presAssocID="{4A29143C-82A9-48F1-8272-187ECB85AD82}" presName="vert1" presStyleCnt="0"/>
      <dgm:spPr/>
    </dgm:pt>
    <dgm:pt modelId="{19C3057D-3729-D841-AB4E-7C3040363D04}" type="pres">
      <dgm:prSet presAssocID="{CAFD065C-E562-4116-939B-A5D7C2B6AFB9}" presName="thickLine" presStyleLbl="alignNode1" presStyleIdx="3" presStyleCnt="4"/>
      <dgm:spPr/>
    </dgm:pt>
    <dgm:pt modelId="{4DF5A6A8-5031-0940-8D95-02864097A1AA}" type="pres">
      <dgm:prSet presAssocID="{CAFD065C-E562-4116-939B-A5D7C2B6AFB9}" presName="horz1" presStyleCnt="0"/>
      <dgm:spPr/>
    </dgm:pt>
    <dgm:pt modelId="{75FC7EB5-DC30-E440-917F-DC3AA3015F90}" type="pres">
      <dgm:prSet presAssocID="{CAFD065C-E562-4116-939B-A5D7C2B6AFB9}" presName="tx1" presStyleLbl="revTx" presStyleIdx="3" presStyleCnt="4"/>
      <dgm:spPr/>
    </dgm:pt>
    <dgm:pt modelId="{CE72C504-2F1A-E04A-97F1-B53D8A019E13}" type="pres">
      <dgm:prSet presAssocID="{CAFD065C-E562-4116-939B-A5D7C2B6AFB9}" presName="vert1" presStyleCnt="0"/>
      <dgm:spPr/>
    </dgm:pt>
  </dgm:ptLst>
  <dgm:cxnLst>
    <dgm:cxn modelId="{B2982D02-F0F6-4DBA-81DB-551649EBEB54}" srcId="{1A29FCBB-F02F-4950-A5AD-6A57F12585D4}" destId="{4A29143C-82A9-48F1-8272-187ECB85AD82}" srcOrd="2" destOrd="0" parTransId="{DE7794B2-3F97-4C00-90CD-81475478AC6D}" sibTransId="{B652B734-5B0A-47D2-A24E-E40A9D61D007}"/>
    <dgm:cxn modelId="{183DEF47-2A91-514C-8BA1-3111BCAE4ADF}" type="presOf" srcId="{4D497BB8-EBF2-4F49-B873-A504397C29D4}" destId="{9AB3C3FE-9AFD-A04F-8AD1-C4242F435F4D}" srcOrd="0" destOrd="0" presId="urn:microsoft.com/office/officeart/2008/layout/LinedList"/>
    <dgm:cxn modelId="{5F901851-E066-4704-BB87-FC0B351F157C}" srcId="{1A29FCBB-F02F-4950-A5AD-6A57F12585D4}" destId="{CAFD065C-E562-4116-939B-A5D7C2B6AFB9}" srcOrd="3" destOrd="0" parTransId="{617E21C2-80D9-4B85-9AC3-9F7FBE60338B}" sibTransId="{10D432E5-DB3E-4AB5-BE70-629DDA73725B}"/>
    <dgm:cxn modelId="{5123005D-D0F8-6742-9E1F-224CB830F41D}" type="presOf" srcId="{CAFD065C-E562-4116-939B-A5D7C2B6AFB9}" destId="{75FC7EB5-DC30-E440-917F-DC3AA3015F90}" srcOrd="0" destOrd="0" presId="urn:microsoft.com/office/officeart/2008/layout/LinedList"/>
    <dgm:cxn modelId="{4F74EE72-13FD-45C8-A240-067EB5339319}" srcId="{1A29FCBB-F02F-4950-A5AD-6A57F12585D4}" destId="{4D497BB8-EBF2-4F49-B873-A504397C29D4}" srcOrd="1" destOrd="0" parTransId="{E5C536BB-D51F-432C-B92E-815445D79D40}" sibTransId="{8CD39A31-DD73-4282-AB6E-209AC3ADE721}"/>
    <dgm:cxn modelId="{8F9EAE76-9892-3348-A374-EAFCBD549C16}" type="presOf" srcId="{4A29143C-82A9-48F1-8272-187ECB85AD82}" destId="{E4230F52-8018-E54E-B746-D73D0D0CA92F}" srcOrd="0" destOrd="0" presId="urn:microsoft.com/office/officeart/2008/layout/LinedList"/>
    <dgm:cxn modelId="{611C5EB8-D4A0-EB47-8FD2-CAA6BDA00C28}" type="presOf" srcId="{6B217964-FD9D-466D-8B75-ED9678531724}" destId="{F618A03C-3324-FE41-8820-EBC002B92F33}" srcOrd="0" destOrd="0" presId="urn:microsoft.com/office/officeart/2008/layout/LinedList"/>
    <dgm:cxn modelId="{B0BF67BF-5F4A-6849-A646-52E933E407B9}" type="presOf" srcId="{1A29FCBB-F02F-4950-A5AD-6A57F12585D4}" destId="{A160CE43-EFD7-8540-AA0E-B537B124DD7E}" srcOrd="0" destOrd="0" presId="urn:microsoft.com/office/officeart/2008/layout/LinedList"/>
    <dgm:cxn modelId="{30B07FE7-C2D4-4CEE-A09E-3E7844B4E2F6}" srcId="{1A29FCBB-F02F-4950-A5AD-6A57F12585D4}" destId="{6B217964-FD9D-466D-8B75-ED9678531724}" srcOrd="0" destOrd="0" parTransId="{4A70A65C-6443-4745-A4C7-83F8F8C691E3}" sibTransId="{0B24DB5D-C39F-43B8-8CE8-C1EBC471E057}"/>
    <dgm:cxn modelId="{B3EEBB08-9601-5F43-9AE9-AF68677667CE}" type="presParOf" srcId="{A160CE43-EFD7-8540-AA0E-B537B124DD7E}" destId="{B0162DDD-E78F-6C4A-A5C4-D17FA6F8C0FD}" srcOrd="0" destOrd="0" presId="urn:microsoft.com/office/officeart/2008/layout/LinedList"/>
    <dgm:cxn modelId="{2182C983-9547-6149-B4E2-6CEECF2E6716}" type="presParOf" srcId="{A160CE43-EFD7-8540-AA0E-B537B124DD7E}" destId="{E851D6D7-8D10-C449-B00D-B3636AA11C5B}" srcOrd="1" destOrd="0" presId="urn:microsoft.com/office/officeart/2008/layout/LinedList"/>
    <dgm:cxn modelId="{16D65AD6-80C0-6845-807A-2E81FD145B9C}" type="presParOf" srcId="{E851D6D7-8D10-C449-B00D-B3636AA11C5B}" destId="{F618A03C-3324-FE41-8820-EBC002B92F33}" srcOrd="0" destOrd="0" presId="urn:microsoft.com/office/officeart/2008/layout/LinedList"/>
    <dgm:cxn modelId="{232FA627-1765-B14F-877A-49A01DE04D1F}" type="presParOf" srcId="{E851D6D7-8D10-C449-B00D-B3636AA11C5B}" destId="{1C6C8B52-1427-7F4E-AC0F-B2EF494BC9D2}" srcOrd="1" destOrd="0" presId="urn:microsoft.com/office/officeart/2008/layout/LinedList"/>
    <dgm:cxn modelId="{F799AE79-15EC-FE4C-8A86-C9F44CB58A7F}" type="presParOf" srcId="{A160CE43-EFD7-8540-AA0E-B537B124DD7E}" destId="{AB1F32E8-A45B-6A4B-A96C-401F85D4D81F}" srcOrd="2" destOrd="0" presId="urn:microsoft.com/office/officeart/2008/layout/LinedList"/>
    <dgm:cxn modelId="{BD43B84A-B740-C149-A84E-5C62915B51B0}" type="presParOf" srcId="{A160CE43-EFD7-8540-AA0E-B537B124DD7E}" destId="{4E6ED267-004C-1C43-8E9D-EBE41E79CED1}" srcOrd="3" destOrd="0" presId="urn:microsoft.com/office/officeart/2008/layout/LinedList"/>
    <dgm:cxn modelId="{53680B0A-71B3-B54F-88AD-5E8143E8ABBF}" type="presParOf" srcId="{4E6ED267-004C-1C43-8E9D-EBE41E79CED1}" destId="{9AB3C3FE-9AFD-A04F-8AD1-C4242F435F4D}" srcOrd="0" destOrd="0" presId="urn:microsoft.com/office/officeart/2008/layout/LinedList"/>
    <dgm:cxn modelId="{0A3562BD-D523-2C4A-8E83-32EC25F75AA9}" type="presParOf" srcId="{4E6ED267-004C-1C43-8E9D-EBE41E79CED1}" destId="{2C98D1D1-C5E4-E044-8A16-71833971D541}" srcOrd="1" destOrd="0" presId="urn:microsoft.com/office/officeart/2008/layout/LinedList"/>
    <dgm:cxn modelId="{DEE707EC-3B02-B045-B7E7-1FB9F5D385E3}" type="presParOf" srcId="{A160CE43-EFD7-8540-AA0E-B537B124DD7E}" destId="{A2C31CF7-4E7E-FC43-8BF8-950B15BF622F}" srcOrd="4" destOrd="0" presId="urn:microsoft.com/office/officeart/2008/layout/LinedList"/>
    <dgm:cxn modelId="{D38985D5-042E-A64E-9A8A-830E359ED6BD}" type="presParOf" srcId="{A160CE43-EFD7-8540-AA0E-B537B124DD7E}" destId="{61E8ADFC-650B-D446-8ABA-C229195E2042}" srcOrd="5" destOrd="0" presId="urn:microsoft.com/office/officeart/2008/layout/LinedList"/>
    <dgm:cxn modelId="{A6B8E88B-C05C-8347-82EA-0B9DFDF8F7C3}" type="presParOf" srcId="{61E8ADFC-650B-D446-8ABA-C229195E2042}" destId="{E4230F52-8018-E54E-B746-D73D0D0CA92F}" srcOrd="0" destOrd="0" presId="urn:microsoft.com/office/officeart/2008/layout/LinedList"/>
    <dgm:cxn modelId="{49CBFF46-CC5C-4D41-8193-6086A54457D9}" type="presParOf" srcId="{61E8ADFC-650B-D446-8ABA-C229195E2042}" destId="{6F3B5FA2-47D4-2A4A-9171-C9F42E7CBD17}" srcOrd="1" destOrd="0" presId="urn:microsoft.com/office/officeart/2008/layout/LinedList"/>
    <dgm:cxn modelId="{225E4B2F-0438-C547-BC29-2240E1B52C7C}" type="presParOf" srcId="{A160CE43-EFD7-8540-AA0E-B537B124DD7E}" destId="{19C3057D-3729-D841-AB4E-7C3040363D04}" srcOrd="6" destOrd="0" presId="urn:microsoft.com/office/officeart/2008/layout/LinedList"/>
    <dgm:cxn modelId="{60C41A5A-9CE1-DE42-AB71-92EDB6BB91E2}" type="presParOf" srcId="{A160CE43-EFD7-8540-AA0E-B537B124DD7E}" destId="{4DF5A6A8-5031-0940-8D95-02864097A1AA}" srcOrd="7" destOrd="0" presId="urn:microsoft.com/office/officeart/2008/layout/LinedList"/>
    <dgm:cxn modelId="{339BCA9E-120D-0949-91A4-6E8D20016FB3}" type="presParOf" srcId="{4DF5A6A8-5031-0940-8D95-02864097A1AA}" destId="{75FC7EB5-DC30-E440-917F-DC3AA3015F90}" srcOrd="0" destOrd="0" presId="urn:microsoft.com/office/officeart/2008/layout/LinedList"/>
    <dgm:cxn modelId="{BCB4CF56-3974-4547-A8D4-621B818990AD}" type="presParOf" srcId="{4DF5A6A8-5031-0940-8D95-02864097A1AA}" destId="{CE72C504-2F1A-E04A-97F1-B53D8A019E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 dirty="0" err="1"/>
            <a:t>Tema</a:t>
          </a:r>
          <a:endParaRPr lang="en-US" dirty="0"/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C52D-9CF2-4A8F-8E1D-D6C807D111B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1F292F-46A6-434D-B9B3-56BDC7394C69}">
      <dgm:prSet/>
      <dgm:spPr/>
      <dgm:t>
        <a:bodyPr/>
        <a:lstStyle/>
        <a:p>
          <a:r>
            <a:rPr lang="en-US"/>
            <a:t>Tema</a:t>
          </a:r>
        </a:p>
      </dgm:t>
    </dgm:pt>
    <dgm:pt modelId="{080660D4-4992-4F4E-A6A0-359C3E995C7C}" type="parTrans" cxnId="{29745179-F470-4207-8500-3E0EB5628BC6}">
      <dgm:prSet/>
      <dgm:spPr/>
      <dgm:t>
        <a:bodyPr/>
        <a:lstStyle/>
        <a:p>
          <a:endParaRPr lang="en-US"/>
        </a:p>
      </dgm:t>
    </dgm:pt>
    <dgm:pt modelId="{6D25A3D2-AEAA-46E6-92F7-E8FF827D5E2D}" type="sibTrans" cxnId="{29745179-F470-4207-8500-3E0EB5628BC6}">
      <dgm:prSet/>
      <dgm:spPr/>
      <dgm:t>
        <a:bodyPr/>
        <a:lstStyle/>
        <a:p>
          <a:endParaRPr lang="en-US"/>
        </a:p>
      </dgm:t>
    </dgm:pt>
    <dgm:pt modelId="{B1D94197-A9A8-41ED-A580-3349576A387E}">
      <dgm:prSet/>
      <dgm:spPr/>
      <dgm:t>
        <a:bodyPr/>
        <a:lstStyle/>
        <a:p>
          <a:r>
            <a:rPr lang="en-US"/>
            <a:t>Tema </a:t>
          </a:r>
        </a:p>
      </dgm:t>
    </dgm:pt>
    <dgm:pt modelId="{AD5569EA-9063-4112-A655-ADC205665110}" type="parTrans" cxnId="{B46F2196-4A9F-4EB6-A5F1-4F8F934616A9}">
      <dgm:prSet/>
      <dgm:spPr/>
      <dgm:t>
        <a:bodyPr/>
        <a:lstStyle/>
        <a:p>
          <a:endParaRPr lang="en-US"/>
        </a:p>
      </dgm:t>
    </dgm:pt>
    <dgm:pt modelId="{8F2080EB-3082-445B-A592-EFC765F64BA9}" type="sibTrans" cxnId="{B46F2196-4A9F-4EB6-A5F1-4F8F934616A9}">
      <dgm:prSet/>
      <dgm:spPr/>
      <dgm:t>
        <a:bodyPr/>
        <a:lstStyle/>
        <a:p>
          <a:endParaRPr lang="en-US"/>
        </a:p>
      </dgm:t>
    </dgm:pt>
    <dgm:pt modelId="{4063FCE5-A502-49E2-ABAE-40B48035AB22}">
      <dgm:prSet/>
      <dgm:spPr/>
      <dgm:t>
        <a:bodyPr/>
        <a:lstStyle/>
        <a:p>
          <a:r>
            <a:rPr lang="en-US"/>
            <a:t>Tema</a:t>
          </a:r>
        </a:p>
      </dgm:t>
    </dgm:pt>
    <dgm:pt modelId="{63F579A4-9CF2-4961-94B9-626F8D57BAAA}" type="parTrans" cxnId="{BA5F0799-4FD2-4AF9-81FE-A39887DEEC51}">
      <dgm:prSet/>
      <dgm:spPr/>
      <dgm:t>
        <a:bodyPr/>
        <a:lstStyle/>
        <a:p>
          <a:endParaRPr lang="en-US"/>
        </a:p>
      </dgm:t>
    </dgm:pt>
    <dgm:pt modelId="{8FB8EF08-78B1-42C8-84A7-96A28AF9A2B2}" type="sibTrans" cxnId="{BA5F0799-4FD2-4AF9-81FE-A39887DEEC51}">
      <dgm:prSet/>
      <dgm:spPr/>
      <dgm:t>
        <a:bodyPr/>
        <a:lstStyle/>
        <a:p>
          <a:endParaRPr lang="en-US"/>
        </a:p>
      </dgm:t>
    </dgm:pt>
    <dgm:pt modelId="{12544E48-EC1C-4710-8330-98276DD505F1}">
      <dgm:prSet/>
      <dgm:spPr/>
      <dgm:t>
        <a:bodyPr/>
        <a:lstStyle/>
        <a:p>
          <a:r>
            <a:rPr lang="en-US"/>
            <a:t>Tema</a:t>
          </a:r>
        </a:p>
      </dgm:t>
    </dgm:pt>
    <dgm:pt modelId="{05F83EB0-196A-40B2-8714-9A125E129903}" type="parTrans" cxnId="{DE488123-010D-4D3A-A6FD-64ABFF26FA62}">
      <dgm:prSet/>
      <dgm:spPr/>
      <dgm:t>
        <a:bodyPr/>
        <a:lstStyle/>
        <a:p>
          <a:endParaRPr lang="en-US"/>
        </a:p>
      </dgm:t>
    </dgm:pt>
    <dgm:pt modelId="{A4D7900E-E840-4AC8-96A6-3FC665E4EDEE}" type="sibTrans" cxnId="{DE488123-010D-4D3A-A6FD-64ABFF26FA62}">
      <dgm:prSet/>
      <dgm:spPr/>
      <dgm:t>
        <a:bodyPr/>
        <a:lstStyle/>
        <a:p>
          <a:endParaRPr lang="en-US"/>
        </a:p>
      </dgm:t>
    </dgm:pt>
    <dgm:pt modelId="{2AF913BC-D90B-0F4D-9291-2EAE0E358B3C}" type="pres">
      <dgm:prSet presAssocID="{2C84C52D-9CF2-4A8F-8E1D-D6C807D111BF}" presName="vert0" presStyleCnt="0">
        <dgm:presLayoutVars>
          <dgm:dir/>
          <dgm:animOne val="branch"/>
          <dgm:animLvl val="lvl"/>
        </dgm:presLayoutVars>
      </dgm:prSet>
      <dgm:spPr/>
    </dgm:pt>
    <dgm:pt modelId="{C7E6663A-7FDA-9540-9845-02A42F9C7165}" type="pres">
      <dgm:prSet presAssocID="{BD1F292F-46A6-434D-B9B3-56BDC7394C69}" presName="thickLine" presStyleLbl="alignNode1" presStyleIdx="0" presStyleCnt="4"/>
      <dgm:spPr/>
    </dgm:pt>
    <dgm:pt modelId="{7CC4DDB7-53DB-B345-B825-BC6EADB1C430}" type="pres">
      <dgm:prSet presAssocID="{BD1F292F-46A6-434D-B9B3-56BDC7394C69}" presName="horz1" presStyleCnt="0"/>
      <dgm:spPr/>
    </dgm:pt>
    <dgm:pt modelId="{BDD593BB-83C6-9D4B-8219-1B708180891A}" type="pres">
      <dgm:prSet presAssocID="{BD1F292F-46A6-434D-B9B3-56BDC7394C69}" presName="tx1" presStyleLbl="revTx" presStyleIdx="0" presStyleCnt="4"/>
      <dgm:spPr/>
    </dgm:pt>
    <dgm:pt modelId="{38150D10-6C16-D746-88CC-5958F98EB533}" type="pres">
      <dgm:prSet presAssocID="{BD1F292F-46A6-434D-B9B3-56BDC7394C69}" presName="vert1" presStyleCnt="0"/>
      <dgm:spPr/>
    </dgm:pt>
    <dgm:pt modelId="{8CE50453-C5C4-F845-87F3-D91179D2AFFC}" type="pres">
      <dgm:prSet presAssocID="{B1D94197-A9A8-41ED-A580-3349576A387E}" presName="thickLine" presStyleLbl="alignNode1" presStyleIdx="1" presStyleCnt="4"/>
      <dgm:spPr/>
    </dgm:pt>
    <dgm:pt modelId="{E40177C2-C115-A540-8D8F-6BA5A6BC325B}" type="pres">
      <dgm:prSet presAssocID="{B1D94197-A9A8-41ED-A580-3349576A387E}" presName="horz1" presStyleCnt="0"/>
      <dgm:spPr/>
    </dgm:pt>
    <dgm:pt modelId="{42B99B43-2C0F-0C4F-AC65-76912EB25363}" type="pres">
      <dgm:prSet presAssocID="{B1D94197-A9A8-41ED-A580-3349576A387E}" presName="tx1" presStyleLbl="revTx" presStyleIdx="1" presStyleCnt="4"/>
      <dgm:spPr/>
    </dgm:pt>
    <dgm:pt modelId="{AC092844-50BE-2C42-B00F-CF5464332B75}" type="pres">
      <dgm:prSet presAssocID="{B1D94197-A9A8-41ED-A580-3349576A387E}" presName="vert1" presStyleCnt="0"/>
      <dgm:spPr/>
    </dgm:pt>
    <dgm:pt modelId="{58C5D791-FF0D-FC4B-87C5-6FEA049A9830}" type="pres">
      <dgm:prSet presAssocID="{4063FCE5-A502-49E2-ABAE-40B48035AB22}" presName="thickLine" presStyleLbl="alignNode1" presStyleIdx="2" presStyleCnt="4"/>
      <dgm:spPr/>
    </dgm:pt>
    <dgm:pt modelId="{E9970EB2-5043-A848-9603-0524A6F395BB}" type="pres">
      <dgm:prSet presAssocID="{4063FCE5-A502-49E2-ABAE-40B48035AB22}" presName="horz1" presStyleCnt="0"/>
      <dgm:spPr/>
    </dgm:pt>
    <dgm:pt modelId="{2A3260D9-4068-7E4A-9D2F-B428A773A0F1}" type="pres">
      <dgm:prSet presAssocID="{4063FCE5-A502-49E2-ABAE-40B48035AB22}" presName="tx1" presStyleLbl="revTx" presStyleIdx="2" presStyleCnt="4"/>
      <dgm:spPr/>
    </dgm:pt>
    <dgm:pt modelId="{010A4E0C-D4D1-2043-B919-CE8F7870DA2C}" type="pres">
      <dgm:prSet presAssocID="{4063FCE5-A502-49E2-ABAE-40B48035AB22}" presName="vert1" presStyleCnt="0"/>
      <dgm:spPr/>
    </dgm:pt>
    <dgm:pt modelId="{78133FD9-7DAD-5C40-AA80-D8BB5F14B638}" type="pres">
      <dgm:prSet presAssocID="{12544E48-EC1C-4710-8330-98276DD505F1}" presName="thickLine" presStyleLbl="alignNode1" presStyleIdx="3" presStyleCnt="4"/>
      <dgm:spPr/>
    </dgm:pt>
    <dgm:pt modelId="{283AE7D7-3D31-434A-A91F-B4956766B6B3}" type="pres">
      <dgm:prSet presAssocID="{12544E48-EC1C-4710-8330-98276DD505F1}" presName="horz1" presStyleCnt="0"/>
      <dgm:spPr/>
    </dgm:pt>
    <dgm:pt modelId="{8138EB2A-717B-B748-9B3E-813DE9881484}" type="pres">
      <dgm:prSet presAssocID="{12544E48-EC1C-4710-8330-98276DD505F1}" presName="tx1" presStyleLbl="revTx" presStyleIdx="3" presStyleCnt="4"/>
      <dgm:spPr/>
    </dgm:pt>
    <dgm:pt modelId="{781FF656-6727-7845-8312-53C6F9FA7AFB}" type="pres">
      <dgm:prSet presAssocID="{12544E48-EC1C-4710-8330-98276DD505F1}" presName="vert1" presStyleCnt="0"/>
      <dgm:spPr/>
    </dgm:pt>
  </dgm:ptLst>
  <dgm:cxnLst>
    <dgm:cxn modelId="{C5B1230E-F999-7846-920F-C631F0F83A7B}" type="presOf" srcId="{B1D94197-A9A8-41ED-A580-3349576A387E}" destId="{42B99B43-2C0F-0C4F-AC65-76912EB25363}" srcOrd="0" destOrd="0" presId="urn:microsoft.com/office/officeart/2008/layout/LinedList"/>
    <dgm:cxn modelId="{AA44371A-9676-4D44-A97F-BBD77F9FE7BC}" type="presOf" srcId="{4063FCE5-A502-49E2-ABAE-40B48035AB22}" destId="{2A3260D9-4068-7E4A-9D2F-B428A773A0F1}" srcOrd="0" destOrd="0" presId="urn:microsoft.com/office/officeart/2008/layout/LinedList"/>
    <dgm:cxn modelId="{DE488123-010D-4D3A-A6FD-64ABFF26FA62}" srcId="{2C84C52D-9CF2-4A8F-8E1D-D6C807D111BF}" destId="{12544E48-EC1C-4710-8330-98276DD505F1}" srcOrd="3" destOrd="0" parTransId="{05F83EB0-196A-40B2-8714-9A125E129903}" sibTransId="{A4D7900E-E840-4AC8-96A6-3FC665E4EDEE}"/>
    <dgm:cxn modelId="{183C8A24-8AEC-1040-B0CE-0B95385D1719}" type="presOf" srcId="{2C84C52D-9CF2-4A8F-8E1D-D6C807D111BF}" destId="{2AF913BC-D90B-0F4D-9291-2EAE0E358B3C}" srcOrd="0" destOrd="0" presId="urn:microsoft.com/office/officeart/2008/layout/LinedList"/>
    <dgm:cxn modelId="{28A72160-8B67-FD46-B8CF-A494BC58CA66}" type="presOf" srcId="{12544E48-EC1C-4710-8330-98276DD505F1}" destId="{8138EB2A-717B-B748-9B3E-813DE9881484}" srcOrd="0" destOrd="0" presId="urn:microsoft.com/office/officeart/2008/layout/LinedList"/>
    <dgm:cxn modelId="{29745179-F470-4207-8500-3E0EB5628BC6}" srcId="{2C84C52D-9CF2-4A8F-8E1D-D6C807D111BF}" destId="{BD1F292F-46A6-434D-B9B3-56BDC7394C69}" srcOrd="0" destOrd="0" parTransId="{080660D4-4992-4F4E-A6A0-359C3E995C7C}" sibTransId="{6D25A3D2-AEAA-46E6-92F7-E8FF827D5E2D}"/>
    <dgm:cxn modelId="{0526647D-1818-8743-B8BF-AB8809774314}" type="presOf" srcId="{BD1F292F-46A6-434D-B9B3-56BDC7394C69}" destId="{BDD593BB-83C6-9D4B-8219-1B708180891A}" srcOrd="0" destOrd="0" presId="urn:microsoft.com/office/officeart/2008/layout/LinedList"/>
    <dgm:cxn modelId="{B46F2196-4A9F-4EB6-A5F1-4F8F934616A9}" srcId="{2C84C52D-9CF2-4A8F-8E1D-D6C807D111BF}" destId="{B1D94197-A9A8-41ED-A580-3349576A387E}" srcOrd="1" destOrd="0" parTransId="{AD5569EA-9063-4112-A655-ADC205665110}" sibTransId="{8F2080EB-3082-445B-A592-EFC765F64BA9}"/>
    <dgm:cxn modelId="{BA5F0799-4FD2-4AF9-81FE-A39887DEEC51}" srcId="{2C84C52D-9CF2-4A8F-8E1D-D6C807D111BF}" destId="{4063FCE5-A502-49E2-ABAE-40B48035AB22}" srcOrd="2" destOrd="0" parTransId="{63F579A4-9CF2-4961-94B9-626F8D57BAAA}" sibTransId="{8FB8EF08-78B1-42C8-84A7-96A28AF9A2B2}"/>
    <dgm:cxn modelId="{3EADB76F-0FD4-1747-A7CA-85061350CFC2}" type="presParOf" srcId="{2AF913BC-D90B-0F4D-9291-2EAE0E358B3C}" destId="{C7E6663A-7FDA-9540-9845-02A42F9C7165}" srcOrd="0" destOrd="0" presId="urn:microsoft.com/office/officeart/2008/layout/LinedList"/>
    <dgm:cxn modelId="{3392D278-3A32-474A-BE2D-14DF3DEFF67E}" type="presParOf" srcId="{2AF913BC-D90B-0F4D-9291-2EAE0E358B3C}" destId="{7CC4DDB7-53DB-B345-B825-BC6EADB1C430}" srcOrd="1" destOrd="0" presId="urn:microsoft.com/office/officeart/2008/layout/LinedList"/>
    <dgm:cxn modelId="{710911DA-9A00-EE44-8369-C488A3B1381D}" type="presParOf" srcId="{7CC4DDB7-53DB-B345-B825-BC6EADB1C430}" destId="{BDD593BB-83C6-9D4B-8219-1B708180891A}" srcOrd="0" destOrd="0" presId="urn:microsoft.com/office/officeart/2008/layout/LinedList"/>
    <dgm:cxn modelId="{E4B44331-B48A-034B-9E21-9DB36FD9A9C6}" type="presParOf" srcId="{7CC4DDB7-53DB-B345-B825-BC6EADB1C430}" destId="{38150D10-6C16-D746-88CC-5958F98EB533}" srcOrd="1" destOrd="0" presId="urn:microsoft.com/office/officeart/2008/layout/LinedList"/>
    <dgm:cxn modelId="{DD455472-10C5-ED4F-91E4-B0DD2DDAC3D4}" type="presParOf" srcId="{2AF913BC-D90B-0F4D-9291-2EAE0E358B3C}" destId="{8CE50453-C5C4-F845-87F3-D91179D2AFFC}" srcOrd="2" destOrd="0" presId="urn:microsoft.com/office/officeart/2008/layout/LinedList"/>
    <dgm:cxn modelId="{E8AD3E6A-88A7-2D49-9B87-F9B26B0667CD}" type="presParOf" srcId="{2AF913BC-D90B-0F4D-9291-2EAE0E358B3C}" destId="{E40177C2-C115-A540-8D8F-6BA5A6BC325B}" srcOrd="3" destOrd="0" presId="urn:microsoft.com/office/officeart/2008/layout/LinedList"/>
    <dgm:cxn modelId="{729112A5-83C5-F949-9523-B350CF82C024}" type="presParOf" srcId="{E40177C2-C115-A540-8D8F-6BA5A6BC325B}" destId="{42B99B43-2C0F-0C4F-AC65-76912EB25363}" srcOrd="0" destOrd="0" presId="urn:microsoft.com/office/officeart/2008/layout/LinedList"/>
    <dgm:cxn modelId="{170F9472-2324-344F-B8BD-BCAF6E651318}" type="presParOf" srcId="{E40177C2-C115-A540-8D8F-6BA5A6BC325B}" destId="{AC092844-50BE-2C42-B00F-CF5464332B75}" srcOrd="1" destOrd="0" presId="urn:microsoft.com/office/officeart/2008/layout/LinedList"/>
    <dgm:cxn modelId="{E5DC43FE-2404-0148-BAF1-DD9439DD12A4}" type="presParOf" srcId="{2AF913BC-D90B-0F4D-9291-2EAE0E358B3C}" destId="{58C5D791-FF0D-FC4B-87C5-6FEA049A9830}" srcOrd="4" destOrd="0" presId="urn:microsoft.com/office/officeart/2008/layout/LinedList"/>
    <dgm:cxn modelId="{6961178A-49AF-DB41-BE77-461AEEF94BA3}" type="presParOf" srcId="{2AF913BC-D90B-0F4D-9291-2EAE0E358B3C}" destId="{E9970EB2-5043-A848-9603-0524A6F395BB}" srcOrd="5" destOrd="0" presId="urn:microsoft.com/office/officeart/2008/layout/LinedList"/>
    <dgm:cxn modelId="{CC78D08C-82AB-0048-898A-A0087877C8F5}" type="presParOf" srcId="{E9970EB2-5043-A848-9603-0524A6F395BB}" destId="{2A3260D9-4068-7E4A-9D2F-B428A773A0F1}" srcOrd="0" destOrd="0" presId="urn:microsoft.com/office/officeart/2008/layout/LinedList"/>
    <dgm:cxn modelId="{BB39B3D0-395D-D04D-97E0-B2F24BF1FBB7}" type="presParOf" srcId="{E9970EB2-5043-A848-9603-0524A6F395BB}" destId="{010A4E0C-D4D1-2043-B919-CE8F7870DA2C}" srcOrd="1" destOrd="0" presId="urn:microsoft.com/office/officeart/2008/layout/LinedList"/>
    <dgm:cxn modelId="{C404367D-2682-5C4A-9A60-CB881F0CA5FA}" type="presParOf" srcId="{2AF913BC-D90B-0F4D-9291-2EAE0E358B3C}" destId="{78133FD9-7DAD-5C40-AA80-D8BB5F14B638}" srcOrd="6" destOrd="0" presId="urn:microsoft.com/office/officeart/2008/layout/LinedList"/>
    <dgm:cxn modelId="{CF0D1919-0C31-7E45-937F-9B732B0A9FFC}" type="presParOf" srcId="{2AF913BC-D90B-0F4D-9291-2EAE0E358B3C}" destId="{283AE7D7-3D31-434A-A91F-B4956766B6B3}" srcOrd="7" destOrd="0" presId="urn:microsoft.com/office/officeart/2008/layout/LinedList"/>
    <dgm:cxn modelId="{3A45A439-834E-D34C-BED3-E8CB790C2855}" type="presParOf" srcId="{283AE7D7-3D31-434A-A91F-B4956766B6B3}" destId="{8138EB2A-717B-B748-9B3E-813DE9881484}" srcOrd="0" destOrd="0" presId="urn:microsoft.com/office/officeart/2008/layout/LinedList"/>
    <dgm:cxn modelId="{BC56713F-729F-0545-9C64-356C5CCA4B7A}" type="presParOf" srcId="{283AE7D7-3D31-434A-A91F-B4956766B6B3}" destId="{781FF656-6727-7845-8312-53C6F9FA7A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6311F-0B7A-8A4D-811B-90BCA39570B2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68B0-FFC1-E848-B20D-67865166042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Estructura lineal de tamaño fijo, consistente en una colección de elementos almacenados en ubicaciones de memoria contiguas</a:t>
          </a:r>
          <a:endParaRPr lang="en-US" sz="2200" kern="1200"/>
        </a:p>
      </dsp:txBody>
      <dsp:txXfrm>
        <a:off x="0" y="675"/>
        <a:ext cx="6900512" cy="1106957"/>
      </dsp:txXfrm>
    </dsp:sp>
    <dsp:sp modelId="{C4691306-0E56-0049-A06C-0947228C916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05D25-80EA-EE43-8286-73FC6B4D8CF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Puede contener elementos del mismo tipo de datos (int, float, string, …array …)</a:t>
          </a:r>
        </a:p>
      </dsp:txBody>
      <dsp:txXfrm>
        <a:off x="0" y="1107633"/>
        <a:ext cx="6900512" cy="1106957"/>
      </dsp:txXfrm>
    </dsp:sp>
    <dsp:sp modelId="{0BE486A3-0F18-4B45-B221-80410E004F28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8C03-33C3-FB4D-B293-86542A69BCB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Permite procesamiento de gran cantidad de datos en tiempo breve</a:t>
          </a:r>
          <a:endParaRPr lang="en-US" sz="2200" kern="1200"/>
        </a:p>
      </dsp:txBody>
      <dsp:txXfrm>
        <a:off x="0" y="2214591"/>
        <a:ext cx="6900512" cy="1106957"/>
      </dsp:txXfrm>
    </dsp:sp>
    <dsp:sp modelId="{216AEC17-44F7-FB48-9F32-7231132ACCF3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FD5E2-6620-5B46-AB51-2F902CD3EDD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Están indexados, para permitir acceso aleatorio</a:t>
          </a:r>
          <a:endParaRPr lang="en-US" sz="2200" kern="1200"/>
        </a:p>
      </dsp:txBody>
      <dsp:txXfrm>
        <a:off x="0" y="3321549"/>
        <a:ext cx="6900512" cy="1106957"/>
      </dsp:txXfrm>
    </dsp:sp>
    <dsp:sp modelId="{AC33885B-29C5-A042-BF26-2CF3D444BAA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2B81D-5A40-FD43-92EC-A45CD2AAE50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Primer elemento, normalmente, indexado con subíndice 0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5DBE-9337-D14D-96EE-8444B88D15C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B0295-08F6-214C-A510-6CC50C59ED43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Una lista enlazada es una estructura secuencial de elementos (node) en orden lineal enlazados unos a otros</a:t>
          </a:r>
        </a:p>
      </dsp:txBody>
      <dsp:txXfrm>
        <a:off x="0" y="675"/>
        <a:ext cx="6900512" cy="1106957"/>
      </dsp:txXfrm>
    </dsp:sp>
    <dsp:sp modelId="{03D842CC-1C13-D243-97CE-4F26599BA525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43EE-7042-6E4D-A5FF-492DE7352D9A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no están almacenados en ubicaciones contiguas de memoria</a:t>
          </a:r>
        </a:p>
      </dsp:txBody>
      <dsp:txXfrm>
        <a:off x="0" y="1107633"/>
        <a:ext cx="6900512" cy="1106957"/>
      </dsp:txXfrm>
    </dsp:sp>
    <dsp:sp modelId="{E4D73D8C-48CF-954F-940D-63A741E12C6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7B8-7A0B-F940-83B9-B3CF40040C72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nodos están enlazados mediante punteros</a:t>
          </a:r>
        </a:p>
      </dsp:txBody>
      <dsp:txXfrm>
        <a:off x="0" y="2214591"/>
        <a:ext cx="6900512" cy="1106957"/>
      </dsp:txXfrm>
    </dsp:sp>
    <dsp:sp modelId="{CAA6E611-D98A-B947-832C-BDCAAF534E1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84D97-700F-7E41-8ED9-38AE09D09D2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El acceso a los nodos es secuencial ya que no es possible un acceso aleatorio</a:t>
          </a:r>
        </a:p>
      </dsp:txBody>
      <dsp:txXfrm>
        <a:off x="0" y="3321549"/>
        <a:ext cx="6900512" cy="1106957"/>
      </dsp:txXfrm>
    </dsp:sp>
    <dsp:sp modelId="{570A472E-BFA4-DC4A-B76B-9B24F57C3CAE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A0B90-B3F5-1248-A589-D8191AC23CBE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Proporcionan una representación simple y flexible de conjuntos dinámicos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672B-F897-524B-9470-42451069E0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A5B1-D499-C149-975C-1454C7D9988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Una pila o LIFO (last in, first out) es un tipo de dato abstracto que se utilza como una colección de elementos.</a:t>
          </a:r>
        </a:p>
      </dsp:txBody>
      <dsp:txXfrm>
        <a:off x="0" y="0"/>
        <a:ext cx="6900512" cy="1384035"/>
      </dsp:txXfrm>
    </dsp:sp>
    <dsp:sp modelId="{881DD654-36AB-B346-A2CA-B3CF5C978D7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CC05A-915C-594F-A31D-18803DEB0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Dos operaciones principales: </a:t>
          </a:r>
          <a:r>
            <a:rPr lang="en-US" sz="2700" b="1" kern="1200"/>
            <a:t>push</a:t>
          </a:r>
          <a:r>
            <a:rPr lang="en-US" sz="2700" kern="1200"/>
            <a:t>, que agrega un elemento a la colección, y </a:t>
          </a:r>
          <a:r>
            <a:rPr lang="en-US" sz="2700" b="1" kern="1200"/>
            <a:t>pop</a:t>
          </a:r>
          <a:r>
            <a:rPr lang="en-US" sz="2700" kern="1200"/>
            <a:t>, que elimina el último elemento que se agregó. </a:t>
          </a:r>
        </a:p>
      </dsp:txBody>
      <dsp:txXfrm>
        <a:off x="0" y="1384035"/>
        <a:ext cx="6900512" cy="1384035"/>
      </dsp:txXfrm>
    </dsp:sp>
    <dsp:sp modelId="{FB6F799C-987B-4E40-90DD-37760653D8D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07E8-DD84-C840-B67E-88D7FC654D4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 la pila, las operaciones de push y pop tienen lugar en el mismo extremo que está en la parte superior del stack.</a:t>
          </a:r>
        </a:p>
      </dsp:txBody>
      <dsp:txXfrm>
        <a:off x="0" y="2768070"/>
        <a:ext cx="6900512" cy="1384035"/>
      </dsp:txXfrm>
    </dsp:sp>
    <dsp:sp modelId="{95F78E78-E82A-B841-BB18-F80BE703040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A94B7-8E83-2D4E-9176-01EFB5DA641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 puede implementar utilizando tanto un array como una lista enlazada. 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2DDD-E78F-6C4A-A5C4-D17FA6F8C0F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A03C-3324-FE41-8820-EBC002B92F3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 una estructura de datos lineal en la cual las operaciones siguen un orden particular.</a:t>
          </a:r>
        </a:p>
      </dsp:txBody>
      <dsp:txXfrm>
        <a:off x="0" y="0"/>
        <a:ext cx="6900512" cy="1384035"/>
      </dsp:txXfrm>
    </dsp:sp>
    <dsp:sp modelId="{AB1F32E8-A45B-6A4B-A96C-401F85D4D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C3FE-9AFD-A04F-8AD1-C4242F435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orden es FIFO (First In First Out), es decir el primer element (ítem) almacenado será el primero en ser recuperado.</a:t>
          </a:r>
        </a:p>
      </dsp:txBody>
      <dsp:txXfrm>
        <a:off x="0" y="1384035"/>
        <a:ext cx="6900512" cy="1384035"/>
      </dsp:txXfrm>
    </dsp:sp>
    <dsp:sp modelId="{A2C31CF7-4E7E-FC43-8BF8-950B15BF622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0F52-8018-E54E-B746-D73D0D0CA92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 ingreso y recuperación de datos no se realizan por el mismo extremo.</a:t>
          </a:r>
        </a:p>
      </dsp:txBody>
      <dsp:txXfrm>
        <a:off x="0" y="2768070"/>
        <a:ext cx="6900512" cy="1384035"/>
      </dsp:txXfrm>
    </dsp:sp>
    <dsp:sp modelId="{19C3057D-3729-D841-AB4E-7C3040363D0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7EB5-DC30-E440-917F-DC3AA3015F9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Algunas operaciones básicas realizadas en una cola son: enqueue, dequeue, front, rear, etc.</a:t>
          </a: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/>
            <a:t>Tema</a:t>
          </a:r>
          <a:endParaRPr lang="en-US" sz="6400" kern="1200" dirty="0"/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6663A-7FDA-9540-9845-02A42F9C716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93BB-83C6-9D4B-8219-1B708180891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0"/>
        <a:ext cx="6900512" cy="1384035"/>
      </dsp:txXfrm>
    </dsp:sp>
    <dsp:sp modelId="{8CE50453-C5C4-F845-87F3-D91179D2AFF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B43-2C0F-0C4F-AC65-76912EB2536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 </a:t>
          </a:r>
        </a:p>
      </dsp:txBody>
      <dsp:txXfrm>
        <a:off x="0" y="1384035"/>
        <a:ext cx="6900512" cy="1384035"/>
      </dsp:txXfrm>
    </dsp:sp>
    <dsp:sp modelId="{58C5D791-FF0D-FC4B-87C5-6FEA049A983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260D9-4068-7E4A-9D2F-B428A773A0F1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2768070"/>
        <a:ext cx="6900512" cy="1384035"/>
      </dsp:txXfrm>
    </dsp:sp>
    <dsp:sp modelId="{78133FD9-7DAD-5C40-AA80-D8BB5F14B6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8EB2A-717B-B748-9B3E-813DE988148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Tema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74F-4E28-92F7-11A1-058A0149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FB58-B093-CDC8-9D4C-0A7494D59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E3E7-AB9F-6172-6587-3DE4846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17F0-E30E-BD65-28BE-62FB8F7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400B-BF60-51BD-233A-1AFEDC08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117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13BD-615D-452A-99B4-1AD8B34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0625-E6C8-D018-35EA-5636301E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928C-0DF0-EA53-B587-12498D20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5785-1008-50D1-E662-D4276622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7C029-7769-4626-60D7-79909EEA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8686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56EBE-B0E0-01AF-7D87-4514B95B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5790A-3ACF-C154-1A59-626B18BA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14C-3BEA-F6F2-DAA9-02521BC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D26-C55B-E450-DE12-49E6DB38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54A1-46CB-6FE6-1B2B-1F40478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49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8A78-5C07-FE67-8B8B-40BAA141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01C-C401-9A48-87EE-7D58B903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0DBE-2CFC-AAA5-2D22-7EE5E18C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48D-E0D7-DDA2-017D-916A47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C-A95D-0C33-083F-A0A95024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6865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ED0-4740-BB64-2296-A9C27964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2B89-901F-134C-EC63-9011808E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3760-1602-2FF1-253B-0E3CD72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4A36-F35F-F3A7-0E2E-2347DF6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76A5-FE60-26E1-98D4-7A21B20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00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051-B2B8-BE25-A74C-0E27A4B3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FAE-5E89-9DA8-9CC3-1765FB18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3156-5F71-82AC-AFD9-387CEC9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4B3C8-06D4-2725-7545-07D49AE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9EBF-9364-5E06-FB32-259ED967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0BA8-7642-4BA4-3FB4-8B35F09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160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FC4E-07BB-8512-F5DC-AAE53D81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BC3B-77DB-288E-DC7E-5FEA0E88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AA9C6-A165-134E-82EC-388AFAE1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893B-6432-E33D-FACC-3EEBFC681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44330-E025-9745-11AC-C05D4CF94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643D-E0F9-C1A2-03E8-778C5E13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4BDC-23E1-C056-2F16-9A90865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69B98-6830-8963-9418-E3D4CA60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69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4427-4475-AF0A-2915-45E8E6ED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02A10-D0BF-A8C9-E4B9-953DB61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F50B-3283-EF5A-D2A5-CA69E207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542-C45E-BDF7-99A6-C0F3E2A6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7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A8613-000B-F33B-864A-EFE9DA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B35A-29E1-65F4-8271-2825542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D53E-9FE4-975D-5C2C-185E5905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119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DD6-4F03-AF64-7EE1-E2E4D80D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2718-BBA7-47F3-951E-AB14E5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B7835-710B-726C-52BC-27A4D9900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F088-A449-F3B5-C4D9-96C0BDD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EEBB5-88FA-D4E7-4113-A83DA643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7EAA-3769-C09E-1738-AD689BD9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821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DF9-2687-4BF5-FA98-2C648C29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503E7-7F4D-DA15-8265-0560B5484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9391-19BE-F6CD-E88E-7B244379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2B38-3279-D043-D6CF-5DC3FD3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E4C1-01DC-F7D6-B083-1C8D4644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C2B69-E7E4-9FB4-FC95-A0B954BE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94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05B7-E6B4-8AD4-BB2A-214800F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18EF-8E6E-3CF3-CB91-00465601D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FEA9-E506-753D-021E-3571D1BFD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F16B-97A8-4744-A185-2FD84F88E290}" type="datetimeFigureOut">
              <a:rPr lang="en-CL" smtClean="0"/>
              <a:t>09-06-23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A4-44F9-63F9-7952-FA3B8A24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EC0-C1EF-CB82-D160-AEA460A9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49A0-4E5C-2A43-81BA-62079B5D914F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799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B11A5-9A67-B6C2-D854-FBB22474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6204882" cy="2387918"/>
          </a:xfrm>
        </p:spPr>
        <p:txBody>
          <a:bodyPr anchor="b">
            <a:normAutofit/>
          </a:bodyPr>
          <a:lstStyle/>
          <a:p>
            <a:r>
              <a:rPr lang="en-CL" sz="5200" dirty="0">
                <a:solidFill>
                  <a:schemeClr val="tx2"/>
                </a:solidFill>
              </a:rPr>
              <a:t>Estructuras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5D24-A70D-456D-4488-F0DDDEB7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L" dirty="0">
                <a:solidFill>
                  <a:schemeClr val="tx2"/>
                </a:solidFill>
              </a:rPr>
              <a:t>¿Qué es?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41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line, text, font, diagram&#10;&#10;Description automatically generated">
            <a:extLst>
              <a:ext uri="{FF2B5EF4-FFF2-40B4-BE49-F238E27FC236}">
                <a16:creationId xmlns:a16="http://schemas.microsoft.com/office/drawing/2014/main" id="{9CF09B0D-6C5F-FDD8-CC7E-4B3C7141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4" y="3021224"/>
            <a:ext cx="9493251" cy="2413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0010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16" y="2145877"/>
            <a:ext cx="416052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posibles</a:t>
            </a:r>
            <a:r>
              <a:rPr lang="en-US" sz="2200" dirty="0"/>
              <a:t>: </a:t>
            </a:r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Buscar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Ordernar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Actualizar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Recorrer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Invertir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Insertar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- </a:t>
            </a:r>
            <a:r>
              <a:rPr lang="en-US" sz="2200" dirty="0" err="1"/>
              <a:t>Eliminar</a:t>
            </a:r>
            <a:endParaRPr lang="en-CL" sz="2200" dirty="0"/>
          </a:p>
          <a:p>
            <a:pPr marL="0" indent="0">
              <a:buNone/>
            </a:pP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8915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05439"/>
              </p:ext>
            </p:extLst>
          </p:nvPr>
        </p:nvGraphicFramePr>
        <p:xfrm>
          <a:off x="752094" y="1690688"/>
          <a:ext cx="10601706" cy="37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 </a:t>
                      </a:r>
                      <a:r>
                        <a:rPr lang="en-US" sz="1800" dirty="0" err="1"/>
                        <a:t>momento</a:t>
                      </a:r>
                      <a:r>
                        <a:rPr lang="en-US" sz="1800" dirty="0"/>
                        <a:t> de la </a:t>
                      </a:r>
                      <a:r>
                        <a:rPr lang="en-US" sz="1800" dirty="0" err="1"/>
                        <a:t>declaración</a:t>
                      </a:r>
                      <a:r>
                        <a:rPr lang="en-US" sz="1800" dirty="0"/>
                        <a:t> o </a:t>
                      </a:r>
                      <a:r>
                        <a:rPr lang="en-US" sz="1800" dirty="0" err="1"/>
                        <a:t>posteriormente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mediante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asignación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través</a:t>
                      </a:r>
                      <a:r>
                        <a:rPr lang="en-US" dirty="0"/>
                        <a:t> del index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0 hasta size - 1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Implica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búsqueda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especificos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algoritmos</a:t>
                      </a:r>
                      <a:r>
                        <a:rPr lang="en-US" dirty="0"/>
                        <a:t> de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lineal</a:t>
                      </a:r>
                      <a:r>
                        <a:rPr lang="en-US" dirty="0"/>
                        <a:t> o </a:t>
                      </a:r>
                    </a:p>
                    <a:p>
                      <a:r>
                        <a:rPr lang="en-US" b="1" dirty="0"/>
                        <a:t> - </a:t>
                      </a:r>
                      <a:r>
                        <a:rPr lang="en-US" b="1" dirty="0" err="1"/>
                        <a:t>búsqueda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binaria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Ordenamiento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Ordenar los elementos del array de manera ascendente o descendente, aplicando algoritmos como: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insertion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quick sort</a:t>
                      </a:r>
                      <a:r>
                        <a:rPr lang="en-CL" b="0" dirty="0"/>
                        <a:t>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bubble sort</a:t>
                      </a:r>
                      <a:r>
                        <a:rPr lang="en-CL" b="0" dirty="0"/>
                        <a:t> y </a:t>
                      </a:r>
                    </a:p>
                    <a:p>
                      <a:r>
                        <a:rPr lang="en-CL" b="0" dirty="0"/>
                        <a:t> - </a:t>
                      </a:r>
                      <a:r>
                        <a:rPr lang="en-CL" b="1" dirty="0"/>
                        <a:t>merge sort</a:t>
                      </a:r>
                      <a:r>
                        <a:rPr lang="en-CL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3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Operaciones sobre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65063"/>
              </p:ext>
            </p:extLst>
          </p:nvPr>
        </p:nvGraphicFramePr>
        <p:xfrm>
          <a:off x="752094" y="1690688"/>
          <a:ext cx="10601706" cy="324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Insertar elemento en ubicación especifica del array, requiere desplazar los elementos posteriores para dejar espacio al nuevo ítem. También se puede realizar mediante copia e inserción en nuevo array de largo </a:t>
                      </a:r>
                      <a:r>
                        <a:rPr lang="en-CL" b="1" dirty="0"/>
                        <a:t>current_size + 1</a:t>
                      </a:r>
                      <a:r>
                        <a:rPr lang="en-CL" b="0" dirty="0"/>
                        <a:t>. En cualquier caso es una operación costosa en tiempo.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Implica desplazar los elementos posteriores al que se desea eleminar para ocupar el index cuyo elemento fue eliminado. Tambien se puede realizar mediante copia de los elementos restantes a nuevo array de largo </a:t>
                      </a:r>
                      <a:r>
                        <a:rPr lang="en-CL" b="1" dirty="0"/>
                        <a:t>current_size - 1</a:t>
                      </a:r>
                      <a:r>
                        <a:rPr lang="en-CL" b="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Asignar un nuevo valor a un index existente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 posible recorrer los elementos en orden, visitando cada elemento sólo una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9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2092569" y="3006100"/>
            <a:ext cx="105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Inserción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2092569" y="510833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Eliminación</a:t>
            </a:r>
          </a:p>
        </p:txBody>
      </p:sp>
      <p:pic>
        <p:nvPicPr>
          <p:cNvPr id="14" name="Content Placeholder 13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8B84BA2C-D70E-6FD8-7FA8-37D30E7A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207" y="1997217"/>
            <a:ext cx="4216092" cy="4257631"/>
          </a:xfrm>
        </p:spPr>
      </p:pic>
    </p:spTree>
    <p:extLst>
      <p:ext uri="{BB962C8B-B14F-4D97-AF65-F5344CB8AC3E}">
        <p14:creationId xmlns:p14="http://schemas.microsoft.com/office/powerpoint/2010/main" val="37438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2018"/>
              </p:ext>
            </p:extLst>
          </p:nvPr>
        </p:nvGraphicFramePr>
        <p:xfrm>
          <a:off x="752094" y="2271416"/>
          <a:ext cx="10601707" cy="324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0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91575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406051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Dado que lo elementos están almacenados en ubicaciones contiguas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14304">
                <a:tc rowSpan="2">
                  <a:txBody>
                    <a:bodyPr/>
                    <a:lstStyle/>
                    <a:p>
                      <a:pPr algn="l"/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secuencial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436224">
                <a:tc vMerge="1"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En búsqueda binario (caso array ordenado)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4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se da en inserción es al inicio del array ya que requiere desplazar todos los elementos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peor caso ocurre cuando la eliminación es al inicio del array ya que requiere desplazar todos lo elementos.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EE93F-FB0E-63BC-D882-23B222C40D8D}"/>
              </a:ext>
            </a:extLst>
          </p:cNvPr>
          <p:cNvSpPr txBox="1"/>
          <p:nvPr/>
        </p:nvSpPr>
        <p:spPr>
          <a:xfrm>
            <a:off x="3718560" y="5888602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000" dirty="0"/>
              <a:t>Suponiendo un array de size = n</a:t>
            </a:r>
          </a:p>
        </p:txBody>
      </p:sp>
    </p:spTree>
    <p:extLst>
      <p:ext uri="{BB962C8B-B14F-4D97-AF65-F5344CB8AC3E}">
        <p14:creationId xmlns:p14="http://schemas.microsoft.com/office/powerpoint/2010/main" val="23644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Resolución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matriciales</a:t>
            </a:r>
            <a:endParaRPr lang="en-US" sz="2200" dirty="0"/>
          </a:p>
          <a:p>
            <a:r>
              <a:rPr lang="en-US" sz="2200" dirty="0" err="1"/>
              <a:t>Registros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algoritmos</a:t>
            </a:r>
            <a:r>
              <a:rPr lang="en-US" sz="2200" dirty="0"/>
              <a:t> de </a:t>
            </a:r>
            <a:r>
              <a:rPr lang="en-US" sz="2200" dirty="0" err="1"/>
              <a:t>ordenamiento</a:t>
            </a:r>
            <a:endParaRPr lang="en-US" sz="2200" dirty="0"/>
          </a:p>
          <a:p>
            <a:r>
              <a:rPr lang="en-US" sz="2200" dirty="0" err="1"/>
              <a:t>En</a:t>
            </a:r>
            <a:r>
              <a:rPr lang="en-US" sz="2200" dirty="0"/>
              <a:t> la </a:t>
            </a:r>
            <a:r>
              <a:rPr lang="en-US" sz="2200" dirty="0" err="1"/>
              <a:t>implementación</a:t>
            </a:r>
            <a:r>
              <a:rPr lang="en-US" sz="2200" dirty="0"/>
              <a:t> de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</a:t>
            </a:r>
            <a:r>
              <a:rPr lang="en-US" sz="2200" dirty="0" err="1"/>
              <a:t>listas</a:t>
            </a:r>
            <a:r>
              <a:rPr lang="en-US" sz="2200" dirty="0"/>
              <a:t> de array, stacks, queues, heaps, </a:t>
            </a:r>
            <a:r>
              <a:rPr lang="en-US" sz="2200" dirty="0" err="1"/>
              <a:t>tablas</a:t>
            </a:r>
            <a:r>
              <a:rPr lang="en-US" sz="2200" dirty="0"/>
              <a:t> de hash, </a:t>
            </a:r>
            <a:r>
              <a:rPr lang="en-US" sz="2200" dirty="0" err="1"/>
              <a:t>vectores</a:t>
            </a:r>
            <a:r>
              <a:rPr lang="en-US" sz="2200" dirty="0"/>
              <a:t>, matrices …</a:t>
            </a:r>
          </a:p>
          <a:p>
            <a:r>
              <a:rPr lang="en-US" sz="2200" dirty="0" err="1"/>
              <a:t>Tablas</a:t>
            </a:r>
            <a:r>
              <a:rPr lang="en-US" sz="2200" dirty="0"/>
              <a:t> de lookup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r>
              <a:rPr lang="en-US" sz="2200" dirty="0"/>
              <a:t> que </a:t>
            </a:r>
            <a:r>
              <a:rPr lang="en-US" sz="2200" dirty="0" err="1"/>
              <a:t>implican</a:t>
            </a:r>
            <a:r>
              <a:rPr lang="en-US" sz="2200" dirty="0"/>
              <a:t> </a:t>
            </a:r>
            <a:r>
              <a:rPr lang="en-US" sz="2200" dirty="0" err="1"/>
              <a:t>procesamiento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estructurados</a:t>
            </a:r>
            <a:r>
              <a:rPr lang="en-US" sz="2200" dirty="0"/>
              <a:t> </a:t>
            </a:r>
            <a:r>
              <a:rPr lang="en-US" sz="2200" dirty="0" err="1"/>
              <a:t>linealmente</a:t>
            </a:r>
            <a:r>
              <a:rPr lang="en-US" sz="2200" dirty="0"/>
              <a:t> de forma </a:t>
            </a:r>
            <a:r>
              <a:rPr lang="en-US" sz="2200" dirty="0" err="1"/>
              <a:t>contígua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667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Arrays: pros/cons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101" y="2527476"/>
            <a:ext cx="7592749" cy="367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PROS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se </a:t>
            </a:r>
            <a:r>
              <a:rPr lang="en-US" sz="2200" dirty="0" err="1"/>
              <a:t>requiere</a:t>
            </a:r>
            <a:r>
              <a:rPr lang="en-US" sz="2200" dirty="0"/>
              <a:t> un </a:t>
            </a:r>
            <a:r>
              <a:rPr lang="en-US" sz="2200" dirty="0" err="1"/>
              <a:t>acceso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asignación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CONS</a:t>
            </a:r>
          </a:p>
          <a:p>
            <a:pPr marL="0" indent="0">
              <a:buNone/>
            </a:pPr>
            <a:r>
              <a:rPr lang="en-US" sz="2200" dirty="0"/>
              <a:t>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tenerse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cuenta</a:t>
            </a:r>
            <a:r>
              <a:rPr lang="en-US" sz="2200" dirty="0"/>
              <a:t> para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que son </a:t>
            </a:r>
            <a:r>
              <a:rPr lang="en-US" sz="2200" dirty="0" err="1"/>
              <a:t>importantes</a:t>
            </a:r>
            <a:r>
              <a:rPr lang="en-US" sz="2200" dirty="0"/>
              <a:t>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dinámicas</a:t>
            </a:r>
            <a:r>
              <a:rPr lang="en-US" sz="2200" dirty="0"/>
              <a:t> de </a:t>
            </a:r>
            <a:r>
              <a:rPr lang="en-US" sz="2200" dirty="0" err="1"/>
              <a:t>cambio</a:t>
            </a:r>
            <a:r>
              <a:rPr lang="en-US" sz="2200" dirty="0"/>
              <a:t> de </a:t>
            </a:r>
            <a:r>
              <a:rPr lang="en-US" sz="2200" dirty="0" err="1"/>
              <a:t>tamaño</a:t>
            </a:r>
            <a:r>
              <a:rPr lang="en-US" sz="2200" dirty="0"/>
              <a:t> y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rápidas</a:t>
            </a:r>
            <a:r>
              <a:rPr lang="en-US" sz="2200" dirty="0"/>
              <a:t>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62974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EA4376C0-EE41-6CD0-134D-3B788529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4211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2636620"/>
            <a:ext cx="9789160" cy="3544724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Los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r>
              <a:rPr lang="en-US" sz="2200" dirty="0"/>
              <a:t> son </a:t>
            </a:r>
            <a:r>
              <a:rPr lang="en-US" sz="2200" dirty="0" err="1"/>
              <a:t>denominados</a:t>
            </a:r>
            <a:r>
              <a:rPr lang="en-US" sz="2200" dirty="0"/>
              <a:t> </a:t>
            </a:r>
            <a:r>
              <a:rPr lang="en-US" sz="2200" b="1" dirty="0" err="1"/>
              <a:t>nodos</a:t>
            </a:r>
            <a:r>
              <a:rPr lang="en-US" sz="2200" b="1" dirty="0"/>
              <a:t> </a:t>
            </a:r>
            <a:r>
              <a:rPr lang="en-US" sz="2200" dirty="0"/>
              <a:t>(nodes)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un </a:t>
            </a:r>
            <a:r>
              <a:rPr lang="en-US" sz="2200" dirty="0" err="1"/>
              <a:t>ítem</a:t>
            </a:r>
            <a:r>
              <a:rPr lang="en-US" sz="2200" dirty="0"/>
              <a:t>/</a:t>
            </a:r>
            <a:r>
              <a:rPr lang="en-US" sz="2200" dirty="0" err="1"/>
              <a:t>ítemes</a:t>
            </a:r>
            <a:r>
              <a:rPr lang="en-US" sz="2200" dirty="0"/>
              <a:t> y un </a:t>
            </a:r>
            <a:r>
              <a:rPr lang="en-US" sz="2200" dirty="0" err="1"/>
              <a:t>puntero</a:t>
            </a:r>
            <a:r>
              <a:rPr lang="en-US" sz="2200" dirty="0"/>
              <a:t> al </a:t>
            </a:r>
            <a:r>
              <a:rPr lang="en-US" sz="2200" b="1" dirty="0"/>
              <a:t>node</a:t>
            </a:r>
            <a:r>
              <a:rPr lang="en-US" sz="2200" dirty="0"/>
              <a:t> </a:t>
            </a:r>
            <a:r>
              <a:rPr lang="en-US" sz="2200" dirty="0" err="1"/>
              <a:t>sucesor</a:t>
            </a:r>
            <a:r>
              <a:rPr lang="en-US" sz="2200" dirty="0"/>
              <a:t> (</a:t>
            </a:r>
            <a:r>
              <a:rPr lang="en-US" sz="2200" b="1" dirty="0"/>
              <a:t>next</a:t>
            </a:r>
            <a:r>
              <a:rPr lang="en-US" sz="2200" dirty="0"/>
              <a:t>)</a:t>
            </a:r>
          </a:p>
          <a:p>
            <a:r>
              <a:rPr lang="es-ES" sz="2200" dirty="0"/>
              <a:t>El atributo </a:t>
            </a:r>
            <a:r>
              <a:rPr lang="es-ES" sz="2200" b="1" dirty="0"/>
              <a:t>head</a:t>
            </a:r>
            <a:r>
              <a:rPr lang="es-ES" sz="2200" dirty="0"/>
              <a:t> apunta al primer elemento de la lista enlazada</a:t>
            </a:r>
            <a:endParaRPr lang="en-CL" sz="2200" dirty="0"/>
          </a:p>
          <a:p>
            <a:r>
              <a:rPr lang="es-ES" sz="2200" dirty="0"/>
              <a:t>El último elemento de la lista enlazada es denominado </a:t>
            </a:r>
            <a:r>
              <a:rPr lang="es-ES" sz="2200" b="1" dirty="0" err="1"/>
              <a:t>tail</a:t>
            </a:r>
            <a:r>
              <a:rPr lang="es-ES" sz="2200" dirty="0"/>
              <a:t> (cola)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029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556256"/>
            <a:ext cx="10012680" cy="26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Son un medio </a:t>
            </a:r>
            <a:r>
              <a:rPr lang="en-US" sz="2200" dirty="0" err="1"/>
              <a:t>especializado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para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ellos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La idea es </a:t>
            </a:r>
            <a:r>
              <a:rPr lang="en-US" sz="2200" dirty="0" err="1">
                <a:solidFill>
                  <a:srgbClr val="00B050"/>
                </a:solidFill>
              </a:rPr>
              <a:t>reducir</a:t>
            </a:r>
            <a:r>
              <a:rPr lang="en-US" sz="2200" dirty="0">
                <a:solidFill>
                  <a:srgbClr val="00B050"/>
                </a:solidFill>
              </a:rPr>
              <a:t> las </a:t>
            </a:r>
            <a:r>
              <a:rPr lang="en-US" sz="2200" dirty="0" err="1">
                <a:solidFill>
                  <a:srgbClr val="00B050"/>
                </a:solidFill>
              </a:rPr>
              <a:t>complejidades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espacio</a:t>
            </a:r>
            <a:r>
              <a:rPr lang="en-US" sz="2200" dirty="0">
                <a:solidFill>
                  <a:srgbClr val="00B050"/>
                </a:solidFill>
              </a:rPr>
              <a:t> y </a:t>
            </a:r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las </a:t>
            </a:r>
            <a:r>
              <a:rPr lang="en-US" sz="2200" dirty="0" err="1">
                <a:solidFill>
                  <a:srgbClr val="00B050"/>
                </a:solidFill>
              </a:rPr>
              <a:t>operaciones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Amplia</a:t>
            </a:r>
            <a:r>
              <a:rPr lang="en-US" sz="2200" dirty="0"/>
              <a:t> y </a:t>
            </a:r>
            <a:r>
              <a:rPr lang="en-US" sz="2200" dirty="0" err="1"/>
              <a:t>diversa</a:t>
            </a:r>
            <a:r>
              <a:rPr lang="en-US" sz="2200" dirty="0"/>
              <a:t>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ciencia</a:t>
            </a:r>
            <a:r>
              <a:rPr lang="en-US" sz="2200" dirty="0"/>
              <a:t> de la </a:t>
            </a:r>
            <a:r>
              <a:rPr lang="en-US" sz="2200" dirty="0" err="1"/>
              <a:t>computación</a:t>
            </a:r>
            <a:r>
              <a:rPr lang="en-US" sz="2200" dirty="0"/>
              <a:t> y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ingeniería</a:t>
            </a:r>
            <a:r>
              <a:rPr lang="en-US" sz="2200" dirty="0"/>
              <a:t> de software.</a:t>
            </a:r>
            <a:endParaRPr lang="en-CL" sz="2200" dirty="0"/>
          </a:p>
        </p:txBody>
      </p:sp>
    </p:spTree>
    <p:extLst>
      <p:ext uri="{BB962C8B-B14F-4D97-AF65-F5344CB8AC3E}">
        <p14:creationId xmlns:p14="http://schemas.microsoft.com/office/powerpoint/2010/main" val="9651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4B2F-E6F2-A04D-825F-1A59A936A9FA}"/>
              </a:ext>
            </a:extLst>
          </p:cNvPr>
          <p:cNvSpPr txBox="1"/>
          <p:nvPr/>
        </p:nvSpPr>
        <p:spPr>
          <a:xfrm>
            <a:off x="1925524" y="2756654"/>
            <a:ext cx="11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Lista vacía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BB2AA-974E-5F2F-94E4-B26E673A556F}"/>
              </a:ext>
            </a:extLst>
          </p:cNvPr>
          <p:cNvSpPr txBox="1"/>
          <p:nvPr/>
        </p:nvSpPr>
        <p:spPr>
          <a:xfrm>
            <a:off x="1954248" y="4280740"/>
            <a:ext cx="171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b="1" dirty="0"/>
              <a:t>Singly linked list</a:t>
            </a:r>
          </a:p>
        </p:txBody>
      </p:sp>
      <p:pic>
        <p:nvPicPr>
          <p:cNvPr id="7" name="Content Placeholder 6" descr="A picture containing diagram, text, plan, line&#10;&#10;Description automatically generated">
            <a:extLst>
              <a:ext uri="{FF2B5EF4-FFF2-40B4-BE49-F238E27FC236}">
                <a16:creationId xmlns:a16="http://schemas.microsoft.com/office/drawing/2014/main" id="{174A4236-931C-7D98-8A13-A62B918D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064" y="2574575"/>
            <a:ext cx="6895262" cy="3412331"/>
          </a:xfrm>
        </p:spPr>
      </p:pic>
    </p:spTree>
    <p:extLst>
      <p:ext uri="{BB962C8B-B14F-4D97-AF65-F5344CB8AC3E}">
        <p14:creationId xmlns:p14="http://schemas.microsoft.com/office/powerpoint/2010/main" val="316250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60579"/>
              </p:ext>
            </p:extLst>
          </p:nvPr>
        </p:nvGraphicFramePr>
        <p:xfrm>
          <a:off x="1074674" y="2613903"/>
          <a:ext cx="10039604" cy="2696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30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04587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Recorrido de ítems sólo hacia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Doubly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El recorrido de ítems se puede realizar tanto en avance como en reversa, para ello los nodos requieren un puntero adicional denominado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al nodo anterior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Doubly circular linked list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Lista enlazada en la cual el puntero </a:t>
                      </a:r>
                      <a:r>
                        <a:rPr lang="en-CL" b="1" dirty="0"/>
                        <a:t>prev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head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y el puntero </a:t>
                      </a:r>
                      <a:r>
                        <a:rPr lang="en-CL" b="1" dirty="0"/>
                        <a:t>next</a:t>
                      </a:r>
                      <a:r>
                        <a:rPr lang="en-CL" b="0" dirty="0"/>
                        <a:t> de </a:t>
                      </a:r>
                      <a:r>
                        <a:rPr lang="en-CL" b="1" dirty="0"/>
                        <a:t>tail</a:t>
                      </a:r>
                      <a:r>
                        <a:rPr lang="en-CL" b="0" dirty="0"/>
                        <a:t> apunta a </a:t>
                      </a:r>
                      <a:r>
                        <a:rPr lang="en-CL" b="1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2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4" name="Content Placeholder 13" descr="A picture containing diagram, line, font, white&#10;&#10;Description automatically generated">
            <a:extLst>
              <a:ext uri="{FF2B5EF4-FFF2-40B4-BE49-F238E27FC236}">
                <a16:creationId xmlns:a16="http://schemas.microsoft.com/office/drawing/2014/main" id="{3295A4B0-3429-F7A2-4BA5-24166C908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91" y="2636620"/>
            <a:ext cx="8841418" cy="2715991"/>
          </a:xfrm>
        </p:spPr>
      </p:pic>
    </p:spTree>
    <p:extLst>
      <p:ext uri="{BB962C8B-B14F-4D97-AF65-F5344CB8AC3E}">
        <p14:creationId xmlns:p14="http://schemas.microsoft.com/office/powerpoint/2010/main" val="424713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096" y="2043689"/>
            <a:ext cx="989076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adicional</a:t>
            </a:r>
            <a:r>
              <a:rPr lang="en-US" sz="2200" dirty="0"/>
              <a:t> para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enlaces (</a:t>
            </a:r>
            <a:r>
              <a:rPr lang="en-US" sz="2200" dirty="0" err="1"/>
              <a:t>punteros</a:t>
            </a:r>
            <a:r>
              <a:rPr lang="en-US" sz="2200" dirty="0"/>
              <a:t>)</a:t>
            </a:r>
          </a:p>
          <a:p>
            <a:r>
              <a:rPr lang="en-US" sz="2200" dirty="0"/>
              <a:t>Durante la </a:t>
            </a:r>
            <a:r>
              <a:rPr lang="en-US" sz="2200" dirty="0" err="1"/>
              <a:t>inicialización</a:t>
            </a:r>
            <a:r>
              <a:rPr lang="en-US" sz="2200" dirty="0"/>
              <a:t> no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conocer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endParaRPr lang="en-US" sz="2200" dirty="0"/>
          </a:p>
          <a:p>
            <a:r>
              <a:rPr lang="es-ES" sz="2200" dirty="0"/>
              <a:t>Se utilizan para implementar </a:t>
            </a:r>
            <a:r>
              <a:rPr lang="es-ES" sz="2200" dirty="0" err="1"/>
              <a:t>stacks</a:t>
            </a:r>
            <a:r>
              <a:rPr lang="es-ES" sz="2200" dirty="0"/>
              <a:t>, colas, grafos, etc.</a:t>
            </a:r>
            <a:endParaRPr lang="en-CL" sz="2200" dirty="0"/>
          </a:p>
          <a:p>
            <a:r>
              <a:rPr lang="es-ES" sz="2200" dirty="0"/>
              <a:t>Primer nodo de la lista enlazada es llamado head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del último nodo siempre apunta a NULL (</a:t>
            </a:r>
            <a:r>
              <a:rPr lang="es-ES" sz="2200" dirty="0" err="1"/>
              <a:t>nullptr</a:t>
            </a:r>
            <a:r>
              <a:rPr lang="es-ES" sz="2200" dirty="0"/>
              <a:t>)</a:t>
            </a:r>
          </a:p>
          <a:p>
            <a:r>
              <a:rPr lang="es-ES" sz="2200" dirty="0"/>
              <a:t>Las operaciones de inserción y eliminación se implementan fácilmente en una lista enlazada</a:t>
            </a:r>
          </a:p>
          <a:p>
            <a:r>
              <a:rPr lang="es-ES" sz="2200" dirty="0"/>
              <a:t>El puntero </a:t>
            </a:r>
            <a:r>
              <a:rPr lang="es-ES" sz="2200" dirty="0" err="1"/>
              <a:t>next</a:t>
            </a:r>
            <a:r>
              <a:rPr lang="es-ES" sz="2200" dirty="0"/>
              <a:t> de cada </a:t>
            </a:r>
            <a:r>
              <a:rPr lang="es-ES" sz="2200" dirty="0" err="1"/>
              <a:t>node</a:t>
            </a:r>
            <a:r>
              <a:rPr lang="es-ES" sz="2200" dirty="0"/>
              <a:t> es la dirección del siguiente nodo</a:t>
            </a:r>
          </a:p>
          <a:p>
            <a:r>
              <a:rPr lang="es-ES" sz="2200" dirty="0"/>
              <a:t>Las listas enlazadas se pueden extender y reducir fácilmente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26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58573"/>
              </p:ext>
            </p:extLst>
          </p:nvPr>
        </p:nvGraphicFramePr>
        <p:xfrm>
          <a:off x="838200" y="2422604"/>
          <a:ext cx="10601706" cy="324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443758">
                <a:tc>
                  <a:txBody>
                    <a:bodyPr/>
                    <a:lstStyle/>
                    <a:p>
                      <a:r>
                        <a:rPr lang="en-CL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 </a:t>
                      </a:r>
                      <a:r>
                        <a:rPr lang="en-US" sz="1800" dirty="0" err="1"/>
                        <a:t>inicializa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creando</a:t>
                      </a:r>
                      <a:r>
                        <a:rPr lang="en-US" sz="1800" dirty="0"/>
                        <a:t> un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head</a:t>
                      </a:r>
                      <a:r>
                        <a:rPr lang="en-US" sz="1800" dirty="0"/>
                        <a:t> con un link al primer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.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subsiguiente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contiene</a:t>
                      </a:r>
                      <a:r>
                        <a:rPr lang="en-US" sz="1800" dirty="0"/>
                        <a:t> un valor un </a:t>
                      </a:r>
                      <a:r>
                        <a:rPr lang="en-US" sz="1800" dirty="0" err="1"/>
                        <a:t>puntero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next</a:t>
                      </a:r>
                      <a:r>
                        <a:rPr lang="en-US" sz="1800" dirty="0"/>
                        <a:t> al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nodo</a:t>
                      </a:r>
                      <a:endParaRPr lang="en-C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búsqueda de elementos en una lista enlazada se realiza mediante una búsqueda lineal simple. Inicia en el nodo head y continua en el siguiente nodo referenciado por next hasta que el elemento es encontrado, retornando un puntero a dicho elemento o bien retornando </a:t>
                      </a:r>
                      <a:r>
                        <a:rPr lang="en-CL" b="1" dirty="0"/>
                        <a:t>nullptr</a:t>
                      </a:r>
                      <a:r>
                        <a:rPr lang="en-CL" b="0" dirty="0"/>
                        <a:t> en caso de no encontrarlo.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Actualización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Se materializa  modificando el valor de un nodo específico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7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Recorrido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Los elementos pueden ser recorridos iniciando en el nodo head y siguiendo las referencias next al siguiente nodo, hasta alcanzar el final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7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192"/>
              </p:ext>
            </p:extLst>
          </p:nvPr>
        </p:nvGraphicFramePr>
        <p:xfrm>
          <a:off x="793623" y="2879804"/>
          <a:ext cx="10601706" cy="205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78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72032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ser </a:t>
                      </a:r>
                      <a:r>
                        <a:rPr lang="en-US" dirty="0" err="1"/>
                        <a:t>insertados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cabeza, cola o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específica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operación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eliminación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enlazada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puntero</a:t>
                      </a:r>
                      <a:r>
                        <a:rPr lang="en-US" dirty="0"/>
                        <a:t> next del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previo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apuntar</a:t>
                      </a:r>
                      <a:r>
                        <a:rPr lang="en-US" dirty="0"/>
                        <a:t> al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subsiguiente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Invertir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lista enlazada se puede invertir actualizando la referencia next de cada nodo de modo que apunte al anterior en lugar del siguiente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4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inserción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2" name="Content Placeholder 11" descr="A picture containing diagram, text, plan, screenshot&#10;&#10;Description automatically generated">
            <a:extLst>
              <a:ext uri="{FF2B5EF4-FFF2-40B4-BE49-F238E27FC236}">
                <a16:creationId xmlns:a16="http://schemas.microsoft.com/office/drawing/2014/main" id="{398ADF39-3476-6F8C-FA25-6C7F93A87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10" y="1918970"/>
            <a:ext cx="6696179" cy="4583962"/>
          </a:xfrm>
        </p:spPr>
      </p:pic>
    </p:spTree>
    <p:extLst>
      <p:ext uri="{BB962C8B-B14F-4D97-AF65-F5344CB8AC3E}">
        <p14:creationId xmlns:p14="http://schemas.microsoft.com/office/powerpoint/2010/main" val="291385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eliminación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" name="Content Placeholder 10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D7FB07F-879D-80D1-4ED5-863F0DD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45" y="1919001"/>
            <a:ext cx="6290310" cy="4422539"/>
          </a:xfrm>
        </p:spPr>
      </p:pic>
    </p:spTree>
    <p:extLst>
      <p:ext uri="{BB962C8B-B14F-4D97-AF65-F5344CB8AC3E}">
        <p14:creationId xmlns:p14="http://schemas.microsoft.com/office/powerpoint/2010/main" val="35894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451" y="2621051"/>
            <a:ext cx="8232050" cy="2958994"/>
          </a:xfrm>
        </p:spPr>
        <p:txBody>
          <a:bodyPr>
            <a:normAutofit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aleatorio</a:t>
            </a:r>
            <a:r>
              <a:rPr lang="en-US" sz="2200" dirty="0"/>
              <a:t>. Es </a:t>
            </a:r>
            <a:r>
              <a:rPr lang="en-US" sz="2200" dirty="0" err="1"/>
              <a:t>necesario</a:t>
            </a:r>
            <a:r>
              <a:rPr lang="en-US" sz="2200" dirty="0"/>
              <a:t> acceder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secuencialemente</a:t>
            </a:r>
            <a:r>
              <a:rPr lang="en-US" sz="2200" dirty="0"/>
              <a:t> a </a:t>
            </a:r>
            <a:r>
              <a:rPr lang="en-US" sz="2200" dirty="0" err="1"/>
              <a:t>partir</a:t>
            </a:r>
            <a:r>
              <a:rPr lang="en-US" sz="2200" dirty="0"/>
              <a:t> de head </a:t>
            </a:r>
          </a:p>
          <a:p>
            <a:r>
              <a:rPr lang="en-US" sz="2200" dirty="0" err="1"/>
              <a:t>Luego</a:t>
            </a:r>
            <a:r>
              <a:rPr lang="en-US" sz="2200" dirty="0"/>
              <a:t>, a </a:t>
            </a:r>
            <a:r>
              <a:rPr lang="en-US" sz="2200" dirty="0" err="1"/>
              <a:t>diferencia</a:t>
            </a:r>
            <a:r>
              <a:rPr lang="en-US" sz="2200" dirty="0"/>
              <a:t> del array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directo</a:t>
            </a:r>
            <a:r>
              <a:rPr lang="en-US" sz="2200" dirty="0"/>
              <a:t> a un </a:t>
            </a:r>
            <a:r>
              <a:rPr lang="en-US" sz="2200" dirty="0" err="1"/>
              <a:t>elemento</a:t>
            </a:r>
            <a:r>
              <a:rPr lang="en-US" sz="2200" dirty="0"/>
              <a:t> no es </a:t>
            </a:r>
            <a:r>
              <a:rPr lang="en-US" sz="2200" dirty="0" err="1"/>
              <a:t>posible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</a:t>
            </a:r>
            <a:r>
              <a:rPr lang="en-US" sz="2200" dirty="0" err="1"/>
              <a:t>enlazada</a:t>
            </a:r>
            <a:endParaRPr lang="en-US" sz="2200" dirty="0"/>
          </a:p>
          <a:p>
            <a:r>
              <a:rPr lang="en-US" sz="2200" dirty="0"/>
              <a:t>No se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búsqueda</a:t>
            </a:r>
            <a:r>
              <a:rPr lang="en-US" sz="2200" dirty="0"/>
              <a:t> </a:t>
            </a:r>
            <a:r>
              <a:rPr lang="en-US" sz="2200" dirty="0" err="1"/>
              <a:t>binaria</a:t>
            </a:r>
            <a:r>
              <a:rPr lang="en-US" sz="2200" dirty="0"/>
              <a:t> con </a:t>
            </a:r>
            <a:r>
              <a:rPr lang="en-US" sz="2200" dirty="0" err="1"/>
              <a:t>listas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con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implementación</a:t>
            </a:r>
            <a:r>
              <a:rPr lang="en-US" sz="2200" dirty="0"/>
              <a:t> </a:t>
            </a:r>
            <a:r>
              <a:rPr lang="en-US" sz="2200" dirty="0" err="1"/>
              <a:t>predeterminada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1793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59893"/>
              </p:ext>
            </p:extLst>
          </p:nvPr>
        </p:nvGraphicFramePr>
        <p:xfrm>
          <a:off x="1017904" y="2636620"/>
          <a:ext cx="10153143" cy="271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6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00910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709269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Tiempo de acceso a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Búsqueda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En búsqueda secuencial de un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Estando  en la posición en que se debe insertar el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498813">
                <a:tc>
                  <a:txBody>
                    <a:bodyPr/>
                    <a:lstStyle/>
                    <a:p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Si se conoce la dirección de memoria del nodo previo al que se debe borrar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40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704" y="2682812"/>
            <a:ext cx="7273544" cy="3178091"/>
          </a:xfrm>
        </p:spPr>
        <p:txBody>
          <a:bodyPr>
            <a:normAutofit/>
          </a:bodyPr>
          <a:lstStyle/>
          <a:p>
            <a:r>
              <a:rPr lang="en-CL" sz="2200" dirty="0"/>
              <a:t>Utilizadas para almacenar y organizar datos</a:t>
            </a:r>
          </a:p>
          <a:p>
            <a:r>
              <a:rPr lang="en-CL" sz="2200" dirty="0"/>
              <a:t>Forma de organizar los datos en memoria para acceso y actualización eficientemente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esenciales</a:t>
            </a:r>
            <a:r>
              <a:rPr lang="en-US" sz="2200" dirty="0"/>
              <a:t> para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procesar</a:t>
            </a:r>
            <a:r>
              <a:rPr lang="en-US" sz="2200" dirty="0"/>
              <a:t>, acceder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endParaRPr lang="en-CL" sz="2200" dirty="0"/>
          </a:p>
          <a:p>
            <a:r>
              <a:rPr lang="en-CL" sz="2200" dirty="0"/>
              <a:t>Se utilizan para resolver variados problemas tanto en el ámbito matemático como lógico. </a:t>
            </a:r>
          </a:p>
        </p:txBody>
      </p:sp>
    </p:spTree>
    <p:extLst>
      <p:ext uri="{BB962C8B-B14F-4D97-AF65-F5344CB8AC3E}">
        <p14:creationId xmlns:p14="http://schemas.microsoft.com/office/powerpoint/2010/main" val="120207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71" y="2564053"/>
            <a:ext cx="8293010" cy="2826786"/>
          </a:xfrm>
        </p:spPr>
        <p:txBody>
          <a:bodyPr>
            <a:normAutofit/>
          </a:bodyPr>
          <a:lstStyle/>
          <a:p>
            <a:r>
              <a:rPr lang="es-ES" sz="2200" dirty="0"/>
              <a:t>Requiere espacio de memoria adicional para uno o más puntero(s) en cada elemento de la lista</a:t>
            </a:r>
            <a:endParaRPr lang="en-CL" sz="2200" dirty="0"/>
          </a:p>
          <a:p>
            <a:r>
              <a:rPr lang="es-ES" sz="2200" dirty="0"/>
              <a:t>A diferencia del array en la lista enlazada las ubicaciones de los nodos no son contiguas</a:t>
            </a:r>
          </a:p>
          <a:p>
            <a:r>
              <a:rPr lang="es-ES" sz="2200" dirty="0"/>
              <a:t>Requiere mucho tiempo para recorrerla y cambiar punteros</a:t>
            </a:r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07553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14" y="2707091"/>
            <a:ext cx="8231124" cy="3211209"/>
          </a:xfrm>
        </p:spPr>
        <p:txBody>
          <a:bodyPr>
            <a:normAutofit/>
          </a:bodyPr>
          <a:lstStyle/>
          <a:p>
            <a:r>
              <a:rPr lang="es-ES" sz="2200" dirty="0"/>
              <a:t>El desplazamiento inverso no es posible en listas enlazadas simples.</a:t>
            </a:r>
          </a:p>
          <a:p>
            <a:r>
              <a:rPr lang="es-ES" sz="2200" dirty="0"/>
              <a:t>La operatoria puede resultar un tanto confusa debido a los punteros.</a:t>
            </a:r>
          </a:p>
          <a:p>
            <a:r>
              <a:rPr lang="es-ES" sz="2200" dirty="0"/>
              <a:t>La búsqueda de un elemento es costosa y tiene complejidad de tiempo O(n).</a:t>
            </a:r>
          </a:p>
          <a:p>
            <a:r>
              <a:rPr lang="es-ES" sz="2200" dirty="0"/>
              <a:t>La inserción y eliminación es O(n), en el peor de los casos, si es  en el ‘medio’ o en </a:t>
            </a:r>
            <a:r>
              <a:rPr lang="es-ES" sz="2200" b="1" dirty="0" err="1"/>
              <a:t>tail</a:t>
            </a:r>
            <a:r>
              <a:rPr lang="es-ES" sz="2200" dirty="0"/>
              <a:t> debido al recorrido requerido.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40308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observaciones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194" y="2681578"/>
            <a:ext cx="8576564" cy="3256611"/>
          </a:xfrm>
        </p:spPr>
        <p:txBody>
          <a:bodyPr>
            <a:normAutofit/>
          </a:bodyPr>
          <a:lstStyle/>
          <a:p>
            <a:r>
              <a:rPr lang="es-ES" sz="2200" dirty="0"/>
              <a:t>La inserción y eliminación al principio o luego de encontrar el elemento, es una operación en tiempo constante O(1).  En los </a:t>
            </a:r>
            <a:r>
              <a:rPr lang="es-ES" sz="2200" dirty="0" err="1"/>
              <a:t>arrays</a:t>
            </a:r>
            <a:r>
              <a:rPr lang="es-ES" sz="2200" dirty="0"/>
              <a:t> la inserción al principio  es O(n).</a:t>
            </a:r>
          </a:p>
          <a:p>
            <a:r>
              <a:rPr lang="es-ES" sz="2200" dirty="0"/>
              <a:t>El ordenamiento de listas enlazadas es muy compleja y costosa.</a:t>
            </a:r>
          </a:p>
          <a:p>
            <a:r>
              <a:rPr lang="es-ES" sz="2200" dirty="0"/>
              <a:t>En contraste los </a:t>
            </a:r>
            <a:r>
              <a:rPr lang="es-ES" sz="2200" dirty="0" err="1"/>
              <a:t>arrays</a:t>
            </a:r>
            <a:r>
              <a:rPr lang="es-ES" sz="2200" dirty="0"/>
              <a:t> exhiben complejidad de tiempo constante O(1), si tienen espacio y no es necesario redimensionar y si la inserción es al final. Si no es 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5462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527476"/>
            <a:ext cx="9712959" cy="3247468"/>
          </a:xfrm>
        </p:spPr>
        <p:txBody>
          <a:bodyPr>
            <a:normAutofit/>
          </a:bodyPr>
          <a:lstStyle/>
          <a:p>
            <a:r>
              <a:rPr lang="en-US" sz="2200" dirty="0" err="1"/>
              <a:t>Dinámicas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lo que les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expadirse</a:t>
            </a:r>
            <a:r>
              <a:rPr lang="en-US" sz="2200" dirty="0"/>
              <a:t> y </a:t>
            </a:r>
            <a:r>
              <a:rPr lang="en-US" sz="2200" dirty="0" err="1"/>
              <a:t>contraerse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necesidad</a:t>
            </a:r>
            <a:r>
              <a:rPr lang="en-US" sz="2200" dirty="0"/>
              <a:t> </a:t>
            </a:r>
            <a:r>
              <a:rPr lang="en-US" sz="2200" dirty="0" err="1"/>
              <a:t>evitando</a:t>
            </a:r>
            <a:r>
              <a:rPr lang="en-US" sz="2200" dirty="0"/>
              <a:t> </a:t>
            </a:r>
            <a:r>
              <a:rPr lang="en-US" sz="2200" dirty="0" err="1"/>
              <a:t>desperdiciar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, dado que </a:t>
            </a:r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punteros</a:t>
            </a:r>
            <a:r>
              <a:rPr lang="en-US" sz="2200" dirty="0"/>
              <a:t>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previo</a:t>
            </a:r>
            <a:r>
              <a:rPr lang="en-US" sz="2200" dirty="0"/>
              <a:t> y al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siguiente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ser </a:t>
            </a:r>
            <a:r>
              <a:rPr lang="en-US" sz="2200" dirty="0" err="1"/>
              <a:t>actualizados</a:t>
            </a:r>
            <a:endParaRPr lang="en-US" sz="2200" dirty="0"/>
          </a:p>
          <a:p>
            <a:r>
              <a:rPr lang="en-US" sz="2200" dirty="0"/>
              <a:t>Son compatibles con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lineal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, lo que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conducir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utilización</a:t>
            </a:r>
            <a:r>
              <a:rPr lang="en-US" sz="2200" dirty="0"/>
              <a:t> de la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caché</a:t>
            </a:r>
            <a:r>
              <a:rPr lang="en-US" sz="2200" dirty="0"/>
              <a:t> y un </a:t>
            </a:r>
            <a:r>
              <a:rPr lang="en-US" sz="2200" dirty="0" err="1"/>
              <a:t>mejor</a:t>
            </a:r>
            <a:r>
              <a:rPr lang="en-US" sz="2200" dirty="0"/>
              <a:t> </a:t>
            </a:r>
            <a:r>
              <a:rPr lang="en-US" sz="2200" dirty="0" err="1"/>
              <a:t>rendimiento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765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Lista enlazada: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16" y="2636620"/>
            <a:ext cx="9367520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No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index.</a:t>
            </a:r>
          </a:p>
          <a:p>
            <a:r>
              <a:rPr lang="en-US" sz="2200" dirty="0"/>
              <a:t>Tienen </a:t>
            </a:r>
            <a:r>
              <a:rPr lang="en-US" sz="2200" dirty="0" err="1"/>
              <a:t>mayores</a:t>
            </a:r>
            <a:r>
              <a:rPr lang="en-US" sz="2200" dirty="0"/>
              <a:t> </a:t>
            </a:r>
            <a:r>
              <a:rPr lang="en-US" sz="2200" dirty="0" err="1"/>
              <a:t>requerimientos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comparados</a:t>
            </a:r>
            <a:r>
              <a:rPr lang="en-US" sz="2200" dirty="0"/>
              <a:t> con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contiene</a:t>
            </a:r>
            <a:r>
              <a:rPr lang="en-US" sz="2200" dirty="0"/>
              <a:t> valor y </a:t>
            </a:r>
            <a:r>
              <a:rPr lang="en-US" sz="2200" dirty="0" err="1"/>
              <a:t>puntero</a:t>
            </a:r>
            <a:r>
              <a:rPr lang="en-US" sz="2200" dirty="0"/>
              <a:t>(s).</a:t>
            </a:r>
          </a:p>
          <a:p>
            <a:r>
              <a:rPr lang="en-US" sz="2200" dirty="0" err="1"/>
              <a:t>Pueden</a:t>
            </a:r>
            <a:r>
              <a:rPr lang="en-US" sz="2200" dirty="0"/>
              <a:t> ser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complejas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array, </a:t>
            </a:r>
            <a:r>
              <a:rPr lang="en-US" sz="2200" dirty="0" err="1"/>
              <a:t>ya</a:t>
            </a:r>
            <a:r>
              <a:rPr lang="en-US" sz="2200" dirty="0"/>
              <a:t> que </a:t>
            </a:r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punteros</a:t>
            </a:r>
            <a:r>
              <a:rPr lang="en-US" sz="2200" dirty="0"/>
              <a:t> y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enlazadas</a:t>
            </a:r>
            <a:r>
              <a:rPr lang="en-US" sz="2200" dirty="0"/>
              <a:t>.</a:t>
            </a:r>
          </a:p>
          <a:p>
            <a:r>
              <a:rPr lang="en-US" sz="2200" dirty="0"/>
              <a:t>Son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buena</a:t>
            </a:r>
            <a:r>
              <a:rPr lang="en-US" sz="2200" dirty="0"/>
              <a:t> </a:t>
            </a:r>
            <a:r>
              <a:rPr lang="en-US" sz="2200" dirty="0" err="1"/>
              <a:t>opción</a:t>
            </a:r>
            <a:r>
              <a:rPr lang="en-US" sz="2200" dirty="0"/>
              <a:t> para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dinámico</a:t>
            </a:r>
            <a:r>
              <a:rPr lang="en-US" sz="2200" dirty="0"/>
              <a:t> y las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/</a:t>
            </a:r>
            <a:r>
              <a:rPr lang="en-US" sz="2200" dirty="0" err="1"/>
              <a:t>eliminación</a:t>
            </a:r>
            <a:r>
              <a:rPr lang="en-US" sz="2200" dirty="0"/>
              <a:t> </a:t>
            </a:r>
            <a:r>
              <a:rPr lang="en-US" sz="2200" dirty="0" err="1"/>
              <a:t>resultan</a:t>
            </a:r>
            <a:r>
              <a:rPr lang="en-US" sz="2200" dirty="0"/>
              <a:t> </a:t>
            </a:r>
            <a:r>
              <a:rPr lang="en-US" sz="2200" dirty="0" err="1"/>
              <a:t>importantes</a:t>
            </a:r>
            <a:r>
              <a:rPr lang="en-US" sz="2200" dirty="0"/>
              <a:t>.</a:t>
            </a:r>
          </a:p>
          <a:p>
            <a:r>
              <a:rPr lang="en-US" sz="2200" dirty="0"/>
              <a:t>Tener </a:t>
            </a:r>
            <a:r>
              <a:rPr lang="en-US" sz="2200" dirty="0" err="1"/>
              <a:t>presente</a:t>
            </a:r>
            <a:r>
              <a:rPr lang="en-US" sz="2200" dirty="0"/>
              <a:t> sus </a:t>
            </a:r>
            <a:r>
              <a:rPr lang="en-US" sz="2200" dirty="0" err="1"/>
              <a:t>desventajas</a:t>
            </a:r>
            <a:r>
              <a:rPr lang="en-US" sz="2200" dirty="0"/>
              <a:t> </a:t>
            </a:r>
            <a:r>
              <a:rPr lang="en-US" sz="2200" dirty="0" err="1"/>
              <a:t>cuando</a:t>
            </a:r>
            <a:r>
              <a:rPr lang="en-US" sz="2200" dirty="0"/>
              <a:t> se </a:t>
            </a:r>
            <a:r>
              <a:rPr lang="en-US" sz="2200" dirty="0" err="1"/>
              <a:t>trata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cuales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es </a:t>
            </a:r>
            <a:r>
              <a:rPr lang="en-US" sz="2200" dirty="0" err="1"/>
              <a:t>prioridad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94826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(pila)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2F22DD-286A-7275-E442-4FABC998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001" y="2205022"/>
            <a:ext cx="7092950" cy="39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3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A5960DE5-8981-5B90-76BF-4F28415B2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169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513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358BAD-BB7E-1737-F3A7-A7CE2023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280603"/>
            <a:ext cx="8890000" cy="38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7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 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6434"/>
              </p:ext>
            </p:extLst>
          </p:nvPr>
        </p:nvGraphicFramePr>
        <p:xfrm>
          <a:off x="1819896" y="2555113"/>
          <a:ext cx="8549160" cy="2894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empuja</a:t>
                      </a:r>
                      <a:r>
                        <a:rPr lang="en-US" dirty="0"/>
                        <a:t>)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‘</a:t>
                      </a:r>
                      <a:r>
                        <a:rPr lang="en-US" dirty="0" err="1"/>
                        <a:t>extremo</a:t>
                      </a:r>
                      <a:r>
                        <a:rPr lang="en-US" dirty="0"/>
                        <a:t>’ superior del stack.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y lo elimina de esta.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superior de la pila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vacío.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el stack está lleno.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el tamaño del stack, es decir el número de elementos presentes en la pila.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2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11650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Empuja elemento en el extremo superior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Pop del elemento en la parte superio de la pila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Estructuras de datos: ¿Para qué?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96" y="2682812"/>
            <a:ext cx="8163560" cy="3178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Las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organizar</a:t>
            </a:r>
            <a:r>
              <a:rPr lang="en-US" sz="2200" dirty="0"/>
              <a:t>, </a:t>
            </a:r>
            <a:r>
              <a:rPr lang="en-US" sz="2200" dirty="0" err="1"/>
              <a:t>recuperar</a:t>
            </a:r>
            <a:r>
              <a:rPr lang="en-US" sz="2200" dirty="0"/>
              <a:t>, </a:t>
            </a:r>
            <a:r>
              <a:rPr lang="en-US" sz="2200" dirty="0" err="1"/>
              <a:t>administrar</a:t>
            </a:r>
            <a:r>
              <a:rPr lang="en-US" sz="2200" dirty="0"/>
              <a:t> y </a:t>
            </a:r>
            <a:r>
              <a:rPr lang="en-US" sz="2200" dirty="0" err="1"/>
              <a:t>almacenar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modificar</a:t>
            </a:r>
            <a:r>
              <a:rPr lang="en-US" sz="2200" dirty="0"/>
              <a:t> la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 err="1"/>
              <a:t>Requieren</a:t>
            </a:r>
            <a:r>
              <a:rPr lang="en-US" sz="2200" dirty="0"/>
              <a:t> </a:t>
            </a:r>
            <a:r>
              <a:rPr lang="en-US" sz="2200" dirty="0" err="1"/>
              <a:t>menos</a:t>
            </a:r>
            <a:r>
              <a:rPr lang="en-US" sz="2200" dirty="0"/>
              <a:t>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endParaRPr lang="en-US" sz="2200" dirty="0"/>
          </a:p>
          <a:p>
            <a:r>
              <a:rPr lang="en-US" sz="2200" dirty="0" err="1"/>
              <a:t>Ahorra</a:t>
            </a:r>
            <a:r>
              <a:rPr lang="en-US" sz="2200" dirty="0"/>
              <a:t> </a:t>
            </a:r>
            <a:r>
              <a:rPr lang="en-US" sz="2200" dirty="0" err="1"/>
              <a:t>espacio</a:t>
            </a:r>
            <a:r>
              <a:rPr lang="en-US" sz="2200" dirty="0"/>
              <a:t> de </a:t>
            </a:r>
            <a:r>
              <a:rPr lang="en-US" sz="2200" dirty="0" err="1"/>
              <a:t>almacenamiento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endParaRPr lang="en-US" sz="2200" dirty="0"/>
          </a:p>
          <a:p>
            <a:r>
              <a:rPr lang="en-US" sz="2200" dirty="0" err="1"/>
              <a:t>Facilita</a:t>
            </a:r>
            <a:r>
              <a:rPr lang="en-US" sz="2200" dirty="0"/>
              <a:t> la </a:t>
            </a:r>
            <a:r>
              <a:rPr lang="en-US" sz="2200" dirty="0" err="1"/>
              <a:t>representación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CL" sz="2200" dirty="0"/>
              <a:t>Fácil acceso a grandes volumenes de datos </a:t>
            </a:r>
          </a:p>
        </p:txBody>
      </p:sp>
    </p:spTree>
    <p:extLst>
      <p:ext uri="{BB962C8B-B14F-4D97-AF65-F5344CB8AC3E}">
        <p14:creationId xmlns:p14="http://schemas.microsoft.com/office/powerpoint/2010/main" val="100176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pros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14" y="2577032"/>
            <a:ext cx="9236323" cy="2971646"/>
          </a:xfrm>
        </p:spPr>
        <p:txBody>
          <a:bodyPr>
            <a:normAutofit/>
          </a:bodyPr>
          <a:lstStyle/>
          <a:p>
            <a:r>
              <a:rPr lang="en-US" sz="2200" dirty="0" err="1"/>
              <a:t>Permiten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almacenen</a:t>
            </a:r>
            <a:r>
              <a:rPr lang="en-US" sz="2200" dirty="0"/>
              <a:t> y </a:t>
            </a:r>
            <a:r>
              <a:rPr lang="en-US" sz="2200" dirty="0" err="1"/>
              <a:t>recuperen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orden</a:t>
            </a:r>
            <a:r>
              <a:rPr lang="en-US" sz="2200" dirty="0"/>
              <a:t> LIFO,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útil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ciertos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b="1" dirty="0" err="1"/>
              <a:t>búsqueda</a:t>
            </a:r>
            <a:r>
              <a:rPr lang="en-US" sz="2200" b="1" dirty="0"/>
              <a:t> </a:t>
            </a:r>
            <a:r>
              <a:rPr lang="en-US" sz="2200" b="1" dirty="0" err="1"/>
              <a:t>en</a:t>
            </a:r>
            <a:r>
              <a:rPr lang="en-US" sz="2200" b="1" dirty="0"/>
              <a:t> </a:t>
            </a:r>
            <a:r>
              <a:rPr lang="en-US" sz="2200" b="1" dirty="0" err="1"/>
              <a:t>profundidad</a:t>
            </a:r>
            <a:r>
              <a:rPr lang="en-US" sz="2200" dirty="0"/>
              <a:t> (depth-first search)</a:t>
            </a:r>
          </a:p>
          <a:p>
            <a:r>
              <a:rPr lang="en-US" sz="2200" dirty="0" err="1"/>
              <a:t>Proporcionan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push-y-pop </a:t>
            </a:r>
            <a:r>
              <a:rPr lang="en-US" sz="2200" dirty="0" err="1"/>
              <a:t>eficientes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solo es </a:t>
            </a:r>
            <a:r>
              <a:rPr lang="en-US" sz="2200" dirty="0" err="1"/>
              <a:t>necesario</a:t>
            </a:r>
            <a:r>
              <a:rPr lang="en-US" sz="2200" dirty="0"/>
              <a:t> </a:t>
            </a:r>
            <a:r>
              <a:rPr lang="en-US" sz="2200" dirty="0" err="1"/>
              <a:t>actualizar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superior. </a:t>
            </a:r>
          </a:p>
          <a:p>
            <a:r>
              <a:rPr lang="en-US" sz="2200" dirty="0" err="1"/>
              <a:t>Fácil</a:t>
            </a:r>
            <a:r>
              <a:rPr lang="en-US" sz="2200" dirty="0"/>
              <a:t> de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mediante</a:t>
            </a:r>
            <a:r>
              <a:rPr lang="en-US" sz="2200" dirty="0"/>
              <a:t> arrays o linked list, </a:t>
            </a:r>
            <a:r>
              <a:rPr lang="en-US" sz="2200" dirty="0" err="1"/>
              <a:t>por</a:t>
            </a:r>
            <a:r>
              <a:rPr lang="en-US" sz="2200" dirty="0"/>
              <a:t> lo </a:t>
            </a:r>
            <a:r>
              <a:rPr lang="en-US" sz="2200" dirty="0" err="1"/>
              <a:t>cual</a:t>
            </a:r>
            <a:r>
              <a:rPr lang="en-US" sz="2200" dirty="0"/>
              <a:t> es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simple de </a:t>
            </a:r>
            <a:r>
              <a:rPr lang="en-US" sz="2200" dirty="0" err="1"/>
              <a:t>entender</a:t>
            </a:r>
            <a:r>
              <a:rPr lang="en-US" sz="2200" dirty="0"/>
              <a:t> y usar.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7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Stack: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51" y="2597033"/>
            <a:ext cx="10046650" cy="2849733"/>
          </a:xfrm>
        </p:spPr>
        <p:txBody>
          <a:bodyPr>
            <a:normAutofit/>
          </a:bodyPr>
          <a:lstStyle/>
          <a:p>
            <a:r>
              <a:rPr lang="en-US" sz="2200" dirty="0"/>
              <a:t>Tienen un </a:t>
            </a:r>
            <a:r>
              <a:rPr lang="en-US" sz="2200" dirty="0" err="1"/>
              <a:t>tamaño</a:t>
            </a:r>
            <a:r>
              <a:rPr lang="en-US" sz="2200" dirty="0"/>
              <a:t> </a:t>
            </a:r>
            <a:r>
              <a:rPr lang="en-US" sz="2200" dirty="0" err="1"/>
              <a:t>fijo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lo que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sufrir</a:t>
            </a:r>
            <a:r>
              <a:rPr lang="en-US" sz="2200" dirty="0"/>
              <a:t> overflow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agregan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o underflow </a:t>
            </a:r>
            <a:r>
              <a:rPr lang="en-US" sz="2200" dirty="0" err="1"/>
              <a:t>si</a:t>
            </a:r>
            <a:r>
              <a:rPr lang="en-US" sz="2200" dirty="0"/>
              <a:t> se </a:t>
            </a:r>
            <a:r>
              <a:rPr lang="en-US" sz="2200" dirty="0" err="1"/>
              <a:t>eliminan</a:t>
            </a:r>
            <a:r>
              <a:rPr lang="en-US" sz="2200" dirty="0"/>
              <a:t> </a:t>
            </a:r>
            <a:r>
              <a:rPr lang="en-US" sz="2200" dirty="0" err="1"/>
              <a:t>demasiados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. </a:t>
            </a:r>
          </a:p>
          <a:p>
            <a:r>
              <a:rPr lang="en-US" sz="2200" dirty="0" err="1"/>
              <a:t>Sólo</a:t>
            </a:r>
            <a:r>
              <a:rPr lang="en-US" sz="2200" dirty="0"/>
              <a:t>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push, pop y peek (</a:t>
            </a:r>
            <a:r>
              <a:rPr lang="en-US" sz="2200" dirty="0" err="1"/>
              <a:t>acceso</a:t>
            </a:r>
            <a:r>
              <a:rPr lang="en-US" sz="2200" dirty="0"/>
              <a:t> al </a:t>
            </a:r>
            <a:r>
              <a:rPr lang="en-US" sz="2200" dirty="0" err="1"/>
              <a:t>elemento</a:t>
            </a:r>
            <a:r>
              <a:rPr lang="en-US" sz="2200" dirty="0"/>
              <a:t> superior), </a:t>
            </a:r>
            <a:r>
              <a:rPr lang="en-US" sz="2200" dirty="0" err="1"/>
              <a:t>por</a:t>
            </a:r>
            <a:r>
              <a:rPr lang="en-US" sz="2200" dirty="0"/>
              <a:t> lo que no son </a:t>
            </a:r>
            <a:r>
              <a:rPr lang="en-US" sz="2200" dirty="0" err="1"/>
              <a:t>adecuadas</a:t>
            </a:r>
            <a:r>
              <a:rPr lang="en-US" sz="2200" dirty="0"/>
              <a:t> para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que </a:t>
            </a:r>
            <a:r>
              <a:rPr lang="en-US" sz="2200" dirty="0" err="1"/>
              <a:t>requieran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</a:t>
            </a:r>
            <a:r>
              <a:rPr lang="en-US" sz="2200" dirty="0" err="1"/>
              <a:t>constante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u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de </a:t>
            </a:r>
            <a:r>
              <a:rPr lang="en-US" sz="2200" dirty="0" err="1"/>
              <a:t>inserción</a:t>
            </a:r>
            <a:r>
              <a:rPr lang="en-US" sz="2200" dirty="0"/>
              <a:t> y </a:t>
            </a:r>
            <a:r>
              <a:rPr lang="en-US" sz="2200" dirty="0" err="1"/>
              <a:t>eliminación</a:t>
            </a:r>
            <a:r>
              <a:rPr lang="en-US" sz="22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663049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C6D90B3C-102B-2CAC-A24A-2BE031CE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633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886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748" y="2636620"/>
            <a:ext cx="8771455" cy="32474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Util para </a:t>
            </a:r>
            <a:r>
              <a:rPr lang="en-US" sz="2200" dirty="0" err="1"/>
              <a:t>representar</a:t>
            </a:r>
            <a:r>
              <a:rPr lang="en-US" sz="2200" dirty="0"/>
              <a:t> </a:t>
            </a:r>
            <a:r>
              <a:rPr lang="en-US" sz="2200" dirty="0" err="1"/>
              <a:t>cualquier</a:t>
            </a:r>
            <a:r>
              <a:rPr lang="en-US" sz="2200" dirty="0"/>
              <a:t> </a:t>
            </a:r>
            <a:r>
              <a:rPr lang="en-US" sz="2200" dirty="0" err="1"/>
              <a:t>situación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recursos</a:t>
            </a:r>
            <a:r>
              <a:rPr lang="en-US" sz="2200" dirty="0"/>
              <a:t> se </a:t>
            </a:r>
            <a:r>
              <a:rPr lang="en-US" sz="2200" dirty="0" err="1"/>
              <a:t>compartan</a:t>
            </a:r>
            <a:r>
              <a:rPr lang="en-US" sz="2200" dirty="0"/>
              <a:t> entre </a:t>
            </a:r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y se </a:t>
            </a:r>
            <a:r>
              <a:rPr lang="en-US" sz="2200" dirty="0" err="1"/>
              <a:t>atiendan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orden</a:t>
            </a:r>
            <a:r>
              <a:rPr lang="en-US" sz="2200" dirty="0"/>
              <a:t> de </a:t>
            </a:r>
            <a:r>
              <a:rPr lang="en-US" sz="2200" dirty="0" err="1"/>
              <a:t>llegada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ejemplo</a:t>
            </a:r>
            <a:r>
              <a:rPr lang="en-US" sz="2200" dirty="0"/>
              <a:t>: </a:t>
            </a:r>
            <a:r>
              <a:rPr lang="en-US" sz="2200" dirty="0" err="1"/>
              <a:t>impresora</a:t>
            </a:r>
            <a:r>
              <a:rPr lang="en-US" sz="2200" dirty="0"/>
              <a:t> </a:t>
            </a:r>
            <a:r>
              <a:rPr lang="en-US" sz="2200" dirty="0" err="1"/>
              <a:t>compartida</a:t>
            </a:r>
            <a:r>
              <a:rPr lang="en-US" sz="2200" dirty="0"/>
              <a:t>, cola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boletería</a:t>
            </a:r>
            <a:r>
              <a:rPr lang="en-US" sz="2200" dirty="0"/>
              <a:t>, para </a:t>
            </a:r>
            <a:r>
              <a:rPr lang="en-US" sz="2200" dirty="0" err="1"/>
              <a:t>atención</a:t>
            </a:r>
            <a:r>
              <a:rPr lang="en-US" sz="2200" dirty="0"/>
              <a:t> de un </a:t>
            </a:r>
            <a:r>
              <a:rPr lang="en-US" sz="2200" dirty="0" err="1"/>
              <a:t>cajero</a:t>
            </a:r>
            <a:r>
              <a:rPr lang="en-US" sz="2200" dirty="0"/>
              <a:t>, etc.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transferencia</a:t>
            </a:r>
            <a:r>
              <a:rPr lang="en-US" sz="2200" dirty="0"/>
              <a:t> </a:t>
            </a:r>
            <a:r>
              <a:rPr lang="en-US" sz="2200" dirty="0" err="1"/>
              <a:t>asincrónica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(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se </a:t>
            </a:r>
            <a:r>
              <a:rPr lang="en-US" sz="2200" dirty="0" err="1"/>
              <a:t>reciben</a:t>
            </a:r>
            <a:r>
              <a:rPr lang="en-US" sz="2200" dirty="0"/>
              <a:t> </a:t>
            </a:r>
            <a:r>
              <a:rPr lang="en-US" sz="2200" dirty="0" err="1"/>
              <a:t>necesariamente</a:t>
            </a:r>
            <a:r>
              <a:rPr lang="en-US" sz="2200" dirty="0"/>
              <a:t> a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velocidad</a:t>
            </a:r>
            <a:r>
              <a:rPr lang="en-US" sz="2200" dirty="0"/>
              <a:t> que se </a:t>
            </a:r>
            <a:r>
              <a:rPr lang="en-US" sz="2200" dirty="0" err="1"/>
              <a:t>envían</a:t>
            </a:r>
            <a:r>
              <a:rPr lang="en-US" sz="2200" dirty="0"/>
              <a:t>) entre dos </a:t>
            </a:r>
            <a:r>
              <a:rPr lang="en-US" sz="2200" dirty="0" err="1"/>
              <a:t>procesos</a:t>
            </a:r>
            <a:r>
              <a:rPr lang="en-US" sz="2200" dirty="0"/>
              <a:t>: buffers IO, pipes (</a:t>
            </a:r>
            <a:r>
              <a:rPr lang="en-US" sz="2200" dirty="0" err="1"/>
              <a:t>tuberías</a:t>
            </a:r>
            <a:r>
              <a:rPr lang="en-US" sz="2200" dirty="0"/>
              <a:t>), sockets, colas de </a:t>
            </a:r>
            <a:r>
              <a:rPr lang="en-US" sz="2200" dirty="0" err="1"/>
              <a:t>mensajería</a:t>
            </a:r>
            <a:r>
              <a:rPr lang="en-US" sz="2200" dirty="0"/>
              <a:t>, </a:t>
            </a:r>
            <a:r>
              <a:rPr lang="en-US" sz="2200" dirty="0" err="1"/>
              <a:t>archivos</a:t>
            </a:r>
            <a:r>
              <a:rPr lang="en-US" sz="2200" dirty="0"/>
              <a:t>, etc. </a:t>
            </a:r>
          </a:p>
          <a:p>
            <a:r>
              <a:rPr lang="en-US" sz="2200" dirty="0" err="1"/>
              <a:t>Utilizadas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sistemas</a:t>
            </a:r>
            <a:r>
              <a:rPr lang="en-US" sz="2200" dirty="0"/>
              <a:t> </a:t>
            </a:r>
            <a:r>
              <a:rPr lang="en-US" sz="2200" dirty="0" err="1"/>
              <a:t>operativos</a:t>
            </a:r>
            <a:r>
              <a:rPr lang="en-US" sz="2200" dirty="0"/>
              <a:t> para </a:t>
            </a:r>
            <a:r>
              <a:rPr lang="en-US" sz="2200" dirty="0" err="1"/>
              <a:t>manejar</a:t>
            </a:r>
            <a:r>
              <a:rPr lang="en-US" sz="2200" dirty="0"/>
              <a:t> </a:t>
            </a:r>
            <a:r>
              <a:rPr lang="en-US" sz="2200" dirty="0" err="1"/>
              <a:t>interrupciones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Tambié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para la </a:t>
            </a:r>
            <a:r>
              <a:rPr lang="en-US" sz="2200" dirty="0" err="1"/>
              <a:t>programación</a:t>
            </a:r>
            <a:r>
              <a:rPr lang="en-US" sz="2200" dirty="0"/>
              <a:t> de </a:t>
            </a:r>
            <a:r>
              <a:rPr lang="en-US" sz="2200" dirty="0" err="1"/>
              <a:t>trabajos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sistema</a:t>
            </a:r>
            <a:r>
              <a:rPr lang="en-US" sz="2200" dirty="0"/>
              <a:t> </a:t>
            </a:r>
            <a:r>
              <a:rPr lang="en-US" sz="2200" dirty="0" err="1"/>
              <a:t>operativo</a:t>
            </a:r>
            <a:r>
              <a:rPr lang="en-U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8318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39348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A12E3-FC56-CB16-2081-CF3B39E83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052" y="2043689"/>
            <a:ext cx="6892847" cy="47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09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operaciones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83444"/>
              </p:ext>
            </p:extLst>
          </p:nvPr>
        </p:nvGraphicFramePr>
        <p:xfrm>
          <a:off x="1819896" y="2555113"/>
          <a:ext cx="8549160" cy="262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33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0320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Enqueue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un nuevo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al final de la cola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efectivamente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primer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que se </a:t>
                      </a:r>
                      <a:r>
                        <a:rPr lang="en-US" b="0" dirty="0" err="1"/>
                        <a:t>agregó</a:t>
                      </a:r>
                      <a:r>
                        <a:rPr lang="en-US" b="0" dirty="0"/>
                        <a:t> a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Peek,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frontal sin </a:t>
                      </a:r>
                      <a:r>
                        <a:rPr lang="en-US" b="0" dirty="0" err="1"/>
                        <a:t>eliminarlo</a:t>
                      </a:r>
                      <a:r>
                        <a:rPr lang="en-US" b="0" dirty="0"/>
                        <a:t> de la cola.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Devuelve el elemento en parte trasera sin eliminarlo.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isEmpty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Comprueba si  la cola está vacía.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Determina la cantidad de elementos presentes en la 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6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tiempo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5020B4-38C0-46A4-2055-7B6904865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66902"/>
              </p:ext>
            </p:extLst>
          </p:nvPr>
        </p:nvGraphicFramePr>
        <p:xfrm>
          <a:off x="1892279" y="2390468"/>
          <a:ext cx="8404393" cy="207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4084577"/>
                    </a:ext>
                  </a:extLst>
                </a:gridCol>
                <a:gridCol w="5345927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Complejidad en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522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Inserción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Inserta elemento en extremo de ingreso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5329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Eliminación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b="0" dirty="0"/>
                        <a:t>Elimina primer elemento en extremo de ‘salida’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0644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CL" dirty="0"/>
                        <a:t>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Peor caso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27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4160"/>
              </p:ext>
            </p:extLst>
          </p:nvPr>
        </p:nvGraphicFramePr>
        <p:xfrm>
          <a:off x="1374013" y="2576406"/>
          <a:ext cx="9440926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4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566085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Simple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Conocida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cola lineal, es la </a:t>
                      </a:r>
                      <a:r>
                        <a:rPr lang="en-US" b="0" dirty="0" err="1"/>
                        <a:t>versión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básica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cola. </a:t>
                      </a:r>
                      <a:r>
                        <a:rPr lang="en-US" b="0" dirty="0" err="1"/>
                        <a:t>Aquí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inserción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Enqueue,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posterior y la </a:t>
                      </a:r>
                      <a:r>
                        <a:rPr lang="en-US" b="0" dirty="0" err="1"/>
                        <a:t>eliminación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la </a:t>
                      </a:r>
                      <a:r>
                        <a:rPr lang="en-US" b="0" dirty="0" err="1"/>
                        <a:t>operación</a:t>
                      </a:r>
                      <a:r>
                        <a:rPr lang="en-US" b="0" dirty="0"/>
                        <a:t> Dequeue,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lugar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frontal.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Circular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cola </a:t>
                      </a:r>
                      <a:r>
                        <a:rPr lang="en-US" b="0" dirty="0" err="1"/>
                        <a:t>actúa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anillo</a:t>
                      </a:r>
                      <a:r>
                        <a:rPr lang="en-US" b="0" dirty="0"/>
                        <a:t> circular. El </a:t>
                      </a:r>
                      <a:r>
                        <a:rPr lang="en-US" b="0" dirty="0" err="1"/>
                        <a:t>funcionamiento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circular es similar al de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lineal </a:t>
                      </a:r>
                      <a:r>
                        <a:rPr lang="en-US" b="0" dirty="0" err="1"/>
                        <a:t>excepto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hecho</a:t>
                      </a:r>
                      <a:r>
                        <a:rPr lang="en-US" b="0" dirty="0"/>
                        <a:t> de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último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está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conectado</a:t>
                      </a:r>
                      <a:r>
                        <a:rPr lang="en-US" b="0" dirty="0"/>
                        <a:t> al primero.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ventaja</a:t>
                      </a:r>
                      <a:r>
                        <a:rPr lang="en-US" b="0" dirty="0"/>
                        <a:t> es que se </a:t>
                      </a:r>
                      <a:r>
                        <a:rPr lang="en-US" b="0" dirty="0" err="1"/>
                        <a:t>aprovecha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mejor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memoria</a:t>
                      </a:r>
                      <a:r>
                        <a:rPr lang="en-US" b="0" dirty="0"/>
                        <a:t>. </a:t>
                      </a:r>
                      <a:r>
                        <a:rPr lang="en-US" b="0" dirty="0" err="1"/>
                        <a:t>Esto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debe</a:t>
                      </a:r>
                      <a:r>
                        <a:rPr lang="en-US" b="0" dirty="0"/>
                        <a:t> a que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hay un </a:t>
                      </a:r>
                      <a:r>
                        <a:rPr lang="en-US" b="0" dirty="0" err="1"/>
                        <a:t>espacio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vacío</a:t>
                      </a:r>
                      <a:r>
                        <a:rPr lang="en-US" b="0" dirty="0"/>
                        <a:t>, es </a:t>
                      </a:r>
                      <a:r>
                        <a:rPr lang="en-US" b="0" dirty="0" err="1"/>
                        <a:t>decir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si</a:t>
                      </a:r>
                      <a:r>
                        <a:rPr lang="en-US" b="0" dirty="0"/>
                        <a:t> no hay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presente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 de la cola,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agregar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fácilmente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posición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9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96D8B1-B8FE-5156-1BF2-531390CF8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82464"/>
              </p:ext>
            </p:extLst>
          </p:nvPr>
        </p:nvGraphicFramePr>
        <p:xfrm>
          <a:off x="1334256" y="2608580"/>
          <a:ext cx="9520439" cy="332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631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629808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b="0" dirty="0"/>
                        <a:t>La cola de prioridad o</a:t>
                      </a:r>
                      <a:r>
                        <a:rPr lang="en-US" b="0" dirty="0" err="1"/>
                        <a:t>rganiza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alguna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algo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ser </a:t>
                      </a:r>
                      <a:r>
                        <a:rPr lang="en-US" b="0" dirty="0" err="1"/>
                        <a:t>tal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con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valor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bajo </a:t>
                      </a:r>
                      <a:r>
                        <a:rPr lang="en-US" b="0" dirty="0" err="1"/>
                        <a:t>obtenga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prioridad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alta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por</a:t>
                      </a:r>
                      <a:r>
                        <a:rPr lang="en-US" b="0" dirty="0"/>
                        <a:t> lo que a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cola con un </a:t>
                      </a:r>
                      <a:r>
                        <a:rPr lang="en-US" b="0" dirty="0" err="1"/>
                        <a:t>orden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creciente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valores</a:t>
                      </a:r>
                      <a:r>
                        <a:rPr lang="en-US" b="0" dirty="0"/>
                        <a:t>.</a:t>
                      </a:r>
                      <a:endParaRPr lang="en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3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Dequeue</a:t>
                      </a:r>
                    </a:p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También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conoce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Double Ended Queue. Doble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significa</a:t>
                      </a:r>
                      <a:r>
                        <a:rPr lang="en-US" b="0" dirty="0"/>
                        <a:t> que un </a:t>
                      </a:r>
                      <a:r>
                        <a:rPr lang="en-US" b="0" dirty="0" err="1"/>
                        <a:t>elemento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insertar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de ambos </a:t>
                      </a:r>
                      <a:r>
                        <a:rPr lang="en-US" b="0" dirty="0" err="1"/>
                        <a:t>extremos</a:t>
                      </a:r>
                      <a:r>
                        <a:rPr lang="en-US" b="0" dirty="0"/>
                        <a:t> de la cola, 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las </a:t>
                      </a:r>
                      <a:r>
                        <a:rPr lang="en-US" b="0" dirty="0" err="1"/>
                        <a:t>otras</a:t>
                      </a:r>
                      <a:r>
                        <a:rPr lang="en-US" b="0" dirty="0"/>
                        <a:t> colas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las que solo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hacer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extremo</a:t>
                      </a:r>
                      <a:r>
                        <a:rPr lang="en-US" b="0" dirty="0"/>
                        <a:t>. Es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obedezca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propiedad</a:t>
                      </a:r>
                      <a:r>
                        <a:rPr lang="en-US" b="0" dirty="0"/>
                        <a:t> “Primero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entrar</a:t>
                      </a:r>
                      <a:r>
                        <a:rPr lang="en-US" b="0" dirty="0"/>
                        <a:t>, primero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salir</a:t>
                      </a:r>
                      <a:r>
                        <a:rPr lang="en-US" b="0" dirty="0"/>
                        <a:t>”.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7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2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Ideas clave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76" y="2240915"/>
            <a:ext cx="5257800" cy="425196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O</a:t>
            </a:r>
            <a:r>
              <a:rPr lang="en-CL" sz="2200" dirty="0"/>
              <a:t>rganización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cceso</a:t>
            </a:r>
          </a:p>
          <a:p>
            <a:r>
              <a:rPr lang="en-US" sz="2200" dirty="0"/>
              <a:t>R</a:t>
            </a:r>
            <a:r>
              <a:rPr lang="en-CL" sz="2200" dirty="0"/>
              <a:t>ecuperación</a:t>
            </a:r>
          </a:p>
          <a:p>
            <a:r>
              <a:rPr lang="en-US" sz="2200" dirty="0"/>
              <a:t>P</a:t>
            </a:r>
            <a:r>
              <a:rPr lang="en-CL" sz="2200" dirty="0"/>
              <a:t>rocesamiento</a:t>
            </a:r>
          </a:p>
          <a:p>
            <a:r>
              <a:rPr lang="en-US" sz="2200" dirty="0"/>
              <a:t>A</a:t>
            </a:r>
            <a:r>
              <a:rPr lang="en-CL" sz="2200" dirty="0"/>
              <a:t>ctualización</a:t>
            </a:r>
          </a:p>
          <a:p>
            <a:r>
              <a:rPr lang="en-US" sz="2200" dirty="0"/>
              <a:t>A</a:t>
            </a:r>
            <a:r>
              <a:rPr lang="en-CL" sz="2200" dirty="0"/>
              <a:t>lmacenamiento</a:t>
            </a:r>
          </a:p>
          <a:p>
            <a:r>
              <a:rPr lang="en-US" sz="2200" dirty="0"/>
              <a:t>E</a:t>
            </a:r>
            <a:r>
              <a:rPr lang="en-CL" sz="2200" dirty="0"/>
              <a:t>ficiencia en tiempo y almacenamiento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752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Queue: características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FIFO</a:t>
            </a:r>
          </a:p>
          <a:p>
            <a:r>
              <a:rPr lang="en-US" sz="2200" dirty="0"/>
              <a:t>Para remover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último</a:t>
            </a:r>
            <a:r>
              <a:rPr lang="en-US" sz="2200" dirty="0"/>
              <a:t> </a:t>
            </a:r>
            <a:r>
              <a:rPr lang="en-US" sz="2200" dirty="0" err="1"/>
              <a:t>elemento</a:t>
            </a:r>
            <a:r>
              <a:rPr lang="en-US" sz="2200" dirty="0"/>
              <a:t> de la cola,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</a:t>
            </a:r>
            <a:r>
              <a:rPr lang="en-US" sz="2200" dirty="0" err="1"/>
              <a:t>insertados</a:t>
            </a:r>
            <a:r>
              <a:rPr lang="en-US" sz="2200" dirty="0"/>
              <a:t> antes del nuevo </a:t>
            </a:r>
            <a:r>
              <a:rPr lang="en-US" sz="2200" dirty="0" err="1"/>
              <a:t>ítem</a:t>
            </a:r>
            <a:r>
              <a:rPr lang="en-US" sz="2200" dirty="0"/>
              <a:t> </a:t>
            </a:r>
            <a:r>
              <a:rPr lang="en-US" sz="2200" dirty="0" err="1"/>
              <a:t>deben</a:t>
            </a:r>
            <a:r>
              <a:rPr lang="en-US" sz="2200" dirty="0"/>
              <a:t> </a:t>
            </a:r>
            <a:r>
              <a:rPr lang="en-US" sz="2200" dirty="0" err="1"/>
              <a:t>eliminarse</a:t>
            </a:r>
            <a:r>
              <a:rPr lang="en-US" sz="2200" dirty="0"/>
              <a:t>.</a:t>
            </a:r>
          </a:p>
          <a:p>
            <a:r>
              <a:rPr lang="es-ES" sz="2200" dirty="0"/>
              <a:t>Es una lista ordenada de elementos de tipos de datos similares.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99815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349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403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287"/>
            <a:ext cx="10515600" cy="4069699"/>
          </a:xfrm>
        </p:spPr>
        <p:txBody>
          <a:bodyPr>
            <a:normAutofit/>
          </a:bodyPr>
          <a:lstStyle/>
          <a:p>
            <a:r>
              <a:rPr lang="en-US" sz="2200" dirty="0"/>
              <a:t>Es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no lineal y </a:t>
            </a:r>
            <a:r>
              <a:rPr lang="en-US" sz="2200" dirty="0" err="1"/>
              <a:t>jerárquica</a:t>
            </a:r>
            <a:r>
              <a:rPr lang="en-US" sz="2200" dirty="0"/>
              <a:t> </a:t>
            </a:r>
            <a:r>
              <a:rPr lang="en-US" sz="2200" dirty="0" err="1"/>
              <a:t>donde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elementos</a:t>
            </a:r>
            <a:r>
              <a:rPr lang="en-US" sz="2200" dirty="0"/>
              <a:t> se </a:t>
            </a:r>
            <a:r>
              <a:rPr lang="en-US" sz="2200" dirty="0" err="1"/>
              <a:t>organizan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similar a un árbol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un árbol,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nodo</a:t>
            </a:r>
            <a:r>
              <a:rPr lang="en-US" sz="2200" dirty="0"/>
              <a:t> superior se llama </a:t>
            </a:r>
            <a:r>
              <a:rPr lang="en-US" sz="2200" dirty="0" err="1"/>
              <a:t>nodo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.</a:t>
            </a:r>
          </a:p>
          <a:p>
            <a:r>
              <a:rPr lang="es-ES" sz="2200" dirty="0"/>
              <a:t>Cada nodo contiene algunos datos, y los datos pueden ser de cualquier tipo.</a:t>
            </a:r>
          </a:p>
          <a:p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un </a:t>
            </a:r>
            <a:r>
              <a:rPr lang="en-US" sz="2200" dirty="0" err="1"/>
              <a:t>nodo</a:t>
            </a:r>
            <a:r>
              <a:rPr lang="en-US" sz="2200" dirty="0"/>
              <a:t> central, </a:t>
            </a:r>
            <a:r>
              <a:rPr lang="en-US" sz="2200" dirty="0" err="1"/>
              <a:t>nodos</a:t>
            </a:r>
            <a:r>
              <a:rPr lang="en-US" sz="2200" dirty="0"/>
              <a:t> </a:t>
            </a:r>
            <a:r>
              <a:rPr lang="en-US" sz="2200" dirty="0" err="1"/>
              <a:t>estructurales</a:t>
            </a:r>
            <a:r>
              <a:rPr lang="en-US" sz="2200" dirty="0"/>
              <a:t> y </a:t>
            </a:r>
            <a:r>
              <a:rPr lang="en-US" sz="2200" dirty="0" err="1"/>
              <a:t>subnodos</a:t>
            </a:r>
            <a:r>
              <a:rPr lang="en-US" sz="2200" dirty="0"/>
              <a:t> que </a:t>
            </a:r>
            <a:r>
              <a:rPr lang="en-US" sz="2200" dirty="0" err="1"/>
              <a:t>están</a:t>
            </a:r>
            <a:r>
              <a:rPr lang="en-US" sz="2200" dirty="0"/>
              <a:t> </a:t>
            </a:r>
            <a:r>
              <a:rPr lang="en-US" sz="2200" dirty="0" err="1"/>
              <a:t>conectados</a:t>
            </a:r>
            <a:r>
              <a:rPr lang="en-US" sz="2200" dirty="0"/>
              <a:t> a </a:t>
            </a:r>
            <a:r>
              <a:rPr lang="en-US" sz="2200" dirty="0" err="1"/>
              <a:t>través</a:t>
            </a:r>
            <a:r>
              <a:rPr lang="en-US" sz="2200" dirty="0"/>
              <a:t> de </a:t>
            </a:r>
            <a:r>
              <a:rPr lang="en-US" sz="2200" dirty="0" err="1"/>
              <a:t>bordes</a:t>
            </a:r>
            <a:r>
              <a:rPr lang="en-US" sz="2200" dirty="0"/>
              <a:t> (edges).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estructuras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de árbol </a:t>
            </a:r>
            <a:r>
              <a:rPr lang="en-US" sz="2200" dirty="0" err="1"/>
              <a:t>permiten</a:t>
            </a:r>
            <a:r>
              <a:rPr lang="en-US" sz="2200" dirty="0"/>
              <a:t> un </a:t>
            </a:r>
            <a:r>
              <a:rPr lang="en-US" sz="2200" dirty="0" err="1"/>
              <a:t>rápido</a:t>
            </a:r>
            <a:r>
              <a:rPr lang="en-US" sz="2200" dirty="0"/>
              <a:t> y </a:t>
            </a:r>
            <a:r>
              <a:rPr lang="en-US" sz="2200" dirty="0" err="1"/>
              <a:t>fácil</a:t>
            </a:r>
            <a:r>
              <a:rPr lang="en-US" sz="2200" dirty="0"/>
              <a:t> </a:t>
            </a:r>
            <a:r>
              <a:rPr lang="en-US" sz="2200" dirty="0" err="1"/>
              <a:t>acceso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tratarse</a:t>
            </a:r>
            <a:r>
              <a:rPr lang="en-US" sz="2200" dirty="0"/>
              <a:t> de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no lineal.</a:t>
            </a:r>
          </a:p>
          <a:p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: Node, Root, Edge, Height of a tree, Degree of a tree, 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44887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3074" name="Picture 2" descr="Introduction to Tree - Data Structure and Algorithm Tutorials">
            <a:extLst>
              <a:ext uri="{FF2B5EF4-FFF2-40B4-BE49-F238E27FC236}">
                <a16:creationId xmlns:a16="http://schemas.microsoft.com/office/drawing/2014/main" id="{0E027E61-60ED-7723-C4E0-3E612AA89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0779"/>
            <a:ext cx="11084814" cy="509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6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FA863C3-460A-3E7B-76DA-A2051EB3B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76" y="2075691"/>
            <a:ext cx="889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3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02024"/>
              </p:ext>
            </p:extLst>
          </p:nvPr>
        </p:nvGraphicFramePr>
        <p:xfrm>
          <a:off x="669036" y="2204403"/>
          <a:ext cx="10853928" cy="366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14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542114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CL" dirty="0"/>
                        <a:t>Parent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principal</a:t>
                      </a:r>
                    </a:p>
                    <a:p>
                      <a:r>
                        <a:rPr lang="en-CL" dirty="0"/>
                        <a:t>Nodo padre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que es un </a:t>
                      </a:r>
                      <a:r>
                        <a:rPr lang="en-US" dirty="0" err="1"/>
                        <a:t>predecesor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denomina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ese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: {B] es </a:t>
                      </a:r>
                      <a:r>
                        <a:rPr lang="en-US" dirty="0" err="1"/>
                        <a:t>nodo</a:t>
                      </a:r>
                      <a:r>
                        <a:rPr lang="en-US" dirty="0"/>
                        <a:t> principal de [D, E}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866464">
                <a:tc>
                  <a:txBody>
                    <a:bodyPr/>
                    <a:lstStyle/>
                    <a:p>
                      <a:r>
                        <a:rPr lang="en-US" dirty="0"/>
                        <a:t>Child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secundario</a:t>
                      </a:r>
                    </a:p>
                    <a:p>
                      <a:r>
                        <a:rPr lang="en-CL" dirty="0"/>
                        <a:t>Nodo hijo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inmediato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: {D, E}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{B}.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1386938">
                <a:tc>
                  <a:txBody>
                    <a:bodyPr/>
                    <a:lstStyle/>
                    <a:p>
                      <a:r>
                        <a:rPr lang="en-US" dirty="0"/>
                        <a:t>Root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alto de un árbol o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ningún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principal: {A}</a:t>
                      </a:r>
                    </a:p>
                    <a:p>
                      <a:endParaRPr lang="en-US" b="0" dirty="0"/>
                    </a:p>
                    <a:p>
                      <a:r>
                        <a:rPr lang="en-CL" b="0" dirty="0"/>
                        <a:t>Un árbol no vacío debe contener exactamente un nodo raíz y exactamente una ruta desde la raíz a todos los demás nodos del árblo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3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18902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Leaf node</a:t>
                      </a:r>
                    </a:p>
                    <a:p>
                      <a:r>
                        <a:rPr lang="en-CL" dirty="0"/>
                        <a:t>External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hoja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que no </a:t>
                      </a:r>
                      <a:r>
                        <a:rPr lang="en-US" b="0" dirty="0" err="1"/>
                        <a:t>tienen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 {K, L, M, N, O, P}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hoja del árbol.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Ancestor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Nodo ancestro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predecesor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</a:t>
                      </a:r>
                      <a:r>
                        <a:rPr lang="en-US" b="0" dirty="0"/>
                        <a:t> </a:t>
                      </a:r>
                      <a:r>
                        <a:rPr lang="en-US" b="1" dirty="0" err="1"/>
                        <a:t>ancestro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 {A,B}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antecesores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{E}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Descendiente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sucesor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hoja. </a:t>
                      </a:r>
                    </a:p>
                    <a:p>
                      <a:r>
                        <a:rPr lang="en-US" b="0" dirty="0"/>
                        <a:t>{E,I} son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{B}.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Hermano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mismo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padre se </a:t>
                      </a:r>
                      <a:r>
                        <a:rPr lang="en-US" b="0" dirty="0" err="1"/>
                        <a:t>llaman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{D,E} son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hermanos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547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términología básica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0486"/>
              </p:ext>
            </p:extLst>
          </p:nvPr>
        </p:nvGraphicFramePr>
        <p:xfrm>
          <a:off x="669036" y="2204403"/>
          <a:ext cx="10818241" cy="34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12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7465314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Términología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dirty="0"/>
                        <a:t>En español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Level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Nivel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Recuento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ruta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/>
                        <a:t>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nivel</a:t>
                      </a:r>
                      <a:r>
                        <a:rPr lang="en-US" b="0" dirty="0"/>
                        <a:t> 0.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Internal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interno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con al </a:t>
                      </a:r>
                      <a:r>
                        <a:rPr lang="en-US" b="0" dirty="0" err="1"/>
                        <a:t>menos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hijo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 err="1"/>
                        <a:t>Neighbour</a:t>
                      </a:r>
                      <a:r>
                        <a:rPr lang="en-US" dirty="0"/>
                        <a:t> of a Node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Vecino</a:t>
                      </a:r>
                      <a:r>
                        <a:rPr lang="en-US" dirty="0"/>
                        <a:t> de un </a:t>
                      </a:r>
                      <a:r>
                        <a:rPr lang="en-US" dirty="0" err="1"/>
                        <a:t>nodo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principales</a:t>
                      </a:r>
                      <a:r>
                        <a:rPr lang="en-US" b="0" dirty="0"/>
                        <a:t> o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denominan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vecinos</a:t>
                      </a:r>
                      <a:r>
                        <a:rPr lang="en-US" b="0" dirty="0"/>
                        <a:t> de ese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Subtree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Subárbol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Cualquier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del árbol junto con </a:t>
                      </a:r>
                      <a:r>
                        <a:rPr lang="en-US" b="0" dirty="0" err="1"/>
                        <a:t>su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descendiente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93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1914287"/>
            <a:ext cx="8848344" cy="406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tiene</a:t>
            </a:r>
            <a:r>
              <a:rPr lang="en-US" sz="2200" dirty="0"/>
              <a:t> </a:t>
            </a:r>
            <a:r>
              <a:rPr lang="en-US" sz="2200" dirty="0" err="1"/>
              <a:t>varias</a:t>
            </a:r>
            <a:r>
              <a:rPr lang="en-US" sz="2200" dirty="0"/>
              <a:t> </a:t>
            </a:r>
            <a:r>
              <a:rPr lang="en-US" sz="2200" dirty="0" err="1"/>
              <a:t>terminologías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.</a:t>
            </a:r>
          </a:p>
          <a:p>
            <a:r>
              <a:rPr lang="en-US" sz="2200" dirty="0"/>
              <a:t>Node, </a:t>
            </a:r>
          </a:p>
          <a:p>
            <a:r>
              <a:rPr lang="en-US" sz="2200" dirty="0"/>
              <a:t>Root, </a:t>
            </a:r>
          </a:p>
          <a:p>
            <a:r>
              <a:rPr lang="en-US" sz="2200" dirty="0"/>
              <a:t>Edge, </a:t>
            </a:r>
          </a:p>
          <a:p>
            <a:r>
              <a:rPr lang="en-US" sz="2200" dirty="0"/>
              <a:t>Height of a tree (</a:t>
            </a:r>
            <a:r>
              <a:rPr lang="en-US" sz="2200" dirty="0" err="1"/>
              <a:t>altura</a:t>
            </a:r>
            <a:r>
              <a:rPr lang="en-US" sz="2200" dirty="0"/>
              <a:t> del árbol)</a:t>
            </a:r>
          </a:p>
          <a:p>
            <a:r>
              <a:rPr lang="en-US" sz="2200" dirty="0"/>
              <a:t>Degree of a tree (</a:t>
            </a:r>
            <a:r>
              <a:rPr lang="en-US" sz="2200" dirty="0" err="1"/>
              <a:t>grado</a:t>
            </a:r>
            <a:r>
              <a:rPr lang="en-US" sz="2200" dirty="0"/>
              <a:t> del arbol)</a:t>
            </a:r>
          </a:p>
          <a:p>
            <a:r>
              <a:rPr lang="en-US" sz="2200" dirty="0"/>
              <a:t>Etc.</a:t>
            </a:r>
            <a:endParaRPr lang="en-CL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708748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, es </a:t>
                </a:r>
                <a:r>
                  <a:rPr lang="en-US" sz="2200" dirty="0" err="1"/>
                  <a:t>una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sucesión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 arbol </a:t>
                </a:r>
                <a:r>
                  <a:rPr lang="en-US" sz="2200" dirty="0" err="1"/>
                  <a:t>tal</a:t>
                </a:r>
                <a:r>
                  <a:rPr lang="en-US" sz="2200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padre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200" dirty="0"/>
                  <a:t> para 1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la </a:t>
                </a:r>
                <a:r>
                  <a:rPr lang="en-US" sz="2200" dirty="0" err="1"/>
                  <a:t>secuencia</a:t>
                </a:r>
                <a:r>
                  <a:rPr lang="en-US" sz="2200" dirty="0"/>
                  <a:t> se </a:t>
                </a:r>
                <a:r>
                  <a:rPr lang="en-US" sz="2200" dirty="0" err="1"/>
                  <a:t>denomina</a:t>
                </a:r>
                <a:r>
                  <a:rPr lang="en-US" sz="2200" dirty="0"/>
                  <a:t> </a:t>
                </a:r>
                <a:r>
                  <a:rPr lang="en-US" sz="2200" b="1" i="1" dirty="0" err="1"/>
                  <a:t>camino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al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delo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Hay un camino de longitud 0 de cualquier nodo a sí mismo</a:t>
                </a:r>
              </a:p>
              <a:p>
                <a:r>
                  <a:rPr lang="es-ES" sz="2200" dirty="0"/>
                  <a:t>Hay un camino de longitud 2 en {C2, s2.1, s2.1.2} de {C2} a {s2.1.2}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022" y="2456324"/>
                <a:ext cx="9934222" cy="2808197"/>
              </a:xfrm>
              <a:blipFill>
                <a:blip r:embed="rId2"/>
                <a:stretch>
                  <a:fillRect l="-766" r="-255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1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 de dato vs Tipo de dato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E83BB9-2E1D-DDA4-1F79-0FFBA5DA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9395"/>
              </p:ext>
            </p:extLst>
          </p:nvPr>
        </p:nvGraphicFramePr>
        <p:xfrm>
          <a:off x="838200" y="2280603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79731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8611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L" sz="200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800" dirty="0"/>
                        <a:t>Estructura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4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Define tipo de dato para una variable particular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Colección de diferentes tipos de datos. Representación de los datos mediante objetos que son utilizados por los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0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es </a:t>
                      </a:r>
                      <a:r>
                        <a:rPr lang="en-US" sz="2000" dirty="0" err="1"/>
                        <a:t>una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estrategia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almenamiento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datos</a:t>
                      </a:r>
                      <a:r>
                        <a:rPr lang="en-US" sz="2000" dirty="0"/>
                        <a:t>. No </a:t>
                      </a:r>
                      <a:r>
                        <a:rPr lang="en-US" sz="2000" dirty="0" err="1"/>
                        <a:t>almacena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el</a:t>
                      </a:r>
                      <a:r>
                        <a:rPr lang="en-US" sz="2000" dirty="0"/>
                        <a:t> valor del </a:t>
                      </a:r>
                      <a:r>
                        <a:rPr lang="en-US" sz="2000" dirty="0" err="1"/>
                        <a:t>dato</a:t>
                      </a:r>
                      <a:r>
                        <a:rPr lang="en-US" sz="2000" dirty="0"/>
                        <a:t>.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Puede contener múltiples tipos de datos en un mismo objeto en memoria principal.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abstracta</a:t>
                      </a:r>
                      <a:endParaRPr lang="en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Implementación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concreta</a:t>
                      </a:r>
                      <a:endParaRPr lang="en-C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36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hay </a:t>
                      </a:r>
                      <a:r>
                        <a:rPr lang="en-US" sz="2000" dirty="0" err="1"/>
                        <a:t>complejidad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2000" dirty="0"/>
                        <a:t>Complejidad en tiempo, factor importante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0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int, float, double,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2000" dirty="0"/>
                        <a:t>Stack, Queue, Tree,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7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17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 : terminología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</p:spPr>
            <p:txBody>
              <a:bodyPr>
                <a:normAutofit/>
              </a:bodyPr>
              <a:lstStyle/>
              <a:p>
                <a:endParaRPr lang="en-CL" sz="2200" dirty="0"/>
              </a:p>
              <a:p>
                <a:r>
                  <a:rPr lang="en-US" sz="2200" dirty="0"/>
                  <a:t>Si </a:t>
                </a:r>
                <a:r>
                  <a:rPr lang="en-US" sz="2200" dirty="0" err="1"/>
                  <a:t>existe</a:t>
                </a:r>
                <a:r>
                  <a:rPr lang="en-US" sz="2200" dirty="0"/>
                  <a:t>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nodo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 </a:t>
                </a:r>
                <a:r>
                  <a:rPr lang="en-US" sz="2200" dirty="0" err="1"/>
                  <a:t>otro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entonces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b="1" i="1" dirty="0" err="1"/>
                  <a:t>antecesor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 y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es un </a:t>
                </a:r>
                <a:r>
                  <a:rPr lang="en-US" sz="2200" dirty="0" err="1"/>
                  <a:t>descendiente</a:t>
                </a:r>
                <a:r>
                  <a:rPr lang="en-US" sz="2200" dirty="0"/>
                  <a:t> de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La </a:t>
                </a:r>
                <a:r>
                  <a:rPr lang="en-US" sz="2200" b="1" i="1" dirty="0" err="1"/>
                  <a:t>longitud</a:t>
                </a:r>
                <a:r>
                  <a:rPr lang="en-US" sz="2200" dirty="0"/>
                  <a:t> de un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es </a:t>
                </a:r>
                <a:r>
                  <a:rPr lang="en-US" sz="2200" dirty="0" err="1"/>
                  <a:t>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número</a:t>
                </a:r>
                <a:r>
                  <a:rPr lang="en-US" sz="2200" dirty="0"/>
                  <a:t> de </a:t>
                </a:r>
                <a:r>
                  <a:rPr lang="en-US" sz="2200" dirty="0" err="1"/>
                  <a:t>nodos</a:t>
                </a:r>
                <a:r>
                  <a:rPr lang="en-US" sz="2200" dirty="0"/>
                  <a:t> del </a:t>
                </a:r>
                <a:r>
                  <a:rPr lang="en-US" sz="2200" dirty="0" err="1"/>
                  <a:t>camino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menos</a:t>
                </a:r>
                <a:r>
                  <a:rPr lang="en-US" sz="2200" dirty="0"/>
                  <a:t> 1.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altura</a:t>
                </a:r>
                <a:r>
                  <a:rPr lang="es-ES" sz="2200" dirty="0"/>
                  <a:t> de un nodo en un árbol es la longitud del camino más largo de ese nodo a una hoja.</a:t>
                </a:r>
              </a:p>
              <a:p>
                <a:r>
                  <a:rPr lang="es-ES" sz="2200" dirty="0"/>
                  <a:t>La altura del árbol es la altura de la raíz.</a:t>
                </a:r>
              </a:p>
              <a:p>
                <a:r>
                  <a:rPr lang="es-ES" sz="2200" dirty="0"/>
                  <a:t>La </a:t>
                </a:r>
                <a:r>
                  <a:rPr lang="es-ES" sz="2200" b="1" i="1" dirty="0"/>
                  <a:t>profundidad</a:t>
                </a:r>
                <a:r>
                  <a:rPr lang="es-ES" sz="2200" dirty="0"/>
                  <a:t> de un nodo es la longitud del camino único desde la raíz a ese nodo.</a:t>
                </a:r>
              </a:p>
              <a:p>
                <a:pPr marL="0" indent="0">
                  <a:buNone/>
                </a:pPr>
                <a:endParaRPr lang="es-ES" sz="2200" dirty="0" err="1"/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295" y="2506301"/>
                <a:ext cx="10202362" cy="3531113"/>
              </a:xfrm>
              <a:blipFill>
                <a:blip r:embed="rId2"/>
                <a:stretch>
                  <a:fillRect l="-746" r="-871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513258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70" y="3148057"/>
            <a:ext cx="9849612" cy="22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Un árbol </a:t>
            </a:r>
            <a:r>
              <a:rPr lang="en-US" sz="2200" dirty="0" err="1"/>
              <a:t>consiste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raíz</a:t>
            </a:r>
            <a:r>
              <a:rPr lang="en-US" sz="2200" dirty="0"/>
              <a:t> y cero o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subárboles</a:t>
            </a:r>
            <a:r>
              <a:rPr lang="en-US" sz="2200" dirty="0"/>
              <a:t> T1, T2, …, Tk tales que hay </a:t>
            </a:r>
            <a:r>
              <a:rPr lang="en-US" sz="2200" dirty="0" err="1"/>
              <a:t>una</a:t>
            </a:r>
            <a:r>
              <a:rPr lang="en-US" sz="2200" dirty="0"/>
              <a:t> arista </a:t>
            </a:r>
            <a:r>
              <a:rPr lang="en-US" sz="2200" dirty="0" err="1"/>
              <a:t>desde</a:t>
            </a:r>
            <a:r>
              <a:rPr lang="en-US" sz="2200" dirty="0"/>
              <a:t> la </a:t>
            </a:r>
            <a:r>
              <a:rPr lang="en-US" sz="2200" dirty="0" err="1"/>
              <a:t>raíz</a:t>
            </a:r>
            <a:r>
              <a:rPr lang="en-US" sz="2200" dirty="0"/>
              <a:t> del árbol hasta la </a:t>
            </a:r>
            <a:r>
              <a:rPr lang="en-US" sz="2200" dirty="0" err="1"/>
              <a:t>raíz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subárbol.Node</a:t>
            </a:r>
            <a:r>
              <a:rPr lang="en-US" sz="2200" dirty="0"/>
              <a:t>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183751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2052" name="Picture 4" descr="Representation of Tree Data Structure">
            <a:extLst>
              <a:ext uri="{FF2B5EF4-FFF2-40B4-BE49-F238E27FC236}">
                <a16:creationId xmlns:a16="http://schemas.microsoft.com/office/drawing/2014/main" id="{1B04BACF-AE1E-B1E7-7686-7E78156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88" y="1771861"/>
            <a:ext cx="7669276" cy="492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171451" y="3368061"/>
            <a:ext cx="350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 árbol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raíz</a:t>
            </a:r>
            <a:r>
              <a:rPr lang="en-US" sz="1800" dirty="0"/>
              <a:t> y cero o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subárboles</a:t>
            </a:r>
            <a:r>
              <a:rPr lang="en-US" sz="1800" dirty="0"/>
              <a:t> T1, T2, …, Tk tales que hay </a:t>
            </a:r>
            <a:r>
              <a:rPr lang="en-US" sz="1800" dirty="0" err="1"/>
              <a:t>una</a:t>
            </a:r>
            <a:r>
              <a:rPr lang="en-US" sz="1800" dirty="0"/>
              <a:t> arista </a:t>
            </a:r>
            <a:r>
              <a:rPr lang="en-US" sz="1800" dirty="0" err="1"/>
              <a:t>desde</a:t>
            </a:r>
            <a:r>
              <a:rPr lang="en-US" sz="1800" dirty="0"/>
              <a:t> la </a:t>
            </a:r>
            <a:r>
              <a:rPr lang="en-US" sz="1800" dirty="0" err="1"/>
              <a:t>raíz</a:t>
            </a:r>
            <a:r>
              <a:rPr lang="en-US" sz="1800" dirty="0"/>
              <a:t> del árbol hasta la </a:t>
            </a:r>
            <a:r>
              <a:rPr lang="en-US" sz="1800" dirty="0" err="1"/>
              <a:t>raíz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subárbol</a:t>
            </a:r>
            <a:r>
              <a:rPr lang="en-US" sz="1800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531452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índice general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, line&#10;&#10;Description automatically generated">
            <a:extLst>
              <a:ext uri="{FF2B5EF4-FFF2-40B4-BE49-F238E27FC236}">
                <a16:creationId xmlns:a16="http://schemas.microsoft.com/office/drawing/2014/main" id="{90CF6E06-F8D9-EE0C-318A-41A164DF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4" y="2043689"/>
            <a:ext cx="8522242" cy="44411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546131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representación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67947-AEC2-63CC-0090-C7A875BC96F1}"/>
              </a:ext>
            </a:extLst>
          </p:cNvPr>
          <p:cNvSpPr txBox="1"/>
          <p:nvPr/>
        </p:nvSpPr>
        <p:spPr>
          <a:xfrm>
            <a:off x="6478741" y="2209641"/>
            <a:ext cx="40876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struct Node {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int data;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first_child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second_child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third_child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      struct Node *</a:t>
            </a:r>
            <a:r>
              <a:rPr lang="en-US" b="0" i="1" u="none" strike="noStrike" dirty="0" err="1">
                <a:solidFill>
                  <a:srgbClr val="273239"/>
                </a:solidFill>
                <a:effectLst/>
                <a:latin typeface="Nunito" pitchFamily="2" charset="77"/>
              </a:rPr>
              <a:t>nth_child</a:t>
            </a: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;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</a:p>
          <a:p>
            <a:r>
              <a:rPr lang="en-US" dirty="0"/>
              <a:t>       .</a:t>
            </a:r>
            <a:br>
              <a:rPr lang="en-US" dirty="0"/>
            </a:br>
            <a:r>
              <a:rPr lang="en-US" b="0" i="1" u="none" strike="noStrike" dirty="0">
                <a:solidFill>
                  <a:srgbClr val="273239"/>
                </a:solidFill>
                <a:effectLst/>
                <a:latin typeface="Nunito" pitchFamily="2" charset="77"/>
              </a:rPr>
              <a:t>};</a:t>
            </a:r>
            <a:endParaRPr lang="en-C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3B28-7904-6CA4-9E43-FF19F119DCA8}"/>
              </a:ext>
            </a:extLst>
          </p:cNvPr>
          <p:cNvSpPr txBox="1"/>
          <p:nvPr/>
        </p:nvSpPr>
        <p:spPr>
          <a:xfrm>
            <a:off x="1351027" y="2489587"/>
            <a:ext cx="3505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effectLst/>
                <a:latin typeface="Nunito" pitchFamily="2" charset="77"/>
              </a:rPr>
              <a:t>struct Node {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int data;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left;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Node* right; </a:t>
            </a:r>
          </a:p>
          <a:p>
            <a:endParaRPr lang="en-US" i="1" dirty="0">
              <a:latin typeface="Nunito" pitchFamily="2" charset="77"/>
            </a:endParaRP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      Node(</a:t>
            </a:r>
            <a:r>
              <a:rPr lang="en-US" i="1" dirty="0">
                <a:solidFill>
                  <a:srgbClr val="273239"/>
                </a:solidFill>
                <a:latin typeface="Nunito" pitchFamily="2" charset="77"/>
              </a:rPr>
              <a:t>int</a:t>
            </a:r>
            <a:r>
              <a:rPr lang="en-US" b="0" i="1" u="none" strike="noStrike" dirty="0">
                <a:effectLst/>
                <a:latin typeface="Nunito" pitchFamily="2" charset="77"/>
              </a:rPr>
              <a:t> value) {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data = value;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left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right = </a:t>
            </a:r>
            <a:r>
              <a:rPr lang="en-US" b="0" i="1" u="none" strike="noStrike" dirty="0" err="1">
                <a:effectLst/>
                <a:latin typeface="Nunito" pitchFamily="2" charset="77"/>
              </a:rPr>
              <a:t>nullptr</a:t>
            </a:r>
            <a:r>
              <a:rPr lang="en-US" b="0" i="1" u="none" strike="noStrike" dirty="0">
                <a:effectLst/>
                <a:latin typeface="Nunito" pitchFamily="2" charset="77"/>
              </a:rPr>
              <a:t>; </a:t>
            </a:r>
          </a:p>
          <a:p>
            <a:r>
              <a:rPr lang="en-US" i="1" dirty="0">
                <a:latin typeface="Nunito" pitchFamily="2" charset="77"/>
              </a:rPr>
              <a:t>      </a:t>
            </a:r>
            <a:r>
              <a:rPr lang="en-US" b="0" i="1" u="none" strike="noStrike" dirty="0">
                <a:effectLst/>
                <a:latin typeface="Nunito" pitchFamily="2" charset="77"/>
              </a:rPr>
              <a:t>} </a:t>
            </a:r>
          </a:p>
          <a:p>
            <a:r>
              <a:rPr lang="en-US" b="0" i="1" u="none" strike="noStrike" dirty="0">
                <a:effectLst/>
                <a:latin typeface="Nunito" pitchFamily="2" charset="77"/>
              </a:rPr>
              <a:t>};</a:t>
            </a:r>
            <a:endParaRPr lang="en-CL" i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9883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diagram, technical drawing, plan, schematic&#10;&#10;Description automatically generated">
            <a:extLst>
              <a:ext uri="{FF2B5EF4-FFF2-40B4-BE49-F238E27FC236}">
                <a16:creationId xmlns:a16="http://schemas.microsoft.com/office/drawing/2014/main" id="{0FA7C0E9-0E5D-64F4-9B06-957E0FF2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130" y="2074101"/>
            <a:ext cx="6615739" cy="4437062"/>
          </a:xfrm>
        </p:spPr>
      </p:pic>
    </p:spTree>
    <p:extLst>
      <p:ext uri="{BB962C8B-B14F-4D97-AF65-F5344CB8AC3E}">
        <p14:creationId xmlns:p14="http://schemas.microsoft.com/office/powerpoint/2010/main" val="2023307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árbol binario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7" name="Content Placeholder 6" descr="A picture containing diagram, text, plan, technical drawing&#10;&#10;Description automatically generated">
            <a:extLst>
              <a:ext uri="{FF2B5EF4-FFF2-40B4-BE49-F238E27FC236}">
                <a16:creationId xmlns:a16="http://schemas.microsoft.com/office/drawing/2014/main" id="{BFAD10C1-8ED5-9A17-CDD2-263A365C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92" y="2055813"/>
            <a:ext cx="6633816" cy="4449186"/>
          </a:xfrm>
        </p:spPr>
      </p:pic>
    </p:spTree>
    <p:extLst>
      <p:ext uri="{BB962C8B-B14F-4D97-AF65-F5344CB8AC3E}">
        <p14:creationId xmlns:p14="http://schemas.microsoft.com/office/powerpoint/2010/main" val="779775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/>
              <a:t>Tree: representación</a:t>
            </a:r>
            <a:endParaRPr lang="en-CL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194" name="Picture 2" descr="Types of Trees in Data Structure based on the number of children">
            <a:extLst>
              <a:ext uri="{FF2B5EF4-FFF2-40B4-BE49-F238E27FC236}">
                <a16:creationId xmlns:a16="http://schemas.microsoft.com/office/drawing/2014/main" id="{8F5678C2-ED6A-BECE-893D-D993FEE8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1823694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235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0876"/>
              </p:ext>
            </p:extLst>
          </p:nvPr>
        </p:nvGraphicFramePr>
        <p:xfrm>
          <a:off x="649986" y="2636620"/>
          <a:ext cx="11046714" cy="24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Binary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binario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tener</a:t>
                      </a:r>
                      <a:r>
                        <a:rPr lang="en-US" b="0" dirty="0"/>
                        <a:t> un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de dos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vinculados</a:t>
                      </a:r>
                      <a:r>
                        <a:rPr lang="en-US" b="0" dirty="0"/>
                        <a:t> a </a:t>
                      </a:r>
                      <a:r>
                        <a:rPr lang="en-US" b="0" dirty="0" err="1"/>
                        <a:t>él</a:t>
                      </a:r>
                      <a:r>
                        <a:rPr lang="en-US" b="0" dirty="0"/>
                        <a:t>. </a:t>
                      </a:r>
                    </a:p>
                    <a:p>
                      <a:r>
                        <a:rPr lang="en-US" b="0" dirty="0" err="1"/>
                        <a:t>Algunos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tipos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comunes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incluyen</a:t>
                      </a:r>
                      <a:r>
                        <a:rPr lang="en-US" b="0" dirty="0"/>
                        <a:t>: </a:t>
                      </a:r>
                    </a:p>
                    <a:p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desbalanceados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árboles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binarios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completos</a:t>
                      </a:r>
                      <a:r>
                        <a:rPr lang="en-US" b="0" dirty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74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73B736-74EE-C5ED-FE04-5DD7135D3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11303"/>
              </p:ext>
            </p:extLst>
          </p:nvPr>
        </p:nvGraphicFramePr>
        <p:xfrm>
          <a:off x="669036" y="2623503"/>
          <a:ext cx="11046714" cy="267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42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1497829">
                  <a:extLst>
                    <a:ext uri="{9D8B030D-6E8A-4147-A177-3AD203B41FA5}">
                      <a16:colId xmlns:a16="http://schemas.microsoft.com/office/drawing/2014/main" val="3039633941"/>
                    </a:ext>
                  </a:extLst>
                </a:gridCol>
                <a:gridCol w="807284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Ternary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Árbol </a:t>
                      </a:r>
                      <a:r>
                        <a:rPr lang="en-US" dirty="0" err="1"/>
                        <a:t>ternario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de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la que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tiene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máximo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tres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secundarios</a:t>
                      </a:r>
                      <a:r>
                        <a:rPr lang="en-US" b="0" dirty="0"/>
                        <a:t>, que </a:t>
                      </a:r>
                      <a:r>
                        <a:rPr lang="en-US" b="0" dirty="0" err="1"/>
                        <a:t>generalmente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distinguen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como</a:t>
                      </a:r>
                      <a:r>
                        <a:rPr lang="en-US" b="0" dirty="0"/>
                        <a:t> ”left", ”middle" y ”right".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tree</a:t>
                      </a:r>
                    </a:p>
                    <a:p>
                      <a:r>
                        <a:rPr lang="en-US" dirty="0"/>
                        <a:t>Generic tree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Árbol n-ario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Son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colección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donde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es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estructura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datos</a:t>
                      </a:r>
                      <a:r>
                        <a:rPr lang="en-US" b="0" dirty="0"/>
                        <a:t> que </a:t>
                      </a:r>
                      <a:r>
                        <a:rPr lang="en-US" b="0" dirty="0" err="1"/>
                        <a:t>consta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registros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una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a sus </a:t>
                      </a:r>
                      <a:r>
                        <a:rPr lang="en-US" b="0" dirty="0" err="1"/>
                        <a:t>hijos</a:t>
                      </a:r>
                      <a:r>
                        <a:rPr lang="en-US" b="0" dirty="0"/>
                        <a:t> (no se </a:t>
                      </a:r>
                      <a:r>
                        <a:rPr lang="en-US" b="0" dirty="0" err="1"/>
                        <a:t>permiten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duplicadas</a:t>
                      </a:r>
                      <a:r>
                        <a:rPr lang="en-US" b="0" dirty="0"/>
                        <a:t>).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 </a:t>
                      </a:r>
                      <a:r>
                        <a:rPr lang="en-US" b="0" dirty="0" err="1"/>
                        <a:t>diferencia</a:t>
                      </a:r>
                      <a:r>
                        <a:rPr lang="en-US" b="0" dirty="0"/>
                        <a:t> de la </a:t>
                      </a:r>
                      <a:r>
                        <a:rPr lang="en-US" b="0" dirty="0" err="1"/>
                        <a:t>lista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enlazada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cada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almacena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dirección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Estructuras de datos: 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pic>
        <p:nvPicPr>
          <p:cNvPr id="8" name="Content Placeholder 7" descr="A picture containing text, rectangle, screenshot, diagram&#10;&#10;Description automatically generated">
            <a:extLst>
              <a:ext uri="{FF2B5EF4-FFF2-40B4-BE49-F238E27FC236}">
                <a16:creationId xmlns:a16="http://schemas.microsoft.com/office/drawing/2014/main" id="{121BBC41-5AC5-DF5F-FB46-D13344DF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568" y="2055813"/>
            <a:ext cx="8463816" cy="4231908"/>
          </a:xfrm>
        </p:spPr>
      </p:pic>
    </p:spTree>
    <p:extLst>
      <p:ext uri="{BB962C8B-B14F-4D97-AF65-F5344CB8AC3E}">
        <p14:creationId xmlns:p14="http://schemas.microsoft.com/office/powerpoint/2010/main" val="941183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algunos tipos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04" y="2456324"/>
            <a:ext cx="8848344" cy="2808197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/>
              <a:t>Binary Tree</a:t>
            </a:r>
          </a:p>
          <a:p>
            <a:r>
              <a:rPr lang="en-US" sz="2200" dirty="0"/>
              <a:t>Binary Search Tree</a:t>
            </a:r>
          </a:p>
          <a:p>
            <a:r>
              <a:rPr lang="es-ES" sz="2200" dirty="0"/>
              <a:t>B-</a:t>
            </a:r>
            <a:r>
              <a:rPr lang="es-ES" sz="2200" dirty="0" err="1"/>
              <a:t>Trees</a:t>
            </a:r>
            <a:endParaRPr lang="es-ES" sz="2200" dirty="0"/>
          </a:p>
          <a:p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964218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7089"/>
              </p:ext>
            </p:extLst>
          </p:nvPr>
        </p:nvGraphicFramePr>
        <p:xfrm>
          <a:off x="838200" y="2528253"/>
          <a:ext cx="10515600" cy="269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al árbol para </a:t>
                      </a:r>
                      <a:r>
                        <a:rPr lang="en-US" dirty="0" err="1"/>
                        <a:t>crear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nueva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rama</a:t>
                      </a:r>
                      <a:r>
                        <a:rPr lang="en-US" dirty="0"/>
                        <a:t> o para </a:t>
                      </a:r>
                      <a:r>
                        <a:rPr lang="en-US" dirty="0" err="1"/>
                        <a:t>aumentar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altura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del árbol </a:t>
                      </a:r>
                      <a:r>
                        <a:rPr lang="en-US" b="0" dirty="0" err="1"/>
                        <a:t>actualizando</a:t>
                      </a:r>
                      <a:r>
                        <a:rPr lang="en-US" b="0" dirty="0"/>
                        <a:t> las </a:t>
                      </a:r>
                      <a:r>
                        <a:rPr lang="en-US" b="0" dirty="0" err="1"/>
                        <a:t>referencias</a:t>
                      </a:r>
                      <a:r>
                        <a:rPr lang="en-US" b="0" dirty="0"/>
                        <a:t>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principal para </a:t>
                      </a:r>
                      <a:r>
                        <a:rPr lang="en-US" b="0" dirty="0" err="1"/>
                        <a:t>eliminar</a:t>
                      </a:r>
                      <a:r>
                        <a:rPr lang="en-US" b="0" dirty="0"/>
                        <a:t> la </a:t>
                      </a:r>
                      <a:r>
                        <a:rPr lang="en-US" b="0" dirty="0" err="1"/>
                        <a:t>referencia</a:t>
                      </a:r>
                      <a:r>
                        <a:rPr lang="en-US" b="0" dirty="0"/>
                        <a:t> al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buscar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comenzando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y </a:t>
                      </a:r>
                      <a:r>
                        <a:rPr lang="en-US" b="0" dirty="0" err="1"/>
                        <a:t>recorriendo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árbol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función</a:t>
                      </a:r>
                      <a:r>
                        <a:rPr lang="en-US" b="0" dirty="0"/>
                        <a:t> del valor del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 hasta que se </a:t>
                      </a:r>
                      <a:r>
                        <a:rPr lang="en-US" b="0" dirty="0" err="1"/>
                        <a:t>encuentre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deseado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31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59513"/>
              </p:ext>
            </p:extLst>
          </p:nvPr>
        </p:nvGraphicFramePr>
        <p:xfrm>
          <a:off x="838200" y="2663390"/>
          <a:ext cx="10515600" cy="2201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64636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42631">
                <a:tc>
                  <a:txBody>
                    <a:bodyPr/>
                    <a:lstStyle/>
                    <a:p>
                      <a:r>
                        <a:rPr lang="en-CL" dirty="0"/>
                        <a:t>Traversal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Los </a:t>
                      </a:r>
                      <a:r>
                        <a:rPr lang="en-US" b="0" dirty="0" err="1"/>
                        <a:t>elementos</a:t>
                      </a:r>
                      <a:r>
                        <a:rPr lang="en-US" b="0" dirty="0"/>
                        <a:t> de un árbol se </a:t>
                      </a:r>
                      <a:r>
                        <a:rPr lang="en-US" b="0" dirty="0" err="1"/>
                        <a:t>pueden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recorrer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varias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maneras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diferentes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incluido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recorrido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i="1" dirty="0"/>
                        <a:t>pre-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i="1" dirty="0"/>
                        <a:t>, 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 y </a:t>
                      </a:r>
                      <a:r>
                        <a:rPr lang="en-US" b="0" i="1" dirty="0"/>
                        <a:t>post-</a:t>
                      </a:r>
                      <a:r>
                        <a:rPr lang="en-US" b="0" i="1" dirty="0" err="1"/>
                        <a:t>orden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- Preorder traversal</a:t>
                      </a:r>
                    </a:p>
                    <a:p>
                      <a:r>
                        <a:rPr lang="en-US" b="0" dirty="0"/>
                        <a:t>- In order traversal</a:t>
                      </a:r>
                    </a:p>
                    <a:p>
                      <a:r>
                        <a:rPr lang="en-US" b="0" dirty="0"/>
                        <a:t>- Post-order traversal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46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67854-7B49-0948-A081-052FD98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1"/>
              </p:ext>
            </p:extLst>
          </p:nvPr>
        </p:nvGraphicFramePr>
        <p:xfrm>
          <a:off x="838200" y="2280603"/>
          <a:ext cx="10515600" cy="263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97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8649503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</a:tblGrid>
              <a:tr h="454982">
                <a:tc>
                  <a:txBody>
                    <a:bodyPr/>
                    <a:lstStyle/>
                    <a:p>
                      <a:r>
                        <a:rPr lang="en-CL" dirty="0"/>
                        <a:t>Operaciones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hoja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lejano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5815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 </a:t>
                      </a:r>
                      <a:r>
                        <a:rPr lang="en-US" b="0" dirty="0" err="1"/>
                        <a:t>profundidad</a:t>
                      </a:r>
                      <a:r>
                        <a:rPr lang="en-US" b="0" dirty="0"/>
                        <a:t> de un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se </a:t>
                      </a:r>
                      <a:r>
                        <a:rPr lang="en-US" b="0" dirty="0" err="1"/>
                        <a:t>puede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determinar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contando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número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aristas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desde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raíz</a:t>
                      </a:r>
                      <a:r>
                        <a:rPr lang="en-US" b="0" dirty="0"/>
                        <a:t> hasta </a:t>
                      </a:r>
                      <a:r>
                        <a:rPr lang="en-US" b="0" dirty="0" err="1"/>
                        <a:t>el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</a:t>
                      </a:r>
                      <a:r>
                        <a:rPr lang="en-US" b="0" dirty="0"/>
                        <a:t> actual.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23468"/>
                  </a:ext>
                </a:extLst>
              </a:tr>
              <a:tr h="727200">
                <a:tc>
                  <a:txBody>
                    <a:bodyPr/>
                    <a:lstStyle/>
                    <a:p>
                      <a:r>
                        <a:rPr lang="en-CL" dirty="0"/>
                        <a:t>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Para </a:t>
                      </a:r>
                      <a:r>
                        <a:rPr lang="en-US" b="0" dirty="0" err="1"/>
                        <a:t>garantizar</a:t>
                      </a:r>
                      <a:r>
                        <a:rPr lang="en-US" b="0" dirty="0"/>
                        <a:t> que la </a:t>
                      </a:r>
                      <a:r>
                        <a:rPr lang="en-US" b="0" dirty="0" err="1"/>
                        <a:t>altura</a:t>
                      </a:r>
                      <a:r>
                        <a:rPr lang="en-US" b="0" dirty="0"/>
                        <a:t> del árbol se </a:t>
                      </a:r>
                      <a:r>
                        <a:rPr lang="en-US" b="0" dirty="0" err="1"/>
                        <a:t>minimice</a:t>
                      </a:r>
                      <a:r>
                        <a:rPr lang="en-US" b="0" dirty="0"/>
                        <a:t> y la </a:t>
                      </a:r>
                      <a:r>
                        <a:rPr lang="en-US" b="0" dirty="0" err="1"/>
                        <a:t>distribución</a:t>
                      </a:r>
                      <a:r>
                        <a:rPr lang="en-US" b="0" dirty="0"/>
                        <a:t> de </a:t>
                      </a:r>
                      <a:r>
                        <a:rPr lang="en-US" b="0" dirty="0" err="1"/>
                        <a:t>los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nodos</a:t>
                      </a:r>
                      <a:r>
                        <a:rPr lang="en-US" b="0" dirty="0"/>
                        <a:t> sea lo </a:t>
                      </a:r>
                      <a:r>
                        <a:rPr lang="en-US" b="0" dirty="0" err="1"/>
                        <a:t>más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uniforme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posible</a:t>
                      </a:r>
                      <a:r>
                        <a:rPr lang="en-US" b="0" dirty="0"/>
                        <a:t>.</a:t>
                      </a:r>
                      <a:endParaRPr lang="en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3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936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812826"/>
            <a:ext cx="10172700" cy="2918062"/>
          </a:xfrm>
        </p:spPr>
        <p:txBody>
          <a:bodyPr>
            <a:normAutofit/>
          </a:bodyPr>
          <a:lstStyle/>
          <a:p>
            <a:r>
              <a:rPr lang="en-US" sz="2200" dirty="0" err="1"/>
              <a:t>Estas</a:t>
            </a:r>
            <a:r>
              <a:rPr lang="en-US" sz="2200" dirty="0"/>
              <a:t> son </a:t>
            </a:r>
            <a:r>
              <a:rPr lang="en-US" sz="2200" dirty="0" err="1"/>
              <a:t>algunas</a:t>
            </a:r>
            <a:r>
              <a:rPr lang="en-US" sz="2200" dirty="0"/>
              <a:t> de las </a:t>
            </a:r>
            <a:r>
              <a:rPr lang="en-US" sz="2200" dirty="0" err="1"/>
              <a:t>operaciones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comunes</a:t>
            </a:r>
            <a:r>
              <a:rPr lang="en-US" sz="2200" dirty="0"/>
              <a:t> que se </a:t>
            </a:r>
            <a:r>
              <a:rPr lang="en-US" sz="2200" dirty="0" err="1"/>
              <a:t>realizan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 </a:t>
            </a:r>
            <a:r>
              <a:rPr lang="en-US" sz="2200" dirty="0" err="1"/>
              <a:t>árboles</a:t>
            </a:r>
            <a:r>
              <a:rPr lang="en-US" sz="2200" dirty="0"/>
              <a:t>. 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operaciones</a:t>
            </a:r>
            <a:r>
              <a:rPr lang="en-US" sz="2200" dirty="0"/>
              <a:t> y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algoritmos</a:t>
            </a:r>
            <a:r>
              <a:rPr lang="en-US" sz="2200" dirty="0"/>
              <a:t> </a:t>
            </a:r>
            <a:r>
              <a:rPr lang="en-US" sz="2200" dirty="0" err="1"/>
              <a:t>específicos</a:t>
            </a:r>
            <a:r>
              <a:rPr lang="en-US" sz="2200" dirty="0"/>
              <a:t> </a:t>
            </a:r>
            <a:r>
              <a:rPr lang="en-US" sz="2200" dirty="0" err="1"/>
              <a:t>utilizados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variar</a:t>
            </a:r>
            <a:r>
              <a:rPr lang="en-US" sz="2200" dirty="0"/>
              <a:t> </a:t>
            </a:r>
            <a:r>
              <a:rPr lang="en-US" sz="2200" dirty="0" err="1"/>
              <a:t>según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requisitos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 y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lenguaje</a:t>
            </a:r>
            <a:r>
              <a:rPr lang="en-US" sz="2200" dirty="0"/>
              <a:t> de </a:t>
            </a:r>
            <a:r>
              <a:rPr lang="en-US" sz="2200" dirty="0" err="1"/>
              <a:t>programación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  <a:p>
            <a:r>
              <a:rPr lang="en-US" sz="2200" dirty="0"/>
              <a:t>Los </a:t>
            </a:r>
            <a:r>
              <a:rPr lang="en-US" sz="2200" dirty="0" err="1"/>
              <a:t>árboles</a:t>
            </a:r>
            <a:r>
              <a:rPr lang="en-US" sz="2200" dirty="0"/>
              <a:t> se </a:t>
            </a:r>
            <a:r>
              <a:rPr lang="en-US" sz="2200" dirty="0" err="1"/>
              <a:t>utilizan</a:t>
            </a:r>
            <a:r>
              <a:rPr lang="en-US" sz="2200" dirty="0"/>
              <a:t> </a:t>
            </a:r>
            <a:r>
              <a:rPr lang="en-US" sz="2200" dirty="0" err="1"/>
              <a:t>comúnmente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aplicaciones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la </a:t>
            </a:r>
            <a:r>
              <a:rPr lang="en-US" sz="2200" dirty="0" err="1"/>
              <a:t>búsqueda</a:t>
            </a:r>
            <a:r>
              <a:rPr lang="en-US" sz="2200" dirty="0"/>
              <a:t>, </a:t>
            </a:r>
            <a:r>
              <a:rPr lang="en-US" sz="2200" dirty="0" err="1"/>
              <a:t>clasificación</a:t>
            </a:r>
            <a:r>
              <a:rPr lang="en-US" sz="2200" dirty="0"/>
              <a:t> y </a:t>
            </a:r>
            <a:r>
              <a:rPr lang="en-US" sz="2200" dirty="0" err="1"/>
              <a:t>almacenamiento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jerárquicos</a:t>
            </a:r>
            <a:r>
              <a:rPr lang="en-US" sz="2200" dirty="0"/>
              <a:t>.</a:t>
            </a:r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492913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algunas aplicaciones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653701"/>
            <a:ext cx="10853928" cy="3386672"/>
          </a:xfrm>
        </p:spPr>
        <p:txBody>
          <a:bodyPr>
            <a:normAutofit lnSpcReduction="10000"/>
          </a:bodyPr>
          <a:lstStyle/>
          <a:p>
            <a:endParaRPr lang="en-CL" sz="2200" dirty="0"/>
          </a:p>
          <a:p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navegación</a:t>
            </a:r>
            <a:r>
              <a:rPr lang="en-US" sz="2200" dirty="0"/>
              <a:t> y </a:t>
            </a:r>
            <a:r>
              <a:rPr lang="en-US" sz="2200" dirty="0" err="1"/>
              <a:t>organización</a:t>
            </a:r>
            <a:r>
              <a:rPr lang="en-US" sz="2200" dirty="0"/>
              <a:t> </a:t>
            </a:r>
            <a:r>
              <a:rPr lang="en-US" sz="2200" dirty="0" err="1"/>
              <a:t>eficiente</a:t>
            </a:r>
            <a:r>
              <a:rPr lang="en-US" sz="2200" dirty="0"/>
              <a:t> del file system.</a:t>
            </a:r>
          </a:p>
          <a:p>
            <a:r>
              <a:rPr lang="en-US" sz="2200" dirty="0"/>
              <a:t>Para la </a:t>
            </a:r>
            <a:r>
              <a:rPr lang="en-US" sz="2200" dirty="0" err="1"/>
              <a:t>indexación</a:t>
            </a:r>
            <a:r>
              <a:rPr lang="en-US" sz="2200" dirty="0"/>
              <a:t> de bases de </a:t>
            </a:r>
            <a:r>
              <a:rPr lang="en-US" sz="2200" dirty="0" err="1"/>
              <a:t>datos</a:t>
            </a:r>
            <a:r>
              <a:rPr lang="en-US" sz="2200" dirty="0"/>
              <a:t>, </a:t>
            </a:r>
            <a:r>
              <a:rPr lang="en-US" sz="2200" dirty="0" err="1"/>
              <a:t>mediante</a:t>
            </a:r>
            <a:r>
              <a:rPr lang="en-US" sz="2200" dirty="0"/>
              <a:t> </a:t>
            </a:r>
            <a:r>
              <a:rPr lang="en-US" sz="2200" dirty="0" err="1"/>
              <a:t>estructura</a:t>
            </a:r>
            <a:r>
              <a:rPr lang="en-US" sz="2200" dirty="0"/>
              <a:t> de </a:t>
            </a:r>
            <a:r>
              <a:rPr lang="en-US" sz="2200" dirty="0" err="1"/>
              <a:t>árbolo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B-trees (árbol m-</a:t>
            </a:r>
            <a:r>
              <a:rPr lang="en-US" sz="2200" dirty="0" err="1"/>
              <a:t>ario</a:t>
            </a:r>
            <a:r>
              <a:rPr lang="en-US" sz="2200" dirty="0"/>
              <a:t>).</a:t>
            </a:r>
          </a:p>
          <a:p>
            <a:r>
              <a:rPr lang="es-ES" sz="2200" dirty="0"/>
              <a:t>En árbol de decisión, eficientes en aprendizaje automático.</a:t>
            </a:r>
          </a:p>
          <a:p>
            <a:r>
              <a:rPr lang="es-ES" sz="2200" dirty="0"/>
              <a:t>Compresión de datos mediante árboles binarios, técnica  para codificar los datos de una manera que minimiza la cantidad de almacenamiento requerido.</a:t>
            </a:r>
          </a:p>
          <a:p>
            <a:r>
              <a:rPr lang="es-ES" sz="2200" dirty="0"/>
              <a:t>En diseño del compilador, se utiliza un árbol de sintaxis para representar la estructura de un programa.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3312547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1" y="2579470"/>
            <a:ext cx="10412349" cy="33234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/>
              <a:t>Dependiendo</a:t>
            </a:r>
            <a:r>
              <a:rPr lang="en-US" sz="2200" dirty="0"/>
              <a:t> del </a:t>
            </a:r>
            <a:r>
              <a:rPr lang="en-US" sz="2200" dirty="0" err="1"/>
              <a:t>tipo</a:t>
            </a:r>
            <a:r>
              <a:rPr lang="en-US" sz="2200" dirty="0"/>
              <a:t> de árbol, </a:t>
            </a: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implementar</a:t>
            </a:r>
            <a:r>
              <a:rPr lang="en-US" sz="2200" dirty="0"/>
              <a:t> </a:t>
            </a:r>
            <a:r>
              <a:rPr lang="en-US" sz="2200" dirty="0" err="1"/>
              <a:t>eficientes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de </a:t>
            </a:r>
            <a:r>
              <a:rPr lang="en-US" sz="2200" dirty="0" err="1"/>
              <a:t>búsqueda</a:t>
            </a:r>
            <a:r>
              <a:rPr lang="en-US" sz="2200" dirty="0"/>
              <a:t>.</a:t>
            </a:r>
          </a:p>
          <a:p>
            <a:r>
              <a:rPr lang="en-US" sz="2200" dirty="0" err="1">
                <a:solidFill>
                  <a:srgbClr val="00B050"/>
                </a:solidFill>
              </a:rPr>
              <a:t>Tiempo</a:t>
            </a:r>
            <a:r>
              <a:rPr lang="en-US" sz="2200" dirty="0">
                <a:solidFill>
                  <a:srgbClr val="00B050"/>
                </a:solidFill>
              </a:rPr>
              <a:t> de </a:t>
            </a:r>
            <a:r>
              <a:rPr lang="en-US" sz="2200" dirty="0" err="1">
                <a:solidFill>
                  <a:srgbClr val="00B050"/>
                </a:solidFill>
              </a:rPr>
              <a:t>búsqueda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promedio</a:t>
            </a:r>
            <a:r>
              <a:rPr lang="en-US" sz="2200" dirty="0">
                <a:solidFill>
                  <a:srgbClr val="00B050"/>
                </a:solidFill>
              </a:rPr>
              <a:t> O(log n), </a:t>
            </a:r>
            <a:r>
              <a:rPr lang="en-US" sz="2200" dirty="0" err="1">
                <a:solidFill>
                  <a:srgbClr val="00B050"/>
                </a:solidFill>
              </a:rPr>
              <a:t>en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árboles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>
                <a:solidFill>
                  <a:srgbClr val="00B050"/>
                </a:solidFill>
              </a:rPr>
              <a:t>equilabrados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AVL.</a:t>
            </a:r>
          </a:p>
          <a:p>
            <a:r>
              <a:rPr lang="es-ES" sz="2200" dirty="0"/>
              <a:t>Proveen una representación jerárquica de los datos, que facilita la organización y navegación sobre grandes cantidades de información.</a:t>
            </a:r>
          </a:p>
          <a:p>
            <a:r>
              <a:rPr lang="es-ES" sz="2200" dirty="0"/>
              <a:t>Naturaleza recursiva, lo cual los hace fácil de recorrer y manipular utilizando algoritmos recursivos.</a:t>
            </a:r>
          </a:p>
          <a:p>
            <a:pPr marL="0" indent="0">
              <a:buNone/>
            </a:pPr>
            <a:endParaRPr lang="es-ES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97179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desventajas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4FC1593-623F-7898-C369-3655C0AE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51" y="2503270"/>
            <a:ext cx="10306050" cy="3399690"/>
          </a:xfrm>
        </p:spPr>
        <p:txBody>
          <a:bodyPr>
            <a:normAutofit/>
          </a:bodyPr>
          <a:lstStyle/>
          <a:p>
            <a:endParaRPr lang="en-CL" sz="2200" dirty="0"/>
          </a:p>
          <a:p>
            <a:r>
              <a:rPr lang="en-US" sz="2200" dirty="0" err="1">
                <a:solidFill>
                  <a:srgbClr val="C00000"/>
                </a:solidFill>
              </a:rPr>
              <a:t>Arboles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desequilibrados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pueden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resultar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tiempos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búsqueda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ineficientes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árboles</a:t>
            </a:r>
            <a:r>
              <a:rPr lang="en-US" sz="2200" dirty="0"/>
              <a:t> </a:t>
            </a:r>
            <a:r>
              <a:rPr lang="en-US" sz="2200" dirty="0" err="1"/>
              <a:t>desequilibrados</a:t>
            </a:r>
            <a:r>
              <a:rPr lang="en-US" sz="2200" dirty="0"/>
              <a:t> la </a:t>
            </a:r>
            <a:r>
              <a:rPr lang="en-US" sz="2200" dirty="0" err="1"/>
              <a:t>altura</a:t>
            </a:r>
            <a:r>
              <a:rPr lang="en-US" sz="2200" dirty="0"/>
              <a:t> del árbol </a:t>
            </a:r>
            <a:r>
              <a:rPr lang="en-US" sz="2200" dirty="0" err="1"/>
              <a:t>está</a:t>
            </a:r>
            <a:r>
              <a:rPr lang="en-US" sz="2200" dirty="0"/>
              <a:t> </a:t>
            </a:r>
            <a:r>
              <a:rPr lang="en-US" sz="2200" dirty="0" err="1"/>
              <a:t>sesgada</a:t>
            </a:r>
            <a:r>
              <a:rPr lang="en-US" sz="2200" dirty="0"/>
              <a:t> </a:t>
            </a:r>
            <a:r>
              <a:rPr lang="en-US" sz="2200" dirty="0" err="1"/>
              <a:t>hacia</a:t>
            </a:r>
            <a:r>
              <a:rPr lang="en-US" sz="2200" dirty="0"/>
              <a:t> un </a:t>
            </a:r>
            <a:r>
              <a:rPr lang="en-US" sz="2200" dirty="0" err="1"/>
              <a:t>lado</a:t>
            </a:r>
            <a:r>
              <a:rPr lang="en-US" sz="2200" dirty="0"/>
              <a:t>.</a:t>
            </a:r>
          </a:p>
          <a:p>
            <a:r>
              <a:rPr lang="es-ES" sz="2200" dirty="0"/>
              <a:t>Tienen mayores </a:t>
            </a:r>
            <a:r>
              <a:rPr lang="es-ES" sz="2200" dirty="0" err="1"/>
              <a:t>rquerimientos</a:t>
            </a:r>
            <a:r>
              <a:rPr lang="es-ES" sz="2200" dirty="0"/>
              <a:t> de memoria en comparación a otras estructuras de datos como matrices y listas enlazadas, especialmente si el árbol es muy grande. </a:t>
            </a:r>
          </a:p>
          <a:p>
            <a:r>
              <a:rPr lang="es-ES" sz="2200" dirty="0">
                <a:solidFill>
                  <a:srgbClr val="00B050"/>
                </a:solidFill>
              </a:rPr>
              <a:t>La implementación y manipulación de árboles puede resultar compleja ya que requiere una buena comprensión de los algoritmos</a:t>
            </a:r>
            <a:r>
              <a:rPr lang="es-ES" sz="2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740718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L" sz="5400" dirty="0"/>
              <a:t>Tree: operaciones comunes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/>
                  <a:t>De manera más general, para un entero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y un entero positivo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,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2200" dirty="0"/>
                  <a:t> es el entero único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∈{0,⋯,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s-ES" sz="2200" dirty="0"/>
                  <a:t>  tal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/>
                  <a:t>para algún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sz="2200" dirty="0"/>
                  <a:t> </a:t>
                </a:r>
              </a:p>
              <a:p>
                <a:pPr marL="0" indent="0">
                  <a:buNone/>
                </a:pPr>
                <a:r>
                  <a:rPr lang="es-ES" sz="2200" dirty="0"/>
                  <a:t>De manera menos formal diremos que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ES" sz="2200" dirty="0"/>
                  <a:t> es el resto de dividir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200" dirty="0"/>
                  <a:t> por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sz="2200" dirty="0"/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D4FC1593-623F-7898-C369-3655C0AE7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812826"/>
                <a:ext cx="10172700" cy="2918062"/>
              </a:xfrm>
              <a:blipFill>
                <a:blip r:embed="rId2"/>
                <a:stretch>
                  <a:fillRect l="-873" t="-2597" r="-87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829619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Tries</a:t>
            </a:r>
            <a:br>
              <a:rPr lang="en-CL" sz="5400" dirty="0"/>
            </a:br>
            <a:r>
              <a:rPr lang="en-CL" sz="5400" dirty="0"/>
              <a:t>(retrieval)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B0732954-647A-92E4-0CC8-315FBD89C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3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5400" dirty="0"/>
              <a:t>Clasificación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50EAC-D867-FE89-0E45-5800E23E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7968"/>
              </p:ext>
            </p:extLst>
          </p:nvPr>
        </p:nvGraphicFramePr>
        <p:xfrm>
          <a:off x="752094" y="2742644"/>
          <a:ext cx="10770870" cy="232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95">
                  <a:extLst>
                    <a:ext uri="{9D8B030D-6E8A-4147-A177-3AD203B41FA5}">
                      <a16:colId xmlns:a16="http://schemas.microsoft.com/office/drawing/2014/main" val="1236582931"/>
                    </a:ext>
                  </a:extLst>
                </a:gridCol>
                <a:gridCol w="7178276">
                  <a:extLst>
                    <a:ext uri="{9D8B030D-6E8A-4147-A177-3AD203B41FA5}">
                      <a16:colId xmlns:a16="http://schemas.microsoft.com/office/drawing/2014/main" val="539899712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749094919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r>
                        <a:rPr lang="en-CL" dirty="0"/>
                        <a:t>Estructura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Descripción 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Ejemplos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Lineales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datos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organizan</a:t>
                      </a:r>
                      <a:r>
                        <a:rPr lang="en-US" sz="1800" dirty="0"/>
                        <a:t> de forma </a:t>
                      </a:r>
                      <a:r>
                        <a:rPr lang="en-US" sz="1800" dirty="0" err="1"/>
                        <a:t>secuencial</a:t>
                      </a:r>
                      <a:r>
                        <a:rPr lang="en-US" sz="1800" dirty="0"/>
                        <a:t> o lineal, </a:t>
                      </a:r>
                      <a:r>
                        <a:rPr lang="en-US" sz="1800" dirty="0" err="1"/>
                        <a:t>donde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adjunta</a:t>
                      </a:r>
                      <a:r>
                        <a:rPr lang="en-US" sz="1800" dirty="0"/>
                        <a:t> a sus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adyacentes</a:t>
                      </a:r>
                      <a:r>
                        <a:rPr lang="en-US" sz="1800" dirty="0"/>
                        <a:t> anterior y </a:t>
                      </a:r>
                      <a:r>
                        <a:rPr lang="en-US" sz="1800" dirty="0" err="1"/>
                        <a:t>siguiente</a:t>
                      </a:r>
                      <a:r>
                        <a:rPr lang="en-US" sz="1800" dirty="0"/>
                        <a:t>.</a:t>
                      </a:r>
                      <a:endParaRPr lang="en-C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Estáticas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Tienen un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Es </a:t>
                      </a:r>
                      <a:r>
                        <a:rPr lang="en-US" dirty="0" err="1"/>
                        <a:t>más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fácil</a:t>
                      </a:r>
                      <a:r>
                        <a:rPr lang="en-US" dirty="0"/>
                        <a:t> acceder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7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- Dinámicas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no es </a:t>
                      </a:r>
                      <a:r>
                        <a:rPr lang="en-US" dirty="0" err="1"/>
                        <a:t>fijo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Pueden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actualizarse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lo que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considerarse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eficiente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relación</a:t>
                      </a:r>
                      <a:r>
                        <a:rPr lang="en-US" dirty="0"/>
                        <a:t> con la </a:t>
                      </a:r>
                      <a:r>
                        <a:rPr lang="en-US" dirty="0" err="1"/>
                        <a:t>complejidad</a:t>
                      </a:r>
                      <a:r>
                        <a:rPr lang="en-US" dirty="0"/>
                        <a:t> de la </a:t>
                      </a:r>
                      <a:r>
                        <a:rPr lang="en-US" dirty="0" err="1"/>
                        <a:t>memoria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) del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.</a:t>
                      </a:r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L" sz="1600" dirty="0"/>
                        <a:t>Listas enlazadas</a:t>
                      </a:r>
                    </a:p>
                    <a:p>
                      <a:r>
                        <a:rPr lang="en-CL" sz="1600" dirty="0"/>
                        <a:t>Pilas</a:t>
                      </a:r>
                    </a:p>
                    <a:p>
                      <a:r>
                        <a:rPr lang="en-CL" sz="1600" dirty="0"/>
                        <a:t>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4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3C2B7-1809-7AD5-C946-8F6E9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CL" sz="5400" dirty="0"/>
              <a:t>Arrays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37A80-CE16-8B62-BC12-A5EB583FCC2F}"/>
              </a:ext>
            </a:extLst>
          </p:cNvPr>
          <p:cNvSpPr txBox="1"/>
          <p:nvPr/>
        </p:nvSpPr>
        <p:spPr>
          <a:xfrm>
            <a:off x="9997440" y="95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 dirty="0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44758BF-F51B-0CB7-676C-E8AA545C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263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8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4514</Words>
  <Application>Microsoft Macintosh PowerPoint</Application>
  <PresentationFormat>Widescreen</PresentationFormat>
  <Paragraphs>545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Nunito</vt:lpstr>
      <vt:lpstr>Office Theme</vt:lpstr>
      <vt:lpstr>Estructuras de Datos</vt:lpstr>
      <vt:lpstr>Estructuras de datos: ¿Para qué?</vt:lpstr>
      <vt:lpstr>Estructuras de datos: ¿Para qué?</vt:lpstr>
      <vt:lpstr>Estructuras de datos: ¿Para qué?</vt:lpstr>
      <vt:lpstr>Estructuras de datos: Ideas clave</vt:lpstr>
      <vt:lpstr>Estructura de dato vs Tipo de dato</vt:lpstr>
      <vt:lpstr>Estructuras de datos: clasificación</vt:lpstr>
      <vt:lpstr>Clasificación</vt:lpstr>
      <vt:lpstr>Arrays</vt:lpstr>
      <vt:lpstr>Arrays</vt:lpstr>
      <vt:lpstr>Arrays</vt:lpstr>
      <vt:lpstr>Operaciones sobre array</vt:lpstr>
      <vt:lpstr>Operaciones sobre array</vt:lpstr>
      <vt:lpstr>Arrays</vt:lpstr>
      <vt:lpstr>Arrays: tiempo</vt:lpstr>
      <vt:lpstr>Arrays: aplicaciones</vt:lpstr>
      <vt:lpstr>Arrays: pros/cons</vt:lpstr>
      <vt:lpstr>Lista enlazada</vt:lpstr>
      <vt:lpstr>Lista enlazada</vt:lpstr>
      <vt:lpstr>Lista enlazada</vt:lpstr>
      <vt:lpstr>Lista enlazada</vt:lpstr>
      <vt:lpstr>Lista enlazada</vt:lpstr>
      <vt:lpstr>Lista enlazada: características</vt:lpstr>
      <vt:lpstr>Lista enlazada</vt:lpstr>
      <vt:lpstr>Lista enlazada</vt:lpstr>
      <vt:lpstr>Lista enlazada: inserción</vt:lpstr>
      <vt:lpstr>Lista enlazada: eliminación</vt:lpstr>
      <vt:lpstr>Lista enlazada: observaciones</vt:lpstr>
      <vt:lpstr>Lista enlazada: tiempo</vt:lpstr>
      <vt:lpstr>Lista enlazada: observaciones</vt:lpstr>
      <vt:lpstr>Lista enlazada: observaciones</vt:lpstr>
      <vt:lpstr>Lista enlazada: observaciones</vt:lpstr>
      <vt:lpstr>Lista enlazada: pros</vt:lpstr>
      <vt:lpstr>Lista enlazada: desventajas</vt:lpstr>
      <vt:lpstr>Stack (pila)</vt:lpstr>
      <vt:lpstr>Stack</vt:lpstr>
      <vt:lpstr>Stack</vt:lpstr>
      <vt:lpstr>Stack : operaciones</vt:lpstr>
      <vt:lpstr>Stack: tiempo</vt:lpstr>
      <vt:lpstr>Stack: pros</vt:lpstr>
      <vt:lpstr>Stack: desventajas</vt:lpstr>
      <vt:lpstr>Queue</vt:lpstr>
      <vt:lpstr>Queue: aplicaciones</vt:lpstr>
      <vt:lpstr>Queue: características</vt:lpstr>
      <vt:lpstr>Queue</vt:lpstr>
      <vt:lpstr>Queue: operaciones</vt:lpstr>
      <vt:lpstr>Queue: tiempo</vt:lpstr>
      <vt:lpstr>Queue: tipos</vt:lpstr>
      <vt:lpstr>Queue: tipos</vt:lpstr>
      <vt:lpstr>Queue: características</vt:lpstr>
      <vt:lpstr>Tree</vt:lpstr>
      <vt:lpstr>Tree</vt:lpstr>
      <vt:lpstr>Tree</vt:lpstr>
      <vt:lpstr>Tree</vt:lpstr>
      <vt:lpstr>Tree: términología básica</vt:lpstr>
      <vt:lpstr>Tree: términología básica</vt:lpstr>
      <vt:lpstr>Tree: términología básica</vt:lpstr>
      <vt:lpstr>Tree: terminología</vt:lpstr>
      <vt:lpstr>Tree : terminología</vt:lpstr>
      <vt:lpstr>Tree : terminología</vt:lpstr>
      <vt:lpstr>Tree: representación</vt:lpstr>
      <vt:lpstr>Tree: representación</vt:lpstr>
      <vt:lpstr>Tree: índice general</vt:lpstr>
      <vt:lpstr>Tree: representación</vt:lpstr>
      <vt:lpstr>Tree: árbol binario</vt:lpstr>
      <vt:lpstr>Tree: árbol binario</vt:lpstr>
      <vt:lpstr>Tree: representación</vt:lpstr>
      <vt:lpstr>Tree: tipos</vt:lpstr>
      <vt:lpstr>Tree: tipos</vt:lpstr>
      <vt:lpstr>Tree: algunos tipos</vt:lpstr>
      <vt:lpstr>Tree: operaciones comunes</vt:lpstr>
      <vt:lpstr>Tree: operaciones comunes</vt:lpstr>
      <vt:lpstr>Tree: operaciones comunes</vt:lpstr>
      <vt:lpstr>Tree: operaciones comunes</vt:lpstr>
      <vt:lpstr>Tree: algunas aplicaciones</vt:lpstr>
      <vt:lpstr>Tree: ventajas</vt:lpstr>
      <vt:lpstr>Tree: desventajas</vt:lpstr>
      <vt:lpstr>Tree: operaciones comunes</vt:lpstr>
      <vt:lpstr>Tries (retrieval)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Pablo Poblete</dc:creator>
  <cp:lastModifiedBy>Pablo Poblete</cp:lastModifiedBy>
  <cp:revision>19</cp:revision>
  <dcterms:created xsi:type="dcterms:W3CDTF">2023-06-04T19:39:27Z</dcterms:created>
  <dcterms:modified xsi:type="dcterms:W3CDTF">2023-06-14T13:04:43Z</dcterms:modified>
</cp:coreProperties>
</file>