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7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2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1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5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3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9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49CB-7B6C-456C-AD7B-7D03198DF8D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42334-BBB1-460D-91F0-C2D95677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8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7800" y="2667000"/>
            <a:ext cx="640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HelveticaNeue" pitchFamily="2" charset="0"/>
              </a:rPr>
              <a:t>Revenue </a:t>
            </a:r>
            <a:r>
              <a:rPr lang="en-US" sz="2500" b="1" dirty="0" smtClean="0">
                <a:latin typeface="HelveticaNeue" pitchFamily="2" charset="0"/>
              </a:rPr>
              <a:t>optimization</a:t>
            </a:r>
            <a:endParaRPr lang="en-US" sz="2500" b="1" dirty="0">
              <a:latin typeface="HelveticaNeu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Neue" pitchFamily="2" charset="0"/>
              </a:rPr>
              <a:t>Prateek Pushkar Agarawal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8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78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HelveticaNeue" pitchFamily="2" charset="0"/>
              </a:rPr>
              <a:t>Problem statement</a:t>
            </a:r>
            <a:endParaRPr lang="en-US" sz="2500" b="1" dirty="0">
              <a:latin typeface="HelveticaNeu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43000"/>
            <a:ext cx="784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" pitchFamily="2" charset="0"/>
              </a:rPr>
              <a:t>To maximize revenue with minimum traffic allocation</a:t>
            </a:r>
            <a:br>
              <a:rPr lang="en-US" dirty="0" smtClean="0">
                <a:latin typeface="HelveticaNeue" pitchFamily="2" charset="0"/>
              </a:rPr>
            </a:br>
            <a:endParaRPr lang="en-US" dirty="0" smtClean="0">
              <a:latin typeface="HelveticaNeue" pitchFamily="2" charset="0"/>
            </a:endParaRPr>
          </a:p>
          <a:p>
            <a:r>
              <a:rPr lang="en-US" dirty="0" smtClean="0">
                <a:latin typeface="HelveticaNeue" pitchFamily="2" charset="0"/>
              </a:rPr>
              <a:t>Given a dataset with the following variables</a:t>
            </a:r>
            <a:endParaRPr lang="en-US" dirty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HelveticaNeue" pitchFamily="2" charset="0"/>
              </a:rPr>
              <a:t>created_at</a:t>
            </a:r>
            <a:endParaRPr lang="en-US" dirty="0" smtClean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HelveticaNeue" pitchFamily="2" charset="0"/>
              </a:rPr>
              <a:t>game_id</a:t>
            </a:r>
            <a:endParaRPr lang="en-US" dirty="0" smtClean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HelveticaNeue" pitchFamily="2" charset="0"/>
              </a:rPr>
              <a:t>campaign_id</a:t>
            </a:r>
            <a:endParaRPr lang="en-US" dirty="0" smtClean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HelveticaNeue" pitchFamily="2" charset="0"/>
              </a:rPr>
              <a:t>adgroup_id</a:t>
            </a:r>
            <a:endParaRPr lang="en-US" dirty="0" smtClean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HelveticaNeue" pitchFamily="2" charset="0"/>
              </a:rPr>
              <a:t>country_id</a:t>
            </a:r>
            <a:endParaRPr lang="en-US" dirty="0" smtClean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elveticaNeue" pitchFamily="2" charset="0"/>
              </a:rPr>
              <a:t>category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elveticaNeue" pitchFamily="2" charset="0"/>
              </a:rPr>
              <a:t>revenue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HelveticaNeue" pitchFamily="2" charset="0"/>
              </a:rPr>
              <a:t>total_adrequests</a:t>
            </a:r>
            <a:endParaRPr lang="en-US" dirty="0" smtClean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HelveticaNeue" pitchFamily="2" charset="0"/>
              </a:rPr>
              <a:t>total_impressions</a:t>
            </a:r>
            <a:endParaRPr lang="en-US" dirty="0" smtClean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HelveticaNeue" pitchFamily="2" charset="0"/>
              </a:rPr>
              <a:t>total_clicks</a:t>
            </a:r>
            <a:endParaRPr lang="en-US" dirty="0" smtClean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HelveticaNeue" pitchFamily="2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24275" y="2389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6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78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HelveticaNeue" pitchFamily="2" charset="0"/>
              </a:rPr>
              <a:t>Analysis</a:t>
            </a:r>
            <a:endParaRPr lang="en-US" sz="2500" b="1" dirty="0">
              <a:latin typeface="HelveticaNeu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430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HelveticaNeue" pitchFamily="2" charset="0"/>
              </a:rPr>
              <a:t>Clickthrough</a:t>
            </a:r>
            <a:r>
              <a:rPr lang="en-US" dirty="0" smtClean="0">
                <a:latin typeface="HelveticaNeue" pitchFamily="2" charset="0"/>
              </a:rPr>
              <a:t> Rate </a:t>
            </a:r>
            <a:r>
              <a:rPr lang="en-US" dirty="0" err="1" smtClean="0">
                <a:latin typeface="HelveticaNeue" pitchFamily="2" charset="0"/>
              </a:rPr>
              <a:t>Vs</a:t>
            </a:r>
            <a:r>
              <a:rPr lang="en-US" dirty="0" smtClean="0">
                <a:latin typeface="HelveticaNeue" pitchFamily="2" charset="0"/>
              </a:rPr>
              <a:t> industry </a:t>
            </a:r>
            <a:r>
              <a:rPr lang="en-US" dirty="0" smtClean="0">
                <a:latin typeface="HelveticaNeue" pitchFamily="2" charset="0"/>
              </a:rPr>
              <a:t>standard(FB ads): </a:t>
            </a:r>
            <a:r>
              <a:rPr lang="en-US" b="1" dirty="0" smtClean="0">
                <a:latin typeface="HelveticaNeue" pitchFamily="2" charset="0"/>
              </a:rPr>
              <a:t>4.30% </a:t>
            </a:r>
            <a:r>
              <a:rPr lang="en-US" dirty="0" err="1" smtClean="0">
                <a:latin typeface="HelveticaNeue" pitchFamily="2" charset="0"/>
              </a:rPr>
              <a:t>Vs</a:t>
            </a:r>
            <a:r>
              <a:rPr lang="en-US" dirty="0" smtClean="0">
                <a:latin typeface="HelveticaNeue" pitchFamily="2" charset="0"/>
              </a:rPr>
              <a:t> </a:t>
            </a:r>
            <a:r>
              <a:rPr lang="en-US" b="1" dirty="0" smtClean="0">
                <a:latin typeface="HelveticaNeue" pitchFamily="2" charset="0"/>
              </a:rPr>
              <a:t>0.9</a:t>
            </a:r>
            <a:r>
              <a:rPr lang="en-US" b="1" dirty="0" smtClean="0">
                <a:latin typeface="HelveticaNeue" pitchFamily="2" charset="0"/>
              </a:rPr>
              <a:t>%*</a:t>
            </a:r>
            <a:endParaRPr lang="en-US" b="1" dirty="0" smtClean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elveticaNeue" pitchFamily="2" charset="0"/>
              </a:rPr>
              <a:t>Impressions/Ad requests ratio: </a:t>
            </a:r>
            <a:r>
              <a:rPr lang="en-US" b="1" dirty="0" smtClean="0">
                <a:latin typeface="HelveticaNeue" pitchFamily="2" charset="0"/>
              </a:rPr>
              <a:t>81.9%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elveticaNeue" pitchFamily="2" charset="0"/>
              </a:rPr>
              <a:t>Revenue/Click: </a:t>
            </a:r>
            <a:r>
              <a:rPr lang="en-US" b="1" dirty="0" smtClean="0">
                <a:latin typeface="HelveticaNeue" pitchFamily="2" charset="0"/>
              </a:rPr>
              <a:t>0.002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HelveticaNeue" pitchFamily="2" charset="0"/>
              </a:rPr>
              <a:t>eCPM</a:t>
            </a:r>
            <a:r>
              <a:rPr lang="en-US" dirty="0" smtClean="0">
                <a:latin typeface="HelveticaNeue" pitchFamily="2" charset="0"/>
              </a:rPr>
              <a:t>: </a:t>
            </a:r>
            <a:r>
              <a:rPr lang="en-US" b="1" dirty="0" smtClean="0">
                <a:latin typeface="HelveticaNeue" pitchFamily="2" charset="0"/>
              </a:rPr>
              <a:t>0.128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elveticaNeue" pitchFamily="2" charset="0"/>
              </a:rPr>
              <a:t>The revenue from game ID 32359233 is </a:t>
            </a:r>
            <a:r>
              <a:rPr lang="en-US" b="1" dirty="0" smtClean="0">
                <a:latin typeface="HelveticaNeue" pitchFamily="2" charset="0"/>
              </a:rPr>
              <a:t>5 times more</a:t>
            </a:r>
            <a:r>
              <a:rPr lang="en-US" dirty="0" smtClean="0">
                <a:latin typeface="HelveticaNeue" pitchFamily="2" charset="0"/>
              </a:rPr>
              <a:t> than revenue from game ID 43346372, even though the CTR of game ID 32359233 is </a:t>
            </a:r>
            <a:r>
              <a:rPr lang="en-US" b="1" dirty="0" smtClean="0">
                <a:latin typeface="HelveticaNeue" pitchFamily="2" charset="0"/>
              </a:rPr>
              <a:t>4% less than </a:t>
            </a:r>
            <a:r>
              <a:rPr lang="en-US" dirty="0" smtClean="0">
                <a:latin typeface="HelveticaNeue" pitchFamily="2" charset="0"/>
              </a:rPr>
              <a:t>CTR of game ID 43346372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HelveticaNeue" pitchFamily="2" charset="0"/>
              </a:rPr>
              <a:t>82% of the total revenue </a:t>
            </a:r>
            <a:r>
              <a:rPr lang="en-US" dirty="0" smtClean="0">
                <a:latin typeface="HelveticaNeue" pitchFamily="2" charset="0"/>
              </a:rPr>
              <a:t>and </a:t>
            </a:r>
            <a:r>
              <a:rPr lang="en-US" b="1" dirty="0" smtClean="0">
                <a:latin typeface="HelveticaNeue" pitchFamily="2" charset="0"/>
              </a:rPr>
              <a:t>~90% of ad requests </a:t>
            </a:r>
            <a:r>
              <a:rPr lang="en-US" dirty="0" smtClean="0">
                <a:latin typeface="HelveticaNeue" pitchFamily="2" charset="0"/>
              </a:rPr>
              <a:t>come from game ID 55107008 and 32359233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elveticaNeue" pitchFamily="2" charset="0"/>
              </a:rPr>
              <a:t>Revenue generated by </a:t>
            </a:r>
            <a:r>
              <a:rPr lang="en-US" dirty="0" err="1" smtClean="0">
                <a:latin typeface="HelveticaNeue" pitchFamily="2" charset="0"/>
              </a:rPr>
              <a:t>adgroup</a:t>
            </a:r>
            <a:r>
              <a:rPr lang="en-US" dirty="0" smtClean="0">
                <a:latin typeface="HelveticaNeue" pitchFamily="2" charset="0"/>
              </a:rPr>
              <a:t> ID 4 is the maximum and the top 3 groups(4,13,1) generate 61% of the total revenue. However, the top 3 total number of clicks generated by groups (4,1,10) is maximum implying that group 13 has relatively higher conversions to clicks.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HelveticaNeu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HelveticaNeue" pitchFamily="2" charset="0"/>
            </a:endParaRPr>
          </a:p>
          <a:p>
            <a:r>
              <a:rPr lang="en-US" sz="1000" dirty="0">
                <a:latin typeface="HelveticaNeue" pitchFamily="2" charset="0"/>
              </a:rPr>
              <a:t>*</a:t>
            </a:r>
            <a:r>
              <a:rPr lang="en-US" sz="1400" dirty="0">
                <a:latin typeface="HelveticaNeue" pitchFamily="2" charset="0"/>
              </a:rPr>
              <a:t>https://</a:t>
            </a:r>
            <a:r>
              <a:rPr lang="en-US" sz="1400" dirty="0" smtClean="0">
                <a:latin typeface="HelveticaNeue" pitchFamily="2" charset="0"/>
              </a:rPr>
              <a:t>instapage.com/blog/key-advertising-metrics </a:t>
            </a:r>
            <a:endParaRPr lang="en-US" sz="1400" dirty="0">
              <a:latin typeface="HelveticaNeue" pitchFamily="2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24275" y="2389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30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152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HelveticaNeue" pitchFamily="2" charset="0"/>
              </a:rPr>
              <a:t>Analysis</a:t>
            </a:r>
            <a:endParaRPr lang="en-US" sz="2500" b="1" dirty="0">
              <a:latin typeface="HelveticaNeue" pitchFamily="2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24275" y="2389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60960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Neue" pitchFamily="2" charset="0"/>
              </a:rPr>
              <a:t>Time split of ad requests, impressions and clicks</a:t>
            </a:r>
            <a:endParaRPr lang="en-US" b="1" dirty="0">
              <a:latin typeface="HelveticaNeue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08471"/>
            <a:ext cx="8315694" cy="508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72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78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HelveticaNeue" pitchFamily="2" charset="0"/>
              </a:rPr>
              <a:t>Analysis</a:t>
            </a:r>
            <a:endParaRPr lang="en-US" sz="2500" b="1" dirty="0">
              <a:latin typeface="HelveticaNeue" pitchFamily="2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24275" y="2389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871" y="858054"/>
            <a:ext cx="8096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Between 00:00hrs and 07:00hrs, 12:00hrs and 15:00hrs the number of ad requests, impressions and clicks rise sharply. However, the rise in number of clicks in not proportional.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is a sharp decline in the number of requests , impressions and clicks after 15:00hrs leading to decline in revenue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requests, impressions and clicks are strongly correlated as shown in the previous chart, with more number of clicks after 06:00hrs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821399"/>
            <a:ext cx="6477000" cy="409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2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78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HelveticaNeue" pitchFamily="2" charset="0"/>
              </a:rPr>
              <a:t>Analysis</a:t>
            </a:r>
            <a:endParaRPr lang="en-US" sz="2500" b="1" dirty="0">
              <a:latin typeface="HelveticaNeue" pitchFamily="2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24275" y="2389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4343400" cy="292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838200"/>
            <a:ext cx="4700994" cy="292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92298"/>
            <a:ext cx="4800600" cy="2989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81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78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HelveticaNeue" pitchFamily="2" charset="0"/>
              </a:rPr>
              <a:t>Linear Model</a:t>
            </a:r>
            <a:endParaRPr lang="en-US" sz="2500" b="1" dirty="0">
              <a:latin typeface="HelveticaNeue" pitchFamily="2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24275" y="2389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603" y="19812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Since, a particular variable is to be </a:t>
            </a:r>
            <a:r>
              <a:rPr lang="en-US" dirty="0" err="1" smtClean="0"/>
              <a:t>maximised</a:t>
            </a:r>
            <a:r>
              <a:rPr lang="en-US" dirty="0" smtClean="0"/>
              <a:t> over other variables, linear regression technique is used to figure out which would be the significant variables contributing to the revenue.</a:t>
            </a:r>
          </a:p>
          <a:p>
            <a:endParaRPr lang="en-US" dirty="0"/>
          </a:p>
          <a:p>
            <a:r>
              <a:rPr lang="en-US" dirty="0" smtClean="0"/>
              <a:t>It was found that the there are certain campaigns and </a:t>
            </a:r>
            <a:r>
              <a:rPr lang="en-US" dirty="0" err="1" smtClean="0"/>
              <a:t>adgroups</a:t>
            </a:r>
            <a:r>
              <a:rPr lang="en-US" dirty="0" smtClean="0"/>
              <a:t> which contribute to the model. Apart from these the total number of ad requests and total number of clicks help in driving positive revenue growth.</a:t>
            </a:r>
          </a:p>
          <a:p>
            <a:endParaRPr lang="en-US" dirty="0"/>
          </a:p>
          <a:p>
            <a:r>
              <a:rPr lang="en-US" dirty="0" smtClean="0"/>
              <a:t>Hence, a maximization of these variables will lead to positive growth in the revenue.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8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78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HelveticaNeue" pitchFamily="2" charset="0"/>
              </a:rPr>
              <a:t>Linear Model</a:t>
            </a:r>
            <a:endParaRPr lang="en-US" sz="2500" b="1" dirty="0">
              <a:latin typeface="HelveticaNeue" pitchFamily="2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24275" y="2389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14" y="1199457"/>
            <a:ext cx="7537086" cy="48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17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78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HelveticaNeue" pitchFamily="2" charset="0"/>
              </a:rPr>
              <a:t>Recommendations</a:t>
            </a:r>
            <a:endParaRPr lang="en-US" sz="2500" b="1" dirty="0">
              <a:latin typeface="HelveticaNeue" pitchFamily="2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24275" y="2389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295400"/>
            <a:ext cx="830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Given that 81.9% of the total ad requests are entertained, and a positive correlation between ad request and ad impression, increasing this value will have positive impact on the overall revenue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game id 43346372, the clicks/impression is highest however, the revenue is generated is not the highest. This implies that there is a possibility of increasing the revenue with modification in the pricing of the cost of clicks inviting more conversions to generate revenue.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game id 32359233, the clicks/impression must be increased to have a higher revenue.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Game IDs 19383848, 52065646, 94757439 must have more ad requests so that the impressions are higher in count.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Keeping the user engaged after 15:00hrs will help generate ad requests, impressions, clicks and thereby revenue. This can be done by scaling up the application to countries across different time zones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1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483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</dc:creator>
  <cp:lastModifiedBy>prateek</cp:lastModifiedBy>
  <cp:revision>20</cp:revision>
  <dcterms:created xsi:type="dcterms:W3CDTF">2019-02-25T05:56:38Z</dcterms:created>
  <dcterms:modified xsi:type="dcterms:W3CDTF">2019-02-25T11:08:23Z</dcterms:modified>
</cp:coreProperties>
</file>