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teek\AppData\Roaming\Microsoft\Excel\time_series_dataset_sample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[time_series_dataset_sample.xlsx]Analysis_time!PivotTable2</c:name>
    <c:fmtId val="4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819881889763779"/>
          <c:y val="3.3082583463014591E-2"/>
          <c:w val="0.64071648495861089"/>
          <c:h val="0.83715809472571878"/>
        </c:manualLayout>
      </c:layout>
      <c:lineChart>
        <c:grouping val="standard"/>
        <c:varyColors val="0"/>
        <c:ser>
          <c:idx val="0"/>
          <c:order val="0"/>
          <c:tx>
            <c:strRef>
              <c:f>Analysis_time!$B$3</c:f>
              <c:strCache>
                <c:ptCount val="1"/>
                <c:pt idx="0">
                  <c:v>Sum of total_clicks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strRef>
              <c:f>Analysis_time!$A$4:$A$21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</c:strCache>
            </c:strRef>
          </c:cat>
          <c:val>
            <c:numRef>
              <c:f>Analysis_time!$B$4:$B$21</c:f>
              <c:numCache>
                <c:formatCode>General</c:formatCode>
                <c:ptCount val="17"/>
                <c:pt idx="0">
                  <c:v>357481</c:v>
                </c:pt>
                <c:pt idx="1">
                  <c:v>41141</c:v>
                </c:pt>
                <c:pt idx="2">
                  <c:v>90446</c:v>
                </c:pt>
                <c:pt idx="3">
                  <c:v>973722</c:v>
                </c:pt>
                <c:pt idx="4">
                  <c:v>9771</c:v>
                </c:pt>
                <c:pt idx="5">
                  <c:v>1037</c:v>
                </c:pt>
                <c:pt idx="6">
                  <c:v>423</c:v>
                </c:pt>
                <c:pt idx="7">
                  <c:v>89542</c:v>
                </c:pt>
                <c:pt idx="8">
                  <c:v>74866</c:v>
                </c:pt>
                <c:pt idx="9">
                  <c:v>328742</c:v>
                </c:pt>
                <c:pt idx="10">
                  <c:v>4063</c:v>
                </c:pt>
                <c:pt idx="11">
                  <c:v>133</c:v>
                </c:pt>
                <c:pt idx="12">
                  <c:v>60344</c:v>
                </c:pt>
                <c:pt idx="13">
                  <c:v>10910</c:v>
                </c:pt>
                <c:pt idx="14">
                  <c:v>382</c:v>
                </c:pt>
                <c:pt idx="15">
                  <c:v>10344</c:v>
                </c:pt>
                <c:pt idx="16">
                  <c:v>3903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Analysis_time!$C$3</c:f>
              <c:strCache>
                <c:ptCount val="1"/>
                <c:pt idx="0">
                  <c:v>Sum of total_adrequests</c:v>
                </c:pt>
              </c:strCache>
            </c:strRef>
          </c:tx>
          <c:marker>
            <c:symbol val="none"/>
          </c:marker>
          <c:cat>
            <c:strRef>
              <c:f>Analysis_time!$A$4:$A$21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</c:strCache>
            </c:strRef>
          </c:cat>
          <c:val>
            <c:numRef>
              <c:f>Analysis_time!$C$4:$C$21</c:f>
              <c:numCache>
                <c:formatCode>General</c:formatCode>
                <c:ptCount val="17"/>
                <c:pt idx="0">
                  <c:v>12961387</c:v>
                </c:pt>
                <c:pt idx="1">
                  <c:v>802984</c:v>
                </c:pt>
                <c:pt idx="2">
                  <c:v>10638501</c:v>
                </c:pt>
                <c:pt idx="3">
                  <c:v>15664443</c:v>
                </c:pt>
                <c:pt idx="4">
                  <c:v>1799234</c:v>
                </c:pt>
                <c:pt idx="5">
                  <c:v>120793</c:v>
                </c:pt>
                <c:pt idx="6">
                  <c:v>32006</c:v>
                </c:pt>
                <c:pt idx="7">
                  <c:v>805169</c:v>
                </c:pt>
                <c:pt idx="8">
                  <c:v>595700</c:v>
                </c:pt>
                <c:pt idx="9">
                  <c:v>4178871</c:v>
                </c:pt>
                <c:pt idx="10">
                  <c:v>200714</c:v>
                </c:pt>
                <c:pt idx="11">
                  <c:v>4955</c:v>
                </c:pt>
                <c:pt idx="12">
                  <c:v>8186871</c:v>
                </c:pt>
                <c:pt idx="13">
                  <c:v>216700</c:v>
                </c:pt>
                <c:pt idx="14">
                  <c:v>23690</c:v>
                </c:pt>
                <c:pt idx="15">
                  <c:v>1258338</c:v>
                </c:pt>
                <c:pt idx="16">
                  <c:v>790227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Analysis_time!$D$3</c:f>
              <c:strCache>
                <c:ptCount val="1"/>
                <c:pt idx="0">
                  <c:v>Sum of revenue</c:v>
                </c:pt>
              </c:strCache>
            </c:strRef>
          </c:tx>
          <c:marker>
            <c:symbol val="none"/>
          </c:marker>
          <c:cat>
            <c:strRef>
              <c:f>Analysis_time!$A$4:$A$21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</c:strCache>
            </c:strRef>
          </c:cat>
          <c:val>
            <c:numRef>
              <c:f>Analysis_time!$D$4:$D$21</c:f>
              <c:numCache>
                <c:formatCode>0.00</c:formatCode>
                <c:ptCount val="17"/>
                <c:pt idx="0">
                  <c:v>842.28959999999847</c:v>
                </c:pt>
                <c:pt idx="1">
                  <c:v>125.36500000000008</c:v>
                </c:pt>
                <c:pt idx="2">
                  <c:v>173.87600000000091</c:v>
                </c:pt>
                <c:pt idx="3">
                  <c:v>1755.8939999999918</c:v>
                </c:pt>
                <c:pt idx="4">
                  <c:v>74.275000000000063</c:v>
                </c:pt>
                <c:pt idx="5">
                  <c:v>44.440000000000019</c:v>
                </c:pt>
                <c:pt idx="6">
                  <c:v>27.559999999999992</c:v>
                </c:pt>
                <c:pt idx="7">
                  <c:v>155.18000000000021</c:v>
                </c:pt>
                <c:pt idx="8">
                  <c:v>90.27999999999993</c:v>
                </c:pt>
                <c:pt idx="9">
                  <c:v>357.75000000000148</c:v>
                </c:pt>
                <c:pt idx="10">
                  <c:v>169.16000000000008</c:v>
                </c:pt>
                <c:pt idx="11">
                  <c:v>43.140000000000015</c:v>
                </c:pt>
                <c:pt idx="12">
                  <c:v>1168.1999999999935</c:v>
                </c:pt>
                <c:pt idx="13">
                  <c:v>311.39000000000016</c:v>
                </c:pt>
                <c:pt idx="14">
                  <c:v>43.269999999999996</c:v>
                </c:pt>
                <c:pt idx="15">
                  <c:v>624.83000000000038</c:v>
                </c:pt>
                <c:pt idx="16">
                  <c:v>121.19999999999996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19072"/>
        <c:axId val="47220608"/>
      </c:lineChart>
      <c:catAx>
        <c:axId val="47219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HelveticaNeue" pitchFamily="2" charset="0"/>
              </a:defRPr>
            </a:pPr>
            <a:endParaRPr lang="en-US"/>
          </a:p>
        </c:txPr>
        <c:crossAx val="47220608"/>
        <c:crosses val="autoZero"/>
        <c:auto val="1"/>
        <c:lblAlgn val="ctr"/>
        <c:lblOffset val="100"/>
        <c:noMultiLvlLbl val="0"/>
      </c:catAx>
      <c:valAx>
        <c:axId val="47220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 baseline="0">
                <a:latin typeface="HelveticaNeue" pitchFamily="2" charset="0"/>
              </a:defRPr>
            </a:pPr>
            <a:endParaRPr lang="en-US"/>
          </a:p>
        </c:txPr>
        <c:crossAx val="47219072"/>
        <c:crosses val="autoZero"/>
        <c:crossBetween val="between"/>
        <c:majorUnit val="500000"/>
      </c:valAx>
    </c:plotArea>
    <c:legend>
      <c:legendPos val="r"/>
      <c:layout>
        <c:manualLayout>
          <c:xMode val="edge"/>
          <c:yMode val="edge"/>
          <c:x val="0.79581667676155865"/>
          <c:y val="7.236686090343103E-2"/>
          <c:w val="0.19296537452049264"/>
          <c:h val="0.54310687583988027"/>
        </c:manualLayout>
      </c:layout>
      <c:overlay val="0"/>
      <c:txPr>
        <a:bodyPr/>
        <a:lstStyle/>
        <a:p>
          <a:pPr>
            <a:defRPr sz="1500" b="1" baseline="0">
              <a:latin typeface="HelveticaNeue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7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5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3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2667000"/>
            <a:ext cx="64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 smtClean="0">
                <a:latin typeface="HelveticaNeue" pitchFamily="2" charset="0"/>
              </a:rPr>
              <a:t>GreedyGame</a:t>
            </a:r>
            <a:r>
              <a:rPr lang="en-US" sz="2500" dirty="0" smtClean="0">
                <a:latin typeface="HelveticaNeue" pitchFamily="2" charset="0"/>
              </a:rPr>
              <a:t/>
            </a:r>
            <a:br>
              <a:rPr lang="en-US" sz="2500" dirty="0" smtClean="0">
                <a:latin typeface="HelveticaNeue" pitchFamily="2" charset="0"/>
              </a:rPr>
            </a:br>
            <a:r>
              <a:rPr lang="en-US" sz="2500" dirty="0" smtClean="0">
                <a:latin typeface="HelveticaNeue" pitchFamily="2" charset="0"/>
              </a:rPr>
              <a:t>Revenue optimization</a:t>
            </a:r>
            <a:endParaRPr lang="en-US" sz="2500" dirty="0">
              <a:latin typeface="HelveticaNeu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Neue" pitchFamily="2" charset="0"/>
              </a:rPr>
              <a:t>Prateek Pushkar Agarawal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8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Problem statement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" pitchFamily="2" charset="0"/>
              </a:rPr>
              <a:t>To maximize revenue with minimum traffic allocation</a:t>
            </a:r>
            <a:br>
              <a:rPr lang="en-US" dirty="0" smtClean="0">
                <a:latin typeface="HelveticaNeue" pitchFamily="2" charset="0"/>
              </a:rPr>
            </a:br>
            <a:endParaRPr lang="en-US" dirty="0" smtClean="0">
              <a:latin typeface="HelveticaNeue" pitchFamily="2" charset="0"/>
            </a:endParaRPr>
          </a:p>
          <a:p>
            <a:r>
              <a:rPr lang="en-US" dirty="0" smtClean="0">
                <a:latin typeface="HelveticaNeue" pitchFamily="2" charset="0"/>
              </a:rPr>
              <a:t>Given a dataset with the following variables</a:t>
            </a:r>
            <a:endParaRPr lang="en-US" dirty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created_at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game_id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campaign_id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adgroup_id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country_id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category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revenue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total_adrequests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total_impressions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total_clicks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Analysis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Clickthrough</a:t>
            </a:r>
            <a:r>
              <a:rPr lang="en-US" dirty="0" smtClean="0">
                <a:latin typeface="HelveticaNeue" pitchFamily="2" charset="0"/>
              </a:rPr>
              <a:t> Rate </a:t>
            </a:r>
            <a:r>
              <a:rPr lang="en-US" dirty="0" err="1" smtClean="0">
                <a:latin typeface="HelveticaNeue" pitchFamily="2" charset="0"/>
              </a:rPr>
              <a:t>Vs</a:t>
            </a:r>
            <a:r>
              <a:rPr lang="en-US" dirty="0" smtClean="0">
                <a:latin typeface="HelveticaNeue" pitchFamily="2" charset="0"/>
              </a:rPr>
              <a:t> industry standard: </a:t>
            </a:r>
            <a:r>
              <a:rPr lang="en-US" b="1" dirty="0" smtClean="0">
                <a:latin typeface="HelveticaNeue" pitchFamily="2" charset="0"/>
              </a:rPr>
              <a:t>4.30% </a:t>
            </a:r>
            <a:r>
              <a:rPr lang="en-US" dirty="0" err="1" smtClean="0">
                <a:latin typeface="HelveticaNeue" pitchFamily="2" charset="0"/>
              </a:rPr>
              <a:t>Vs</a:t>
            </a:r>
            <a:r>
              <a:rPr lang="en-US" dirty="0" smtClean="0">
                <a:latin typeface="HelveticaNeue" pitchFamily="2" charset="0"/>
              </a:rPr>
              <a:t> </a:t>
            </a:r>
            <a:r>
              <a:rPr lang="en-US" b="1" dirty="0" smtClean="0">
                <a:latin typeface="HelveticaNeue" pitchFamily="2" charset="0"/>
              </a:rPr>
              <a:t>0.9%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Impressions/Ad requests ratio: </a:t>
            </a:r>
            <a:r>
              <a:rPr lang="en-US" b="1" dirty="0" smtClean="0">
                <a:latin typeface="HelveticaNeue" pitchFamily="2" charset="0"/>
              </a:rPr>
              <a:t>81.9%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Revenue/Click: </a:t>
            </a:r>
            <a:r>
              <a:rPr lang="en-US" b="1" dirty="0" smtClean="0">
                <a:latin typeface="HelveticaNeue" pitchFamily="2" charset="0"/>
              </a:rPr>
              <a:t>0.002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eCPM</a:t>
            </a:r>
            <a:r>
              <a:rPr lang="en-US" dirty="0" smtClean="0">
                <a:latin typeface="HelveticaNeue" pitchFamily="2" charset="0"/>
              </a:rPr>
              <a:t>: </a:t>
            </a:r>
            <a:r>
              <a:rPr lang="en-US" b="1" dirty="0" smtClean="0">
                <a:latin typeface="HelveticaNeue" pitchFamily="2" charset="0"/>
              </a:rPr>
              <a:t>0.128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The revenue from game ID 32359233 is </a:t>
            </a:r>
            <a:r>
              <a:rPr lang="en-US" b="1" dirty="0" smtClean="0">
                <a:latin typeface="HelveticaNeue" pitchFamily="2" charset="0"/>
              </a:rPr>
              <a:t>5 times more</a:t>
            </a:r>
            <a:r>
              <a:rPr lang="en-US" dirty="0" smtClean="0">
                <a:latin typeface="HelveticaNeue" pitchFamily="2" charset="0"/>
              </a:rPr>
              <a:t> than revenue from game ID 43346372, even though the CTR of </a:t>
            </a:r>
            <a:r>
              <a:rPr lang="en-US" dirty="0" smtClean="0">
                <a:latin typeface="HelveticaNeue" pitchFamily="2" charset="0"/>
              </a:rPr>
              <a:t>game ID 32359233 is </a:t>
            </a:r>
            <a:r>
              <a:rPr lang="en-US" b="1" dirty="0" smtClean="0">
                <a:latin typeface="HelveticaNeue" pitchFamily="2" charset="0"/>
              </a:rPr>
              <a:t>4% less than </a:t>
            </a:r>
            <a:r>
              <a:rPr lang="en-US" dirty="0" smtClean="0">
                <a:latin typeface="HelveticaNeue" pitchFamily="2" charset="0"/>
              </a:rPr>
              <a:t>CTR of game ID 43346372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HelveticaNeue" pitchFamily="2" charset="0"/>
              </a:rPr>
              <a:t>82% of the total revenue </a:t>
            </a:r>
            <a:r>
              <a:rPr lang="en-US" dirty="0" smtClean="0">
                <a:latin typeface="HelveticaNeue" pitchFamily="2" charset="0"/>
              </a:rPr>
              <a:t>and </a:t>
            </a:r>
            <a:r>
              <a:rPr lang="en-US" b="1" dirty="0" smtClean="0">
                <a:latin typeface="HelveticaNeue" pitchFamily="2" charset="0"/>
              </a:rPr>
              <a:t>~90% of ad requests </a:t>
            </a:r>
            <a:r>
              <a:rPr lang="en-US" dirty="0" smtClean="0">
                <a:latin typeface="HelveticaNeue" pitchFamily="2" charset="0"/>
              </a:rPr>
              <a:t>come from game ID 55107008 and 32359233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Revenue generated by </a:t>
            </a:r>
            <a:r>
              <a:rPr lang="en-US" dirty="0" err="1" smtClean="0">
                <a:latin typeface="HelveticaNeue" pitchFamily="2" charset="0"/>
              </a:rPr>
              <a:t>adgroup</a:t>
            </a:r>
            <a:r>
              <a:rPr lang="en-US" dirty="0" smtClean="0">
                <a:latin typeface="HelveticaNeue" pitchFamily="2" charset="0"/>
              </a:rPr>
              <a:t> ID 4 is the maximum and the top 3 groups(4,13,1) generate 61% of the total revenue. However, the top 3 total number of clicks generated by groups (4,1,10) is maximum implying that group 13 has relatively higher conversions to clicks.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Analysis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6096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Neue" pitchFamily="2" charset="0"/>
              </a:rPr>
              <a:t>Time split of ad requests, impressions and clicks</a:t>
            </a:r>
            <a:endParaRPr lang="en-US" b="1" dirty="0">
              <a:latin typeface="HelveticaNeue" pitchFamily="2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237721"/>
              </p:ext>
            </p:extLst>
          </p:nvPr>
        </p:nvGraphicFramePr>
        <p:xfrm>
          <a:off x="457200" y="858054"/>
          <a:ext cx="7924800" cy="508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Analysis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871" y="858054"/>
            <a:ext cx="8096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Between 00:00hrs and 07:00hrs, 12:00hrs and 15:00hrs the number of ad requests, impressions and clicks rise sharply. However, the rise in number of clicks in not proportional.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a sharp decline in the number of requests , impressions and clicks after 15:00hrs leading to decline in revenue.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89188"/>
            <a:ext cx="6858000" cy="428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2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Linear Model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603" y="19812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Since, a particular variable is to be </a:t>
            </a:r>
            <a:r>
              <a:rPr lang="en-US" dirty="0" err="1" smtClean="0"/>
              <a:t>maximised</a:t>
            </a:r>
            <a:r>
              <a:rPr lang="en-US" dirty="0" smtClean="0"/>
              <a:t> over other variables, linear regression technique is used to figure out which would be the significant variables contributing to the revenue.</a:t>
            </a:r>
          </a:p>
          <a:p>
            <a:endParaRPr lang="en-US" dirty="0"/>
          </a:p>
          <a:p>
            <a:r>
              <a:rPr lang="en-US" dirty="0" smtClean="0"/>
              <a:t>It was found that the there are certain campaigns and </a:t>
            </a:r>
            <a:r>
              <a:rPr lang="en-US" dirty="0" err="1" smtClean="0"/>
              <a:t>adgroups</a:t>
            </a:r>
            <a:r>
              <a:rPr lang="en-US" dirty="0" smtClean="0"/>
              <a:t> which contribute to the model. Apart from these the total number of ad requests and total number of clicks help in driving positive revenue growth.</a:t>
            </a:r>
          </a:p>
          <a:p>
            <a:endParaRPr lang="en-US" dirty="0"/>
          </a:p>
          <a:p>
            <a:r>
              <a:rPr lang="en-US" dirty="0" smtClean="0"/>
              <a:t>Hence, a maximization of these variables will lead to positive growth in the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8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Linear Model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4" y="1199457"/>
            <a:ext cx="7537086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17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Recommendations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Given that 81.9% of the total ad requests are entertained, and a positive correlation between ad request and ad impression, increasing this value will have positive impact on the overall revenue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game id 43346372, the clicks/impression is highest however, the revenue is generated is not the highest. This implies that there is a possibility of increasing the revenue with modification in the pricing of the cost of clicks inviting more conversions to generate revenue.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game id 32359233, the clicks/impression must be increased to have a higher revenue.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Game IDs 19383848, 52065646, 94757439 must have more ad requests so that the impressions are higher in count.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Keeping the user engaged after 15:00hrs will help generate ad requests, impressions, clicks and thereby revenue. This can be done by scaling up the application to countries across different time zones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453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prateek</cp:lastModifiedBy>
  <cp:revision>15</cp:revision>
  <dcterms:created xsi:type="dcterms:W3CDTF">2019-02-25T05:56:38Z</dcterms:created>
  <dcterms:modified xsi:type="dcterms:W3CDTF">2019-02-25T08:52:34Z</dcterms:modified>
</cp:coreProperties>
</file>