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1447800" y="2667000"/>
            <a:ext cx="640080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500">
                <a:solidFill>
                  <a:schemeClr val="dk1"/>
                </a:solidFill>
                <a:latin typeface="Helvetica Neue"/>
                <a:ea typeface="Helvetica Neue"/>
                <a:cs typeface="Helvetica Neue"/>
                <a:sym typeface="Helvetica Neue"/>
              </a:rPr>
              <a:t>Data Analysis on game usage</a:t>
            </a:r>
            <a:endParaRPr b="1" i="0" sz="2500" u="none" cap="none" strike="noStrike">
              <a:solidFill>
                <a:schemeClr val="dk1"/>
              </a:solidFill>
              <a:latin typeface="Helvetica Neue"/>
              <a:ea typeface="Helvetica Neue"/>
              <a:cs typeface="Helvetica Neue"/>
              <a:sym typeface="Helvetica Neue"/>
            </a:endParaRPr>
          </a:p>
        </p:txBody>
      </p:sp>
      <p:sp>
        <p:nvSpPr>
          <p:cNvPr id="85" name="Google Shape;85;p13"/>
          <p:cNvSpPr txBox="1"/>
          <p:nvPr/>
        </p:nvSpPr>
        <p:spPr>
          <a:xfrm>
            <a:off x="3048000" y="5867400"/>
            <a:ext cx="3352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Prateek Pushkar Agarawal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500" u="none" cap="none" strike="noStrike">
                <a:solidFill>
                  <a:schemeClr val="dk1"/>
                </a:solidFill>
                <a:latin typeface="Helvetica Neue"/>
                <a:ea typeface="Helvetica Neue"/>
                <a:cs typeface="Helvetica Neue"/>
                <a:sym typeface="Helvetica Neue"/>
              </a:rPr>
              <a:t>Problem statement</a:t>
            </a:r>
            <a:endParaRPr b="1" sz="2500">
              <a:solidFill>
                <a:schemeClr val="dk1"/>
              </a:solidFill>
              <a:latin typeface="Helvetica Neue"/>
              <a:ea typeface="Helvetica Neue"/>
              <a:cs typeface="Helvetica Neue"/>
              <a:sym typeface="Helvetica Neue"/>
            </a:endParaRPr>
          </a:p>
        </p:txBody>
      </p:sp>
      <p:sp>
        <p:nvSpPr>
          <p:cNvPr id="91" name="Google Shape;91;p14"/>
          <p:cNvSpPr txBox="1"/>
          <p:nvPr/>
        </p:nvSpPr>
        <p:spPr>
          <a:xfrm>
            <a:off x="685800" y="1143000"/>
            <a:ext cx="78486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To maximize revenue with minimum traffic allocation</a:t>
            </a:r>
            <a:br>
              <a:rPr lang="en-US" sz="1800">
                <a:solidFill>
                  <a:schemeClr val="dk1"/>
                </a:solidFill>
                <a:latin typeface="Helvetica Neue"/>
                <a:ea typeface="Helvetica Neue"/>
                <a:cs typeface="Helvetica Neue"/>
                <a:sym typeface="Helvetica Neue"/>
              </a:rPr>
            </a:b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Given a dataset with the following variables</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created_at</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game_id</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campaign_id</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adgroup_id</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country_id</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category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revenue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total_adrequests</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total_impressions</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total_clicks</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p:txBody>
      </p:sp>
      <p:sp>
        <p:nvSpPr>
          <p:cNvPr id="92" name="Google Shape;92;p14"/>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Analysis</a:t>
            </a:r>
            <a:endParaRPr b="1" sz="2500">
              <a:solidFill>
                <a:schemeClr val="dk1"/>
              </a:solidFill>
              <a:latin typeface="Helvetica Neue"/>
              <a:ea typeface="Helvetica Neue"/>
              <a:cs typeface="Helvetica Neue"/>
              <a:sym typeface="Helvetica Neue"/>
            </a:endParaRPr>
          </a:p>
        </p:txBody>
      </p:sp>
      <p:sp>
        <p:nvSpPr>
          <p:cNvPr id="98" name="Google Shape;98;p15"/>
          <p:cNvSpPr txBox="1"/>
          <p:nvPr/>
        </p:nvSpPr>
        <p:spPr>
          <a:xfrm>
            <a:off x="685800" y="1143000"/>
            <a:ext cx="7848600"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Clickthrough Rate Vs industry standard(FB ads): </a:t>
            </a:r>
            <a:r>
              <a:rPr b="1" lang="en-US" sz="1800">
                <a:solidFill>
                  <a:schemeClr val="dk1"/>
                </a:solidFill>
                <a:latin typeface="Helvetica Neue"/>
                <a:ea typeface="Helvetica Neue"/>
                <a:cs typeface="Helvetica Neue"/>
                <a:sym typeface="Helvetica Neue"/>
              </a:rPr>
              <a:t>4.30% </a:t>
            </a:r>
            <a:r>
              <a:rPr lang="en-US" sz="1800">
                <a:solidFill>
                  <a:schemeClr val="dk1"/>
                </a:solidFill>
                <a:latin typeface="Helvetica Neue"/>
                <a:ea typeface="Helvetica Neue"/>
                <a:cs typeface="Helvetica Neue"/>
                <a:sym typeface="Helvetica Neue"/>
              </a:rPr>
              <a:t>Vs </a:t>
            </a:r>
            <a:r>
              <a:rPr b="1" lang="en-US" sz="1800">
                <a:solidFill>
                  <a:schemeClr val="dk1"/>
                </a:solidFill>
                <a:latin typeface="Helvetica Neue"/>
                <a:ea typeface="Helvetica Neue"/>
                <a:cs typeface="Helvetica Neue"/>
                <a:sym typeface="Helvetica Neue"/>
              </a:rPr>
              <a:t>0.9%*</a:t>
            </a:r>
            <a:endParaRPr b="1"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Impressions/Ad requests ratio: </a:t>
            </a:r>
            <a:r>
              <a:rPr b="1" lang="en-US" sz="1800">
                <a:solidFill>
                  <a:schemeClr val="dk1"/>
                </a:solidFill>
                <a:latin typeface="Helvetica Neue"/>
                <a:ea typeface="Helvetica Neue"/>
                <a:cs typeface="Helvetica Neue"/>
                <a:sym typeface="Helvetica Neue"/>
              </a:rPr>
              <a:t>81.9%</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Revenue/Click: </a:t>
            </a:r>
            <a:r>
              <a:rPr b="1" lang="en-US" sz="1800">
                <a:solidFill>
                  <a:schemeClr val="dk1"/>
                </a:solidFill>
                <a:latin typeface="Helvetica Neue"/>
                <a:ea typeface="Helvetica Neue"/>
                <a:cs typeface="Helvetica Neue"/>
                <a:sym typeface="Helvetica Neue"/>
              </a:rPr>
              <a:t>0.002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eCPM: </a:t>
            </a:r>
            <a:r>
              <a:rPr b="1" lang="en-US" sz="1800">
                <a:solidFill>
                  <a:schemeClr val="dk1"/>
                </a:solidFill>
                <a:latin typeface="Helvetica Neue"/>
                <a:ea typeface="Helvetica Neue"/>
                <a:cs typeface="Helvetica Neue"/>
                <a:sym typeface="Helvetica Neue"/>
              </a:rPr>
              <a:t>0.128</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The revenue from game ID 32359233 is </a:t>
            </a:r>
            <a:r>
              <a:rPr b="1" lang="en-US" sz="1800">
                <a:solidFill>
                  <a:schemeClr val="dk1"/>
                </a:solidFill>
                <a:latin typeface="Helvetica Neue"/>
                <a:ea typeface="Helvetica Neue"/>
                <a:cs typeface="Helvetica Neue"/>
                <a:sym typeface="Helvetica Neue"/>
              </a:rPr>
              <a:t>5 times more</a:t>
            </a:r>
            <a:r>
              <a:rPr lang="en-US" sz="1800">
                <a:solidFill>
                  <a:schemeClr val="dk1"/>
                </a:solidFill>
                <a:latin typeface="Helvetica Neue"/>
                <a:ea typeface="Helvetica Neue"/>
                <a:cs typeface="Helvetica Neue"/>
                <a:sym typeface="Helvetica Neue"/>
              </a:rPr>
              <a:t> than revenue from game ID 43346372, even though the CTR of game ID 32359233 is </a:t>
            </a:r>
            <a:r>
              <a:rPr b="1" lang="en-US" sz="1800">
                <a:solidFill>
                  <a:schemeClr val="dk1"/>
                </a:solidFill>
                <a:latin typeface="Helvetica Neue"/>
                <a:ea typeface="Helvetica Neue"/>
                <a:cs typeface="Helvetica Neue"/>
                <a:sym typeface="Helvetica Neue"/>
              </a:rPr>
              <a:t>4% less than </a:t>
            </a:r>
            <a:r>
              <a:rPr lang="en-US" sz="1800">
                <a:solidFill>
                  <a:schemeClr val="dk1"/>
                </a:solidFill>
                <a:latin typeface="Helvetica Neue"/>
                <a:ea typeface="Helvetica Neue"/>
                <a:cs typeface="Helvetica Neue"/>
                <a:sym typeface="Helvetica Neue"/>
              </a:rPr>
              <a:t>CTR of game ID 43346372</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Helvetica Neue"/>
                <a:ea typeface="Helvetica Neue"/>
                <a:cs typeface="Helvetica Neue"/>
                <a:sym typeface="Helvetica Neue"/>
              </a:rPr>
              <a:t>82% of the total revenue </a:t>
            </a:r>
            <a:r>
              <a:rPr lang="en-US" sz="1800">
                <a:solidFill>
                  <a:schemeClr val="dk1"/>
                </a:solidFill>
                <a:latin typeface="Helvetica Neue"/>
                <a:ea typeface="Helvetica Neue"/>
                <a:cs typeface="Helvetica Neue"/>
                <a:sym typeface="Helvetica Neue"/>
              </a:rPr>
              <a:t>and </a:t>
            </a:r>
            <a:r>
              <a:rPr b="1" lang="en-US" sz="1800">
                <a:solidFill>
                  <a:schemeClr val="dk1"/>
                </a:solidFill>
                <a:latin typeface="Helvetica Neue"/>
                <a:ea typeface="Helvetica Neue"/>
                <a:cs typeface="Helvetica Neue"/>
                <a:sym typeface="Helvetica Neue"/>
              </a:rPr>
              <a:t>~90% of ad requests </a:t>
            </a:r>
            <a:r>
              <a:rPr lang="en-US" sz="1800">
                <a:solidFill>
                  <a:schemeClr val="dk1"/>
                </a:solidFill>
                <a:latin typeface="Helvetica Neue"/>
                <a:ea typeface="Helvetica Neue"/>
                <a:cs typeface="Helvetica Neue"/>
                <a:sym typeface="Helvetica Neue"/>
              </a:rPr>
              <a:t>come from game ID 55107008 and 32359233</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Revenue generated by adgroup ID 4 is the maximum and the top 3 groups(4,13,1) generate 61% of the total revenue. However, the top 3 total number of clicks generated by groups (4,1,10) is maximum implying that group 13 has relatively higher conversions to clicks.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000">
                <a:solidFill>
                  <a:schemeClr val="dk1"/>
                </a:solidFill>
                <a:latin typeface="Helvetica Neue"/>
                <a:ea typeface="Helvetica Neue"/>
                <a:cs typeface="Helvetica Neue"/>
                <a:sym typeface="Helvetica Neue"/>
              </a:rPr>
              <a:t>*</a:t>
            </a:r>
            <a:r>
              <a:rPr lang="en-US" sz="1400">
                <a:solidFill>
                  <a:schemeClr val="dk1"/>
                </a:solidFill>
                <a:latin typeface="Helvetica Neue"/>
                <a:ea typeface="Helvetica Neue"/>
                <a:cs typeface="Helvetica Neue"/>
                <a:sym typeface="Helvetica Neue"/>
              </a:rPr>
              <a:t>https://instapage.com/blog/key-advertising-metrics </a:t>
            </a:r>
            <a:endParaRPr sz="1400">
              <a:solidFill>
                <a:schemeClr val="dk1"/>
              </a:solidFill>
              <a:latin typeface="Helvetica Neue"/>
              <a:ea typeface="Helvetica Neue"/>
              <a:cs typeface="Helvetica Neue"/>
              <a:sym typeface="Helvetica Neue"/>
            </a:endParaRPr>
          </a:p>
        </p:txBody>
      </p:sp>
      <p:sp>
        <p:nvSpPr>
          <p:cNvPr id="99" name="Google Shape;99;p15"/>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nvSpPr>
        <p:spPr>
          <a:xfrm>
            <a:off x="457200" y="381000"/>
            <a:ext cx="15240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Analysis</a:t>
            </a:r>
            <a:endParaRPr b="1" sz="2500">
              <a:solidFill>
                <a:schemeClr val="dk1"/>
              </a:solidFill>
              <a:latin typeface="Helvetica Neue"/>
              <a:ea typeface="Helvetica Neue"/>
              <a:cs typeface="Helvetica Neue"/>
              <a:sym typeface="Helvetica Neue"/>
            </a:endParaRPr>
          </a:p>
        </p:txBody>
      </p:sp>
      <p:sp>
        <p:nvSpPr>
          <p:cNvPr id="105" name="Google Shape;105;p16"/>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6" name="Google Shape;106;p16"/>
          <p:cNvSpPr txBox="1"/>
          <p:nvPr/>
        </p:nvSpPr>
        <p:spPr>
          <a:xfrm>
            <a:off x="2133600" y="6096000"/>
            <a:ext cx="5105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Helvetica Neue"/>
                <a:ea typeface="Helvetica Neue"/>
                <a:cs typeface="Helvetica Neue"/>
                <a:sym typeface="Helvetica Neue"/>
              </a:rPr>
              <a:t>Time split of ad requests, impressions and clicks</a:t>
            </a:r>
            <a:endParaRPr b="1" sz="1800">
              <a:solidFill>
                <a:schemeClr val="dk1"/>
              </a:solidFill>
              <a:latin typeface="Helvetica Neue"/>
              <a:ea typeface="Helvetica Neue"/>
              <a:cs typeface="Helvetica Neue"/>
              <a:sym typeface="Helvetica Neue"/>
            </a:endParaRPr>
          </a:p>
        </p:txBody>
      </p:sp>
      <p:pic>
        <p:nvPicPr>
          <p:cNvPr id="107" name="Google Shape;107;p16"/>
          <p:cNvPicPr preferRelativeResize="0"/>
          <p:nvPr/>
        </p:nvPicPr>
        <p:blipFill rotWithShape="1">
          <a:blip r:embed="rId3">
            <a:alphaModFix/>
          </a:blip>
          <a:srcRect b="0" l="0" r="0" t="0"/>
          <a:stretch/>
        </p:blipFill>
        <p:spPr>
          <a:xfrm>
            <a:off x="609601" y="1008471"/>
            <a:ext cx="8315694" cy="50875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Analysis</a:t>
            </a:r>
            <a:endParaRPr b="1" sz="2500">
              <a:solidFill>
                <a:schemeClr val="dk1"/>
              </a:solidFill>
              <a:latin typeface="Helvetica Neue"/>
              <a:ea typeface="Helvetica Neue"/>
              <a:cs typeface="Helvetica Neue"/>
              <a:sym typeface="Helvetica Neue"/>
            </a:endParaRPr>
          </a:p>
        </p:txBody>
      </p:sp>
      <p:sp>
        <p:nvSpPr>
          <p:cNvPr id="113" name="Google Shape;113;p17"/>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4" name="Google Shape;114;p17"/>
          <p:cNvSpPr txBox="1"/>
          <p:nvPr/>
        </p:nvSpPr>
        <p:spPr>
          <a:xfrm>
            <a:off x="589871" y="858054"/>
            <a:ext cx="8096930" cy="230832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Between 00:00hrs and 07:00hrs, 12:00hrs and 15:00hrs the number of ad requests, impressions and clicks rise sharply. However, the rise in number of clicks in not proportional.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is a sharp decline in the number of requests , impressions and clicks after 15:00hrs leading to decline in revenue.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requests, impressions and clicks are strongly correlated as shown in the previous chart, with more number of clicks after 06:00hrs</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15" name="Google Shape;115;p17"/>
          <p:cNvPicPr preferRelativeResize="0"/>
          <p:nvPr/>
        </p:nvPicPr>
        <p:blipFill rotWithShape="1">
          <a:blip r:embed="rId3">
            <a:alphaModFix/>
          </a:blip>
          <a:srcRect b="0" l="0" r="0" t="0"/>
          <a:stretch/>
        </p:blipFill>
        <p:spPr>
          <a:xfrm>
            <a:off x="1524001" y="2821399"/>
            <a:ext cx="6477000" cy="40908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Analysis</a:t>
            </a:r>
            <a:endParaRPr b="1" sz="2500">
              <a:solidFill>
                <a:schemeClr val="dk1"/>
              </a:solidFill>
              <a:latin typeface="Helvetica Neue"/>
              <a:ea typeface="Helvetica Neue"/>
              <a:cs typeface="Helvetica Neue"/>
              <a:sym typeface="Helvetica Neue"/>
            </a:endParaRPr>
          </a:p>
        </p:txBody>
      </p:sp>
      <p:sp>
        <p:nvSpPr>
          <p:cNvPr id="121" name="Google Shape;121;p18"/>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22" name="Google Shape;122;p18"/>
          <p:cNvPicPr preferRelativeResize="0"/>
          <p:nvPr/>
        </p:nvPicPr>
        <p:blipFill rotWithShape="1">
          <a:blip r:embed="rId3">
            <a:alphaModFix/>
          </a:blip>
          <a:srcRect b="0" l="0" r="0" t="0"/>
          <a:stretch/>
        </p:blipFill>
        <p:spPr>
          <a:xfrm>
            <a:off x="76200" y="838200"/>
            <a:ext cx="4343400" cy="2924024"/>
          </a:xfrm>
          <a:prstGeom prst="rect">
            <a:avLst/>
          </a:prstGeom>
          <a:noFill/>
          <a:ln>
            <a:noFill/>
          </a:ln>
        </p:spPr>
      </p:pic>
      <p:pic>
        <p:nvPicPr>
          <p:cNvPr id="123" name="Google Shape;123;p18"/>
          <p:cNvPicPr preferRelativeResize="0"/>
          <p:nvPr/>
        </p:nvPicPr>
        <p:blipFill rotWithShape="1">
          <a:blip r:embed="rId4">
            <a:alphaModFix/>
          </a:blip>
          <a:srcRect b="0" l="0" r="0" t="0"/>
          <a:stretch/>
        </p:blipFill>
        <p:spPr>
          <a:xfrm>
            <a:off x="4419600" y="838200"/>
            <a:ext cx="4700994" cy="2924024"/>
          </a:xfrm>
          <a:prstGeom prst="rect">
            <a:avLst/>
          </a:prstGeom>
          <a:noFill/>
          <a:ln>
            <a:noFill/>
          </a:ln>
        </p:spPr>
      </p:pic>
      <p:pic>
        <p:nvPicPr>
          <p:cNvPr id="124" name="Google Shape;124;p18"/>
          <p:cNvPicPr preferRelativeResize="0"/>
          <p:nvPr/>
        </p:nvPicPr>
        <p:blipFill rotWithShape="1">
          <a:blip r:embed="rId5">
            <a:alphaModFix/>
          </a:blip>
          <a:srcRect b="0" l="0" r="0" t="0"/>
          <a:stretch/>
        </p:blipFill>
        <p:spPr>
          <a:xfrm>
            <a:off x="2057400" y="3792298"/>
            <a:ext cx="4800600" cy="2989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Linear Model</a:t>
            </a:r>
            <a:endParaRPr b="1" sz="2500">
              <a:solidFill>
                <a:schemeClr val="dk1"/>
              </a:solidFill>
              <a:latin typeface="Helvetica Neue"/>
              <a:ea typeface="Helvetica Neue"/>
              <a:cs typeface="Helvetica Neue"/>
              <a:sym typeface="Helvetica Neue"/>
            </a:endParaRPr>
          </a:p>
        </p:txBody>
      </p:sp>
      <p:sp>
        <p:nvSpPr>
          <p:cNvPr id="130" name="Google Shape;130;p19"/>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1" name="Google Shape;131;p19"/>
          <p:cNvSpPr txBox="1"/>
          <p:nvPr/>
        </p:nvSpPr>
        <p:spPr>
          <a:xfrm>
            <a:off x="604603" y="1981200"/>
            <a:ext cx="75438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Since, a particular variable is to be maximised over other variables, linear regression technique is used to figure out which would be the significant variables contributing to the revenue.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was found that the there are certain campaigns and adgroups which contribute to the model. Apart from these the total number of ad requests and total number of clicks help in driving positive revenue growth.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Hence, a maximization of these variables will lead to positive growth in the revenue.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Linear Model</a:t>
            </a:r>
            <a:endParaRPr b="1" sz="2500">
              <a:solidFill>
                <a:schemeClr val="dk1"/>
              </a:solidFill>
              <a:latin typeface="Helvetica Neue"/>
              <a:ea typeface="Helvetica Neue"/>
              <a:cs typeface="Helvetica Neue"/>
              <a:sym typeface="Helvetica Neue"/>
            </a:endParaRPr>
          </a:p>
        </p:txBody>
      </p:sp>
      <p:sp>
        <p:nvSpPr>
          <p:cNvPr id="137" name="Google Shape;137;p20"/>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38" name="Google Shape;138;p20"/>
          <p:cNvPicPr preferRelativeResize="0"/>
          <p:nvPr/>
        </p:nvPicPr>
        <p:blipFill rotWithShape="1">
          <a:blip r:embed="rId3">
            <a:alphaModFix/>
          </a:blip>
          <a:srcRect b="0" l="0" r="0" t="0"/>
          <a:stretch/>
        </p:blipFill>
        <p:spPr>
          <a:xfrm>
            <a:off x="616314" y="1199457"/>
            <a:ext cx="7537086" cy="48965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nvSpPr>
        <p:spPr>
          <a:xfrm>
            <a:off x="457200" y="381000"/>
            <a:ext cx="6781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Helvetica Neue"/>
                <a:ea typeface="Helvetica Neue"/>
                <a:cs typeface="Helvetica Neue"/>
                <a:sym typeface="Helvetica Neue"/>
              </a:rPr>
              <a:t>Recommendations</a:t>
            </a:r>
            <a:endParaRPr b="1" sz="2500">
              <a:solidFill>
                <a:schemeClr val="dk1"/>
              </a:solidFill>
              <a:latin typeface="Helvetica Neue"/>
              <a:ea typeface="Helvetica Neue"/>
              <a:cs typeface="Helvetica Neue"/>
              <a:sym typeface="Helvetica Neue"/>
            </a:endParaRPr>
          </a:p>
        </p:txBody>
      </p:sp>
      <p:sp>
        <p:nvSpPr>
          <p:cNvPr id="144" name="Google Shape;144;p21"/>
          <p:cNvSpPr/>
          <p:nvPr/>
        </p:nvSpPr>
        <p:spPr>
          <a:xfrm>
            <a:off x="3724275" y="238918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5" name="Google Shape;145;p21"/>
          <p:cNvSpPr txBox="1"/>
          <p:nvPr/>
        </p:nvSpPr>
        <p:spPr>
          <a:xfrm>
            <a:off x="457200" y="1295400"/>
            <a:ext cx="8305800" cy="424731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Given that 81.9% of the total ad requests are entertained, and a positive correlation between ad request and ad impression, increasing this value will have positive impact on the overall revenue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game id 43346372, the clicks/impression is highest however, the revenue is generated is not the highest. This implies that there is a possibility of increasing the revenue with modification in the pricing of the cost of clicks inviting more conversions to generate revenue.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game id 32359233, the clicks/impression must be increased to have a higher revenue.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Game IDs 19383848, 52065646, 94757439 must have more ad requests so that the impressions are higher in count.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Keeping the user engaged after 15:00hrs will help generate ad requests, impressions, clicks and thereby revenue. This can be done by scaling up the application to countries across different time zones.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