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82" r:id="rId5"/>
    <p:sldId id="267" r:id="rId6"/>
    <p:sldId id="264" r:id="rId7"/>
    <p:sldId id="301" r:id="rId8"/>
    <p:sldId id="304" r:id="rId9"/>
    <p:sldId id="305" r:id="rId10"/>
    <p:sldId id="306" r:id="rId11"/>
    <p:sldId id="307" r:id="rId12"/>
    <p:sldId id="308" r:id="rId13"/>
    <p:sldId id="309" r:id="rId14"/>
    <p:sldId id="303" r:id="rId15"/>
    <p:sldId id="291" r:id="rId16"/>
    <p:sldId id="290" r:id="rId17"/>
    <p:sldId id="299" r:id="rId18"/>
    <p:sldId id="295" r:id="rId19"/>
    <p:sldId id="298" r:id="rId20"/>
    <p:sldId id="294" r:id="rId21"/>
    <p:sldId id="296" r:id="rId22"/>
    <p:sldId id="297" r:id="rId23"/>
    <p:sldId id="30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Pages" userId="5942d644b78d87ec" providerId="LiveId" clId="{B9780D87-6EE7-4BD3-8B7F-9F913F2E194C}"/>
    <pc:docChg chg="undo custSel addSld delSld modSld">
      <pc:chgData name="Peter Pages" userId="5942d644b78d87ec" providerId="LiveId" clId="{B9780D87-6EE7-4BD3-8B7F-9F913F2E194C}" dt="2020-03-20T15:51:58.048" v="560" actId="2696"/>
      <pc:docMkLst>
        <pc:docMk/>
      </pc:docMkLst>
      <pc:sldChg chg="modSp mod">
        <pc:chgData name="Peter Pages" userId="5942d644b78d87ec" providerId="LiveId" clId="{B9780D87-6EE7-4BD3-8B7F-9F913F2E194C}" dt="2020-03-20T13:56:49.063" v="409" actId="1076"/>
        <pc:sldMkLst>
          <pc:docMk/>
          <pc:sldMk cId="3703666359" sldId="264"/>
        </pc:sldMkLst>
        <pc:spChg chg="mod">
          <ac:chgData name="Peter Pages" userId="5942d644b78d87ec" providerId="LiveId" clId="{B9780D87-6EE7-4BD3-8B7F-9F913F2E194C}" dt="2020-03-20T13:56:32.344" v="408" actId="20577"/>
          <ac:spMkLst>
            <pc:docMk/>
            <pc:sldMk cId="3703666359" sldId="264"/>
            <ac:spMk id="2" creationId="{AFEBDDFC-B642-46AB-AE1A-6F6D30BFCFC9}"/>
          </ac:spMkLst>
        </pc:spChg>
        <pc:picChg chg="mod">
          <ac:chgData name="Peter Pages" userId="5942d644b78d87ec" providerId="LiveId" clId="{B9780D87-6EE7-4BD3-8B7F-9F913F2E194C}" dt="2020-03-20T13:56:49.063" v="409" actId="1076"/>
          <ac:picMkLst>
            <pc:docMk/>
            <pc:sldMk cId="3703666359" sldId="264"/>
            <ac:picMk id="2050" creationId="{1EB69C8C-7395-4590-A6E9-4AA6F5301865}"/>
          </ac:picMkLst>
        </pc:picChg>
      </pc:sldChg>
      <pc:sldChg chg="modSp mod">
        <pc:chgData name="Peter Pages" userId="5942d644b78d87ec" providerId="LiveId" clId="{B9780D87-6EE7-4BD3-8B7F-9F913F2E194C}" dt="2020-03-20T13:30:38.733" v="17" actId="20577"/>
        <pc:sldMkLst>
          <pc:docMk/>
          <pc:sldMk cId="3738780118" sldId="266"/>
        </pc:sldMkLst>
        <pc:spChg chg="mod">
          <ac:chgData name="Peter Pages" userId="5942d644b78d87ec" providerId="LiveId" clId="{B9780D87-6EE7-4BD3-8B7F-9F913F2E194C}" dt="2020-03-20T13:30:38.733" v="17" actId="20577"/>
          <ac:spMkLst>
            <pc:docMk/>
            <pc:sldMk cId="3738780118" sldId="266"/>
            <ac:spMk id="3" creationId="{8D1A84E5-43A6-4CC5-9C38-457B1B211280}"/>
          </ac:spMkLst>
        </pc:spChg>
      </pc:sldChg>
      <pc:sldChg chg="addSp delSp modSp mod">
        <pc:chgData name="Peter Pages" userId="5942d644b78d87ec" providerId="LiveId" clId="{B9780D87-6EE7-4BD3-8B7F-9F913F2E194C}" dt="2020-03-20T13:23:24.624" v="15" actId="6549"/>
        <pc:sldMkLst>
          <pc:docMk/>
          <pc:sldMk cId="656402037" sldId="267"/>
        </pc:sldMkLst>
        <pc:spChg chg="mod">
          <ac:chgData name="Peter Pages" userId="5942d644b78d87ec" providerId="LiveId" clId="{B9780D87-6EE7-4BD3-8B7F-9F913F2E194C}" dt="2020-03-20T13:23:24.624" v="15" actId="6549"/>
          <ac:spMkLst>
            <pc:docMk/>
            <pc:sldMk cId="656402037" sldId="267"/>
            <ac:spMk id="3" creationId="{0AD4B600-9D25-42DE-A39B-2003DC89F45D}"/>
          </ac:spMkLst>
        </pc:spChg>
        <pc:picChg chg="add mod">
          <ac:chgData name="Peter Pages" userId="5942d644b78d87ec" providerId="LiveId" clId="{B9780D87-6EE7-4BD3-8B7F-9F913F2E194C}" dt="2020-03-20T13:06:11.837" v="1" actId="1076"/>
          <ac:picMkLst>
            <pc:docMk/>
            <pc:sldMk cId="656402037" sldId="267"/>
            <ac:picMk id="4" creationId="{A24F9FDF-A91A-427F-83EC-D39F49A22F73}"/>
          </ac:picMkLst>
        </pc:picChg>
        <pc:picChg chg="add del">
          <ac:chgData name="Peter Pages" userId="5942d644b78d87ec" providerId="LiveId" clId="{B9780D87-6EE7-4BD3-8B7F-9F913F2E194C}" dt="2020-03-20T13:17:59.662" v="6" actId="478"/>
          <ac:picMkLst>
            <pc:docMk/>
            <pc:sldMk cId="656402037" sldId="267"/>
            <ac:picMk id="6" creationId="{A3EA17D6-4041-4662-AAEC-0091C87B8A5F}"/>
          </ac:picMkLst>
        </pc:picChg>
        <pc:picChg chg="add mod">
          <ac:chgData name="Peter Pages" userId="5942d644b78d87ec" providerId="LiveId" clId="{B9780D87-6EE7-4BD3-8B7F-9F913F2E194C}" dt="2020-03-20T13:18:23.117" v="12" actId="1076"/>
          <ac:picMkLst>
            <pc:docMk/>
            <pc:sldMk cId="656402037" sldId="267"/>
            <ac:picMk id="1026" creationId="{8AB912DC-D83C-404C-B0B1-52B603AFF951}"/>
          </ac:picMkLst>
        </pc:picChg>
        <pc:picChg chg="del mod">
          <ac:chgData name="Peter Pages" userId="5942d644b78d87ec" providerId="LiveId" clId="{B9780D87-6EE7-4BD3-8B7F-9F913F2E194C}" dt="2020-03-20T13:17:56.523" v="4"/>
          <ac:picMkLst>
            <pc:docMk/>
            <pc:sldMk cId="656402037" sldId="267"/>
            <ac:picMk id="3074" creationId="{DDC3B376-20F8-44AA-8C15-06F073D96647}"/>
          </ac:picMkLst>
        </pc:picChg>
      </pc:sldChg>
      <pc:sldChg chg="addSp delSp modSp del mod">
        <pc:chgData name="Peter Pages" userId="5942d644b78d87ec" providerId="LiveId" clId="{B9780D87-6EE7-4BD3-8B7F-9F913F2E194C}" dt="2020-03-20T15:51:58.048" v="560" actId="2696"/>
        <pc:sldMkLst>
          <pc:docMk/>
          <pc:sldMk cId="1491511660" sldId="281"/>
        </pc:sldMkLst>
        <pc:spChg chg="add del mod">
          <ac:chgData name="Peter Pages" userId="5942d644b78d87ec" providerId="LiveId" clId="{B9780D87-6EE7-4BD3-8B7F-9F913F2E194C}" dt="2020-03-20T13:49:04.840" v="75" actId="478"/>
          <ac:spMkLst>
            <pc:docMk/>
            <pc:sldMk cId="1491511660" sldId="281"/>
            <ac:spMk id="4" creationId="{AA8A1EAE-F0ED-41C8-A5D8-1839DBB57117}"/>
          </ac:spMkLst>
        </pc:spChg>
        <pc:picChg chg="mod">
          <ac:chgData name="Peter Pages" userId="5942d644b78d87ec" providerId="LiveId" clId="{B9780D87-6EE7-4BD3-8B7F-9F913F2E194C}" dt="2020-03-20T15:38:24.659" v="491" actId="1076"/>
          <ac:picMkLst>
            <pc:docMk/>
            <pc:sldMk cId="1491511660" sldId="281"/>
            <ac:picMk id="3" creationId="{92A1AC9B-1AA4-4335-8F94-0262A812AA47}"/>
          </ac:picMkLst>
        </pc:picChg>
        <pc:picChg chg="mod">
          <ac:chgData name="Peter Pages" userId="5942d644b78d87ec" providerId="LiveId" clId="{B9780D87-6EE7-4BD3-8B7F-9F913F2E194C}" dt="2020-03-20T15:03:14.266" v="489" actId="1076"/>
          <ac:picMkLst>
            <pc:docMk/>
            <pc:sldMk cId="1491511660" sldId="281"/>
            <ac:picMk id="11266" creationId="{C3A1FB18-CA59-4D8F-B480-B233CDC3B713}"/>
          </ac:picMkLst>
        </pc:picChg>
      </pc:sldChg>
      <pc:sldChg chg="addSp modSp add del mod">
        <pc:chgData name="Peter Pages" userId="5942d644b78d87ec" providerId="LiveId" clId="{B9780D87-6EE7-4BD3-8B7F-9F913F2E194C}" dt="2020-03-20T15:45:14.933" v="558" actId="20577"/>
        <pc:sldMkLst>
          <pc:docMk/>
          <pc:sldMk cId="841739795" sldId="291"/>
        </pc:sldMkLst>
        <pc:spChg chg="mod">
          <ac:chgData name="Peter Pages" userId="5942d644b78d87ec" providerId="LiveId" clId="{B9780D87-6EE7-4BD3-8B7F-9F913F2E194C}" dt="2020-03-20T13:50:50.689" v="110" actId="20577"/>
          <ac:spMkLst>
            <pc:docMk/>
            <pc:sldMk cId="841739795" sldId="291"/>
            <ac:spMk id="2" creationId="{61B5814D-D516-445E-B1E2-6CF786E62097}"/>
          </ac:spMkLst>
        </pc:spChg>
        <pc:spChg chg="mod">
          <ac:chgData name="Peter Pages" userId="5942d644b78d87ec" providerId="LiveId" clId="{B9780D87-6EE7-4BD3-8B7F-9F913F2E194C}" dt="2020-03-20T15:45:14.933" v="558" actId="20577"/>
          <ac:spMkLst>
            <pc:docMk/>
            <pc:sldMk cId="841739795" sldId="291"/>
            <ac:spMk id="3" creationId="{9530F88A-0A82-476A-9351-134A7B0B4429}"/>
          </ac:spMkLst>
        </pc:spChg>
        <pc:picChg chg="add mod">
          <ac:chgData name="Peter Pages" userId="5942d644b78d87ec" providerId="LiveId" clId="{B9780D87-6EE7-4BD3-8B7F-9F913F2E194C}" dt="2020-03-20T13:50:56.230" v="111" actId="1076"/>
          <ac:picMkLst>
            <pc:docMk/>
            <pc:sldMk cId="841739795" sldId="291"/>
            <ac:picMk id="4" creationId="{CC8E2BE8-00B0-4ED1-8691-5E9B0F0FEDBF}"/>
          </ac:picMkLst>
        </pc:picChg>
      </pc:sldChg>
      <pc:sldChg chg="add del">
        <pc:chgData name="Peter Pages" userId="5942d644b78d87ec" providerId="LiveId" clId="{B9780D87-6EE7-4BD3-8B7F-9F913F2E194C}" dt="2020-03-20T15:51:55.275" v="559" actId="2696"/>
        <pc:sldMkLst>
          <pc:docMk/>
          <pc:sldMk cId="4126856046" sldId="29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wendykan/lending-club-loan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7178-CD41-4995-AD84-B284688AA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Lending Club</a:t>
            </a:r>
            <a:br>
              <a:rPr lang="en-US" sz="5400" dirty="0"/>
            </a:br>
            <a:r>
              <a:rPr lang="en-US" sz="5400" dirty="0"/>
              <a:t>Peer 2 Peer Loans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A720C-D122-46BC-BF88-75B9B203F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BAD Loan and modeling analysis</a:t>
            </a:r>
          </a:p>
          <a:p>
            <a:r>
              <a:rPr lang="en-US" dirty="0"/>
              <a:t>Artem </a:t>
            </a:r>
            <a:r>
              <a:rPr lang="en-US" dirty="0" err="1"/>
              <a:t>akopyan</a:t>
            </a:r>
            <a:r>
              <a:rPr lang="en-US" dirty="0"/>
              <a:t>, peter pages, Dimitri </a:t>
            </a:r>
            <a:r>
              <a:rPr lang="en-US" dirty="0" err="1"/>
              <a:t>pappas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5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BA0B-A1AF-4F89-AF0A-97614E6A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64739" cy="1400530"/>
          </a:xfrm>
        </p:spPr>
        <p:txBody>
          <a:bodyPr/>
          <a:lstStyle/>
          <a:p>
            <a:r>
              <a:rPr lang="en-US" dirty="0"/>
              <a:t>Debt to Income Ratio, DTI (%)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99FF15-1E6A-47B1-A309-F7D925DB8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135" y="5457470"/>
            <a:ext cx="7278689" cy="14005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/>
              <a:t>Utilize normalized variables with good correlation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Big range of risk probability variation 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5259BF-DABA-49D9-96AD-72A4C5B780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8614" y="1514338"/>
            <a:ext cx="9802236" cy="382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38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BA0B-A1AF-4F89-AF0A-97614E6A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64739" cy="1400530"/>
          </a:xfrm>
        </p:spPr>
        <p:txBody>
          <a:bodyPr/>
          <a:lstStyle/>
          <a:p>
            <a:r>
              <a:rPr lang="en-US" dirty="0"/>
              <a:t>Balance to Credit Limit Ratio (%)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5259BF-DABA-49D9-96AD-72A4C5B780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22852" y="1514338"/>
            <a:ext cx="9773759" cy="382932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258ADC-9122-449A-B888-392B034B9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6498" y="5595887"/>
            <a:ext cx="3763964" cy="809394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/>
              <a:t>Outliers =&gt; Bad Loans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9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BA0B-A1AF-4F89-AF0A-97614E6A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64739" cy="1400530"/>
          </a:xfrm>
        </p:spPr>
        <p:txBody>
          <a:bodyPr/>
          <a:lstStyle/>
          <a:p>
            <a:r>
              <a:rPr lang="en-US" dirty="0"/>
              <a:t>Combining the Risks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EB0DFE-30E3-4676-ADE0-8849B5732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0" y="2562227"/>
            <a:ext cx="9583739" cy="2333624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/>
              <a:t>Independent Variables? Multiply individual probabilities?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dirty="0"/>
              <a:t>How to deal with </a:t>
            </a:r>
            <a:r>
              <a:rPr lang="en-US" sz="2400" dirty="0" err="1"/>
              <a:t>NaNs</a:t>
            </a:r>
            <a:r>
              <a:rPr lang="en-US" sz="2400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Simple approach: Average over the individual probabilities</a:t>
            </a:r>
          </a:p>
        </p:txBody>
      </p:sp>
    </p:spTree>
    <p:extLst>
      <p:ext uri="{BB962C8B-B14F-4D97-AF65-F5344CB8AC3E}">
        <p14:creationId xmlns:p14="http://schemas.microsoft.com/office/powerpoint/2010/main" val="159090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BA0B-A1AF-4F89-AF0A-97614E6A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452718"/>
            <a:ext cx="10440989" cy="1099857"/>
          </a:xfrm>
        </p:spPr>
        <p:txBody>
          <a:bodyPr/>
          <a:lstStyle/>
          <a:p>
            <a:r>
              <a:rPr lang="en-US" dirty="0"/>
              <a:t>Risks Coefficient vs Lending Club Grade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EB0DFE-30E3-4676-ADE0-8849B5732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9477" y="5305425"/>
            <a:ext cx="6278564" cy="1544955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50000"/>
              </a:lnSpc>
            </a:pPr>
            <a:r>
              <a:rPr lang="en-US" sz="2000" dirty="0"/>
              <a:t>Misses at small Risk </a:t>
            </a:r>
            <a:r>
              <a:rPr lang="en-US" sz="2000" dirty="0" err="1"/>
              <a:t>Coeff</a:t>
            </a:r>
            <a:r>
              <a:rPr lang="en-US" sz="2000" dirty="0"/>
              <a:t>. (High Quality Loans)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Free to chose cut-off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Otherwise similarly distributed (to a degree)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2E15688-CD68-4232-A775-91B12A8E4F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882"/>
          <a:stretch/>
        </p:blipFill>
        <p:spPr>
          <a:xfrm>
            <a:off x="356066" y="1552575"/>
            <a:ext cx="4947398" cy="384048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7FDF2D-7BEB-490F-BEA9-D86DB4957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759" y="1552575"/>
            <a:ext cx="5157613" cy="3840480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B2705D8-9B8F-47DB-ACA2-B31D9B91E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18"/>
          <a:stretch/>
        </p:blipFill>
        <p:spPr>
          <a:xfrm>
            <a:off x="3047311" y="1400062"/>
            <a:ext cx="2601448" cy="202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15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BA0B-A1AF-4F89-AF0A-97614E6A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02814" cy="1400530"/>
          </a:xfrm>
        </p:spPr>
        <p:txBody>
          <a:bodyPr/>
          <a:lstStyle/>
          <a:p>
            <a:r>
              <a:rPr lang="en-US" dirty="0"/>
              <a:t>Risk Probability and Modeling: 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4E680A-2DA8-4854-AA01-3630E25C4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907013"/>
            <a:ext cx="10004308" cy="24079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/>
              <a:t>Limitations of Data Set: no info on credit scores, mortgage payments, etc.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Potentially, Data Set allows to evaluate impacts of risks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20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814D-D516-445E-B1E2-6CF786E62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Averages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0F88A-0A82-476A-9351-134A7B0B4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1067" y="3534477"/>
            <a:ext cx="7309865" cy="2225180"/>
          </a:xfrm>
        </p:spPr>
        <p:txBody>
          <a:bodyPr/>
          <a:lstStyle/>
          <a:p>
            <a:pPr algn="just"/>
            <a:r>
              <a:rPr lang="en-US" dirty="0"/>
              <a:t>Interest rate difference of 3.02% between G &amp; B Loans</a:t>
            </a:r>
          </a:p>
          <a:p>
            <a:pPr algn="just"/>
            <a:r>
              <a:rPr lang="en-US" dirty="0"/>
              <a:t>Average Monthly Income difference is about $600</a:t>
            </a:r>
          </a:p>
          <a:p>
            <a:pPr algn="just"/>
            <a:r>
              <a:rPr lang="en-US" dirty="0"/>
              <a:t>Demonstrates the need to look at host of factors when assessing a borrower's risk.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E2BE8-00B0-4ED1-8691-5E9B0F0FE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31" y="1853248"/>
            <a:ext cx="10297737" cy="100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39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C9BD-50D9-47B8-B09F-77B83300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08542" cy="1400530"/>
          </a:xfrm>
        </p:spPr>
        <p:txBody>
          <a:bodyPr/>
          <a:lstStyle/>
          <a:p>
            <a:r>
              <a:rPr lang="en-US" dirty="0"/>
              <a:t>Can we replicate &amp; improve their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8636-845B-410C-9B8F-80AD812E4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112" y="2766836"/>
            <a:ext cx="8946541" cy="2470184"/>
          </a:xfrm>
        </p:spPr>
        <p:txBody>
          <a:bodyPr/>
          <a:lstStyle/>
          <a:p>
            <a:r>
              <a:rPr lang="en-US" dirty="0"/>
              <a:t>While they generally describe their model, their calculations are proprietary.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Based on our analysis on what factors correlate the best, attempt to create a model using the DSCR calculation.</a:t>
            </a:r>
          </a:p>
        </p:txBody>
      </p:sp>
    </p:spTree>
    <p:extLst>
      <p:ext uri="{BB962C8B-B14F-4D97-AF65-F5344CB8AC3E}">
        <p14:creationId xmlns:p14="http://schemas.microsoft.com/office/powerpoint/2010/main" val="1070702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B749-B829-4025-B57F-84FE0521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DSCR 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AA6CB5-41F6-4F6D-81CB-A2D069FF7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233" t="61889" r="42888" b="15294"/>
          <a:stretch/>
        </p:blipFill>
        <p:spPr>
          <a:xfrm>
            <a:off x="2355113" y="1719804"/>
            <a:ext cx="6236336" cy="26788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C6A8B2-FEEC-4AAB-9374-64A53158A2FC}"/>
              </a:ext>
            </a:extLst>
          </p:cNvPr>
          <p:cNvSpPr/>
          <p:nvPr/>
        </p:nvSpPr>
        <p:spPr>
          <a:xfrm>
            <a:off x="956779" y="5169045"/>
            <a:ext cx="1034690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DEBT SERVICE: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Payment of New Loan + (Monthly Income *DTI) + (Monthly Income * 40%)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188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616B-CD39-4949-A6A5-D98DE9D7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DSCR relation to Grading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9779BF-2678-407E-99F2-D2466198F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319" t="35222" r="59080" b="39365"/>
          <a:stretch/>
        </p:blipFill>
        <p:spPr>
          <a:xfrm>
            <a:off x="2728530" y="1688215"/>
            <a:ext cx="5633096" cy="410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45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256B-3AA6-40EC-9E68-1CBA9352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DSCR relation to Interest Rate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8ADEFB5-6BF3-4742-A90A-80132A9D7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072" y="1619798"/>
            <a:ext cx="6400800" cy="478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1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C5E3-E33B-4EE0-A6C2-B1597FA9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Lending Club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007D6-9D49-4C7E-BDA2-4DDBA8730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peer-to-peer lending company</a:t>
            </a:r>
          </a:p>
          <a:p>
            <a:r>
              <a:rPr lang="en-US" sz="2400" dirty="0"/>
              <a:t>Unsecured personal loans between $500 and $40,000</a:t>
            </a:r>
          </a:p>
          <a:p>
            <a:r>
              <a:rPr lang="en-US" sz="2400" dirty="0"/>
              <a:t>Matches borrowers with investors willing to fund their loans. </a:t>
            </a:r>
          </a:p>
          <a:p>
            <a:r>
              <a:rPr lang="en-US" sz="2400" dirty="0"/>
              <a:t>Loaned out more than $55 billion</a:t>
            </a:r>
          </a:p>
        </p:txBody>
      </p:sp>
    </p:spTree>
    <p:extLst>
      <p:ext uri="{BB962C8B-B14F-4D97-AF65-F5344CB8AC3E}">
        <p14:creationId xmlns:p14="http://schemas.microsoft.com/office/powerpoint/2010/main" val="3217049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BA0B-A1AF-4F89-AF0A-97614E6A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02814" cy="1400530"/>
          </a:xfrm>
        </p:spPr>
        <p:txBody>
          <a:bodyPr/>
          <a:lstStyle/>
          <a:p>
            <a:r>
              <a:rPr lang="en-US" dirty="0"/>
              <a:t>DSCR – Risk Probability and Modeling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B94D27-528C-411E-9F8A-41DBD21E3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3248"/>
            <a:ext cx="10553700" cy="413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85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3F04-3CBF-4A59-9E6C-13A1D47D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there any Macroeconomic implications to the results ?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4CFBE42-FF2A-4E46-88CD-1538BD8CD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072" y="1853248"/>
            <a:ext cx="6400800" cy="480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61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B4A3-45CE-41C4-8C36-E3C1A0AD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 the relationship of Bad loans to Total loans remained stable ?</a:t>
            </a: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617A68A-C3E5-4623-ACE8-D822759DF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072" y="1853248"/>
            <a:ext cx="6400800" cy="487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82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F185C-6EDF-42CD-A633-07C9C9FFD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				The End…….</a:t>
            </a:r>
          </a:p>
        </p:txBody>
      </p:sp>
    </p:spTree>
    <p:extLst>
      <p:ext uri="{BB962C8B-B14F-4D97-AF65-F5344CB8AC3E}">
        <p14:creationId xmlns:p14="http://schemas.microsoft.com/office/powerpoint/2010/main" val="1845435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A440-53D6-404C-A4C9-DE9BFB98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A84E5-43A6-4CC5-9C38-457B1B211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Examine Lending Club loans between 2015-2018</a:t>
            </a:r>
          </a:p>
          <a:p>
            <a:r>
              <a:rPr lang="en-US" sz="2400" dirty="0"/>
              <a:t>Analyze the risk factors by looking at their risk metrics</a:t>
            </a:r>
          </a:p>
          <a:p>
            <a:r>
              <a:rPr lang="en-US" sz="2400" dirty="0"/>
              <a:t>Create a new model based on our analysis</a:t>
            </a:r>
          </a:p>
          <a:p>
            <a:r>
              <a:rPr lang="en-US" sz="2400" dirty="0"/>
              <a:t>Source of data - Kaggle.com : </a:t>
            </a:r>
            <a:r>
              <a:rPr lang="en-US" sz="2400" dirty="0">
                <a:hlinkClick r:id="rId2"/>
              </a:rPr>
              <a:t>https://www.kaggle.com/wendykan/lending-club-loan-data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878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A359-2F44-484B-AAC7-32691918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826E4-0CDB-40BB-9E45-25EA31F49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884" y="1732548"/>
            <a:ext cx="8950969" cy="4515852"/>
          </a:xfrm>
        </p:spPr>
        <p:txBody>
          <a:bodyPr/>
          <a:lstStyle/>
          <a:p>
            <a:r>
              <a:rPr lang="en-US" sz="2400" dirty="0"/>
              <a:t>The loan table has more than 148 columns and over 2.26 million rows</a:t>
            </a:r>
          </a:p>
          <a:p>
            <a:r>
              <a:rPr lang="en-US" sz="2400" dirty="0"/>
              <a:t>As a result, variables were narrowed to answer  the questions.</a:t>
            </a:r>
          </a:p>
          <a:p>
            <a:r>
              <a:rPr lang="en-US" sz="2400" dirty="0"/>
              <a:t>Due to the various variables, functions were created to help analyze and plot data more efficiently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BABC52-6C39-4079-8071-AD8A6DBDF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722" y="4524437"/>
            <a:ext cx="81915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8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581F-97ED-4084-A733-5649BA54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“Bad Loan”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4B600-9D25-42DE-A39B-2003DC89F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471" y="1632684"/>
            <a:ext cx="8946541" cy="4195481"/>
          </a:xfrm>
        </p:spPr>
        <p:txBody>
          <a:bodyPr/>
          <a:lstStyle/>
          <a:p>
            <a:pPr lvl="1"/>
            <a:r>
              <a:rPr lang="en-US" sz="2400" dirty="0"/>
              <a:t>Charged Off </a:t>
            </a:r>
          </a:p>
          <a:p>
            <a:pPr lvl="1"/>
            <a:r>
              <a:rPr lang="en-US" sz="2400" dirty="0"/>
              <a:t>Does not meet the credit policy, Status “Charged off”</a:t>
            </a:r>
          </a:p>
          <a:p>
            <a:pPr lvl="1"/>
            <a:r>
              <a:rPr lang="en-US" sz="2400" dirty="0"/>
              <a:t>Default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4F9FDF-A91A-427F-83EC-D39F49A22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09" y="3504356"/>
            <a:ext cx="4047619" cy="2323809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2B3CB8A-B749-4A44-908A-D3E0A2F5A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227" y="2686930"/>
            <a:ext cx="4047619" cy="395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0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DDFC-B642-46AB-AE1A-6F6D30BF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the bad loans?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B3F4530-0341-453B-B441-BD48C7409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18" y="1590375"/>
            <a:ext cx="9991332" cy="51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6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BA0B-A1AF-4F89-AF0A-97614E6A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02814" cy="1400530"/>
          </a:xfrm>
        </p:spPr>
        <p:txBody>
          <a:bodyPr/>
          <a:lstStyle/>
          <a:p>
            <a:r>
              <a:rPr lang="en-US" dirty="0"/>
              <a:t>Risk Probability and Modeling: Strategy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4E680A-2DA8-4854-AA01-3630E25C4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971" y="2209801"/>
            <a:ext cx="7811093" cy="419548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/>
              <a:t>Risk Probability = Percentage of Bad Loans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Analyze a set of independent normalized variables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Extract probability distributions from the data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Come up with quantitative models for categorical and continuous variables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Predict Risk Probabilities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Combine into a Risk Grade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56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BA0B-A1AF-4F89-AF0A-97614E6A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64739" cy="1400530"/>
          </a:xfrm>
        </p:spPr>
        <p:txBody>
          <a:bodyPr/>
          <a:lstStyle/>
          <a:p>
            <a:r>
              <a:rPr lang="en-US" dirty="0"/>
              <a:t>Home Ownership Status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EC086A-96F0-4BA4-83F6-A891DC2A3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16" y="2495550"/>
            <a:ext cx="5157613" cy="384048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99FF15-1E6A-47B1-A309-F7D925DB8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6150" y="3530455"/>
            <a:ext cx="4281160" cy="1770669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/>
              <a:t>Categorical Variable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Fixed risk probabilities for each category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90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BA0B-A1AF-4F89-AF0A-97614E6A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64739" cy="1400530"/>
          </a:xfrm>
        </p:spPr>
        <p:txBody>
          <a:bodyPr/>
          <a:lstStyle/>
          <a:p>
            <a:r>
              <a:rPr lang="en-US" dirty="0"/>
              <a:t>Annual Income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99FF15-1E6A-47B1-A309-F7D925DB8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0387" y="5457470"/>
            <a:ext cx="7278689" cy="14005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/>
              <a:t>Bin the distribution to obtain meaningful averages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Perform regression analysis on averages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/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5259BF-DABA-49D9-96AD-72A4C5B78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13" y="1508760"/>
            <a:ext cx="9802236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98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A5A5A5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{03A94916-CA6B-40BC-A926-46B4301456E8}tf02836342</Template>
  <TotalTime>4134</TotalTime>
  <Words>510</Words>
  <Application>Microsoft Office PowerPoint</Application>
  <PresentationFormat>Widescreen</PresentationFormat>
  <Paragraphs>73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Ion</vt:lpstr>
      <vt:lpstr>Lending Club Peer 2 Peer Loans</vt:lpstr>
      <vt:lpstr>What is Lending Club</vt:lpstr>
      <vt:lpstr>Proposal</vt:lpstr>
      <vt:lpstr>Narrowing the Dataset</vt:lpstr>
      <vt:lpstr>What is a “Bad Loan” ?</vt:lpstr>
      <vt:lpstr>Where are the bad loans?</vt:lpstr>
      <vt:lpstr>Risk Probability and Modeling: Strategy</vt:lpstr>
      <vt:lpstr>Home Ownership Status</vt:lpstr>
      <vt:lpstr>Annual Income</vt:lpstr>
      <vt:lpstr>Debt to Income Ratio, DTI (%)</vt:lpstr>
      <vt:lpstr>Balance to Credit Limit Ratio (%)</vt:lpstr>
      <vt:lpstr>Combining the Risks</vt:lpstr>
      <vt:lpstr>Risks Coefficient vs Lending Club Grade</vt:lpstr>
      <vt:lpstr>Risk Probability and Modeling: Conclusion</vt:lpstr>
      <vt:lpstr>Overview of Averages </vt:lpstr>
      <vt:lpstr>Can we replicate &amp; improve their model?</vt:lpstr>
      <vt:lpstr>What is DSCR ?</vt:lpstr>
      <vt:lpstr>DSCR relation to Grading Model</vt:lpstr>
      <vt:lpstr>DSCR relation to Interest Rate</vt:lpstr>
      <vt:lpstr>DSCR – Risk Probability and Modeling</vt:lpstr>
      <vt:lpstr>Are there any Macroeconomic implications to the results ?</vt:lpstr>
      <vt:lpstr>Has the relationship of Bad loans to Total loans remained stable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Peer 2 Peer Loans</dc:title>
  <dc:creator>Peter Pages</dc:creator>
  <cp:lastModifiedBy>Akopyan, Artem</cp:lastModifiedBy>
  <cp:revision>63</cp:revision>
  <dcterms:created xsi:type="dcterms:W3CDTF">2020-03-16T20:19:25Z</dcterms:created>
  <dcterms:modified xsi:type="dcterms:W3CDTF">2020-03-21T12:38:51Z</dcterms:modified>
</cp:coreProperties>
</file>