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312" r:id="rId4"/>
    <p:sldId id="282" r:id="rId5"/>
    <p:sldId id="267" r:id="rId6"/>
    <p:sldId id="325" r:id="rId7"/>
    <p:sldId id="322" r:id="rId8"/>
    <p:sldId id="326" r:id="rId9"/>
    <p:sldId id="264" r:id="rId10"/>
    <p:sldId id="327" r:id="rId11"/>
    <p:sldId id="328" r:id="rId12"/>
    <p:sldId id="329" r:id="rId13"/>
    <p:sldId id="323" r:id="rId14"/>
    <p:sldId id="324" r:id="rId15"/>
    <p:sldId id="306" r:id="rId16"/>
    <p:sldId id="330" r:id="rId17"/>
    <p:sldId id="308" r:id="rId18"/>
    <p:sldId id="307" r:id="rId19"/>
    <p:sldId id="313" r:id="rId20"/>
    <p:sldId id="315" r:id="rId21"/>
    <p:sldId id="316" r:id="rId22"/>
    <p:sldId id="318" r:id="rId23"/>
    <p:sldId id="317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178-CD41-4995-AD84-B284688A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Lending Club</a:t>
            </a:r>
            <a:br>
              <a:rPr lang="en-US" sz="5400" dirty="0"/>
            </a:br>
            <a:r>
              <a:rPr lang="en-US" sz="5400" dirty="0"/>
              <a:t>Peer 2 Peer Loans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720C-D122-46BC-BF88-75B9B203F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&amp; FORECAST MODELING</a:t>
            </a:r>
          </a:p>
          <a:p>
            <a:r>
              <a:rPr lang="en-US" dirty="0"/>
              <a:t>Artem </a:t>
            </a:r>
            <a:r>
              <a:rPr lang="en-US" dirty="0" err="1"/>
              <a:t>akopyan</a:t>
            </a:r>
            <a:r>
              <a:rPr lang="en-US" dirty="0"/>
              <a:t>, peter pages, Dimitri </a:t>
            </a:r>
            <a:r>
              <a:rPr lang="en-US" dirty="0" err="1"/>
              <a:t>pappas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4A1-8410-4B43-B6CD-4E62A917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B583F-5201-4E75-8640-C9454BE7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72" y="1291139"/>
            <a:ext cx="91249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4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604A9-373B-4426-8C23-D8F15718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9" y="1084030"/>
            <a:ext cx="7904762" cy="8666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FA0F2A-A930-4892-918D-5ACE81D9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" y="912304"/>
            <a:ext cx="106299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8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A8228-C8F3-4818-AAE3-7AB49AB8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68" y="527957"/>
            <a:ext cx="7215222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A767-7D51-46C9-BCAC-909C2904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</a:t>
            </a:r>
            <a:r>
              <a:rPr lang="en-US" dirty="0" err="1"/>
              <a:t>KFold</a:t>
            </a:r>
            <a:r>
              <a:rPr lang="en-US" dirty="0"/>
              <a:t> Stratified)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F76569-739D-42C4-AEB6-2C32F9D2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874" y="2052918"/>
            <a:ext cx="4763979" cy="4195481"/>
          </a:xfrm>
        </p:spPr>
        <p:txBody>
          <a:bodyPr>
            <a:normAutofit/>
          </a:bodyPr>
          <a:lstStyle/>
          <a:p>
            <a:r>
              <a:rPr lang="en-US" dirty="0"/>
              <a:t>Purpose is to prevent overfitting</a:t>
            </a:r>
          </a:p>
          <a:p>
            <a:r>
              <a:rPr lang="en-US" dirty="0"/>
              <a:t>The goal is to avoid the model from tuning itself to the data but rather generalize the data.</a:t>
            </a:r>
          </a:p>
          <a:p>
            <a:r>
              <a:rPr lang="en-US" dirty="0"/>
              <a:t>Finds the best stopping point where the divergence of error begins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34981-4150-4005-8C58-8A8CADE8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53248"/>
            <a:ext cx="4158656" cy="35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F55A-AB6B-4D94-97BB-A400344E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(</a:t>
            </a:r>
            <a:r>
              <a:rPr lang="en-US" dirty="0" err="1"/>
              <a:t>Kfold</a:t>
            </a:r>
            <a:r>
              <a:rPr lang="en-US" dirty="0"/>
              <a:t> Stratified)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3399A-D3FB-479D-B8E0-5C506AA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3" y="4912482"/>
            <a:ext cx="9000000" cy="14285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D9BA57-B086-4488-B2D9-964B96715C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515228"/>
            <a:ext cx="829042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Confusion Matrix (most balanced)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ECCAC0E-A8B2-413A-9E63-989291E6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5" y="1435723"/>
            <a:ext cx="6611016" cy="484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D2A2A-1237-438E-AD58-B653F420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12" y="2385166"/>
            <a:ext cx="3733333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Confusion Matrix (most conservative)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ED0E3-2120-43D3-A4A2-73664697DF80}"/>
              </a:ext>
            </a:extLst>
          </p:cNvPr>
          <p:cNvSpPr txBox="1"/>
          <p:nvPr/>
        </p:nvSpPr>
        <p:spPr>
          <a:xfrm>
            <a:off x="6760537" y="1748627"/>
            <a:ext cx="496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/>
              <a:t>Based on Subgrade(</a:t>
            </a:r>
            <a:r>
              <a:rPr lang="en-US" sz="1600" b="1" dirty="0" err="1"/>
              <a:t>sub_int</a:t>
            </a:r>
            <a:r>
              <a:rPr lang="en-US" sz="1600" b="1" dirty="0"/>
              <a:t>) as feature.</a:t>
            </a:r>
          </a:p>
          <a:p>
            <a:pPr lvl="1"/>
            <a:r>
              <a:rPr lang="en-US" sz="1600" b="1" dirty="0"/>
              <a:t>Reduces False Positive the most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False Positive </a:t>
            </a:r>
            <a:r>
              <a:rPr lang="en-US" sz="1600" b="1" dirty="0"/>
              <a:t>= Bad loans, labeled Good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E7A5C-2BCD-403D-99B3-88D3205F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5" y="1497356"/>
            <a:ext cx="6523639" cy="46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A8058-EC4E-4826-9E9A-906CB224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94" y="3264026"/>
            <a:ext cx="3952381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4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 err="1"/>
              <a:t>Kfold</a:t>
            </a:r>
            <a:r>
              <a:rPr lang="en-US" dirty="0"/>
              <a:t> vs </a:t>
            </a:r>
            <a:r>
              <a:rPr lang="en-US" dirty="0" err="1"/>
              <a:t>NoKfold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B0DFE-30E3-4676-ADE0-8849B573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869" y="1203158"/>
            <a:ext cx="5526479" cy="520212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Accuracy: 69% vs 71% with </a:t>
            </a:r>
            <a:r>
              <a:rPr lang="en-US" dirty="0" err="1"/>
              <a:t>Kfold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FP affect Precision measure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FN affect Recall Measure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Specificity is the True Negative Rate.</a:t>
            </a:r>
            <a:br>
              <a:rPr lang="en-US" dirty="0"/>
            </a:br>
            <a:r>
              <a:rPr lang="en-US" dirty="0"/>
              <a:t>The model has trouble predicting true negative (Bad Loans)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compromise is using </a:t>
            </a:r>
            <a:r>
              <a:rPr lang="en-US" dirty="0" err="1"/>
              <a:t>XGBoost</a:t>
            </a:r>
            <a:r>
              <a:rPr lang="en-US" dirty="0"/>
              <a:t>, applying a weight to the data and using Cross </a:t>
            </a:r>
            <a:r>
              <a:rPr lang="en-US" dirty="0" err="1"/>
              <a:t>Validiation</a:t>
            </a:r>
            <a:r>
              <a:rPr lang="en-US" dirty="0"/>
              <a:t> w/</a:t>
            </a:r>
            <a:r>
              <a:rPr lang="en-US" dirty="0" err="1"/>
              <a:t>Kfold</a:t>
            </a:r>
            <a:r>
              <a:rPr lang="en-US" dirty="0"/>
              <a:t> Stratified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4FF69-0CE2-460F-9FAD-5A20EDD6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4" y="1613706"/>
            <a:ext cx="3914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10178-E223-4DE6-B5E7-254622AB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94" y="3919038"/>
            <a:ext cx="3733333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464C9-88D5-4DD0-A7E8-1C1F69C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 is not high enough for a financial loan institutions</a:t>
            </a:r>
          </a:p>
          <a:p>
            <a:r>
              <a:rPr lang="en-US" dirty="0"/>
              <a:t>Based on Precision, Recall and Specificity scores, the model can not sufficiently label enough bad loans correctly. </a:t>
            </a:r>
          </a:p>
          <a:p>
            <a:r>
              <a:rPr lang="en-US" dirty="0"/>
              <a:t>The dataset’s imbalanced ratio between good and bad loans had to be mitigated to avoid bias</a:t>
            </a:r>
          </a:p>
          <a:p>
            <a:pPr lvl="1"/>
            <a:r>
              <a:rPr lang="en-US" dirty="0"/>
              <a:t>Was it successful?</a:t>
            </a:r>
          </a:p>
          <a:p>
            <a:r>
              <a:rPr lang="en-US" dirty="0"/>
              <a:t>The model’s results were moderately improved by cross-validation </a:t>
            </a:r>
            <a:r>
              <a:rPr lang="en-US" dirty="0" err="1"/>
              <a:t>KFold</a:t>
            </a:r>
            <a:r>
              <a:rPr lang="en-US" dirty="0"/>
              <a:t> Stratified.</a:t>
            </a:r>
          </a:p>
        </p:txBody>
      </p:sp>
    </p:spTree>
    <p:extLst>
      <p:ext uri="{BB962C8B-B14F-4D97-AF65-F5344CB8AC3E}">
        <p14:creationId xmlns:p14="http://schemas.microsoft.com/office/powerpoint/2010/main" val="11676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6870-69D2-448B-A119-C728C66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Can we forecast the average loan amount issued?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E4CC-367C-4BAE-966F-9308C16A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preparing the loan data  </a:t>
            </a:r>
          </a:p>
          <a:p>
            <a:r>
              <a:rPr lang="en-US" dirty="0"/>
              <a:t>Only two columns will be used (</a:t>
            </a:r>
            <a:r>
              <a:rPr lang="en-US" dirty="0" err="1"/>
              <a:t>Issue_d</a:t>
            </a:r>
            <a:r>
              <a:rPr lang="en-US" dirty="0"/>
              <a:t> and </a:t>
            </a:r>
            <a:r>
              <a:rPr lang="en-US" dirty="0" err="1"/>
              <a:t>funded_amount</a:t>
            </a:r>
            <a:r>
              <a:rPr lang="en-US" dirty="0"/>
              <a:t> (avg per month)</a:t>
            </a:r>
          </a:p>
          <a:p>
            <a:r>
              <a:rPr lang="en-US" dirty="0"/>
              <a:t>Plot the data and spot any trends</a:t>
            </a:r>
          </a:p>
          <a:p>
            <a:r>
              <a:rPr lang="en-US" dirty="0"/>
              <a:t>Use ARIMA to perform the analysis</a:t>
            </a:r>
          </a:p>
          <a:p>
            <a:pPr lvl="1"/>
            <a:r>
              <a:rPr lang="en-US" dirty="0"/>
              <a:t>The model will be predicting differences of the time series from a timestamp to the previous 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C5E3-E33B-4EE0-A6C2-B1597FA9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07D6-9D49-4C7E-BDA2-4DDBA873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peer-to-peer lending company providing unsecured personal loans between $500 and $40,000</a:t>
            </a:r>
          </a:p>
          <a:p>
            <a:r>
              <a:rPr lang="en-US" sz="2400" dirty="0"/>
              <a:t>Dataset has multiple years of loan data and their outcome</a:t>
            </a:r>
          </a:p>
          <a:p>
            <a:r>
              <a:rPr lang="en-US" sz="2400" dirty="0"/>
              <a:t>We segmented the loans between “Good” and “Bad” loans.</a:t>
            </a:r>
          </a:p>
        </p:txBody>
      </p:sp>
    </p:spTree>
    <p:extLst>
      <p:ext uri="{BB962C8B-B14F-4D97-AF65-F5344CB8AC3E}">
        <p14:creationId xmlns:p14="http://schemas.microsoft.com/office/powerpoint/2010/main" val="321704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6EB2-C94A-4F83-8014-A15AE114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E97FB-8D6F-44DB-A375-31307680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0AD7-A5EA-4EA1-921E-C9F476D7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4" y="1800780"/>
            <a:ext cx="10009524" cy="4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2AEE8-D21D-4856-A97D-882A2CE8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1" y="1800780"/>
            <a:ext cx="1000952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2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D08-6EB6-4AEF-8469-7A81C1DC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</a:t>
            </a:r>
            <a:br>
              <a:rPr lang="en-US" dirty="0"/>
            </a:br>
            <a:r>
              <a:rPr lang="en-US" sz="2500" dirty="0"/>
              <a:t>Autoregressive Integrated Moving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F6CA-36E9-4BD0-ACCC-AC6F3E79FF8D}"/>
              </a:ext>
            </a:extLst>
          </p:cNvPr>
          <p:cNvSpPr txBox="1"/>
          <p:nvPr/>
        </p:nvSpPr>
        <p:spPr>
          <a:xfrm>
            <a:off x="6237514" y="1970314"/>
            <a:ext cx="4528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(1,1,0) </a:t>
            </a:r>
          </a:p>
          <a:p>
            <a:r>
              <a:rPr lang="en-US" dirty="0"/>
              <a:t>This sets the lag values to 1 time period for autoregression, uses a difference order of 1 to make the time series stationary and uses a moving average model of 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AF32C-1D1D-47B1-891C-6101498F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2" y="1739749"/>
            <a:ext cx="4046669" cy="2205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D29D7-5257-42E8-98E6-FFD352D0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2" y="4062143"/>
            <a:ext cx="6952381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ECB2-4187-4705-8FCC-37E8760D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D40E11-A3F1-420D-8B06-45E76FEB2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7" y="1465469"/>
            <a:ext cx="6096569" cy="27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F5592-FE8F-4227-819C-D298BFBA7863}"/>
              </a:ext>
            </a:extLst>
          </p:cNvPr>
          <p:cNvSpPr txBox="1"/>
          <p:nvPr/>
        </p:nvSpPr>
        <p:spPr>
          <a:xfrm>
            <a:off x="7075714" y="1465469"/>
            <a:ext cx="38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suggest some trend not captured.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7E219-02D3-4821-8463-83B2E9AD1494}"/>
              </a:ext>
            </a:extLst>
          </p:cNvPr>
          <p:cNvSpPr txBox="1"/>
          <p:nvPr/>
        </p:nvSpPr>
        <p:spPr>
          <a:xfrm>
            <a:off x="646111" y="4517570"/>
            <a:ext cx="382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plot of residual error values suggests errors are normally distributed with no skew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E70B5-9074-48E0-B606-B5050E10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49" y="3361664"/>
            <a:ext cx="6381943" cy="27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9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05B6-7854-4553-A0C4-BBC56BAE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Plot (2017-2020)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C95A04-3D26-42AD-A159-E5DAF96C6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53196"/>
            <a:ext cx="10029910" cy="44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5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6E3D-AED0-4A74-8AE7-3E231C7E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652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6DF3-4F1A-431B-A671-92D801B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 to answer two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6A93-33A3-445E-9735-5DBB6BAE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we successfully use machine learning to classify a loan as good or bad based on certain parameters?</a:t>
            </a:r>
          </a:p>
          <a:p>
            <a:pPr lvl="1"/>
            <a:r>
              <a:rPr lang="en-US" dirty="0"/>
              <a:t>Analyze Data</a:t>
            </a:r>
          </a:p>
          <a:p>
            <a:pPr lvl="1"/>
            <a:r>
              <a:rPr lang="en-US" dirty="0"/>
              <a:t>Choose a model,  Train data and formulate predictions</a:t>
            </a:r>
          </a:p>
          <a:p>
            <a:pPr lvl="1"/>
            <a:r>
              <a:rPr lang="en-US" dirty="0"/>
              <a:t>Analyze predictions using a Confusion Matrix</a:t>
            </a:r>
          </a:p>
          <a:p>
            <a:pPr lvl="1"/>
            <a:r>
              <a:rPr lang="en-US" dirty="0"/>
              <a:t>Look at Accuracy, Precision, Recall &amp; Specificity metrics</a:t>
            </a:r>
          </a:p>
          <a:p>
            <a:pPr lvl="1"/>
            <a:endParaRPr lang="en-US" dirty="0"/>
          </a:p>
          <a:p>
            <a:r>
              <a:rPr lang="en-US" dirty="0"/>
              <a:t>Can we successfully construct a forecast of future loan amounts that will be issued on the P2P platform?</a:t>
            </a:r>
          </a:p>
          <a:p>
            <a:pPr lvl="1"/>
            <a:r>
              <a:rPr lang="en-US" dirty="0"/>
              <a:t>Analyze data to spot trends</a:t>
            </a:r>
          </a:p>
          <a:p>
            <a:pPr lvl="1"/>
            <a:r>
              <a:rPr lang="en-US" dirty="0"/>
              <a:t>Use ARIMA to forecast</a:t>
            </a:r>
          </a:p>
        </p:txBody>
      </p:sp>
    </p:spTree>
    <p:extLst>
      <p:ext uri="{BB962C8B-B14F-4D97-AF65-F5344CB8AC3E}">
        <p14:creationId xmlns:p14="http://schemas.microsoft.com/office/powerpoint/2010/main" val="22640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359-2F44-484B-AAC7-3269191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329AB-2E96-4F3D-833F-7565AF8F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7" y="4187006"/>
            <a:ext cx="5829475" cy="1764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ECCEA-0EAE-4206-87F8-97871EEC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32" y="1877373"/>
            <a:ext cx="7173346" cy="198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1D162-2E24-43AC-B60F-9946F1BF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323506"/>
            <a:ext cx="3376503" cy="5288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B2AC3A-98FB-4F2B-8C35-786288FAF713}"/>
              </a:ext>
            </a:extLst>
          </p:cNvPr>
          <p:cNvSpPr txBox="1"/>
          <p:nvPr/>
        </p:nvSpPr>
        <p:spPr>
          <a:xfrm>
            <a:off x="5005137" y="5189621"/>
            <a:ext cx="5351953" cy="105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581F-97ED-4084-A733-5649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Overview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EA02763-6DA4-4C5A-A055-B35DBB087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0" y="1747838"/>
            <a:ext cx="429004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F6B43-AE35-439F-969F-55A6F06EDF73}"/>
              </a:ext>
            </a:extLst>
          </p:cNvPr>
          <p:cNvSpPr txBox="1"/>
          <p:nvPr/>
        </p:nvSpPr>
        <p:spPr>
          <a:xfrm>
            <a:off x="6874042" y="1853248"/>
            <a:ext cx="362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Loans: 1026432</a:t>
            </a:r>
          </a:p>
          <a:p>
            <a:r>
              <a:rPr lang="en-US" dirty="0"/>
              <a:t>Bad Loans: 256711</a:t>
            </a:r>
          </a:p>
        </p:txBody>
      </p:sp>
    </p:spTree>
    <p:extLst>
      <p:ext uri="{BB962C8B-B14F-4D97-AF65-F5344CB8AC3E}">
        <p14:creationId xmlns:p14="http://schemas.microsoft.com/office/powerpoint/2010/main" val="6564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C8B-BFB9-47D9-B820-A8A729F7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C613-9909-4ACA-B15A-B75390E0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5074"/>
            <a:ext cx="8946541" cy="3553325"/>
          </a:xfrm>
        </p:spPr>
        <p:txBody>
          <a:bodyPr/>
          <a:lstStyle/>
          <a:p>
            <a:pPr lvl="1"/>
            <a:r>
              <a:rPr lang="en-US" dirty="0"/>
              <a:t>Must contend by mitigating the large number of good loans vs bad loans for training</a:t>
            </a:r>
          </a:p>
          <a:p>
            <a:pPr lvl="1"/>
            <a:r>
              <a:rPr lang="en-US" dirty="0"/>
              <a:t>Two approaches:</a:t>
            </a:r>
          </a:p>
          <a:p>
            <a:pPr lvl="2"/>
            <a:r>
              <a:rPr lang="en-US" dirty="0"/>
              <a:t>Filtering out the bad loans  and appending the data to itself</a:t>
            </a:r>
          </a:p>
          <a:p>
            <a:pPr lvl="2"/>
            <a:r>
              <a:rPr lang="en-US" dirty="0"/>
              <a:t>Using a classifier’s (like </a:t>
            </a:r>
            <a:r>
              <a:rPr lang="en-US" dirty="0" err="1"/>
              <a:t>XGBoost</a:t>
            </a:r>
            <a:r>
              <a:rPr lang="en-US" dirty="0"/>
              <a:t>) built method of dealing with imbalance</a:t>
            </a:r>
          </a:p>
          <a:p>
            <a:pPr lvl="3"/>
            <a:r>
              <a:rPr lang="en-US" dirty="0" err="1"/>
              <a:t>Scale_pos_weight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187D2-C1F1-4ED9-8617-E557427E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86" y="1516579"/>
            <a:ext cx="4028571" cy="1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60B1B9-8484-4972-9675-40AED6A2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19" y="4970856"/>
            <a:ext cx="53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0B19-A00B-4795-88FA-5B341F5B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C7CF-F96F-42CA-A27A-ADC555E5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r>
              <a:rPr lang="en-US" dirty="0"/>
              <a:t>Choose best model &amp; contend with imbalanced dataset</a:t>
            </a:r>
          </a:p>
          <a:p>
            <a:r>
              <a:rPr lang="en-US" dirty="0"/>
              <a:t>Models:</a:t>
            </a:r>
          </a:p>
          <a:p>
            <a:pPr lvl="1"/>
            <a:r>
              <a:rPr lang="en-US" dirty="0"/>
              <a:t>Logistics Model -&gt; poor results, dataset appended</a:t>
            </a:r>
          </a:p>
          <a:p>
            <a:pPr lvl="1"/>
            <a:r>
              <a:rPr lang="en-US" dirty="0"/>
              <a:t>Decision Tree -&gt; poor choice, dataset appended</a:t>
            </a:r>
          </a:p>
          <a:p>
            <a:pPr lvl="1"/>
            <a:r>
              <a:rPr lang="en-US" dirty="0"/>
              <a:t>Random Forrest -&gt; comparatively decent, dataset appended</a:t>
            </a:r>
          </a:p>
          <a:p>
            <a:pPr lvl="1"/>
            <a:r>
              <a:rPr lang="en-US" dirty="0"/>
              <a:t>XG Boost -&gt; standout results when tweaked. Dataset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0BF-403D-4BC8-BB30-913C47A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on best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3570D-8C14-49DA-854C-D2B4407CA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343526"/>
            <a:ext cx="5165558" cy="5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18B541-EC53-4BAB-B5F0-9AE83AE0902A}"/>
              </a:ext>
            </a:extLst>
          </p:cNvPr>
          <p:cNvSpPr txBox="1">
            <a:spLocks/>
          </p:cNvSpPr>
          <p:nvPr/>
        </p:nvSpPr>
        <p:spPr>
          <a:xfrm>
            <a:off x="8243107" y="1565111"/>
            <a:ext cx="2115295" cy="1303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1400" b="1" dirty="0"/>
              <a:t>dark</a:t>
            </a:r>
            <a:r>
              <a:rPr lang="en-US" sz="1400" dirty="0"/>
              <a:t> = inversely correlated </a:t>
            </a:r>
          </a:p>
          <a:p>
            <a:pPr lvl="1"/>
            <a:r>
              <a:rPr lang="en-US" sz="1400" b="1" dirty="0"/>
              <a:t>white</a:t>
            </a:r>
            <a:r>
              <a:rPr lang="en-US" sz="1400" dirty="0"/>
              <a:t> = directly correlated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05076-01EE-4438-9775-021392D6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31" y="1413592"/>
            <a:ext cx="2115295" cy="33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75EAB-66A8-4329-B4C3-BFDC4A87C2EE}"/>
              </a:ext>
            </a:extLst>
          </p:cNvPr>
          <p:cNvSpPr txBox="1"/>
          <p:nvPr/>
        </p:nvSpPr>
        <p:spPr>
          <a:xfrm>
            <a:off x="6380331" y="5231395"/>
            <a:ext cx="3725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DTI, DSCR, Subgrades(</a:t>
            </a:r>
            <a:r>
              <a:rPr lang="en-US" sz="1800" dirty="0" err="1">
                <a:solidFill>
                  <a:srgbClr val="FFFF00"/>
                </a:solidFill>
              </a:rPr>
              <a:t>sub_int</a:t>
            </a:r>
            <a:r>
              <a:rPr lang="en-US" sz="1800" dirty="0">
                <a:solidFill>
                  <a:srgbClr val="FFFF00"/>
                </a:solidFill>
              </a:rPr>
              <a:t>) </a:t>
            </a:r>
            <a:r>
              <a:rPr lang="en-US" sz="1800" dirty="0"/>
              <a:t>best correlation </a:t>
            </a:r>
          </a:p>
        </p:txBody>
      </p:sp>
    </p:spTree>
    <p:extLst>
      <p:ext uri="{BB962C8B-B14F-4D97-AF65-F5344CB8AC3E}">
        <p14:creationId xmlns:p14="http://schemas.microsoft.com/office/powerpoint/2010/main" val="3857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DFC-B642-46AB-AE1A-6F6D30BF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F1C087-FC2B-4E4C-9BFD-CFCC28B0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43137"/>
            <a:ext cx="8946541" cy="2005262"/>
          </a:xfrm>
        </p:spPr>
        <p:txBody>
          <a:bodyPr>
            <a:normAutofit/>
          </a:bodyPr>
          <a:lstStyle/>
          <a:p>
            <a:r>
              <a:rPr lang="en-US" dirty="0"/>
              <a:t>Import Libraries</a:t>
            </a:r>
          </a:p>
          <a:p>
            <a:r>
              <a:rPr lang="en-US" dirty="0"/>
              <a:t>Define Model</a:t>
            </a:r>
          </a:p>
          <a:p>
            <a:r>
              <a:rPr lang="en-US" dirty="0"/>
              <a:t>Select Features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7FDB4-1B38-4F00-8609-4BFCB2ED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12" y="1638701"/>
            <a:ext cx="5295238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{03A94916-CA6B-40BC-A926-46B4301456E8}tf02836342</Template>
  <TotalTime>10825</TotalTime>
  <Words>636</Words>
  <Application>Microsoft Office PowerPoint</Application>
  <PresentationFormat>Widescreen</PresentationFormat>
  <Paragraphs>82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Lending Club Peer 2 Peer Loans</vt:lpstr>
      <vt:lpstr>Review of Lending Club</vt:lpstr>
      <vt:lpstr>Using Machine Learning to answer two questions</vt:lpstr>
      <vt:lpstr>Preparing the Data</vt:lpstr>
      <vt:lpstr>Loan Status Overview</vt:lpstr>
      <vt:lpstr>Dealing with imbalanced dataset</vt:lpstr>
      <vt:lpstr>Choosing a model</vt:lpstr>
      <vt:lpstr>Correlation Matrix on best features</vt:lpstr>
      <vt:lpstr>Xgboost Code</vt:lpstr>
      <vt:lpstr>Xgboost Code</vt:lpstr>
      <vt:lpstr>PowerPoint Presentation</vt:lpstr>
      <vt:lpstr>PowerPoint Presentation</vt:lpstr>
      <vt:lpstr>Cross-Validation (KFold Stratified)</vt:lpstr>
      <vt:lpstr>Cross Validation (Kfold Stratified)</vt:lpstr>
      <vt:lpstr>Confusion Matrix (most balanced)</vt:lpstr>
      <vt:lpstr>Confusion Matrix (most conservative)</vt:lpstr>
      <vt:lpstr>Kfold vs NoKfold</vt:lpstr>
      <vt:lpstr>Conclusion</vt:lpstr>
      <vt:lpstr>Question 2: Can we forecast the average loan amount issued?</vt:lpstr>
      <vt:lpstr>Decomposition</vt:lpstr>
      <vt:lpstr>Arima –  Autoregressive Integrated Moving Average</vt:lpstr>
      <vt:lpstr>Residuals</vt:lpstr>
      <vt:lpstr>Forecast Plot (2017-2020)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Peer 2 Peer Loans</dc:title>
  <dc:creator>Peter Pages</dc:creator>
  <cp:lastModifiedBy>Peter Pages</cp:lastModifiedBy>
  <cp:revision>145</cp:revision>
  <dcterms:created xsi:type="dcterms:W3CDTF">2020-03-16T20:19:25Z</dcterms:created>
  <dcterms:modified xsi:type="dcterms:W3CDTF">2020-07-16T13:18:40Z</dcterms:modified>
</cp:coreProperties>
</file>