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65" r:id="rId3"/>
    <p:sldId id="312" r:id="rId4"/>
    <p:sldId id="282" r:id="rId5"/>
    <p:sldId id="267" r:id="rId6"/>
    <p:sldId id="325" r:id="rId7"/>
    <p:sldId id="322" r:id="rId8"/>
    <p:sldId id="326" r:id="rId9"/>
    <p:sldId id="264" r:id="rId10"/>
    <p:sldId id="327" r:id="rId11"/>
    <p:sldId id="328" r:id="rId12"/>
    <p:sldId id="329" r:id="rId13"/>
    <p:sldId id="323" r:id="rId14"/>
    <p:sldId id="324" r:id="rId15"/>
    <p:sldId id="331" r:id="rId16"/>
    <p:sldId id="306" r:id="rId17"/>
    <p:sldId id="330" r:id="rId18"/>
    <p:sldId id="308" r:id="rId19"/>
    <p:sldId id="307" r:id="rId20"/>
    <p:sldId id="313" r:id="rId21"/>
    <p:sldId id="315" r:id="rId22"/>
    <p:sldId id="316" r:id="rId23"/>
    <p:sldId id="318" r:id="rId24"/>
    <p:sldId id="317" r:id="rId25"/>
    <p:sldId id="32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notesViewPr>
    <p:cSldViewPr snapToGrid="0">
      <p:cViewPr varScale="1">
        <p:scale>
          <a:sx n="99" d="100"/>
          <a:sy n="99" d="100"/>
        </p:scale>
        <p:origin x="357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1C402-D4C1-4E2E-9355-A2CE8848F82C}"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2BF14-FE87-4A34-8ED9-2CD9352E6A79}" type="slidenum">
              <a:rPr lang="en-US" smtClean="0"/>
              <a:t>‹#›</a:t>
            </a:fld>
            <a:endParaRPr lang="en-US"/>
          </a:p>
        </p:txBody>
      </p:sp>
    </p:spTree>
    <p:extLst>
      <p:ext uri="{BB962C8B-B14F-4D97-AF65-F5344CB8AC3E}">
        <p14:creationId xmlns:p14="http://schemas.microsoft.com/office/powerpoint/2010/main" val="23980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1" i="0" u="none" strike="noStrike" dirty="0">
                <a:solidFill>
                  <a:srgbClr val="000000"/>
                </a:solidFill>
                <a:effectLst/>
                <a:latin typeface="Calibri" panose="020F0502020204030204" pitchFamily="34" charset="0"/>
              </a:rPr>
              <a:t>DIMITRI (SLIDES 1 - 8)</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For the last project we decided to continue working with our first project’s data set from Peer to Peer loans.</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As a review, Peer to Peer is  a lending company providing unsecured loans. Unlike a traditional bank, it is individuals that loan the funds to other individuals as an investment. P2P lending club rates the risk of each investment.</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The dataset we have has multiple years of loan data and we characterize the loans as either good or bad based on a set of characteristics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a:t>
            </a:fld>
            <a:endParaRPr lang="en-US"/>
          </a:p>
        </p:txBody>
      </p:sp>
    </p:spTree>
    <p:extLst>
      <p:ext uri="{BB962C8B-B14F-4D97-AF65-F5344CB8AC3E}">
        <p14:creationId xmlns:p14="http://schemas.microsoft.com/office/powerpoint/2010/main" val="284518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1" i="0" u="none" strike="noStrike" dirty="0">
                <a:solidFill>
                  <a:srgbClr val="000000"/>
                </a:solidFill>
                <a:effectLst/>
                <a:latin typeface="Calibri" panose="020F0502020204030204" pitchFamily="34" charset="0"/>
              </a:rPr>
              <a:t>Here, it's pretty straight forward, the dependent and independent variables are assigned to  </a:t>
            </a:r>
            <a:r>
              <a:rPr lang="en-US" sz="1800" b="1" i="0" u="none" strike="noStrike" dirty="0" err="1">
                <a:solidFill>
                  <a:srgbClr val="000000"/>
                </a:solidFill>
                <a:effectLst/>
                <a:latin typeface="Calibri" panose="020F0502020204030204" pitchFamily="34" charset="0"/>
              </a:rPr>
              <a:t>X,y</a:t>
            </a:r>
            <a:r>
              <a:rPr lang="en-US" sz="1800" b="1" i="0" u="none" strike="noStrike" dirty="0">
                <a:solidFill>
                  <a:srgbClr val="000000"/>
                </a:solidFill>
                <a:effectLst/>
                <a:latin typeface="Calibri" panose="020F0502020204030204" pitchFamily="34" charset="0"/>
              </a:rPr>
              <a:t> respectively and both are passed to  </a:t>
            </a:r>
            <a:r>
              <a:rPr lang="en-US" sz="1800" b="1" i="0" u="none" strike="noStrike" dirty="0" err="1">
                <a:solidFill>
                  <a:srgbClr val="000000"/>
                </a:solidFill>
                <a:effectLst/>
                <a:latin typeface="Calibri" panose="020F0502020204030204" pitchFamily="34" charset="0"/>
              </a:rPr>
              <a:t>XGBoost’s</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data_dmatrix</a:t>
            </a:r>
            <a:r>
              <a:rPr lang="en-US" sz="1800" b="1" i="0" u="none" strike="noStrike" dirty="0">
                <a:solidFill>
                  <a:srgbClr val="000000"/>
                </a:solidFill>
                <a:effectLst/>
                <a:latin typeface="Calibri" panose="020F0502020204030204" pitchFamily="34" charset="0"/>
              </a:rPr>
              <a:t>. </a:t>
            </a:r>
            <a:r>
              <a:rPr lang="en-US" sz="1800" b="0" i="0" u="none" strike="noStrike" dirty="0">
                <a:solidFill>
                  <a:srgbClr val="000000"/>
                </a:solidFill>
                <a:effectLst/>
                <a:latin typeface="Calibri" panose="020F0502020204030204" pitchFamily="34" charset="0"/>
              </a:rPr>
              <a:t>Thereafter,  we initiate the </a:t>
            </a:r>
            <a:r>
              <a:rPr lang="en-US" sz="1800" b="0" i="0" u="none" strike="noStrike" dirty="0" err="1">
                <a:solidFill>
                  <a:srgbClr val="000000"/>
                </a:solidFill>
                <a:effectLst/>
                <a:latin typeface="Calibri" panose="020F0502020204030204" pitchFamily="34" charset="0"/>
              </a:rPr>
              <a:t>train_test_split</a:t>
            </a:r>
            <a:r>
              <a:rPr lang="en-US" sz="1800" b="0" i="0" u="none" strike="noStrike" dirty="0">
                <a:solidFill>
                  <a:srgbClr val="000000"/>
                </a:solidFill>
                <a:effectLst/>
                <a:latin typeface="Calibri" panose="020F0502020204030204" pitchFamily="34" charset="0"/>
              </a:rPr>
              <a:t> function. Below that, we include a couple of print statements detailing the training and test sample sizes to verify the split.</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The </a:t>
            </a:r>
            <a:r>
              <a:rPr lang="en-US" sz="1800" b="0" i="0" u="none" strike="noStrike" dirty="0" err="1">
                <a:solidFill>
                  <a:srgbClr val="000000"/>
                </a:solidFill>
                <a:effectLst/>
                <a:latin typeface="Calibri" panose="020F0502020204030204" pitchFamily="34" charset="0"/>
              </a:rPr>
              <a:t>y_train</a:t>
            </a:r>
            <a:r>
              <a:rPr lang="en-US" sz="1800" b="0" i="0" u="none" strike="noStrike" dirty="0">
                <a:solidFill>
                  <a:srgbClr val="000000"/>
                </a:solidFill>
                <a:effectLst/>
                <a:latin typeface="Calibri" panose="020F0502020204030204" pitchFamily="34" charset="0"/>
              </a:rPr>
              <a:t> values are shown to demonstrate the imbalance that we have to deal with.</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10</a:t>
            </a:fld>
            <a:endParaRPr lang="en-US"/>
          </a:p>
        </p:txBody>
      </p:sp>
    </p:spTree>
    <p:extLst>
      <p:ext uri="{BB962C8B-B14F-4D97-AF65-F5344CB8AC3E}">
        <p14:creationId xmlns:p14="http://schemas.microsoft.com/office/powerpoint/2010/main" val="250567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400" b="1" i="0" u="none" strike="noStrike" dirty="0">
                <a:solidFill>
                  <a:srgbClr val="000000"/>
                </a:solidFill>
                <a:effectLst/>
                <a:latin typeface="Calibri" panose="020F0502020204030204" pitchFamily="34" charset="0"/>
              </a:rPr>
              <a:t>In order to reduce the good loan’s influence in the set, we have to reduce its weight. </a:t>
            </a:r>
            <a:endParaRPr lang="en-US" sz="1400" b="0" dirty="0">
              <a:effectLst/>
            </a:endParaRPr>
          </a:p>
          <a:p>
            <a:pPr rtl="0">
              <a:spcBef>
                <a:spcPts val="0"/>
              </a:spcBef>
              <a:spcAft>
                <a:spcPts val="800"/>
              </a:spcAft>
            </a:pPr>
            <a:r>
              <a:rPr lang="en-US" sz="1400" b="1" i="0" u="none" strike="noStrike" dirty="0" err="1">
                <a:solidFill>
                  <a:srgbClr val="000000"/>
                </a:solidFill>
                <a:effectLst/>
                <a:latin typeface="Calibri" panose="020F0502020204030204" pitchFamily="34" charset="0"/>
              </a:rPr>
              <a:t>XGBoost</a:t>
            </a:r>
            <a:r>
              <a:rPr lang="en-US" sz="1400" b="1" i="0" u="none" strike="noStrike" dirty="0">
                <a:solidFill>
                  <a:srgbClr val="000000"/>
                </a:solidFill>
                <a:effectLst/>
                <a:latin typeface="Calibri" panose="020F0502020204030204" pitchFamily="34" charset="0"/>
              </a:rPr>
              <a:t> has a</a:t>
            </a:r>
            <a:r>
              <a:rPr lang="en-US" sz="1400" b="0" i="0" u="none" strike="noStrike" dirty="0">
                <a:solidFill>
                  <a:srgbClr val="000000"/>
                </a:solidFill>
                <a:effectLst/>
                <a:latin typeface="Calibri" panose="020F0502020204030204" pitchFamily="34" charset="0"/>
              </a:rPr>
              <a:t>  parameter called </a:t>
            </a:r>
            <a:r>
              <a:rPr lang="en-US" sz="1400" b="0" i="0" u="none" strike="noStrike" dirty="0" err="1">
                <a:solidFill>
                  <a:srgbClr val="000000"/>
                </a:solidFill>
                <a:effectLst/>
                <a:latin typeface="Calibri" panose="020F0502020204030204" pitchFamily="34" charset="0"/>
              </a:rPr>
              <a:t>scale_pos_weight</a:t>
            </a:r>
            <a:r>
              <a:rPr lang="en-US" sz="1400" b="0" i="0" u="none" strike="noStrike" dirty="0">
                <a:solidFill>
                  <a:srgbClr val="000000"/>
                </a:solidFill>
                <a:effectLst/>
                <a:latin typeface="Calibri" panose="020F0502020204030204" pitchFamily="34" charset="0"/>
              </a:rPr>
              <a:t> which lets you provide a weight for an entire class of examples. In this case, the good loans.</a:t>
            </a:r>
            <a:endParaRPr lang="en-US" sz="1400" b="0" dirty="0">
              <a:effectLst/>
            </a:endParaRPr>
          </a:p>
          <a:p>
            <a:pPr rtl="0">
              <a:spcBef>
                <a:spcPts val="0"/>
              </a:spcBef>
              <a:spcAft>
                <a:spcPts val="800"/>
              </a:spcAft>
            </a:pPr>
            <a:r>
              <a:rPr lang="en-US" sz="1400" b="0" i="0" u="none" strike="noStrike" dirty="0">
                <a:solidFill>
                  <a:srgbClr val="000000"/>
                </a:solidFill>
                <a:effectLst/>
                <a:latin typeface="Calibri" panose="020F0502020204030204" pitchFamily="34" charset="0"/>
              </a:rPr>
              <a:t>First, we take a baseline by calculating the ratio of bad loans over good loans. That gives us a starting point to set the parameter at .25</a:t>
            </a:r>
            <a:endParaRPr lang="en-US" sz="1400" b="0" dirty="0">
              <a:effectLst/>
            </a:endParaRPr>
          </a:p>
          <a:p>
            <a:pPr rtl="0">
              <a:spcBef>
                <a:spcPts val="1200"/>
              </a:spcBef>
              <a:spcAft>
                <a:spcPts val="1200"/>
              </a:spcAft>
            </a:pPr>
            <a:r>
              <a:rPr lang="en-US" sz="1400" b="0" i="0" u="none" strike="noStrike" dirty="0">
                <a:solidFill>
                  <a:srgbClr val="000000"/>
                </a:solidFill>
                <a:effectLst/>
                <a:latin typeface="Calibri" panose="020F0502020204030204" pitchFamily="34" charset="0"/>
              </a:rPr>
              <a:t>We adjusted the ratio manually until a satisfactory result was achieved. After some experimentation we  settled on .29.</a:t>
            </a:r>
            <a:endParaRPr lang="en-US" sz="1400" b="0" dirty="0">
              <a:effectLst/>
            </a:endParaRPr>
          </a:p>
          <a:p>
            <a:pPr rtl="0">
              <a:spcBef>
                <a:spcPts val="1200"/>
              </a:spcBef>
              <a:spcAft>
                <a:spcPts val="1200"/>
              </a:spcAft>
            </a:pPr>
            <a:r>
              <a:rPr lang="en-US" sz="1400" b="0" i="0" u="none" strike="noStrike" dirty="0">
                <a:solidFill>
                  <a:srgbClr val="000000"/>
                </a:solidFill>
                <a:effectLst/>
                <a:latin typeface="Calibri" panose="020F0502020204030204" pitchFamily="34" charset="0"/>
              </a:rPr>
              <a:t>The rest of the code fits the data, assigns the predictions to </a:t>
            </a:r>
            <a:r>
              <a:rPr lang="en-US" sz="1400" b="0" i="0" u="none" strike="noStrike" dirty="0" err="1">
                <a:solidFill>
                  <a:srgbClr val="000000"/>
                </a:solidFill>
                <a:effectLst/>
                <a:latin typeface="Calibri" panose="020F0502020204030204" pitchFamily="34" charset="0"/>
              </a:rPr>
              <a:t>y_pred</a:t>
            </a:r>
            <a:r>
              <a:rPr lang="en-US" sz="1400" b="0" i="0" u="none" strike="noStrike" dirty="0">
                <a:solidFill>
                  <a:srgbClr val="000000"/>
                </a:solidFill>
                <a:effectLst/>
                <a:latin typeface="Calibri" panose="020F0502020204030204" pitchFamily="34" charset="0"/>
              </a:rPr>
              <a:t> and calculates the mean squared error. Cell 204 is where we calculate and  store the </a:t>
            </a:r>
            <a:r>
              <a:rPr lang="en-US" sz="1400" b="0" i="0" u="none" strike="noStrike" dirty="0" err="1">
                <a:solidFill>
                  <a:srgbClr val="000000"/>
                </a:solidFill>
                <a:effectLst/>
                <a:latin typeface="Calibri" panose="020F0502020204030204" pitchFamily="34" charset="0"/>
              </a:rPr>
              <a:t>confustion_matrix</a:t>
            </a:r>
            <a:r>
              <a:rPr lang="en-US" sz="1400" b="0" i="0" u="none" strike="noStrike" dirty="0">
                <a:solidFill>
                  <a:srgbClr val="000000"/>
                </a:solidFill>
                <a:effectLst/>
                <a:latin typeface="Calibri" panose="020F0502020204030204" pitchFamily="34" charset="0"/>
              </a:rPr>
              <a:t> results</a:t>
            </a:r>
            <a:r>
              <a:rPr lang="en-US" sz="1800" b="0" i="0" u="none" strike="noStrike" dirty="0">
                <a:solidFill>
                  <a:srgbClr val="000000"/>
                </a:solidFill>
                <a:effectLst/>
                <a:latin typeface="Calibri" panose="020F0502020204030204" pitchFamily="34" charset="0"/>
              </a:rPr>
              <a:t>.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11</a:t>
            </a:fld>
            <a:endParaRPr lang="en-US"/>
          </a:p>
        </p:txBody>
      </p:sp>
    </p:spTree>
    <p:extLst>
      <p:ext uri="{BB962C8B-B14F-4D97-AF65-F5344CB8AC3E}">
        <p14:creationId xmlns:p14="http://schemas.microsoft.com/office/powerpoint/2010/main" val="1863153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In this section we call  two functions: one plots the confusion matrix results  and the other calculates a series of additional metrics to help interpret those results.  We will go into detail on these results in a moment.</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12</a:t>
            </a:fld>
            <a:endParaRPr lang="en-US"/>
          </a:p>
        </p:txBody>
      </p:sp>
    </p:spTree>
    <p:extLst>
      <p:ext uri="{BB962C8B-B14F-4D97-AF65-F5344CB8AC3E}">
        <p14:creationId xmlns:p14="http://schemas.microsoft.com/office/powerpoint/2010/main" val="3718922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In addition, we utilized a stratified K-fold cross validation procedure to improve predictive capabilities of our model. Cross-validation helps to achieve better testing accuracy by preventing  the overfitting of the training data. Stratified K-fold refers to a process where the data is split into </a:t>
            </a:r>
            <a:r>
              <a:rPr lang="en-US" sz="1800" b="0" i="0" u="none" strike="noStrike">
                <a:solidFill>
                  <a:srgbClr val="1D1C1D"/>
                </a:solidFill>
                <a:effectLst/>
                <a:latin typeface="Arial" panose="020B0604020202020204" pitchFamily="34" charset="0"/>
              </a:rPr>
              <a:t>a number of </a:t>
            </a:r>
            <a:r>
              <a:rPr lang="en-US" sz="1800" b="0" i="0" u="none" strike="noStrike" dirty="0">
                <a:solidFill>
                  <a:srgbClr val="1D1C1D"/>
                </a:solidFill>
                <a:effectLst/>
                <a:latin typeface="Arial" panose="020B0604020202020204" pitchFamily="34" charset="0"/>
              </a:rPr>
              <a:t>"class balanced" (k) "folds" each containing a training and a test set. The model is then trained and its accuracy is evaluated against the test set within each fold. The results allows one to evaluate the ability of the model to predict unseen data and  to measure the amount of testing error in each iteration produced by the model</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13</a:t>
            </a:fld>
            <a:endParaRPr lang="en-US"/>
          </a:p>
        </p:txBody>
      </p:sp>
    </p:spTree>
    <p:extLst>
      <p:ext uri="{BB962C8B-B14F-4D97-AF65-F5344CB8AC3E}">
        <p14:creationId xmlns:p14="http://schemas.microsoft.com/office/powerpoint/2010/main" val="350123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600" b="0" i="0" u="none" strike="noStrike" dirty="0">
                <a:solidFill>
                  <a:srgbClr val="000000"/>
                </a:solidFill>
                <a:effectLst/>
                <a:latin typeface="Calibri" panose="020F0502020204030204" pitchFamily="34" charset="0"/>
              </a:rPr>
              <a:t>Here we can see it implemented. </a:t>
            </a:r>
            <a:r>
              <a:rPr lang="en-US" sz="1600" b="0" i="0" u="none" strike="noStrike" dirty="0" err="1">
                <a:solidFill>
                  <a:srgbClr val="000000"/>
                </a:solidFill>
                <a:effectLst/>
                <a:latin typeface="Calibri" panose="020F0502020204030204" pitchFamily="34" charset="0"/>
              </a:rPr>
              <a:t>n_splits</a:t>
            </a:r>
            <a:r>
              <a:rPr lang="en-US" sz="1600" b="0" i="0" u="none" strike="noStrike" dirty="0">
                <a:solidFill>
                  <a:srgbClr val="000000"/>
                </a:solidFill>
                <a:effectLst/>
                <a:latin typeface="Calibri" panose="020F0502020204030204" pitchFamily="34" charset="0"/>
              </a:rPr>
              <a:t> is set to the number of iterations or experiments to run. Instead of using the </a:t>
            </a:r>
            <a:r>
              <a:rPr lang="en-US" sz="1600" b="0" i="0" u="none" strike="noStrike" dirty="0" err="1">
                <a:solidFill>
                  <a:srgbClr val="000000"/>
                </a:solidFill>
                <a:effectLst/>
                <a:latin typeface="Calibri" panose="020F0502020204030204" pitchFamily="34" charset="0"/>
              </a:rPr>
              <a:t>train_test</a:t>
            </a:r>
            <a:r>
              <a:rPr lang="en-US" sz="1600" b="0" i="0" u="none" strike="noStrike" dirty="0">
                <a:solidFill>
                  <a:srgbClr val="000000"/>
                </a:solidFill>
                <a:effectLst/>
                <a:latin typeface="Calibri" panose="020F0502020204030204" pitchFamily="34" charset="0"/>
              </a:rPr>
              <a:t>_ </a:t>
            </a:r>
            <a:r>
              <a:rPr lang="en-US" sz="1600" b="0" i="0" u="none" strike="noStrike" dirty="0" err="1">
                <a:solidFill>
                  <a:srgbClr val="000000"/>
                </a:solidFill>
                <a:effectLst/>
                <a:latin typeface="Calibri" panose="020F0502020204030204" pitchFamily="34" charset="0"/>
              </a:rPr>
              <a:t>split_method</a:t>
            </a:r>
            <a:r>
              <a:rPr lang="en-US" sz="1600" b="0" i="0" u="none" strike="noStrike" dirty="0">
                <a:solidFill>
                  <a:srgbClr val="000000"/>
                </a:solidFill>
                <a:effectLst/>
                <a:latin typeface="Calibri" panose="020F0502020204030204" pitchFamily="34" charset="0"/>
              </a:rPr>
              <a:t> to split the data, we call the </a:t>
            </a:r>
            <a:r>
              <a:rPr lang="en-US" sz="1600" b="1" i="0" u="none" strike="noStrike" dirty="0" err="1">
                <a:solidFill>
                  <a:srgbClr val="000000"/>
                </a:solidFill>
                <a:effectLst/>
                <a:latin typeface="Calibri" panose="020F0502020204030204" pitchFamily="34" charset="0"/>
              </a:rPr>
              <a:t>stratifiedkfold</a:t>
            </a:r>
            <a:r>
              <a:rPr lang="en-US" sz="1600" b="1" i="0" u="none" strike="noStrike" dirty="0">
                <a:solidFill>
                  <a:srgbClr val="000000"/>
                </a:solidFill>
                <a:effectLst/>
                <a:latin typeface="Calibri" panose="020F0502020204030204" pitchFamily="34" charset="0"/>
              </a:rPr>
              <a:t> split</a:t>
            </a:r>
            <a:r>
              <a:rPr lang="en-US" sz="1600" b="0" i="0" u="none" strike="noStrike" dirty="0">
                <a:solidFill>
                  <a:srgbClr val="000000"/>
                </a:solidFill>
                <a:effectLst/>
                <a:latin typeface="Calibri" panose="020F0502020204030204" pitchFamily="34" charset="0"/>
              </a:rPr>
              <a:t> method which will go and actively pick out an equal amount of good and bad loans in each iteration. This is a  good choice for imbalanced datasets, like ours, and is used in tandem with other data balancing techniques. </a:t>
            </a:r>
            <a:endParaRPr lang="en-US" sz="1600" b="0" dirty="0">
              <a:effectLst/>
            </a:endParaRPr>
          </a:p>
          <a:p>
            <a:pPr rtl="0">
              <a:spcBef>
                <a:spcPts val="1200"/>
              </a:spcBef>
              <a:spcAft>
                <a:spcPts val="1200"/>
              </a:spcAft>
            </a:pPr>
            <a:r>
              <a:rPr lang="en-US" sz="1600" b="0" i="0" u="none" strike="noStrike" dirty="0">
                <a:solidFill>
                  <a:srgbClr val="000000"/>
                </a:solidFill>
                <a:effectLst/>
                <a:latin typeface="Calibri" panose="020F0502020204030204" pitchFamily="34" charset="0"/>
              </a:rPr>
              <a:t>Toward the bottom, we can see each Training session and we print the accuracy results of each run. They are the numbers highlighted.  Now, Art will discuss our results and the related confusion matrix.</a:t>
            </a:r>
            <a:endParaRPr lang="en-US" sz="1600"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14</a:t>
            </a:fld>
            <a:endParaRPr lang="en-US"/>
          </a:p>
        </p:txBody>
      </p:sp>
    </p:spTree>
    <p:extLst>
      <p:ext uri="{BB962C8B-B14F-4D97-AF65-F5344CB8AC3E}">
        <p14:creationId xmlns:p14="http://schemas.microsoft.com/office/powerpoint/2010/main" val="602360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A Confusion matrix is used to evaluate the accuracy of a classification. These results show the...</a:t>
            </a:r>
            <a:endParaRPr lang="en-US" b="0" dirty="0">
              <a:effectLst/>
            </a:endParaRPr>
          </a:p>
          <a:p>
            <a:pPr rtl="0">
              <a:spcBef>
                <a:spcPts val="0"/>
              </a:spcBef>
              <a:spcAft>
                <a:spcPts val="800"/>
              </a:spcAft>
            </a:pPr>
            <a:r>
              <a:rPr lang="en-US" sz="1800" b="1" i="0" u="none" strike="noStrike" dirty="0">
                <a:solidFill>
                  <a:srgbClr val="000000"/>
                </a:solidFill>
                <a:effectLst/>
                <a:latin typeface="Calibri" panose="020F0502020204030204" pitchFamily="34" charset="0"/>
              </a:rPr>
              <a:t>False Positives</a:t>
            </a:r>
            <a:r>
              <a:rPr lang="en-US" sz="1800" b="0" i="0" u="none" strike="noStrike" dirty="0">
                <a:solidFill>
                  <a:srgbClr val="000000"/>
                </a:solidFill>
                <a:effectLst/>
                <a:latin typeface="Calibri" panose="020F0502020204030204" pitchFamily="34" charset="0"/>
              </a:rPr>
              <a:t> (Bad Loans predicated as Good), </a:t>
            </a:r>
            <a:r>
              <a:rPr lang="en-US" sz="1800" b="1" i="0" u="none" strike="noStrike" dirty="0">
                <a:solidFill>
                  <a:srgbClr val="000000"/>
                </a:solidFill>
                <a:effectLst/>
                <a:latin typeface="Calibri" panose="020F0502020204030204" pitchFamily="34" charset="0"/>
              </a:rPr>
              <a:t>False Negative</a:t>
            </a:r>
            <a:r>
              <a:rPr lang="en-US" sz="1800" b="0" i="0" u="none" strike="noStrike" dirty="0">
                <a:solidFill>
                  <a:srgbClr val="000000"/>
                </a:solidFill>
                <a:effectLst/>
                <a:latin typeface="Calibri" panose="020F0502020204030204" pitchFamily="34" charset="0"/>
              </a:rPr>
              <a:t>s (Good Loans predicted as Bad), </a:t>
            </a:r>
            <a:r>
              <a:rPr lang="en-US" sz="1800" b="1" i="0" u="none" strike="noStrike" dirty="0">
                <a:solidFill>
                  <a:srgbClr val="000000"/>
                </a:solidFill>
                <a:effectLst/>
                <a:latin typeface="Calibri" panose="020F0502020204030204" pitchFamily="34" charset="0"/>
              </a:rPr>
              <a:t>True Positive</a:t>
            </a:r>
            <a:r>
              <a:rPr lang="en-US" sz="1800" b="0" i="0" u="none" strike="noStrike" dirty="0">
                <a:solidFill>
                  <a:srgbClr val="000000"/>
                </a:solidFill>
                <a:effectLst/>
                <a:latin typeface="Calibri" panose="020F0502020204030204" pitchFamily="34" charset="0"/>
              </a:rPr>
              <a:t> (Good Loans predicated accurately) </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and </a:t>
            </a:r>
            <a:r>
              <a:rPr lang="en-US" sz="1800" b="1" i="0" u="none" strike="noStrike" dirty="0">
                <a:solidFill>
                  <a:srgbClr val="000000"/>
                </a:solidFill>
                <a:effectLst/>
                <a:latin typeface="Calibri" panose="020F0502020204030204" pitchFamily="34" charset="0"/>
              </a:rPr>
              <a:t>True Negative</a:t>
            </a:r>
            <a:r>
              <a:rPr lang="en-US" sz="1800" b="0" i="0" u="none" strike="noStrike" dirty="0">
                <a:solidFill>
                  <a:srgbClr val="000000"/>
                </a:solidFill>
                <a:effectLst/>
                <a:latin typeface="Calibri" panose="020F0502020204030204" pitchFamily="34" charset="0"/>
              </a:rPr>
              <a:t> where the model correctly detects and classifies a loan as bad. </a:t>
            </a:r>
            <a:endParaRPr lang="en-US" b="0" dirty="0">
              <a:effectLst/>
            </a:endParaRPr>
          </a:p>
          <a:p>
            <a:r>
              <a:rPr lang="en-US" sz="1800" b="0" i="0" u="none" strike="noStrike" dirty="0">
                <a:solidFill>
                  <a:srgbClr val="000000"/>
                </a:solidFill>
                <a:effectLst/>
                <a:latin typeface="Calibri" panose="020F0502020204030204" pitchFamily="34" charset="0"/>
              </a:rPr>
              <a:t>Here is our most balanced result,  using </a:t>
            </a:r>
            <a:r>
              <a:rPr lang="en-US" sz="1800" b="0" i="0" u="none" strike="noStrike" dirty="0" err="1">
                <a:solidFill>
                  <a:srgbClr val="000000"/>
                </a:solidFill>
                <a:effectLst/>
                <a:latin typeface="Calibri" panose="020F0502020204030204" pitchFamily="34" charset="0"/>
              </a:rPr>
              <a:t>XGBoost</a:t>
            </a:r>
            <a:r>
              <a:rPr lang="en-US" sz="1800" b="0" i="0" u="none" strike="noStrike" dirty="0">
                <a:solidFill>
                  <a:srgbClr val="000000"/>
                </a:solidFill>
                <a:effectLst/>
                <a:latin typeface="Calibri" panose="020F0502020204030204" pitchFamily="34" charset="0"/>
              </a:rPr>
              <a:t> and </a:t>
            </a:r>
            <a:r>
              <a:rPr lang="en-US" sz="1800" b="0" i="0" u="none" strike="noStrike" dirty="0" err="1">
                <a:solidFill>
                  <a:srgbClr val="000000"/>
                </a:solidFill>
                <a:effectLst/>
                <a:latin typeface="Calibri" panose="020F0502020204030204" pitchFamily="34" charset="0"/>
              </a:rPr>
              <a:t>Kfold</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Stratifed</a:t>
            </a:r>
            <a:r>
              <a:rPr lang="en-US" sz="1800" b="0" i="0" u="none" strike="noStrike" dirty="0">
                <a:solidFill>
                  <a:srgbClr val="000000"/>
                </a:solidFill>
                <a:effectLst/>
                <a:latin typeface="Calibri" panose="020F0502020204030204" pitchFamily="34" charset="0"/>
              </a:rPr>
              <a:t> Cross Validation </a:t>
            </a:r>
            <a:r>
              <a:rPr lang="en-US" sz="1800" b="0" i="1" u="none" strike="noStrike" dirty="0">
                <a:solidFill>
                  <a:srgbClr val="000000"/>
                </a:solidFill>
                <a:effectLst/>
                <a:latin typeface="Calibri" panose="020F0502020204030204" pitchFamily="34" charset="0"/>
              </a:rPr>
              <a:t>(detail the numbers)</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16</a:t>
            </a:fld>
            <a:endParaRPr lang="en-US"/>
          </a:p>
        </p:txBody>
      </p:sp>
    </p:spTree>
    <p:extLst>
      <p:ext uri="{BB962C8B-B14F-4D97-AF65-F5344CB8AC3E}">
        <p14:creationId xmlns:p14="http://schemas.microsoft.com/office/powerpoint/2010/main" val="1023296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Here is the most conservative result. </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For a loan institution, having False Negatives would be preferable over False Positives. The reason being is that False Positive cost you money! You’re willing to allow a Few False Negatives.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17</a:t>
            </a:fld>
            <a:endParaRPr lang="en-US"/>
          </a:p>
        </p:txBody>
      </p:sp>
    </p:spTree>
    <p:extLst>
      <p:ext uri="{BB962C8B-B14F-4D97-AF65-F5344CB8AC3E}">
        <p14:creationId xmlns:p14="http://schemas.microsoft.com/office/powerpoint/2010/main" val="180568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err="1">
                <a:solidFill>
                  <a:srgbClr val="000000"/>
                </a:solidFill>
                <a:effectLst/>
                <a:latin typeface="Calibri" panose="020F0502020204030204" pitchFamily="34" charset="0"/>
              </a:rPr>
              <a:t>Kfold</a:t>
            </a:r>
            <a:r>
              <a:rPr lang="en-US" sz="1800" b="0" i="0" u="none" strike="noStrike" dirty="0">
                <a:solidFill>
                  <a:srgbClr val="000000"/>
                </a:solidFill>
                <a:effectLst/>
                <a:latin typeface="Calibri" panose="020F0502020204030204" pitchFamily="34" charset="0"/>
              </a:rPr>
              <a:t> vs </a:t>
            </a:r>
            <a:r>
              <a:rPr lang="en-US" sz="1800" b="0" i="0" u="none" strike="noStrike" dirty="0" err="1">
                <a:solidFill>
                  <a:srgbClr val="000000"/>
                </a:solidFill>
                <a:effectLst/>
                <a:latin typeface="Calibri" panose="020F0502020204030204" pitchFamily="34" charset="0"/>
              </a:rPr>
              <a:t>NoKfold</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18</a:t>
            </a:fld>
            <a:endParaRPr lang="en-US"/>
          </a:p>
        </p:txBody>
      </p:sp>
    </p:spTree>
    <p:extLst>
      <p:ext uri="{BB962C8B-B14F-4D97-AF65-F5344CB8AC3E}">
        <p14:creationId xmlns:p14="http://schemas.microsoft.com/office/powerpoint/2010/main" val="410649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In Conclusion, despite our efforts, the accuracy of the model is too low for a loan institution, even for one as unique as Peer 2 Peer loans which relies on good risk assessment. The imbalances in our initial training set may have affected the model’s ability to identify bad loans as indicated by the number of false positives and low specificity score. Balance mitigation and  Cross-validation did improve the results marginally but not enough.</a:t>
            </a:r>
            <a:endParaRPr lang="en-US" b="0" dirty="0">
              <a:effectLst/>
            </a:endParaRPr>
          </a:p>
          <a:p>
            <a:pPr rtl="0">
              <a:spcBef>
                <a:spcPts val="0"/>
              </a:spcBef>
              <a:spcAft>
                <a:spcPts val="800"/>
              </a:spcAft>
            </a:pPr>
            <a:r>
              <a:rPr lang="en-US" sz="1800" b="0" i="1" u="none" strike="noStrike" dirty="0">
                <a:solidFill>
                  <a:srgbClr val="000000"/>
                </a:solidFill>
                <a:effectLst/>
                <a:latin typeface="Calibri" panose="020F0502020204030204" pitchFamily="34" charset="0"/>
              </a:rPr>
              <a:t>(discuss how we can improve our results?)</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Improvement such as enhanced feature engineering and model tweaking may further improve results.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19</a:t>
            </a:fld>
            <a:endParaRPr lang="en-US"/>
          </a:p>
        </p:txBody>
      </p:sp>
    </p:spTree>
    <p:extLst>
      <p:ext uri="{BB962C8B-B14F-4D97-AF65-F5344CB8AC3E}">
        <p14:creationId xmlns:p14="http://schemas.microsoft.com/office/powerpoint/2010/main" val="1860029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Our Second Question relates to whether we can predict future loan amounts issued? We will plot the data, analyze and use ARIMA to forecast.</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20</a:t>
            </a:fld>
            <a:endParaRPr lang="en-US"/>
          </a:p>
        </p:txBody>
      </p:sp>
    </p:spTree>
    <p:extLst>
      <p:ext uri="{BB962C8B-B14F-4D97-AF65-F5344CB8AC3E}">
        <p14:creationId xmlns:p14="http://schemas.microsoft.com/office/powerpoint/2010/main" val="320092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For the last project we decided to continue working with our first project’s data set from Peer to Peer loans.</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As a review, Peer to Peer is  a lending company providing unsecured loans. Unlike a traditional bank, it is individuals that loan the funds to other individuals as an investment. P2P lending club rates the risk of each investment.</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The dataset we have has multiple years of loan data and we characterize the loans as either good or bad based on a set of characteristics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2</a:t>
            </a:fld>
            <a:endParaRPr lang="en-US"/>
          </a:p>
        </p:txBody>
      </p:sp>
    </p:spTree>
    <p:extLst>
      <p:ext uri="{BB962C8B-B14F-4D97-AF65-F5344CB8AC3E}">
        <p14:creationId xmlns:p14="http://schemas.microsoft.com/office/powerpoint/2010/main" val="2572823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As we Decompose the data, we see the overall   average loan amount plotted over the entire time frame. We also see the Trend line and Seasonality data. The trend data ,as observed ,begins to flatten while the Seasonal data fluctuates between amounts of -500 and +500. Residuals below show data it couldn’t understand.</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21</a:t>
            </a:fld>
            <a:endParaRPr lang="en-US"/>
          </a:p>
        </p:txBody>
      </p:sp>
    </p:spTree>
    <p:extLst>
      <p:ext uri="{BB962C8B-B14F-4D97-AF65-F5344CB8AC3E}">
        <p14:creationId xmlns:p14="http://schemas.microsoft.com/office/powerpoint/2010/main" val="627289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E2BF14-FE87-4A34-8ED9-2CD9352E6A79}" type="slidenum">
              <a:rPr lang="en-US" smtClean="0"/>
              <a:t>22</a:t>
            </a:fld>
            <a:endParaRPr lang="en-US"/>
          </a:p>
        </p:txBody>
      </p:sp>
    </p:spTree>
    <p:extLst>
      <p:ext uri="{BB962C8B-B14F-4D97-AF65-F5344CB8AC3E}">
        <p14:creationId xmlns:p14="http://schemas.microsoft.com/office/powerpoint/2010/main" val="3105775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E2BF14-FE87-4A34-8ED9-2CD9352E6A79}" type="slidenum">
              <a:rPr lang="en-US" smtClean="0"/>
              <a:t>23</a:t>
            </a:fld>
            <a:endParaRPr lang="en-US"/>
          </a:p>
        </p:txBody>
      </p:sp>
    </p:spTree>
    <p:extLst>
      <p:ext uri="{BB962C8B-B14F-4D97-AF65-F5344CB8AC3E}">
        <p14:creationId xmlns:p14="http://schemas.microsoft.com/office/powerpoint/2010/main" val="3392991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After performing ARIMA, we plot the forecast. In this case, we based the start year as 2017 and the end year to 2020.  The further out in the future you go, the wider the cone of possible values you have in your forecast. In conclusion, you have a generally upward trend but with a high degree variability. </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24</a:t>
            </a:fld>
            <a:endParaRPr lang="en-US"/>
          </a:p>
        </p:txBody>
      </p:sp>
    </p:spTree>
    <p:extLst>
      <p:ext uri="{BB962C8B-B14F-4D97-AF65-F5344CB8AC3E}">
        <p14:creationId xmlns:p14="http://schemas.microsoft.com/office/powerpoint/2010/main" val="1505613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E2BF14-FE87-4A34-8ED9-2CD9352E6A79}" type="slidenum">
              <a:rPr lang="en-US" smtClean="0"/>
              <a:t>25</a:t>
            </a:fld>
            <a:endParaRPr lang="en-US"/>
          </a:p>
        </p:txBody>
      </p:sp>
    </p:spTree>
    <p:extLst>
      <p:ext uri="{BB962C8B-B14F-4D97-AF65-F5344CB8AC3E}">
        <p14:creationId xmlns:p14="http://schemas.microsoft.com/office/powerpoint/2010/main" val="376416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SLIDE 3</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Our goal is to use Machine Learning to answer two questions</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Can we classify a loan as good or bad based on our parameters?</a:t>
            </a:r>
          </a:p>
          <a:p>
            <a:r>
              <a:rPr lang="en-US" sz="1800" b="1" i="0" u="none" strike="noStrike" dirty="0">
                <a:solidFill>
                  <a:srgbClr val="000000"/>
                </a:solidFill>
                <a:effectLst/>
                <a:latin typeface="Calibri" panose="020F0502020204030204" pitchFamily="34" charset="0"/>
              </a:rPr>
              <a:t>(And if time permits)</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Can we successfully  forecast the average loan amounts  issued on the P2P platform?</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3</a:t>
            </a:fld>
            <a:endParaRPr lang="en-US"/>
          </a:p>
        </p:txBody>
      </p:sp>
    </p:spTree>
    <p:extLst>
      <p:ext uri="{BB962C8B-B14F-4D97-AF65-F5344CB8AC3E}">
        <p14:creationId xmlns:p14="http://schemas.microsoft.com/office/powerpoint/2010/main" val="383847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As we’ve done before, we narrowed the number of  columns,  classified the loans, added new columns like the Debt Service Ratio  and converted the date column to the proper datatype. We also made an integer representation of the 35 loan subgrades.</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4</a:t>
            </a:fld>
            <a:endParaRPr lang="en-US"/>
          </a:p>
        </p:txBody>
      </p:sp>
    </p:spTree>
    <p:extLst>
      <p:ext uri="{BB962C8B-B14F-4D97-AF65-F5344CB8AC3E}">
        <p14:creationId xmlns:p14="http://schemas.microsoft.com/office/powerpoint/2010/main" val="365530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This an overview of the data with respect to good and bad loans. Plotting the counts of each type, we can see a potential balance issue, resulting in sampling bias.</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5</a:t>
            </a:fld>
            <a:endParaRPr lang="en-US"/>
          </a:p>
        </p:txBody>
      </p:sp>
    </p:spTree>
    <p:extLst>
      <p:ext uri="{BB962C8B-B14F-4D97-AF65-F5344CB8AC3E}">
        <p14:creationId xmlns:p14="http://schemas.microsoft.com/office/powerpoint/2010/main" val="29010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In order to address the datasets imbalance, two approaches were attempted:</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 We either filtered out the bad loans and appended the dataset to itself  enough times to equal the good loans</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 or -</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 we used a classifier’s built in parameter to deal with the imbalance.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6</a:t>
            </a:fld>
            <a:endParaRPr lang="en-US"/>
          </a:p>
        </p:txBody>
      </p:sp>
    </p:spTree>
    <p:extLst>
      <p:ext uri="{BB962C8B-B14F-4D97-AF65-F5344CB8AC3E}">
        <p14:creationId xmlns:p14="http://schemas.microsoft.com/office/powerpoint/2010/main" val="403872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42423"/>
          </a:xfrm>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We attempted a few machine learning models to answer our question.</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After analyzing the data and identifying our classification problem we attempted  a logistic regression model but we were unsatisfied by the results.</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 A Decision Tree was attempted but it was slow and its results were no better.</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 Thereafter, we tried a Random Forrest, and while the  results were slight improvement, it was still  too slow.</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In the end,  we chose XG Boost since  it was fast, flexible and gave us the best results.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7</a:t>
            </a:fld>
            <a:endParaRPr lang="en-US"/>
          </a:p>
        </p:txBody>
      </p:sp>
    </p:spTree>
    <p:extLst>
      <p:ext uri="{BB962C8B-B14F-4D97-AF65-F5344CB8AC3E}">
        <p14:creationId xmlns:p14="http://schemas.microsoft.com/office/powerpoint/2010/main" val="1694392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Before modeling we had to decide which features to use. To help us decide, we created a correlation matrix….</a:t>
            </a:r>
            <a:endParaRPr lang="en-US" b="0" dirty="0">
              <a:effectLst/>
            </a:endParaRPr>
          </a:p>
          <a:p>
            <a:pPr rtl="0">
              <a:spcBef>
                <a:spcPts val="0"/>
              </a:spcBef>
              <a:spcAft>
                <a:spcPts val="800"/>
              </a:spcAft>
            </a:pPr>
            <a:r>
              <a:rPr lang="en-US" sz="1800" b="0" i="1" u="none" strike="noStrike" dirty="0">
                <a:solidFill>
                  <a:srgbClr val="000000"/>
                </a:solidFill>
                <a:effectLst/>
                <a:latin typeface="Calibri" panose="020F0502020204030204" pitchFamily="34" charset="0"/>
              </a:rPr>
              <a:t>WHATEVER YOU WANT, READ THE SLIDE FOR GUIDANCE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8</a:t>
            </a:fld>
            <a:endParaRPr lang="en-US"/>
          </a:p>
        </p:txBody>
      </p:sp>
    </p:spTree>
    <p:extLst>
      <p:ext uri="{BB962C8B-B14F-4D97-AF65-F5344CB8AC3E}">
        <p14:creationId xmlns:p14="http://schemas.microsoft.com/office/powerpoint/2010/main" val="554749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dirty="0">
                <a:solidFill>
                  <a:srgbClr val="000000"/>
                </a:solidFill>
                <a:effectLst/>
                <a:latin typeface="Calibri" panose="020F0502020204030204" pitchFamily="34" charset="0"/>
              </a:rPr>
              <a:t>We begin the code by importing libraries, defining the model and selected features. IN this particular case shown, ‘</a:t>
            </a:r>
            <a:r>
              <a:rPr lang="en-US" sz="1800" b="1" i="0" u="none" strike="noStrike" dirty="0" err="1">
                <a:solidFill>
                  <a:srgbClr val="000000"/>
                </a:solidFill>
                <a:effectLst/>
                <a:latin typeface="Calibri" panose="020F0502020204030204" pitchFamily="34" charset="0"/>
              </a:rPr>
              <a:t>dti</a:t>
            </a:r>
            <a:r>
              <a:rPr lang="en-US" sz="1800" b="1" i="0" u="none" strike="noStrike" dirty="0">
                <a:solidFill>
                  <a:srgbClr val="000000"/>
                </a:solidFill>
                <a:effectLst/>
                <a:latin typeface="Calibri" panose="020F0502020204030204" pitchFamily="34" charset="0"/>
              </a:rPr>
              <a:t>’ is selected.</a:t>
            </a:r>
            <a:endParaRPr lang="en-US" dirty="0"/>
          </a:p>
        </p:txBody>
      </p:sp>
      <p:sp>
        <p:nvSpPr>
          <p:cNvPr id="4" name="Slide Number Placeholder 3"/>
          <p:cNvSpPr>
            <a:spLocks noGrp="1"/>
          </p:cNvSpPr>
          <p:nvPr>
            <p:ph type="sldNum" sz="quarter" idx="5"/>
          </p:nvPr>
        </p:nvSpPr>
        <p:spPr/>
        <p:txBody>
          <a:bodyPr/>
          <a:lstStyle/>
          <a:p>
            <a:fld id="{6BE2BF14-FE87-4A34-8ED9-2CD9352E6A79}" type="slidenum">
              <a:rPr lang="en-US" smtClean="0"/>
              <a:t>9</a:t>
            </a:fld>
            <a:endParaRPr lang="en-US"/>
          </a:p>
        </p:txBody>
      </p:sp>
    </p:spTree>
    <p:extLst>
      <p:ext uri="{BB962C8B-B14F-4D97-AF65-F5344CB8AC3E}">
        <p14:creationId xmlns:p14="http://schemas.microsoft.com/office/powerpoint/2010/main" val="106377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7178-CD41-4995-AD84-B284688AAB05}"/>
              </a:ext>
            </a:extLst>
          </p:cNvPr>
          <p:cNvSpPr>
            <a:spLocks noGrp="1"/>
          </p:cNvSpPr>
          <p:nvPr>
            <p:ph type="ctrTitle"/>
          </p:nvPr>
        </p:nvSpPr>
        <p:spPr/>
        <p:txBody>
          <a:bodyPr/>
          <a:lstStyle/>
          <a:p>
            <a:r>
              <a:rPr lang="en-US" sz="5400" dirty="0"/>
              <a:t>Lending Club</a:t>
            </a:r>
            <a:br>
              <a:rPr lang="en-US" sz="5400" dirty="0"/>
            </a:br>
            <a:r>
              <a:rPr lang="en-US" sz="5400" dirty="0"/>
              <a:t>Peer 2 Peer Loans</a:t>
            </a:r>
          </a:p>
        </p:txBody>
      </p:sp>
      <p:sp>
        <p:nvSpPr>
          <p:cNvPr id="3" name="Subtitle 2">
            <a:extLst>
              <a:ext uri="{FF2B5EF4-FFF2-40B4-BE49-F238E27FC236}">
                <a16:creationId xmlns:a16="http://schemas.microsoft.com/office/drawing/2014/main" id="{D90A720C-D122-46BC-BF88-75B9B203F705}"/>
              </a:ext>
            </a:extLst>
          </p:cNvPr>
          <p:cNvSpPr>
            <a:spLocks noGrp="1"/>
          </p:cNvSpPr>
          <p:nvPr>
            <p:ph type="subTitle" idx="1"/>
          </p:nvPr>
        </p:nvSpPr>
        <p:spPr/>
        <p:txBody>
          <a:bodyPr/>
          <a:lstStyle/>
          <a:p>
            <a:r>
              <a:rPr lang="en-US" dirty="0"/>
              <a:t>MACHINE LEARNING &amp; FORECAST MODELING</a:t>
            </a:r>
          </a:p>
          <a:p>
            <a:r>
              <a:rPr lang="en-US" dirty="0"/>
              <a:t>Artem </a:t>
            </a:r>
            <a:r>
              <a:rPr lang="en-US" dirty="0" err="1"/>
              <a:t>akopyan</a:t>
            </a:r>
            <a:r>
              <a:rPr lang="en-US" dirty="0"/>
              <a:t>, peter pages, Dimitri </a:t>
            </a:r>
            <a:r>
              <a:rPr lang="en-US" dirty="0" err="1"/>
              <a:t>pappas</a:t>
            </a:r>
            <a:endParaRPr lang="en-US" dirty="0"/>
          </a:p>
        </p:txBody>
      </p:sp>
    </p:spTree>
    <p:extLst>
      <p:ext uri="{BB962C8B-B14F-4D97-AF65-F5344CB8AC3E}">
        <p14:creationId xmlns:p14="http://schemas.microsoft.com/office/powerpoint/2010/main" val="584859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14A1-8410-4B43-B6CD-4E62A91716D3}"/>
              </a:ext>
            </a:extLst>
          </p:cNvPr>
          <p:cNvSpPr>
            <a:spLocks noGrp="1"/>
          </p:cNvSpPr>
          <p:nvPr>
            <p:ph type="title"/>
          </p:nvPr>
        </p:nvSpPr>
        <p:spPr/>
        <p:txBody>
          <a:bodyPr/>
          <a:lstStyle/>
          <a:p>
            <a:r>
              <a:rPr lang="en-US" dirty="0" err="1"/>
              <a:t>Xgboost</a:t>
            </a:r>
            <a:r>
              <a:rPr lang="en-US" dirty="0"/>
              <a:t> Code</a:t>
            </a:r>
          </a:p>
        </p:txBody>
      </p:sp>
      <p:pic>
        <p:nvPicPr>
          <p:cNvPr id="1028" name="Picture 4">
            <a:extLst>
              <a:ext uri="{FF2B5EF4-FFF2-40B4-BE49-F238E27FC236}">
                <a16:creationId xmlns:a16="http://schemas.microsoft.com/office/drawing/2014/main" id="{EB9B583F-5201-4E75-8640-C9454BE7A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872" y="1291139"/>
            <a:ext cx="912495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94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1604A9-373B-4426-8C23-D8F15718F11C}"/>
              </a:ext>
            </a:extLst>
          </p:cNvPr>
          <p:cNvPicPr>
            <a:picLocks noChangeAspect="1"/>
          </p:cNvPicPr>
          <p:nvPr/>
        </p:nvPicPr>
        <p:blipFill>
          <a:blip r:embed="rId3"/>
          <a:stretch>
            <a:fillRect/>
          </a:stretch>
        </p:blipFill>
        <p:spPr>
          <a:xfrm>
            <a:off x="569979" y="1084030"/>
            <a:ext cx="7904762" cy="866667"/>
          </a:xfrm>
          <a:prstGeom prst="rect">
            <a:avLst/>
          </a:prstGeom>
        </p:spPr>
      </p:pic>
      <p:pic>
        <p:nvPicPr>
          <p:cNvPr id="1026" name="Picture 2">
            <a:extLst>
              <a:ext uri="{FF2B5EF4-FFF2-40B4-BE49-F238E27FC236}">
                <a16:creationId xmlns:a16="http://schemas.microsoft.com/office/drawing/2014/main" id="{08FA0F2A-A930-4892-918D-5ACE81D9C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79" y="912304"/>
            <a:ext cx="1062990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98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3A8228-C8F3-4818-AAE3-7AB49AB8F4CE}"/>
              </a:ext>
            </a:extLst>
          </p:cNvPr>
          <p:cNvPicPr>
            <a:picLocks noGrp="1" noChangeAspect="1"/>
          </p:cNvPicPr>
          <p:nvPr>
            <p:ph idx="1"/>
          </p:nvPr>
        </p:nvPicPr>
        <p:blipFill>
          <a:blip r:embed="rId3"/>
          <a:stretch>
            <a:fillRect/>
          </a:stretch>
        </p:blipFill>
        <p:spPr>
          <a:xfrm>
            <a:off x="2042768" y="527957"/>
            <a:ext cx="7215222" cy="5802086"/>
          </a:xfrm>
          <a:prstGeom prst="rect">
            <a:avLst/>
          </a:prstGeom>
        </p:spPr>
      </p:pic>
    </p:spTree>
    <p:extLst>
      <p:ext uri="{BB962C8B-B14F-4D97-AF65-F5344CB8AC3E}">
        <p14:creationId xmlns:p14="http://schemas.microsoft.com/office/powerpoint/2010/main" val="300178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A767-7D51-46C9-BCAC-909C29049DE0}"/>
              </a:ext>
            </a:extLst>
          </p:cNvPr>
          <p:cNvSpPr>
            <a:spLocks noGrp="1"/>
          </p:cNvSpPr>
          <p:nvPr>
            <p:ph type="title"/>
          </p:nvPr>
        </p:nvSpPr>
        <p:spPr/>
        <p:txBody>
          <a:bodyPr/>
          <a:lstStyle/>
          <a:p>
            <a:r>
              <a:rPr lang="en-US" dirty="0"/>
              <a:t>Cross-Validation (</a:t>
            </a:r>
            <a:r>
              <a:rPr lang="en-US" dirty="0" err="1"/>
              <a:t>KFold</a:t>
            </a:r>
            <a:r>
              <a:rPr lang="en-US" dirty="0"/>
              <a:t> Stratified)</a:t>
            </a:r>
          </a:p>
        </p:txBody>
      </p:sp>
      <p:sp>
        <p:nvSpPr>
          <p:cNvPr id="7" name="Content Placeholder 6">
            <a:extLst>
              <a:ext uri="{FF2B5EF4-FFF2-40B4-BE49-F238E27FC236}">
                <a16:creationId xmlns:a16="http://schemas.microsoft.com/office/drawing/2014/main" id="{1AF76569-739D-42C4-AEB6-2C32F9D23EE0}"/>
              </a:ext>
            </a:extLst>
          </p:cNvPr>
          <p:cNvSpPr>
            <a:spLocks noGrp="1"/>
          </p:cNvSpPr>
          <p:nvPr>
            <p:ph idx="1"/>
          </p:nvPr>
        </p:nvSpPr>
        <p:spPr>
          <a:xfrm>
            <a:off x="5285874" y="2052918"/>
            <a:ext cx="4763979" cy="4195481"/>
          </a:xfrm>
        </p:spPr>
        <p:txBody>
          <a:bodyPr>
            <a:normAutofit/>
          </a:bodyPr>
          <a:lstStyle/>
          <a:p>
            <a:r>
              <a:rPr lang="en-US" dirty="0"/>
              <a:t>Purpose is to prevent overfitting</a:t>
            </a:r>
          </a:p>
          <a:p>
            <a:r>
              <a:rPr lang="en-US" dirty="0"/>
              <a:t>The goal is to avoid the model from tuning itself to the data but rather generalize the data.</a:t>
            </a:r>
          </a:p>
          <a:p>
            <a:r>
              <a:rPr lang="en-US" dirty="0"/>
              <a:t>Finds the best stopping point where the divergence of error begins</a:t>
            </a:r>
          </a:p>
        </p:txBody>
      </p:sp>
      <p:pic>
        <p:nvPicPr>
          <p:cNvPr id="4" name="Picture 3">
            <a:extLst>
              <a:ext uri="{FF2B5EF4-FFF2-40B4-BE49-F238E27FC236}">
                <a16:creationId xmlns:a16="http://schemas.microsoft.com/office/drawing/2014/main" id="{8EC34981-4150-4005-8C58-8A8CADE8AF44}"/>
              </a:ext>
            </a:extLst>
          </p:cNvPr>
          <p:cNvPicPr>
            <a:picLocks noChangeAspect="1"/>
          </p:cNvPicPr>
          <p:nvPr/>
        </p:nvPicPr>
        <p:blipFill>
          <a:blip r:embed="rId3"/>
          <a:stretch>
            <a:fillRect/>
          </a:stretch>
        </p:blipFill>
        <p:spPr>
          <a:xfrm>
            <a:off x="857250" y="1853248"/>
            <a:ext cx="4158656" cy="3590306"/>
          </a:xfrm>
          <a:prstGeom prst="rect">
            <a:avLst/>
          </a:prstGeom>
        </p:spPr>
      </p:pic>
    </p:spTree>
    <p:extLst>
      <p:ext uri="{BB962C8B-B14F-4D97-AF65-F5344CB8AC3E}">
        <p14:creationId xmlns:p14="http://schemas.microsoft.com/office/powerpoint/2010/main" val="409139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F55A-AB6B-4D94-97BB-A400344E303A}"/>
              </a:ext>
            </a:extLst>
          </p:cNvPr>
          <p:cNvSpPr>
            <a:spLocks noGrp="1"/>
          </p:cNvSpPr>
          <p:nvPr>
            <p:ph type="title"/>
          </p:nvPr>
        </p:nvSpPr>
        <p:spPr/>
        <p:txBody>
          <a:bodyPr/>
          <a:lstStyle/>
          <a:p>
            <a:r>
              <a:rPr lang="en-US" dirty="0"/>
              <a:t>Cross Validation (</a:t>
            </a:r>
            <a:r>
              <a:rPr lang="en-US" dirty="0" err="1"/>
              <a:t>Kfold</a:t>
            </a:r>
            <a:r>
              <a:rPr lang="en-US" dirty="0"/>
              <a:t> Stratified)</a:t>
            </a:r>
          </a:p>
        </p:txBody>
      </p:sp>
      <p:pic>
        <p:nvPicPr>
          <p:cNvPr id="6" name="Picture 5">
            <a:extLst>
              <a:ext uri="{FF2B5EF4-FFF2-40B4-BE49-F238E27FC236}">
                <a16:creationId xmlns:a16="http://schemas.microsoft.com/office/drawing/2014/main" id="{2173399A-D3FB-479D-B8E0-5C506AAD44D4}"/>
              </a:ext>
            </a:extLst>
          </p:cNvPr>
          <p:cNvPicPr>
            <a:picLocks noChangeAspect="1"/>
          </p:cNvPicPr>
          <p:nvPr/>
        </p:nvPicPr>
        <p:blipFill>
          <a:blip r:embed="rId3"/>
          <a:stretch>
            <a:fillRect/>
          </a:stretch>
        </p:blipFill>
        <p:spPr>
          <a:xfrm>
            <a:off x="1049853" y="4912482"/>
            <a:ext cx="9000000" cy="1428571"/>
          </a:xfrm>
          <a:prstGeom prst="rect">
            <a:avLst/>
          </a:prstGeom>
        </p:spPr>
      </p:pic>
      <p:pic>
        <p:nvPicPr>
          <p:cNvPr id="1026" name="Picture 2">
            <a:extLst>
              <a:ext uri="{FF2B5EF4-FFF2-40B4-BE49-F238E27FC236}">
                <a16:creationId xmlns:a16="http://schemas.microsoft.com/office/drawing/2014/main" id="{60D9BA57-B086-4488-B2D9-964B96715C8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141166" y="1515228"/>
            <a:ext cx="8290421"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96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DBAF-1511-4A9D-8416-62019F50B2F4}"/>
              </a:ext>
            </a:extLst>
          </p:cNvPr>
          <p:cNvSpPr>
            <a:spLocks noGrp="1"/>
          </p:cNvSpPr>
          <p:nvPr>
            <p:ph type="title"/>
          </p:nvPr>
        </p:nvSpPr>
        <p:spPr>
          <a:xfrm>
            <a:off x="288759" y="452718"/>
            <a:ext cx="9762076" cy="1400530"/>
          </a:xfrm>
        </p:spPr>
        <p:txBody>
          <a:bodyPr/>
          <a:lstStyle/>
          <a:p>
            <a:r>
              <a:rPr lang="en-US" dirty="0"/>
              <a:t>Confusion Matrix </a:t>
            </a:r>
            <a:r>
              <a:rPr lang="en-US" sz="3600" dirty="0"/>
              <a:t>(logistics/unbalanced)</a:t>
            </a:r>
          </a:p>
        </p:txBody>
      </p:sp>
      <p:pic>
        <p:nvPicPr>
          <p:cNvPr id="4" name="Picture 3">
            <a:extLst>
              <a:ext uri="{FF2B5EF4-FFF2-40B4-BE49-F238E27FC236}">
                <a16:creationId xmlns:a16="http://schemas.microsoft.com/office/drawing/2014/main" id="{3AC0FBEF-0193-490C-8195-82C45247AF99}"/>
              </a:ext>
            </a:extLst>
          </p:cNvPr>
          <p:cNvPicPr>
            <a:picLocks noChangeAspect="1"/>
          </p:cNvPicPr>
          <p:nvPr/>
        </p:nvPicPr>
        <p:blipFill rotWithShape="1">
          <a:blip r:embed="rId2"/>
          <a:srcRect l="15005" t="13420" r="12101" b="552"/>
          <a:stretch/>
        </p:blipFill>
        <p:spPr>
          <a:xfrm>
            <a:off x="3874168" y="1355558"/>
            <a:ext cx="4026569" cy="5178062"/>
          </a:xfrm>
          <a:prstGeom prst="rect">
            <a:avLst/>
          </a:prstGeom>
        </p:spPr>
      </p:pic>
    </p:spTree>
    <p:extLst>
      <p:ext uri="{BB962C8B-B14F-4D97-AF65-F5344CB8AC3E}">
        <p14:creationId xmlns:p14="http://schemas.microsoft.com/office/powerpoint/2010/main" val="345092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BA0B-A1AF-4F89-AF0A-97614E6ABCA7}"/>
              </a:ext>
            </a:extLst>
          </p:cNvPr>
          <p:cNvSpPr>
            <a:spLocks noGrp="1"/>
          </p:cNvSpPr>
          <p:nvPr>
            <p:ph type="title"/>
          </p:nvPr>
        </p:nvSpPr>
        <p:spPr>
          <a:xfrm>
            <a:off x="646111" y="452718"/>
            <a:ext cx="9964739" cy="1400530"/>
          </a:xfrm>
        </p:spPr>
        <p:txBody>
          <a:bodyPr/>
          <a:lstStyle/>
          <a:p>
            <a:r>
              <a:rPr lang="en-US" dirty="0"/>
              <a:t>Confusion Matrix (most balanced)</a:t>
            </a:r>
          </a:p>
        </p:txBody>
      </p:sp>
      <p:pic>
        <p:nvPicPr>
          <p:cNvPr id="2052" name="Picture 4">
            <a:extLst>
              <a:ext uri="{FF2B5EF4-FFF2-40B4-BE49-F238E27FC236}">
                <a16:creationId xmlns:a16="http://schemas.microsoft.com/office/drawing/2014/main" id="{EECCAC0E-A8B2-413A-9E63-989291E64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95" y="1435723"/>
            <a:ext cx="6611016" cy="48492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D5D2A2A-1237-438E-AD58-B653F4206424}"/>
              </a:ext>
            </a:extLst>
          </p:cNvPr>
          <p:cNvPicPr>
            <a:picLocks noChangeAspect="1"/>
          </p:cNvPicPr>
          <p:nvPr/>
        </p:nvPicPr>
        <p:blipFill>
          <a:blip r:embed="rId4"/>
          <a:stretch>
            <a:fillRect/>
          </a:stretch>
        </p:blipFill>
        <p:spPr>
          <a:xfrm>
            <a:off x="7269312" y="2385166"/>
            <a:ext cx="3733333" cy="2504762"/>
          </a:xfrm>
          <a:prstGeom prst="rect">
            <a:avLst/>
          </a:prstGeom>
        </p:spPr>
      </p:pic>
    </p:spTree>
    <p:extLst>
      <p:ext uri="{BB962C8B-B14F-4D97-AF65-F5344CB8AC3E}">
        <p14:creationId xmlns:p14="http://schemas.microsoft.com/office/powerpoint/2010/main" val="89073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BA0B-A1AF-4F89-AF0A-97614E6ABCA7}"/>
              </a:ext>
            </a:extLst>
          </p:cNvPr>
          <p:cNvSpPr>
            <a:spLocks noGrp="1"/>
          </p:cNvSpPr>
          <p:nvPr>
            <p:ph type="title"/>
          </p:nvPr>
        </p:nvSpPr>
        <p:spPr>
          <a:xfrm>
            <a:off x="646111" y="452718"/>
            <a:ext cx="9964739" cy="1400530"/>
          </a:xfrm>
        </p:spPr>
        <p:txBody>
          <a:bodyPr/>
          <a:lstStyle/>
          <a:p>
            <a:r>
              <a:rPr lang="en-US" dirty="0"/>
              <a:t>Confusion Matrix (most conservative)</a:t>
            </a:r>
          </a:p>
        </p:txBody>
      </p:sp>
      <p:sp>
        <p:nvSpPr>
          <p:cNvPr id="9" name="TextBox 8">
            <a:extLst>
              <a:ext uri="{FF2B5EF4-FFF2-40B4-BE49-F238E27FC236}">
                <a16:creationId xmlns:a16="http://schemas.microsoft.com/office/drawing/2014/main" id="{B5EED0E3-2120-43D3-A4A2-73664697DF80}"/>
              </a:ext>
            </a:extLst>
          </p:cNvPr>
          <p:cNvSpPr txBox="1"/>
          <p:nvPr/>
        </p:nvSpPr>
        <p:spPr>
          <a:xfrm>
            <a:off x="6760537" y="1748627"/>
            <a:ext cx="4965032" cy="830997"/>
          </a:xfrm>
          <a:prstGeom prst="rect">
            <a:avLst/>
          </a:prstGeom>
          <a:noFill/>
        </p:spPr>
        <p:txBody>
          <a:bodyPr wrap="square" rtlCol="0">
            <a:spAutoFit/>
          </a:bodyPr>
          <a:lstStyle/>
          <a:p>
            <a:pPr lvl="1"/>
            <a:r>
              <a:rPr lang="en-US" sz="1600" b="1" dirty="0"/>
              <a:t>Based on Subgrade(</a:t>
            </a:r>
            <a:r>
              <a:rPr lang="en-US" sz="1600" b="1" dirty="0" err="1"/>
              <a:t>sub_int</a:t>
            </a:r>
            <a:r>
              <a:rPr lang="en-US" sz="1600" b="1" dirty="0"/>
              <a:t>) as feature.</a:t>
            </a:r>
          </a:p>
          <a:p>
            <a:pPr lvl="1"/>
            <a:r>
              <a:rPr lang="en-US" sz="1600" b="1" dirty="0"/>
              <a:t>Reduces False Positive the most</a:t>
            </a:r>
          </a:p>
          <a:p>
            <a:pPr lvl="1"/>
            <a:r>
              <a:rPr lang="en-US" sz="1600" b="1" dirty="0">
                <a:solidFill>
                  <a:srgbClr val="FFFF00"/>
                </a:solidFill>
              </a:rPr>
              <a:t>False Positive </a:t>
            </a:r>
            <a:r>
              <a:rPr lang="en-US" sz="1600" b="1" dirty="0"/>
              <a:t>= Bad loans, labeled Good</a:t>
            </a:r>
            <a:endParaRPr lang="en-US" sz="1600" dirty="0"/>
          </a:p>
        </p:txBody>
      </p:sp>
      <p:pic>
        <p:nvPicPr>
          <p:cNvPr id="1026" name="Picture 2">
            <a:extLst>
              <a:ext uri="{FF2B5EF4-FFF2-40B4-BE49-F238E27FC236}">
                <a16:creationId xmlns:a16="http://schemas.microsoft.com/office/drawing/2014/main" id="{1BAE7A5C-2BCD-403D-99B3-88D3205F2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45" y="1497356"/>
            <a:ext cx="6523639" cy="46146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2AA8058-EC4E-4826-9E9A-906CB2246480}"/>
              </a:ext>
            </a:extLst>
          </p:cNvPr>
          <p:cNvPicPr>
            <a:picLocks noChangeAspect="1"/>
          </p:cNvPicPr>
          <p:nvPr/>
        </p:nvPicPr>
        <p:blipFill>
          <a:blip r:embed="rId4"/>
          <a:stretch>
            <a:fillRect/>
          </a:stretch>
        </p:blipFill>
        <p:spPr>
          <a:xfrm>
            <a:off x="7202694" y="3264026"/>
            <a:ext cx="3952381" cy="2161905"/>
          </a:xfrm>
          <a:prstGeom prst="rect">
            <a:avLst/>
          </a:prstGeom>
        </p:spPr>
      </p:pic>
    </p:spTree>
    <p:extLst>
      <p:ext uri="{BB962C8B-B14F-4D97-AF65-F5344CB8AC3E}">
        <p14:creationId xmlns:p14="http://schemas.microsoft.com/office/powerpoint/2010/main" val="423924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BA0B-A1AF-4F89-AF0A-97614E6ABCA7}"/>
              </a:ext>
            </a:extLst>
          </p:cNvPr>
          <p:cNvSpPr>
            <a:spLocks noGrp="1"/>
          </p:cNvSpPr>
          <p:nvPr>
            <p:ph type="title"/>
          </p:nvPr>
        </p:nvSpPr>
        <p:spPr>
          <a:xfrm>
            <a:off x="646111" y="452718"/>
            <a:ext cx="9964739" cy="1400530"/>
          </a:xfrm>
        </p:spPr>
        <p:txBody>
          <a:bodyPr/>
          <a:lstStyle/>
          <a:p>
            <a:r>
              <a:rPr lang="en-US" dirty="0" err="1"/>
              <a:t>Kfold</a:t>
            </a:r>
            <a:r>
              <a:rPr lang="en-US" dirty="0"/>
              <a:t> vs </a:t>
            </a:r>
            <a:r>
              <a:rPr lang="en-US" dirty="0" err="1"/>
              <a:t>NoKfold</a:t>
            </a:r>
            <a:endParaRPr lang="en-US" dirty="0"/>
          </a:p>
        </p:txBody>
      </p:sp>
      <p:sp>
        <p:nvSpPr>
          <p:cNvPr id="8" name="Content Placeholder 2">
            <a:extLst>
              <a:ext uri="{FF2B5EF4-FFF2-40B4-BE49-F238E27FC236}">
                <a16:creationId xmlns:a16="http://schemas.microsoft.com/office/drawing/2014/main" id="{C1EB0DFE-30E3-4676-ADE0-8849B5732D15}"/>
              </a:ext>
            </a:extLst>
          </p:cNvPr>
          <p:cNvSpPr>
            <a:spLocks noGrp="1"/>
          </p:cNvSpPr>
          <p:nvPr>
            <p:ph idx="1"/>
          </p:nvPr>
        </p:nvSpPr>
        <p:spPr>
          <a:xfrm>
            <a:off x="5017766" y="2883181"/>
            <a:ext cx="5526479" cy="1520377"/>
          </a:xfrm>
        </p:spPr>
        <p:txBody>
          <a:bodyPr>
            <a:noAutofit/>
          </a:bodyPr>
          <a:lstStyle/>
          <a:p>
            <a:pPr lvl="1">
              <a:lnSpc>
                <a:spcPct val="150000"/>
              </a:lnSpc>
            </a:pPr>
            <a:r>
              <a:rPr lang="en-US" dirty="0"/>
              <a:t>Accuracy: 64% vs 62% with </a:t>
            </a:r>
            <a:r>
              <a:rPr lang="en-US" dirty="0" err="1"/>
              <a:t>Kfold</a:t>
            </a:r>
            <a:endParaRPr lang="en-US" dirty="0"/>
          </a:p>
          <a:p>
            <a:pPr lvl="1">
              <a:lnSpc>
                <a:spcPct val="150000"/>
              </a:lnSpc>
            </a:pPr>
            <a:r>
              <a:rPr lang="en-US" dirty="0"/>
              <a:t>Specificity: 63% vs 66% with </a:t>
            </a:r>
            <a:r>
              <a:rPr lang="en-US" dirty="0" err="1"/>
              <a:t>KFold</a:t>
            </a:r>
            <a:endParaRPr lang="en-US" dirty="0"/>
          </a:p>
        </p:txBody>
      </p:sp>
      <p:pic>
        <p:nvPicPr>
          <p:cNvPr id="3" name="Picture 2">
            <a:extLst>
              <a:ext uri="{FF2B5EF4-FFF2-40B4-BE49-F238E27FC236}">
                <a16:creationId xmlns:a16="http://schemas.microsoft.com/office/drawing/2014/main" id="{2C2E46A4-1B9F-414C-99E4-51F81C25ED4D}"/>
              </a:ext>
            </a:extLst>
          </p:cNvPr>
          <p:cNvPicPr>
            <a:picLocks noChangeAspect="1"/>
          </p:cNvPicPr>
          <p:nvPr/>
        </p:nvPicPr>
        <p:blipFill>
          <a:blip r:embed="rId3"/>
          <a:stretch>
            <a:fillRect/>
          </a:stretch>
        </p:blipFill>
        <p:spPr>
          <a:xfrm>
            <a:off x="960510" y="1392040"/>
            <a:ext cx="3742857" cy="2180952"/>
          </a:xfrm>
          <a:prstGeom prst="rect">
            <a:avLst/>
          </a:prstGeom>
        </p:spPr>
      </p:pic>
      <p:pic>
        <p:nvPicPr>
          <p:cNvPr id="4" name="Picture 3">
            <a:extLst>
              <a:ext uri="{FF2B5EF4-FFF2-40B4-BE49-F238E27FC236}">
                <a16:creationId xmlns:a16="http://schemas.microsoft.com/office/drawing/2014/main" id="{52C0D48C-04CA-4BB6-AD78-098AF90F6D34}"/>
              </a:ext>
            </a:extLst>
          </p:cNvPr>
          <p:cNvPicPr>
            <a:picLocks noChangeAspect="1"/>
          </p:cNvPicPr>
          <p:nvPr/>
        </p:nvPicPr>
        <p:blipFill>
          <a:blip r:embed="rId4"/>
          <a:stretch>
            <a:fillRect/>
          </a:stretch>
        </p:blipFill>
        <p:spPr>
          <a:xfrm>
            <a:off x="1017653" y="3715988"/>
            <a:ext cx="3685714" cy="2019048"/>
          </a:xfrm>
          <a:prstGeom prst="rect">
            <a:avLst/>
          </a:prstGeom>
        </p:spPr>
      </p:pic>
    </p:spTree>
    <p:extLst>
      <p:ext uri="{BB962C8B-B14F-4D97-AF65-F5344CB8AC3E}">
        <p14:creationId xmlns:p14="http://schemas.microsoft.com/office/powerpoint/2010/main" val="15909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BA0B-A1AF-4F89-AF0A-97614E6ABCA7}"/>
              </a:ext>
            </a:extLst>
          </p:cNvPr>
          <p:cNvSpPr>
            <a:spLocks noGrp="1"/>
          </p:cNvSpPr>
          <p:nvPr>
            <p:ph type="title"/>
          </p:nvPr>
        </p:nvSpPr>
        <p:spPr>
          <a:xfrm>
            <a:off x="646111" y="452718"/>
            <a:ext cx="9964739" cy="1400530"/>
          </a:xfrm>
        </p:spPr>
        <p:txBody>
          <a:bodyPr/>
          <a:lstStyle/>
          <a:p>
            <a:r>
              <a:rPr lang="en-US" dirty="0"/>
              <a:t>Conclusion</a:t>
            </a:r>
          </a:p>
        </p:txBody>
      </p:sp>
      <p:sp>
        <p:nvSpPr>
          <p:cNvPr id="5" name="Content Placeholder 4">
            <a:extLst>
              <a:ext uri="{FF2B5EF4-FFF2-40B4-BE49-F238E27FC236}">
                <a16:creationId xmlns:a16="http://schemas.microsoft.com/office/drawing/2014/main" id="{0B7464C9-88D5-4DD0-A7E8-1C1F69C8547C}"/>
              </a:ext>
            </a:extLst>
          </p:cNvPr>
          <p:cNvSpPr>
            <a:spLocks noGrp="1"/>
          </p:cNvSpPr>
          <p:nvPr>
            <p:ph idx="1"/>
          </p:nvPr>
        </p:nvSpPr>
        <p:spPr/>
        <p:txBody>
          <a:bodyPr>
            <a:normAutofit/>
          </a:bodyPr>
          <a:lstStyle/>
          <a:p>
            <a:r>
              <a:rPr lang="en-US" dirty="0"/>
              <a:t>Accuracy  is not high enough for a financial loan institutions</a:t>
            </a:r>
          </a:p>
          <a:p>
            <a:r>
              <a:rPr lang="en-US" dirty="0"/>
              <a:t>Based on Precision, Recall and Specificity scores, the model can not sufficiently label enough bad loans correctly. </a:t>
            </a:r>
          </a:p>
          <a:p>
            <a:r>
              <a:rPr lang="en-US" dirty="0"/>
              <a:t>The dataset’s imbalanced ratio between good and bad loans had to be mitigated to avoid bias</a:t>
            </a:r>
          </a:p>
          <a:p>
            <a:pPr lvl="1"/>
            <a:r>
              <a:rPr lang="en-US" dirty="0"/>
              <a:t>Was it successful?</a:t>
            </a:r>
          </a:p>
          <a:p>
            <a:r>
              <a:rPr lang="en-US" dirty="0"/>
              <a:t>The model’s results were moderately improved by cross-validation </a:t>
            </a:r>
            <a:r>
              <a:rPr lang="en-US" dirty="0" err="1"/>
              <a:t>KFold</a:t>
            </a:r>
            <a:r>
              <a:rPr lang="en-US" dirty="0"/>
              <a:t> Stratified.</a:t>
            </a:r>
          </a:p>
        </p:txBody>
      </p:sp>
    </p:spTree>
    <p:extLst>
      <p:ext uri="{BB962C8B-B14F-4D97-AF65-F5344CB8AC3E}">
        <p14:creationId xmlns:p14="http://schemas.microsoft.com/office/powerpoint/2010/main" val="11676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C5E3-E33B-4EE0-A6C2-B1597FA9B336}"/>
              </a:ext>
            </a:extLst>
          </p:cNvPr>
          <p:cNvSpPr>
            <a:spLocks noGrp="1"/>
          </p:cNvSpPr>
          <p:nvPr>
            <p:ph type="title"/>
          </p:nvPr>
        </p:nvSpPr>
        <p:spPr/>
        <p:txBody>
          <a:bodyPr/>
          <a:lstStyle/>
          <a:p>
            <a:r>
              <a:rPr lang="en-US" dirty="0"/>
              <a:t>Review of Lending Club</a:t>
            </a:r>
          </a:p>
        </p:txBody>
      </p:sp>
      <p:sp>
        <p:nvSpPr>
          <p:cNvPr id="3" name="Content Placeholder 2">
            <a:extLst>
              <a:ext uri="{FF2B5EF4-FFF2-40B4-BE49-F238E27FC236}">
                <a16:creationId xmlns:a16="http://schemas.microsoft.com/office/drawing/2014/main" id="{B5C007D6-9D49-4C7E-BDA2-4DDBA8730F57}"/>
              </a:ext>
            </a:extLst>
          </p:cNvPr>
          <p:cNvSpPr>
            <a:spLocks noGrp="1"/>
          </p:cNvSpPr>
          <p:nvPr>
            <p:ph idx="1"/>
          </p:nvPr>
        </p:nvSpPr>
        <p:spPr/>
        <p:txBody>
          <a:bodyPr>
            <a:normAutofit/>
          </a:bodyPr>
          <a:lstStyle/>
          <a:p>
            <a:r>
              <a:rPr lang="en-US" sz="2400" dirty="0"/>
              <a:t>A peer-to-peer lending company providing unsecured personal loans between $500 and $40,000</a:t>
            </a:r>
          </a:p>
          <a:p>
            <a:r>
              <a:rPr lang="en-US" sz="2400" dirty="0"/>
              <a:t>Dataset has multiple years of loan data and their outcome</a:t>
            </a:r>
          </a:p>
          <a:p>
            <a:r>
              <a:rPr lang="en-US" sz="2400" dirty="0"/>
              <a:t>We segmented the loans between “Good” and “Bad” loans.</a:t>
            </a:r>
          </a:p>
        </p:txBody>
      </p:sp>
    </p:spTree>
    <p:extLst>
      <p:ext uri="{BB962C8B-B14F-4D97-AF65-F5344CB8AC3E}">
        <p14:creationId xmlns:p14="http://schemas.microsoft.com/office/powerpoint/2010/main" val="3217049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6870-69D2-448B-A119-C728C6638624}"/>
              </a:ext>
            </a:extLst>
          </p:cNvPr>
          <p:cNvSpPr>
            <a:spLocks noGrp="1"/>
          </p:cNvSpPr>
          <p:nvPr>
            <p:ph type="title"/>
          </p:nvPr>
        </p:nvSpPr>
        <p:spPr/>
        <p:txBody>
          <a:bodyPr/>
          <a:lstStyle/>
          <a:p>
            <a:r>
              <a:rPr lang="en-US" dirty="0"/>
              <a:t>Question 2: Can we forecast the average loan amount issued?</a:t>
            </a:r>
          </a:p>
        </p:txBody>
      </p:sp>
      <p:sp>
        <p:nvSpPr>
          <p:cNvPr id="3" name="Content Placeholder 2">
            <a:extLst>
              <a:ext uri="{FF2B5EF4-FFF2-40B4-BE49-F238E27FC236}">
                <a16:creationId xmlns:a16="http://schemas.microsoft.com/office/drawing/2014/main" id="{0B3BE4CC-367C-4BAE-966F-9308C16AC3E6}"/>
              </a:ext>
            </a:extLst>
          </p:cNvPr>
          <p:cNvSpPr>
            <a:spLocks noGrp="1"/>
          </p:cNvSpPr>
          <p:nvPr>
            <p:ph idx="1"/>
          </p:nvPr>
        </p:nvSpPr>
        <p:spPr/>
        <p:txBody>
          <a:bodyPr/>
          <a:lstStyle/>
          <a:p>
            <a:r>
              <a:rPr lang="en-US" dirty="0"/>
              <a:t>We’ll be preparing the loan data  </a:t>
            </a:r>
          </a:p>
          <a:p>
            <a:r>
              <a:rPr lang="en-US" dirty="0"/>
              <a:t>Only two columns will be used (</a:t>
            </a:r>
            <a:r>
              <a:rPr lang="en-US" dirty="0" err="1"/>
              <a:t>Issue_d</a:t>
            </a:r>
            <a:r>
              <a:rPr lang="en-US" dirty="0"/>
              <a:t> and </a:t>
            </a:r>
            <a:r>
              <a:rPr lang="en-US" dirty="0" err="1"/>
              <a:t>funded_amount</a:t>
            </a:r>
            <a:r>
              <a:rPr lang="en-US" dirty="0"/>
              <a:t> (avg per month)</a:t>
            </a:r>
          </a:p>
          <a:p>
            <a:r>
              <a:rPr lang="en-US" dirty="0"/>
              <a:t>Plot the data and spot any trends</a:t>
            </a:r>
          </a:p>
          <a:p>
            <a:r>
              <a:rPr lang="en-US" dirty="0"/>
              <a:t>Use ARIMA to perform the analysis</a:t>
            </a:r>
          </a:p>
          <a:p>
            <a:pPr lvl="1"/>
            <a:r>
              <a:rPr lang="en-US" dirty="0"/>
              <a:t>The model will be predicting differences of the time series from a timestamp to the previous timestamp</a:t>
            </a:r>
          </a:p>
          <a:p>
            <a:endParaRPr lang="en-US" dirty="0"/>
          </a:p>
        </p:txBody>
      </p:sp>
    </p:spTree>
    <p:extLst>
      <p:ext uri="{BB962C8B-B14F-4D97-AF65-F5344CB8AC3E}">
        <p14:creationId xmlns:p14="http://schemas.microsoft.com/office/powerpoint/2010/main" val="1622005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6EB2-C94A-4F83-8014-A15AE1148178}"/>
              </a:ext>
            </a:extLst>
          </p:cNvPr>
          <p:cNvSpPr>
            <a:spLocks noGrp="1"/>
          </p:cNvSpPr>
          <p:nvPr>
            <p:ph type="title"/>
          </p:nvPr>
        </p:nvSpPr>
        <p:spPr/>
        <p:txBody>
          <a:bodyPr/>
          <a:lstStyle/>
          <a:p>
            <a:r>
              <a:rPr lang="en-US" dirty="0"/>
              <a:t>Decomposition</a:t>
            </a:r>
          </a:p>
        </p:txBody>
      </p:sp>
      <p:sp>
        <p:nvSpPr>
          <p:cNvPr id="4" name="Content Placeholder 3">
            <a:extLst>
              <a:ext uri="{FF2B5EF4-FFF2-40B4-BE49-F238E27FC236}">
                <a16:creationId xmlns:a16="http://schemas.microsoft.com/office/drawing/2014/main" id="{A6DE97FB-8D6F-44DB-A375-313076806BD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D250AD7-A5EA-4EA1-921E-C9F476D71F91}"/>
              </a:ext>
            </a:extLst>
          </p:cNvPr>
          <p:cNvPicPr>
            <a:picLocks noChangeAspect="1"/>
          </p:cNvPicPr>
          <p:nvPr/>
        </p:nvPicPr>
        <p:blipFill>
          <a:blip r:embed="rId3"/>
          <a:stretch>
            <a:fillRect/>
          </a:stretch>
        </p:blipFill>
        <p:spPr>
          <a:xfrm>
            <a:off x="754354" y="1800780"/>
            <a:ext cx="10009524" cy="4447619"/>
          </a:xfrm>
          <a:prstGeom prst="rect">
            <a:avLst/>
          </a:prstGeom>
        </p:spPr>
      </p:pic>
      <p:pic>
        <p:nvPicPr>
          <p:cNvPr id="6" name="Picture 5">
            <a:extLst>
              <a:ext uri="{FF2B5EF4-FFF2-40B4-BE49-F238E27FC236}">
                <a16:creationId xmlns:a16="http://schemas.microsoft.com/office/drawing/2014/main" id="{9592AEE8-D21D-4856-A97D-882A2CE8E44B}"/>
              </a:ext>
            </a:extLst>
          </p:cNvPr>
          <p:cNvPicPr>
            <a:picLocks noChangeAspect="1"/>
          </p:cNvPicPr>
          <p:nvPr/>
        </p:nvPicPr>
        <p:blipFill>
          <a:blip r:embed="rId3"/>
          <a:stretch>
            <a:fillRect/>
          </a:stretch>
        </p:blipFill>
        <p:spPr>
          <a:xfrm>
            <a:off x="730291" y="1800780"/>
            <a:ext cx="10009524" cy="4447619"/>
          </a:xfrm>
          <a:prstGeom prst="rect">
            <a:avLst/>
          </a:prstGeom>
        </p:spPr>
      </p:pic>
    </p:spTree>
    <p:extLst>
      <p:ext uri="{BB962C8B-B14F-4D97-AF65-F5344CB8AC3E}">
        <p14:creationId xmlns:p14="http://schemas.microsoft.com/office/powerpoint/2010/main" val="1784422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AD08-6EB6-4AEF-8469-7A81C1DC2628}"/>
              </a:ext>
            </a:extLst>
          </p:cNvPr>
          <p:cNvSpPr>
            <a:spLocks noGrp="1"/>
          </p:cNvSpPr>
          <p:nvPr>
            <p:ph type="title"/>
          </p:nvPr>
        </p:nvSpPr>
        <p:spPr/>
        <p:txBody>
          <a:bodyPr/>
          <a:lstStyle/>
          <a:p>
            <a:r>
              <a:rPr lang="en-US" dirty="0"/>
              <a:t>Arima – </a:t>
            </a:r>
            <a:br>
              <a:rPr lang="en-US" dirty="0"/>
            </a:br>
            <a:r>
              <a:rPr lang="en-US" sz="2500" dirty="0"/>
              <a:t>Autoregressive Integrated Moving Average</a:t>
            </a:r>
          </a:p>
        </p:txBody>
      </p:sp>
      <p:sp>
        <p:nvSpPr>
          <p:cNvPr id="6" name="TextBox 5">
            <a:extLst>
              <a:ext uri="{FF2B5EF4-FFF2-40B4-BE49-F238E27FC236}">
                <a16:creationId xmlns:a16="http://schemas.microsoft.com/office/drawing/2014/main" id="{8048F6CA-36E9-4BD0-ACCC-AC6F3E79FF8D}"/>
              </a:ext>
            </a:extLst>
          </p:cNvPr>
          <p:cNvSpPr txBox="1"/>
          <p:nvPr/>
        </p:nvSpPr>
        <p:spPr>
          <a:xfrm>
            <a:off x="6237514" y="1970314"/>
            <a:ext cx="4528457" cy="1754326"/>
          </a:xfrm>
          <a:prstGeom prst="rect">
            <a:avLst/>
          </a:prstGeom>
          <a:noFill/>
        </p:spPr>
        <p:txBody>
          <a:bodyPr wrap="square" rtlCol="0">
            <a:spAutoFit/>
          </a:bodyPr>
          <a:lstStyle/>
          <a:p>
            <a:r>
              <a:rPr lang="en-US" dirty="0"/>
              <a:t>Fit (1,1,0) </a:t>
            </a:r>
          </a:p>
          <a:p>
            <a:r>
              <a:rPr lang="en-US" dirty="0"/>
              <a:t>This sets the lag values to 1 time period for autoregression, uses a difference order of 1 to make the time series stationary and uses a moving average model of 0.</a:t>
            </a:r>
          </a:p>
        </p:txBody>
      </p:sp>
      <p:pic>
        <p:nvPicPr>
          <p:cNvPr id="8" name="Picture 7">
            <a:extLst>
              <a:ext uri="{FF2B5EF4-FFF2-40B4-BE49-F238E27FC236}">
                <a16:creationId xmlns:a16="http://schemas.microsoft.com/office/drawing/2014/main" id="{84DAF32C-1D1D-47B1-891C-6101498F059E}"/>
              </a:ext>
            </a:extLst>
          </p:cNvPr>
          <p:cNvPicPr>
            <a:picLocks noChangeAspect="1"/>
          </p:cNvPicPr>
          <p:nvPr/>
        </p:nvPicPr>
        <p:blipFill>
          <a:blip r:embed="rId3"/>
          <a:stretch>
            <a:fillRect/>
          </a:stretch>
        </p:blipFill>
        <p:spPr>
          <a:xfrm>
            <a:off x="816012" y="1739749"/>
            <a:ext cx="4046669" cy="2205328"/>
          </a:xfrm>
          <a:prstGeom prst="rect">
            <a:avLst/>
          </a:prstGeom>
        </p:spPr>
      </p:pic>
      <p:pic>
        <p:nvPicPr>
          <p:cNvPr id="11" name="Picture 10">
            <a:extLst>
              <a:ext uri="{FF2B5EF4-FFF2-40B4-BE49-F238E27FC236}">
                <a16:creationId xmlns:a16="http://schemas.microsoft.com/office/drawing/2014/main" id="{362D29D7-5257-42E8-98E6-FFD352D0A4AD}"/>
              </a:ext>
            </a:extLst>
          </p:cNvPr>
          <p:cNvPicPr>
            <a:picLocks noChangeAspect="1"/>
          </p:cNvPicPr>
          <p:nvPr/>
        </p:nvPicPr>
        <p:blipFill>
          <a:blip r:embed="rId4"/>
          <a:stretch>
            <a:fillRect/>
          </a:stretch>
        </p:blipFill>
        <p:spPr>
          <a:xfrm>
            <a:off x="816012" y="4062143"/>
            <a:ext cx="6952381" cy="2466667"/>
          </a:xfrm>
          <a:prstGeom prst="rect">
            <a:avLst/>
          </a:prstGeom>
        </p:spPr>
      </p:pic>
    </p:spTree>
    <p:extLst>
      <p:ext uri="{BB962C8B-B14F-4D97-AF65-F5344CB8AC3E}">
        <p14:creationId xmlns:p14="http://schemas.microsoft.com/office/powerpoint/2010/main" val="384567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ECB2-4187-4705-8FCC-37E8760D87E1}"/>
              </a:ext>
            </a:extLst>
          </p:cNvPr>
          <p:cNvSpPr>
            <a:spLocks noGrp="1"/>
          </p:cNvSpPr>
          <p:nvPr>
            <p:ph type="title"/>
          </p:nvPr>
        </p:nvSpPr>
        <p:spPr/>
        <p:txBody>
          <a:bodyPr/>
          <a:lstStyle/>
          <a:p>
            <a:r>
              <a:rPr lang="en-US" dirty="0"/>
              <a:t>Residuals</a:t>
            </a:r>
          </a:p>
        </p:txBody>
      </p:sp>
      <p:pic>
        <p:nvPicPr>
          <p:cNvPr id="4098" name="Picture 2">
            <a:extLst>
              <a:ext uri="{FF2B5EF4-FFF2-40B4-BE49-F238E27FC236}">
                <a16:creationId xmlns:a16="http://schemas.microsoft.com/office/drawing/2014/main" id="{1BD40E11-A3F1-420D-8B06-45E76FEB2D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2827" y="1465469"/>
            <a:ext cx="6096569" cy="27690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EF5592-FE8F-4227-819C-D298BFBA7863}"/>
              </a:ext>
            </a:extLst>
          </p:cNvPr>
          <p:cNvSpPr txBox="1"/>
          <p:nvPr/>
        </p:nvSpPr>
        <p:spPr>
          <a:xfrm>
            <a:off x="7075714" y="1465469"/>
            <a:ext cx="3842657" cy="646331"/>
          </a:xfrm>
          <a:prstGeom prst="rect">
            <a:avLst/>
          </a:prstGeom>
          <a:noFill/>
        </p:spPr>
        <p:txBody>
          <a:bodyPr wrap="square" rtlCol="0">
            <a:spAutoFit/>
          </a:bodyPr>
          <a:lstStyle/>
          <a:p>
            <a:r>
              <a:rPr lang="en-US" dirty="0"/>
              <a:t>Residuals suggest some trend not captured.</a:t>
            </a:r>
          </a:p>
        </p:txBody>
      </p:sp>
      <p:sp>
        <p:nvSpPr>
          <p:cNvPr id="5" name="TextBox 4">
            <a:extLst>
              <a:ext uri="{FF2B5EF4-FFF2-40B4-BE49-F238E27FC236}">
                <a16:creationId xmlns:a16="http://schemas.microsoft.com/office/drawing/2014/main" id="{1587E219-02D3-4821-8463-83B2E9AD1494}"/>
              </a:ext>
            </a:extLst>
          </p:cNvPr>
          <p:cNvSpPr txBox="1"/>
          <p:nvPr/>
        </p:nvSpPr>
        <p:spPr>
          <a:xfrm>
            <a:off x="646111" y="4517570"/>
            <a:ext cx="3829636" cy="923330"/>
          </a:xfrm>
          <a:prstGeom prst="rect">
            <a:avLst/>
          </a:prstGeom>
          <a:noFill/>
        </p:spPr>
        <p:txBody>
          <a:bodyPr wrap="square" rtlCol="0">
            <a:spAutoFit/>
          </a:bodyPr>
          <a:lstStyle/>
          <a:p>
            <a:r>
              <a:rPr lang="en-US" dirty="0"/>
              <a:t>Density plot of residual error values suggests errors are normally distributed with no skew</a:t>
            </a:r>
          </a:p>
        </p:txBody>
      </p:sp>
      <p:pic>
        <p:nvPicPr>
          <p:cNvPr id="1026" name="Picture 2">
            <a:extLst>
              <a:ext uri="{FF2B5EF4-FFF2-40B4-BE49-F238E27FC236}">
                <a16:creationId xmlns:a16="http://schemas.microsoft.com/office/drawing/2014/main" id="{5C8E70B5-9074-48E0-B606-B5050E106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349" y="3361664"/>
            <a:ext cx="6381943" cy="276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590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05B6-7854-4553-A0C4-BBC56BAEEED6}"/>
              </a:ext>
            </a:extLst>
          </p:cNvPr>
          <p:cNvSpPr>
            <a:spLocks noGrp="1"/>
          </p:cNvSpPr>
          <p:nvPr>
            <p:ph type="title"/>
          </p:nvPr>
        </p:nvSpPr>
        <p:spPr/>
        <p:txBody>
          <a:bodyPr/>
          <a:lstStyle/>
          <a:p>
            <a:r>
              <a:rPr lang="en-US" dirty="0"/>
              <a:t>Forecast Plot (2017-2020)</a:t>
            </a:r>
          </a:p>
        </p:txBody>
      </p:sp>
      <p:pic>
        <p:nvPicPr>
          <p:cNvPr id="3074" name="Picture 2">
            <a:extLst>
              <a:ext uri="{FF2B5EF4-FFF2-40B4-BE49-F238E27FC236}">
                <a16:creationId xmlns:a16="http://schemas.microsoft.com/office/drawing/2014/main" id="{8BC95A04-3D26-42AD-A159-E5DAF96C61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6111" y="1653196"/>
            <a:ext cx="10029910" cy="447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5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06E3D-AED0-4A74-8AE7-3E231C7EBF29}"/>
              </a:ext>
            </a:extLst>
          </p:cNvPr>
          <p:cNvSpPr>
            <a:spLocks noGrp="1"/>
          </p:cNvSpPr>
          <p:nvPr>
            <p:ph idx="1"/>
          </p:nvPr>
        </p:nvSpPr>
        <p:spPr/>
        <p:txBody>
          <a:bodyPr/>
          <a:lstStyle/>
          <a:p>
            <a:r>
              <a:rPr lang="en-US" dirty="0"/>
              <a:t>End</a:t>
            </a:r>
          </a:p>
        </p:txBody>
      </p:sp>
    </p:spTree>
    <p:extLst>
      <p:ext uri="{BB962C8B-B14F-4D97-AF65-F5344CB8AC3E}">
        <p14:creationId xmlns:p14="http://schemas.microsoft.com/office/powerpoint/2010/main" val="76525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6DF3-4F1A-431B-A671-92D801B5555B}"/>
              </a:ext>
            </a:extLst>
          </p:cNvPr>
          <p:cNvSpPr>
            <a:spLocks noGrp="1"/>
          </p:cNvSpPr>
          <p:nvPr>
            <p:ph type="title"/>
          </p:nvPr>
        </p:nvSpPr>
        <p:spPr/>
        <p:txBody>
          <a:bodyPr/>
          <a:lstStyle/>
          <a:p>
            <a:r>
              <a:rPr lang="en-US" dirty="0"/>
              <a:t>Using Machine Learning to answer two questions</a:t>
            </a:r>
          </a:p>
        </p:txBody>
      </p:sp>
      <p:sp>
        <p:nvSpPr>
          <p:cNvPr id="3" name="Content Placeholder 2">
            <a:extLst>
              <a:ext uri="{FF2B5EF4-FFF2-40B4-BE49-F238E27FC236}">
                <a16:creationId xmlns:a16="http://schemas.microsoft.com/office/drawing/2014/main" id="{1B0C6A93-33A3-445E-9735-5DBB6BAE37A7}"/>
              </a:ext>
            </a:extLst>
          </p:cNvPr>
          <p:cNvSpPr>
            <a:spLocks noGrp="1"/>
          </p:cNvSpPr>
          <p:nvPr>
            <p:ph idx="1"/>
          </p:nvPr>
        </p:nvSpPr>
        <p:spPr/>
        <p:txBody>
          <a:bodyPr>
            <a:normAutofit lnSpcReduction="10000"/>
          </a:bodyPr>
          <a:lstStyle/>
          <a:p>
            <a:r>
              <a:rPr lang="en-US" dirty="0"/>
              <a:t>Can we successfully use machine learning to classify a loan as good or bad based on certain parameters?</a:t>
            </a:r>
          </a:p>
          <a:p>
            <a:pPr lvl="1"/>
            <a:r>
              <a:rPr lang="en-US" dirty="0"/>
              <a:t>Analyze Data</a:t>
            </a:r>
          </a:p>
          <a:p>
            <a:pPr lvl="1"/>
            <a:r>
              <a:rPr lang="en-US" dirty="0"/>
              <a:t>Choose a model,  Train data and formulate predictions</a:t>
            </a:r>
          </a:p>
          <a:p>
            <a:pPr lvl="1"/>
            <a:r>
              <a:rPr lang="en-US" dirty="0"/>
              <a:t>Analyze predictions using a Confusion Matrix</a:t>
            </a:r>
          </a:p>
          <a:p>
            <a:pPr lvl="1"/>
            <a:r>
              <a:rPr lang="en-US" dirty="0"/>
              <a:t>Look at Accuracy, Precision, Recall &amp; Specificity metrics</a:t>
            </a:r>
          </a:p>
          <a:p>
            <a:pPr lvl="1"/>
            <a:endParaRPr lang="en-US" dirty="0"/>
          </a:p>
          <a:p>
            <a:r>
              <a:rPr lang="en-US" dirty="0"/>
              <a:t>Can we successfully construct a forecast of future loan amounts that will be issued on the P2P platform?</a:t>
            </a:r>
          </a:p>
          <a:p>
            <a:pPr lvl="1"/>
            <a:r>
              <a:rPr lang="en-US" dirty="0"/>
              <a:t>Analyze data to spot trends</a:t>
            </a:r>
          </a:p>
          <a:p>
            <a:pPr lvl="1"/>
            <a:r>
              <a:rPr lang="en-US" dirty="0"/>
              <a:t>Use ARIMA to forecast</a:t>
            </a:r>
          </a:p>
        </p:txBody>
      </p:sp>
    </p:spTree>
    <p:extLst>
      <p:ext uri="{BB962C8B-B14F-4D97-AF65-F5344CB8AC3E}">
        <p14:creationId xmlns:p14="http://schemas.microsoft.com/office/powerpoint/2010/main" val="226406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A359-2F44-484B-AAC7-3269191805E3}"/>
              </a:ext>
            </a:extLst>
          </p:cNvPr>
          <p:cNvSpPr>
            <a:spLocks noGrp="1"/>
          </p:cNvSpPr>
          <p:nvPr>
            <p:ph type="title"/>
          </p:nvPr>
        </p:nvSpPr>
        <p:spPr/>
        <p:txBody>
          <a:bodyPr/>
          <a:lstStyle/>
          <a:p>
            <a:r>
              <a:rPr lang="en-US" dirty="0"/>
              <a:t>Preparing the Data</a:t>
            </a:r>
          </a:p>
        </p:txBody>
      </p:sp>
      <p:pic>
        <p:nvPicPr>
          <p:cNvPr id="5" name="Picture 4">
            <a:extLst>
              <a:ext uri="{FF2B5EF4-FFF2-40B4-BE49-F238E27FC236}">
                <a16:creationId xmlns:a16="http://schemas.microsoft.com/office/drawing/2014/main" id="{976329AB-2E96-4F3D-833F-7565AF8F4EB8}"/>
              </a:ext>
            </a:extLst>
          </p:cNvPr>
          <p:cNvPicPr>
            <a:picLocks noChangeAspect="1"/>
          </p:cNvPicPr>
          <p:nvPr/>
        </p:nvPicPr>
        <p:blipFill>
          <a:blip r:embed="rId3"/>
          <a:stretch>
            <a:fillRect/>
          </a:stretch>
        </p:blipFill>
        <p:spPr>
          <a:xfrm>
            <a:off x="5005137" y="4187006"/>
            <a:ext cx="5829475" cy="1764598"/>
          </a:xfrm>
          <a:prstGeom prst="rect">
            <a:avLst/>
          </a:prstGeom>
        </p:spPr>
      </p:pic>
      <p:pic>
        <p:nvPicPr>
          <p:cNvPr id="8" name="Picture 7">
            <a:extLst>
              <a:ext uri="{FF2B5EF4-FFF2-40B4-BE49-F238E27FC236}">
                <a16:creationId xmlns:a16="http://schemas.microsoft.com/office/drawing/2014/main" id="{0AAECCEA-0EAE-4206-87F8-97871EECC3E5}"/>
              </a:ext>
            </a:extLst>
          </p:cNvPr>
          <p:cNvPicPr>
            <a:picLocks noChangeAspect="1"/>
          </p:cNvPicPr>
          <p:nvPr/>
        </p:nvPicPr>
        <p:blipFill>
          <a:blip r:embed="rId4"/>
          <a:stretch>
            <a:fillRect/>
          </a:stretch>
        </p:blipFill>
        <p:spPr>
          <a:xfrm>
            <a:off x="4292332" y="1877373"/>
            <a:ext cx="7173346" cy="1988800"/>
          </a:xfrm>
          <a:prstGeom prst="rect">
            <a:avLst/>
          </a:prstGeom>
        </p:spPr>
      </p:pic>
      <p:pic>
        <p:nvPicPr>
          <p:cNvPr id="12" name="Picture 11">
            <a:extLst>
              <a:ext uri="{FF2B5EF4-FFF2-40B4-BE49-F238E27FC236}">
                <a16:creationId xmlns:a16="http://schemas.microsoft.com/office/drawing/2014/main" id="{E1B1D162-2E24-43AC-B60F-9946F1BF4C30}"/>
              </a:ext>
            </a:extLst>
          </p:cNvPr>
          <p:cNvPicPr>
            <a:picLocks noChangeAspect="1"/>
          </p:cNvPicPr>
          <p:nvPr/>
        </p:nvPicPr>
        <p:blipFill>
          <a:blip r:embed="rId5"/>
          <a:stretch>
            <a:fillRect/>
          </a:stretch>
        </p:blipFill>
        <p:spPr>
          <a:xfrm>
            <a:off x="646111" y="1323506"/>
            <a:ext cx="3376503" cy="5288251"/>
          </a:xfrm>
          <a:prstGeom prst="rect">
            <a:avLst/>
          </a:prstGeom>
        </p:spPr>
      </p:pic>
      <p:sp>
        <p:nvSpPr>
          <p:cNvPr id="13" name="TextBox 12">
            <a:extLst>
              <a:ext uri="{FF2B5EF4-FFF2-40B4-BE49-F238E27FC236}">
                <a16:creationId xmlns:a16="http://schemas.microsoft.com/office/drawing/2014/main" id="{D9B2AC3A-98FB-4F2B-8C35-786288FAF713}"/>
              </a:ext>
            </a:extLst>
          </p:cNvPr>
          <p:cNvSpPr txBox="1"/>
          <p:nvPr/>
        </p:nvSpPr>
        <p:spPr>
          <a:xfrm>
            <a:off x="5005137" y="5189621"/>
            <a:ext cx="5351953" cy="105075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01478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581F-97ED-4084-A733-5649BA541741}"/>
              </a:ext>
            </a:extLst>
          </p:cNvPr>
          <p:cNvSpPr>
            <a:spLocks noGrp="1"/>
          </p:cNvSpPr>
          <p:nvPr>
            <p:ph type="title"/>
          </p:nvPr>
        </p:nvSpPr>
        <p:spPr/>
        <p:txBody>
          <a:bodyPr/>
          <a:lstStyle/>
          <a:p>
            <a:r>
              <a:rPr lang="en-US" dirty="0"/>
              <a:t>Loan Status Overview</a:t>
            </a:r>
          </a:p>
        </p:txBody>
      </p:sp>
      <p:pic>
        <p:nvPicPr>
          <p:cNvPr id="1032" name="Picture 8">
            <a:extLst>
              <a:ext uri="{FF2B5EF4-FFF2-40B4-BE49-F238E27FC236}">
                <a16:creationId xmlns:a16="http://schemas.microsoft.com/office/drawing/2014/main" id="{2EA02763-6DA4-4C5A-A055-B35DBB0871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7540" y="1747838"/>
            <a:ext cx="4290048" cy="4195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7F6B43-AE35-439F-969F-55A6F06EDF73}"/>
              </a:ext>
            </a:extLst>
          </p:cNvPr>
          <p:cNvSpPr txBox="1"/>
          <p:nvPr/>
        </p:nvSpPr>
        <p:spPr>
          <a:xfrm>
            <a:off x="6874042" y="1853248"/>
            <a:ext cx="3625516" cy="646331"/>
          </a:xfrm>
          <a:prstGeom prst="rect">
            <a:avLst/>
          </a:prstGeom>
          <a:noFill/>
        </p:spPr>
        <p:txBody>
          <a:bodyPr wrap="square" rtlCol="0">
            <a:spAutoFit/>
          </a:bodyPr>
          <a:lstStyle/>
          <a:p>
            <a:r>
              <a:rPr lang="en-US" dirty="0"/>
              <a:t>Good Loans: 1026432</a:t>
            </a:r>
          </a:p>
          <a:p>
            <a:r>
              <a:rPr lang="en-US" dirty="0"/>
              <a:t>Bad Loans: 256711</a:t>
            </a:r>
          </a:p>
        </p:txBody>
      </p:sp>
    </p:spTree>
    <p:extLst>
      <p:ext uri="{BB962C8B-B14F-4D97-AF65-F5344CB8AC3E}">
        <p14:creationId xmlns:p14="http://schemas.microsoft.com/office/powerpoint/2010/main" val="65640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EC8B-BFB9-47D9-B820-A8A729F7ECFF}"/>
              </a:ext>
            </a:extLst>
          </p:cNvPr>
          <p:cNvSpPr>
            <a:spLocks noGrp="1"/>
          </p:cNvSpPr>
          <p:nvPr>
            <p:ph type="title"/>
          </p:nvPr>
        </p:nvSpPr>
        <p:spPr/>
        <p:txBody>
          <a:bodyPr/>
          <a:lstStyle/>
          <a:p>
            <a:r>
              <a:rPr lang="en-US" dirty="0"/>
              <a:t>Dealing with imbalanced dataset</a:t>
            </a:r>
          </a:p>
        </p:txBody>
      </p:sp>
      <p:sp>
        <p:nvSpPr>
          <p:cNvPr id="3" name="Content Placeholder 2">
            <a:extLst>
              <a:ext uri="{FF2B5EF4-FFF2-40B4-BE49-F238E27FC236}">
                <a16:creationId xmlns:a16="http://schemas.microsoft.com/office/drawing/2014/main" id="{AB26C613-9909-4ACA-B15A-B75390E0FB13}"/>
              </a:ext>
            </a:extLst>
          </p:cNvPr>
          <p:cNvSpPr>
            <a:spLocks noGrp="1"/>
          </p:cNvSpPr>
          <p:nvPr>
            <p:ph idx="1"/>
          </p:nvPr>
        </p:nvSpPr>
        <p:spPr>
          <a:xfrm>
            <a:off x="1103312" y="2695074"/>
            <a:ext cx="8946541" cy="3553325"/>
          </a:xfrm>
        </p:spPr>
        <p:txBody>
          <a:bodyPr/>
          <a:lstStyle/>
          <a:p>
            <a:pPr lvl="1"/>
            <a:r>
              <a:rPr lang="en-US" dirty="0"/>
              <a:t>Must contend by mitigating the large number of good loans vs bad loans for training</a:t>
            </a:r>
          </a:p>
          <a:p>
            <a:pPr lvl="1"/>
            <a:r>
              <a:rPr lang="en-US" dirty="0"/>
              <a:t>Two approaches:</a:t>
            </a:r>
          </a:p>
          <a:p>
            <a:pPr lvl="2"/>
            <a:r>
              <a:rPr lang="en-US" dirty="0"/>
              <a:t>Filtering out the bad loans  and appending the data to itself</a:t>
            </a:r>
          </a:p>
          <a:p>
            <a:pPr lvl="2"/>
            <a:r>
              <a:rPr lang="en-US" dirty="0"/>
              <a:t>Using a classifier’s (like </a:t>
            </a:r>
            <a:r>
              <a:rPr lang="en-US" dirty="0" err="1"/>
              <a:t>XGBoost</a:t>
            </a:r>
            <a:r>
              <a:rPr lang="en-US" dirty="0"/>
              <a:t>) built method of dealing with imbalance</a:t>
            </a:r>
          </a:p>
          <a:p>
            <a:pPr lvl="3"/>
            <a:r>
              <a:rPr lang="en-US" dirty="0" err="1"/>
              <a:t>Scale_pos_weight</a:t>
            </a:r>
            <a:endParaRPr lang="en-US" dirty="0"/>
          </a:p>
        </p:txBody>
      </p:sp>
      <p:pic>
        <p:nvPicPr>
          <p:cNvPr id="4" name="Picture 3">
            <a:extLst>
              <a:ext uri="{FF2B5EF4-FFF2-40B4-BE49-F238E27FC236}">
                <a16:creationId xmlns:a16="http://schemas.microsoft.com/office/drawing/2014/main" id="{F55187D2-C1F1-4ED9-8617-E557427E3CB4}"/>
              </a:ext>
            </a:extLst>
          </p:cNvPr>
          <p:cNvPicPr>
            <a:picLocks noChangeAspect="1"/>
          </p:cNvPicPr>
          <p:nvPr/>
        </p:nvPicPr>
        <p:blipFill>
          <a:blip r:embed="rId3"/>
          <a:stretch>
            <a:fillRect/>
          </a:stretch>
        </p:blipFill>
        <p:spPr>
          <a:xfrm>
            <a:off x="3334186" y="1516579"/>
            <a:ext cx="4028571" cy="1104762"/>
          </a:xfrm>
          <a:prstGeom prst="rect">
            <a:avLst/>
          </a:prstGeom>
        </p:spPr>
      </p:pic>
      <p:pic>
        <p:nvPicPr>
          <p:cNvPr id="6" name="Picture 5">
            <a:extLst>
              <a:ext uri="{FF2B5EF4-FFF2-40B4-BE49-F238E27FC236}">
                <a16:creationId xmlns:a16="http://schemas.microsoft.com/office/drawing/2014/main" id="{EF60B1B9-8484-4972-9675-40AED6A20C76}"/>
              </a:ext>
            </a:extLst>
          </p:cNvPr>
          <p:cNvPicPr>
            <a:picLocks noChangeAspect="1"/>
          </p:cNvPicPr>
          <p:nvPr/>
        </p:nvPicPr>
        <p:blipFill>
          <a:blip r:embed="rId4"/>
          <a:stretch>
            <a:fillRect/>
          </a:stretch>
        </p:blipFill>
        <p:spPr>
          <a:xfrm>
            <a:off x="2853319" y="4970856"/>
            <a:ext cx="5314286" cy="942857"/>
          </a:xfrm>
          <a:prstGeom prst="rect">
            <a:avLst/>
          </a:prstGeom>
        </p:spPr>
      </p:pic>
    </p:spTree>
    <p:extLst>
      <p:ext uri="{BB962C8B-B14F-4D97-AF65-F5344CB8AC3E}">
        <p14:creationId xmlns:p14="http://schemas.microsoft.com/office/powerpoint/2010/main" val="5754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0B19-A00B-4795-88FA-5B341F5B676E}"/>
              </a:ext>
            </a:extLst>
          </p:cNvPr>
          <p:cNvSpPr>
            <a:spLocks noGrp="1"/>
          </p:cNvSpPr>
          <p:nvPr>
            <p:ph type="title"/>
          </p:nvPr>
        </p:nvSpPr>
        <p:spPr/>
        <p:txBody>
          <a:bodyPr/>
          <a:lstStyle/>
          <a:p>
            <a:r>
              <a:rPr lang="en-US" dirty="0"/>
              <a:t>Choosing a model</a:t>
            </a:r>
          </a:p>
        </p:txBody>
      </p:sp>
      <p:sp>
        <p:nvSpPr>
          <p:cNvPr id="3" name="Content Placeholder 2">
            <a:extLst>
              <a:ext uri="{FF2B5EF4-FFF2-40B4-BE49-F238E27FC236}">
                <a16:creationId xmlns:a16="http://schemas.microsoft.com/office/drawing/2014/main" id="{EBC2C7CF-F96F-42CA-A27A-ADC555E52356}"/>
              </a:ext>
            </a:extLst>
          </p:cNvPr>
          <p:cNvSpPr>
            <a:spLocks noGrp="1"/>
          </p:cNvSpPr>
          <p:nvPr>
            <p:ph idx="1"/>
          </p:nvPr>
        </p:nvSpPr>
        <p:spPr/>
        <p:txBody>
          <a:bodyPr/>
          <a:lstStyle/>
          <a:p>
            <a:r>
              <a:rPr lang="en-US" dirty="0"/>
              <a:t>Classification Problem</a:t>
            </a:r>
          </a:p>
          <a:p>
            <a:r>
              <a:rPr lang="en-US" dirty="0"/>
              <a:t>Choose best model &amp; contend with imbalanced dataset</a:t>
            </a:r>
          </a:p>
          <a:p>
            <a:r>
              <a:rPr lang="en-US" dirty="0"/>
              <a:t>Models:</a:t>
            </a:r>
          </a:p>
          <a:p>
            <a:pPr lvl="1"/>
            <a:r>
              <a:rPr lang="en-US" dirty="0"/>
              <a:t>Logistics Model -&gt; poor results, dataset appended</a:t>
            </a:r>
          </a:p>
          <a:p>
            <a:pPr lvl="1"/>
            <a:r>
              <a:rPr lang="en-US" dirty="0"/>
              <a:t>Decision Tree -&gt; poor choice, dataset appended</a:t>
            </a:r>
          </a:p>
          <a:p>
            <a:pPr lvl="1"/>
            <a:r>
              <a:rPr lang="en-US" dirty="0"/>
              <a:t>Random Forrest -&gt; comparatively decent, dataset appended</a:t>
            </a:r>
          </a:p>
          <a:p>
            <a:pPr lvl="1"/>
            <a:r>
              <a:rPr lang="en-US" dirty="0"/>
              <a:t>XG Boost -&gt; standout results when tweaked. Dataset balanced.</a:t>
            </a:r>
          </a:p>
          <a:p>
            <a:endParaRPr lang="en-US" dirty="0"/>
          </a:p>
        </p:txBody>
      </p:sp>
    </p:spTree>
    <p:extLst>
      <p:ext uri="{BB962C8B-B14F-4D97-AF65-F5344CB8AC3E}">
        <p14:creationId xmlns:p14="http://schemas.microsoft.com/office/powerpoint/2010/main" val="254844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70BF-403D-4BC8-BB30-913C47A3E4B7}"/>
              </a:ext>
            </a:extLst>
          </p:cNvPr>
          <p:cNvSpPr>
            <a:spLocks noGrp="1"/>
          </p:cNvSpPr>
          <p:nvPr>
            <p:ph type="title"/>
          </p:nvPr>
        </p:nvSpPr>
        <p:spPr/>
        <p:txBody>
          <a:bodyPr/>
          <a:lstStyle/>
          <a:p>
            <a:r>
              <a:rPr lang="en-US" dirty="0"/>
              <a:t>Correlation Matrix on best features</a:t>
            </a:r>
          </a:p>
        </p:txBody>
      </p:sp>
      <p:pic>
        <p:nvPicPr>
          <p:cNvPr id="1026" name="Picture 2">
            <a:extLst>
              <a:ext uri="{FF2B5EF4-FFF2-40B4-BE49-F238E27FC236}">
                <a16:creationId xmlns:a16="http://schemas.microsoft.com/office/drawing/2014/main" id="{EB83570D-8C14-49DA-854C-D2B4407CAE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6112" y="1343526"/>
            <a:ext cx="5165558" cy="534861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D18B541-EC53-4BAB-B5F0-9AE83AE0902A}"/>
              </a:ext>
            </a:extLst>
          </p:cNvPr>
          <p:cNvSpPr txBox="1">
            <a:spLocks/>
          </p:cNvSpPr>
          <p:nvPr/>
        </p:nvSpPr>
        <p:spPr>
          <a:xfrm>
            <a:off x="8243107" y="1565111"/>
            <a:ext cx="2115295" cy="130389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r>
              <a:rPr lang="en-US" sz="1400" b="1" dirty="0"/>
              <a:t>dark</a:t>
            </a:r>
            <a:r>
              <a:rPr lang="en-US" sz="1400" dirty="0"/>
              <a:t> = inversely correlated </a:t>
            </a:r>
          </a:p>
          <a:p>
            <a:pPr lvl="1"/>
            <a:r>
              <a:rPr lang="en-US" sz="1400" b="1" dirty="0"/>
              <a:t>white</a:t>
            </a:r>
            <a:r>
              <a:rPr lang="en-US" sz="1400" dirty="0"/>
              <a:t> = directly correlated</a:t>
            </a:r>
          </a:p>
          <a:p>
            <a:endParaRPr lang="en-US" dirty="0"/>
          </a:p>
          <a:p>
            <a:pPr marL="0" indent="0">
              <a:buNone/>
            </a:pPr>
            <a:endParaRPr lang="en-US" dirty="0"/>
          </a:p>
          <a:p>
            <a:endParaRPr lang="en-US" dirty="0"/>
          </a:p>
        </p:txBody>
      </p:sp>
      <p:pic>
        <p:nvPicPr>
          <p:cNvPr id="3" name="Picture 2">
            <a:extLst>
              <a:ext uri="{FF2B5EF4-FFF2-40B4-BE49-F238E27FC236}">
                <a16:creationId xmlns:a16="http://schemas.microsoft.com/office/drawing/2014/main" id="{51E05076-01EE-4438-9775-021392D6A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331" y="1413592"/>
            <a:ext cx="2115295" cy="33608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175EAB-66A8-4329-B4C3-BFDC4A87C2EE}"/>
              </a:ext>
            </a:extLst>
          </p:cNvPr>
          <p:cNvSpPr txBox="1"/>
          <p:nvPr/>
        </p:nvSpPr>
        <p:spPr>
          <a:xfrm>
            <a:off x="6380331" y="5231395"/>
            <a:ext cx="3725552" cy="646331"/>
          </a:xfrm>
          <a:prstGeom prst="rect">
            <a:avLst/>
          </a:prstGeom>
          <a:noFill/>
        </p:spPr>
        <p:txBody>
          <a:bodyPr wrap="square">
            <a:spAutoFit/>
          </a:bodyPr>
          <a:lstStyle/>
          <a:p>
            <a:r>
              <a:rPr lang="en-US" sz="1800" dirty="0">
                <a:solidFill>
                  <a:srgbClr val="FFFF00"/>
                </a:solidFill>
              </a:rPr>
              <a:t>DTI, DSCR, Subgrades(</a:t>
            </a:r>
            <a:r>
              <a:rPr lang="en-US" sz="1800" dirty="0" err="1">
                <a:solidFill>
                  <a:srgbClr val="FFFF00"/>
                </a:solidFill>
              </a:rPr>
              <a:t>sub_int</a:t>
            </a:r>
            <a:r>
              <a:rPr lang="en-US" sz="1800" dirty="0">
                <a:solidFill>
                  <a:srgbClr val="FFFF00"/>
                </a:solidFill>
              </a:rPr>
              <a:t>) </a:t>
            </a:r>
            <a:r>
              <a:rPr lang="en-US" sz="1800" dirty="0"/>
              <a:t>best correlation </a:t>
            </a:r>
          </a:p>
        </p:txBody>
      </p:sp>
    </p:spTree>
    <p:extLst>
      <p:ext uri="{BB962C8B-B14F-4D97-AF65-F5344CB8AC3E}">
        <p14:creationId xmlns:p14="http://schemas.microsoft.com/office/powerpoint/2010/main" val="38571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DDFC-B642-46AB-AE1A-6F6D30BFCFC9}"/>
              </a:ext>
            </a:extLst>
          </p:cNvPr>
          <p:cNvSpPr>
            <a:spLocks noGrp="1"/>
          </p:cNvSpPr>
          <p:nvPr>
            <p:ph type="title"/>
          </p:nvPr>
        </p:nvSpPr>
        <p:spPr/>
        <p:txBody>
          <a:bodyPr/>
          <a:lstStyle/>
          <a:p>
            <a:r>
              <a:rPr lang="en-US" dirty="0" err="1"/>
              <a:t>Xgboost</a:t>
            </a:r>
            <a:r>
              <a:rPr lang="en-US" dirty="0"/>
              <a:t> Code</a:t>
            </a:r>
          </a:p>
        </p:txBody>
      </p:sp>
      <p:sp>
        <p:nvSpPr>
          <p:cNvPr id="8" name="Content Placeholder 2">
            <a:extLst>
              <a:ext uri="{FF2B5EF4-FFF2-40B4-BE49-F238E27FC236}">
                <a16:creationId xmlns:a16="http://schemas.microsoft.com/office/drawing/2014/main" id="{03F1C087-FC2B-4E4C-9BFD-CFCC28B0E028}"/>
              </a:ext>
            </a:extLst>
          </p:cNvPr>
          <p:cNvSpPr>
            <a:spLocks noGrp="1"/>
          </p:cNvSpPr>
          <p:nvPr>
            <p:ph idx="1"/>
          </p:nvPr>
        </p:nvSpPr>
        <p:spPr>
          <a:xfrm>
            <a:off x="1103312" y="4243137"/>
            <a:ext cx="8946541" cy="2005262"/>
          </a:xfrm>
        </p:spPr>
        <p:txBody>
          <a:bodyPr>
            <a:normAutofit/>
          </a:bodyPr>
          <a:lstStyle/>
          <a:p>
            <a:r>
              <a:rPr lang="en-US" dirty="0"/>
              <a:t>Import Libraries</a:t>
            </a:r>
          </a:p>
          <a:p>
            <a:r>
              <a:rPr lang="en-US" dirty="0"/>
              <a:t>Define Model</a:t>
            </a:r>
          </a:p>
          <a:p>
            <a:r>
              <a:rPr lang="en-US" dirty="0"/>
              <a:t>Select Features</a:t>
            </a:r>
          </a:p>
          <a:p>
            <a:endParaRPr lang="en-US" dirty="0"/>
          </a:p>
        </p:txBody>
      </p:sp>
      <p:pic>
        <p:nvPicPr>
          <p:cNvPr id="3" name="Picture 2">
            <a:extLst>
              <a:ext uri="{FF2B5EF4-FFF2-40B4-BE49-F238E27FC236}">
                <a16:creationId xmlns:a16="http://schemas.microsoft.com/office/drawing/2014/main" id="{F947FDB4-1B38-4F00-8609-4BFCB2ED304A}"/>
              </a:ext>
            </a:extLst>
          </p:cNvPr>
          <p:cNvPicPr>
            <a:picLocks noChangeAspect="1"/>
          </p:cNvPicPr>
          <p:nvPr/>
        </p:nvPicPr>
        <p:blipFill>
          <a:blip r:embed="rId3"/>
          <a:stretch>
            <a:fillRect/>
          </a:stretch>
        </p:blipFill>
        <p:spPr>
          <a:xfrm>
            <a:off x="3231812" y="1638701"/>
            <a:ext cx="5295238" cy="2409524"/>
          </a:xfrm>
          <a:prstGeom prst="rect">
            <a:avLst/>
          </a:prstGeom>
        </p:spPr>
      </p:pic>
    </p:spTree>
    <p:extLst>
      <p:ext uri="{BB962C8B-B14F-4D97-AF65-F5344CB8AC3E}">
        <p14:creationId xmlns:p14="http://schemas.microsoft.com/office/powerpoint/2010/main" val="3703666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{03A94916-CA6B-40BC-A926-46B4301456E8}tf02836342</Template>
  <TotalTime>10977</TotalTime>
  <Words>2043</Words>
  <Application>Microsoft Office PowerPoint</Application>
  <PresentationFormat>Widescreen</PresentationFormat>
  <Paragraphs>163</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Ion</vt:lpstr>
      <vt:lpstr>Lending Club Peer 2 Peer Loans</vt:lpstr>
      <vt:lpstr>Review of Lending Club</vt:lpstr>
      <vt:lpstr>Using Machine Learning to answer two questions</vt:lpstr>
      <vt:lpstr>Preparing the Data</vt:lpstr>
      <vt:lpstr>Loan Status Overview</vt:lpstr>
      <vt:lpstr>Dealing with imbalanced dataset</vt:lpstr>
      <vt:lpstr>Choosing a model</vt:lpstr>
      <vt:lpstr>Correlation Matrix on best features</vt:lpstr>
      <vt:lpstr>Xgboost Code</vt:lpstr>
      <vt:lpstr>Xgboost Code</vt:lpstr>
      <vt:lpstr>PowerPoint Presentation</vt:lpstr>
      <vt:lpstr>PowerPoint Presentation</vt:lpstr>
      <vt:lpstr>Cross-Validation (KFold Stratified)</vt:lpstr>
      <vt:lpstr>Cross Validation (Kfold Stratified)</vt:lpstr>
      <vt:lpstr>Confusion Matrix (logistics/unbalanced)</vt:lpstr>
      <vt:lpstr>Confusion Matrix (most balanced)</vt:lpstr>
      <vt:lpstr>Confusion Matrix (most conservative)</vt:lpstr>
      <vt:lpstr>Kfold vs NoKfold</vt:lpstr>
      <vt:lpstr>Conclusion</vt:lpstr>
      <vt:lpstr>Question 2: Can we forecast the average loan amount issued?</vt:lpstr>
      <vt:lpstr>Decomposition</vt:lpstr>
      <vt:lpstr>Arima –  Autoregressive Integrated Moving Average</vt:lpstr>
      <vt:lpstr>Residuals</vt:lpstr>
      <vt:lpstr>Forecast Plot (2017-2020)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Peer 2 Peer Loans</dc:title>
  <dc:creator>Peter Pages</dc:creator>
  <cp:lastModifiedBy>Peter Pages</cp:lastModifiedBy>
  <cp:revision>153</cp:revision>
  <dcterms:created xsi:type="dcterms:W3CDTF">2020-03-16T20:19:25Z</dcterms:created>
  <dcterms:modified xsi:type="dcterms:W3CDTF">2020-07-16T22:28:52Z</dcterms:modified>
</cp:coreProperties>
</file>