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114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77020">
              <a:schemeClr val="bg2">
                <a:lumMod val="85000"/>
              </a:schemeClr>
            </a:gs>
            <a:gs pos="40000">
              <a:schemeClr val="accent3">
                <a:lumMod val="0"/>
                <a:lumOff val="1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E574DD-0302-9049-A8CE-513925A780EA}"/>
              </a:ext>
            </a:extLst>
          </p:cNvPr>
          <p:cNvSpPr/>
          <p:nvPr userDrawn="1"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0C165-E9F9-4840-A55E-85E035F9C762}"/>
              </a:ext>
            </a:extLst>
          </p:cNvPr>
          <p:cNvSpPr/>
          <p:nvPr userDrawn="1"/>
        </p:nvSpPr>
        <p:spPr>
          <a:xfrm>
            <a:off x="2714965" y="3614737"/>
            <a:ext cx="2252663" cy="5429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C98F2-5505-8849-B1A1-BCC58F271B28}"/>
              </a:ext>
            </a:extLst>
          </p:cNvPr>
          <p:cNvSpPr/>
          <p:nvPr userDrawn="1"/>
        </p:nvSpPr>
        <p:spPr>
          <a:xfrm>
            <a:off x="7220291" y="3614737"/>
            <a:ext cx="2252663" cy="542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D0970-A906-6743-BCD1-1CA96CCA2FD1}"/>
              </a:ext>
            </a:extLst>
          </p:cNvPr>
          <p:cNvSpPr/>
          <p:nvPr userDrawn="1"/>
        </p:nvSpPr>
        <p:spPr>
          <a:xfrm>
            <a:off x="4967628" y="3614737"/>
            <a:ext cx="2252663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9DE41-942B-1443-9CE2-5500F7E5C976}"/>
              </a:ext>
            </a:extLst>
          </p:cNvPr>
          <p:cNvSpPr/>
          <p:nvPr userDrawn="1"/>
        </p:nvSpPr>
        <p:spPr>
          <a:xfrm>
            <a:off x="9472954" y="3614737"/>
            <a:ext cx="2252663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A7595-EB2B-C648-A493-178FB31AA325}"/>
              </a:ext>
            </a:extLst>
          </p:cNvPr>
          <p:cNvSpPr/>
          <p:nvPr userDrawn="1"/>
        </p:nvSpPr>
        <p:spPr>
          <a:xfrm>
            <a:off x="462302" y="3614737"/>
            <a:ext cx="2252663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EA580-11AC-B148-BB37-7B865F0A8E8F}"/>
              </a:ext>
            </a:extLst>
          </p:cNvPr>
          <p:cNvSpPr/>
          <p:nvPr userDrawn="1"/>
        </p:nvSpPr>
        <p:spPr>
          <a:xfrm rot="5400000">
            <a:off x="995700" y="4709092"/>
            <a:ext cx="1185865" cy="83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35F20-1BA2-CC48-9AD1-575655FBD297}"/>
              </a:ext>
            </a:extLst>
          </p:cNvPr>
          <p:cNvSpPr/>
          <p:nvPr userDrawn="1"/>
        </p:nvSpPr>
        <p:spPr>
          <a:xfrm rot="5400000">
            <a:off x="3248363" y="2980302"/>
            <a:ext cx="1185865" cy="83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050B7-FE72-3B43-B17F-0FA8F3FC1B15}"/>
              </a:ext>
            </a:extLst>
          </p:cNvPr>
          <p:cNvSpPr/>
          <p:nvPr userDrawn="1"/>
        </p:nvSpPr>
        <p:spPr>
          <a:xfrm rot="5400000">
            <a:off x="7753690" y="2980302"/>
            <a:ext cx="1185865" cy="83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B8015-61A4-5143-B7A2-757306490700}"/>
              </a:ext>
            </a:extLst>
          </p:cNvPr>
          <p:cNvSpPr/>
          <p:nvPr userDrawn="1"/>
        </p:nvSpPr>
        <p:spPr>
          <a:xfrm rot="5400000">
            <a:off x="10047855" y="4709090"/>
            <a:ext cx="1185865" cy="83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D0D0C-12F6-E144-911F-7DC1A344FEBE}"/>
              </a:ext>
            </a:extLst>
          </p:cNvPr>
          <p:cNvSpPr/>
          <p:nvPr userDrawn="1"/>
        </p:nvSpPr>
        <p:spPr>
          <a:xfrm rot="5400000">
            <a:off x="5501027" y="4709091"/>
            <a:ext cx="1185865" cy="83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ED3F84-1836-C345-90F4-9A4EEC338720}"/>
              </a:ext>
            </a:extLst>
          </p:cNvPr>
          <p:cNvSpPr/>
          <p:nvPr userDrawn="1"/>
        </p:nvSpPr>
        <p:spPr>
          <a:xfrm>
            <a:off x="1503926" y="3807161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896B5-2AFD-9449-AC5A-B85ECF76702D}"/>
              </a:ext>
            </a:extLst>
          </p:cNvPr>
          <p:cNvSpPr/>
          <p:nvPr userDrawn="1"/>
        </p:nvSpPr>
        <p:spPr>
          <a:xfrm>
            <a:off x="3756589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429153-142D-3947-AA3B-F53EBD95C3CB}"/>
              </a:ext>
            </a:extLst>
          </p:cNvPr>
          <p:cNvSpPr/>
          <p:nvPr userDrawn="1"/>
        </p:nvSpPr>
        <p:spPr>
          <a:xfrm>
            <a:off x="6012355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892962-A7DA-2549-8D21-5543F1249EC3}"/>
              </a:ext>
            </a:extLst>
          </p:cNvPr>
          <p:cNvSpPr/>
          <p:nvPr userDrawn="1"/>
        </p:nvSpPr>
        <p:spPr>
          <a:xfrm>
            <a:off x="8261916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E11537-4AC0-694D-A631-91A03A138DAF}"/>
              </a:ext>
            </a:extLst>
          </p:cNvPr>
          <p:cNvSpPr/>
          <p:nvPr userDrawn="1"/>
        </p:nvSpPr>
        <p:spPr>
          <a:xfrm>
            <a:off x="10556083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CBAFE3-2F54-3C41-B9C8-6580B1E2261A}"/>
              </a:ext>
            </a:extLst>
          </p:cNvPr>
          <p:cNvSpPr/>
          <p:nvPr userDrawn="1"/>
        </p:nvSpPr>
        <p:spPr>
          <a:xfrm>
            <a:off x="9819256" y="4929188"/>
            <a:ext cx="1643062" cy="1643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A34F62-9EE1-634F-BD96-1A0F99E0235B}"/>
              </a:ext>
            </a:extLst>
          </p:cNvPr>
          <p:cNvSpPr/>
          <p:nvPr userDrawn="1"/>
        </p:nvSpPr>
        <p:spPr>
          <a:xfrm>
            <a:off x="7483589" y="1257300"/>
            <a:ext cx="1643062" cy="1643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7584B8-9A35-DC42-BBF1-3A455D9C4F3B}"/>
              </a:ext>
            </a:extLst>
          </p:cNvPr>
          <p:cNvSpPr/>
          <p:nvPr userDrawn="1"/>
        </p:nvSpPr>
        <p:spPr>
          <a:xfrm>
            <a:off x="5272427" y="4929188"/>
            <a:ext cx="1643062" cy="1643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2B9B47-1C71-3444-907E-AE695F961FAF}"/>
              </a:ext>
            </a:extLst>
          </p:cNvPr>
          <p:cNvSpPr/>
          <p:nvPr userDrawn="1"/>
        </p:nvSpPr>
        <p:spPr>
          <a:xfrm>
            <a:off x="767101" y="4929188"/>
            <a:ext cx="1643062" cy="164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2621F7-B63B-054D-9A8B-51C0450F0F07}"/>
              </a:ext>
            </a:extLst>
          </p:cNvPr>
          <p:cNvSpPr/>
          <p:nvPr userDrawn="1"/>
        </p:nvSpPr>
        <p:spPr>
          <a:xfrm>
            <a:off x="3019765" y="1257300"/>
            <a:ext cx="1643062" cy="164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ontent Placeholder 55">
            <a:extLst>
              <a:ext uri="{FF2B5EF4-FFF2-40B4-BE49-F238E27FC236}">
                <a16:creationId xmlns:a16="http://schemas.microsoft.com/office/drawing/2014/main" id="{4C783824-9D41-1543-9CFD-09A2936703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75694" y="1220312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Content Placeholder 49">
            <a:extLst>
              <a:ext uri="{FF2B5EF4-FFF2-40B4-BE49-F238E27FC236}">
                <a16:creationId xmlns:a16="http://schemas.microsoft.com/office/drawing/2014/main" id="{34CEC6EB-38AC-9546-8ADE-94D0C25419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04379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Content Placeholder 55">
            <a:extLst>
              <a:ext uri="{FF2B5EF4-FFF2-40B4-BE49-F238E27FC236}">
                <a16:creationId xmlns:a16="http://schemas.microsoft.com/office/drawing/2014/main" id="{352A8938-CED9-4C42-A5C7-9F332BE701D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21876" y="470058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49">
            <a:extLst>
              <a:ext uri="{FF2B5EF4-FFF2-40B4-BE49-F238E27FC236}">
                <a16:creationId xmlns:a16="http://schemas.microsoft.com/office/drawing/2014/main" id="{99F6596D-2AD7-D544-9525-DDDA908A6E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7977" y="4157660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Content Placeholder 55">
            <a:extLst>
              <a:ext uri="{FF2B5EF4-FFF2-40B4-BE49-F238E27FC236}">
                <a16:creationId xmlns:a16="http://schemas.microsoft.com/office/drawing/2014/main" id="{CB7A9028-68FF-1E43-B9AD-AF8843FD29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1481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49">
            <a:extLst>
              <a:ext uri="{FF2B5EF4-FFF2-40B4-BE49-F238E27FC236}">
                <a16:creationId xmlns:a16="http://schemas.microsoft.com/office/drawing/2014/main" id="{F3F2E1D1-95C0-2E46-A849-AE5D1FBE3A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95392" y="3088953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5">
            <a:extLst>
              <a:ext uri="{FF2B5EF4-FFF2-40B4-BE49-F238E27FC236}">
                <a16:creationId xmlns:a16="http://schemas.microsoft.com/office/drawing/2014/main" id="{64C1CF39-BA5C-7048-B20C-D043C94F191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14288" y="470851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49">
            <a:extLst>
              <a:ext uri="{FF2B5EF4-FFF2-40B4-BE49-F238E27FC236}">
                <a16:creationId xmlns:a16="http://schemas.microsoft.com/office/drawing/2014/main" id="{793DF339-0284-D243-A968-953CD06F74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809" y="4170961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10739762-808E-A643-9980-6640E194CC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805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518B673-06A7-5442-8C84-0C4137AEF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726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AC52417-594B-7D46-8593-5D84D1F0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735013"/>
          </a:xfrm>
          <a:prstGeom prst="rect">
            <a:avLst/>
          </a:prstGeom>
          <a:solidFill>
            <a:srgbClr val="DEDEDE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Rectangle 48" descr="Database">
            <a:extLst>
              <a:ext uri="{FF2B5EF4-FFF2-40B4-BE49-F238E27FC236}">
                <a16:creationId xmlns:a16="http://schemas.microsoft.com/office/drawing/2014/main" id="{BDF407EC-3CD9-49BF-9716-7E219DF4C9FB}"/>
              </a:ext>
            </a:extLst>
          </p:cNvPr>
          <p:cNvSpPr/>
          <p:nvPr userDrawn="1"/>
        </p:nvSpPr>
        <p:spPr>
          <a:xfrm>
            <a:off x="1031786" y="5126338"/>
            <a:ext cx="1140016" cy="128590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5" name="Rectangle 54" descr="Website">
            <a:extLst>
              <a:ext uri="{FF2B5EF4-FFF2-40B4-BE49-F238E27FC236}">
                <a16:creationId xmlns:a16="http://schemas.microsoft.com/office/drawing/2014/main" id="{446876A5-B621-47FE-B945-EE3A472F9C1C}"/>
              </a:ext>
            </a:extLst>
          </p:cNvPr>
          <p:cNvSpPr/>
          <p:nvPr userDrawn="1"/>
        </p:nvSpPr>
        <p:spPr>
          <a:xfrm>
            <a:off x="9986407" y="5118317"/>
            <a:ext cx="1312592" cy="128590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ectangle 66" descr="Web Components">
            <a:extLst>
              <a:ext uri="{FF2B5EF4-FFF2-40B4-BE49-F238E27FC236}">
                <a16:creationId xmlns:a16="http://schemas.microsoft.com/office/drawing/2014/main" id="{72112167-A1F7-4A4D-8D25-374FBEE735CE}"/>
              </a:ext>
            </a:extLst>
          </p:cNvPr>
          <p:cNvSpPr/>
          <p:nvPr userDrawn="1"/>
        </p:nvSpPr>
        <p:spPr>
          <a:xfrm>
            <a:off x="3474171" y="1685925"/>
            <a:ext cx="798784" cy="80426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Rectangle 67" descr="Poi">
            <a:extLst>
              <a:ext uri="{FF2B5EF4-FFF2-40B4-BE49-F238E27FC236}">
                <a16:creationId xmlns:a16="http://schemas.microsoft.com/office/drawing/2014/main" id="{6C722E47-6A53-4DA5-8BC9-4228574DFCCB}"/>
              </a:ext>
            </a:extLst>
          </p:cNvPr>
          <p:cNvSpPr/>
          <p:nvPr userDrawn="1"/>
        </p:nvSpPr>
        <p:spPr>
          <a:xfrm>
            <a:off x="7813767" y="1582507"/>
            <a:ext cx="982706" cy="98174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0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74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-project2.herokuapp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Art, Dimitri &amp; Peter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1A7304-BE06-1444-BFB0-AC0ED26DED7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88278" y="1109758"/>
            <a:ext cx="2225675" cy="1831975"/>
          </a:xfrm>
        </p:spPr>
        <p:txBody>
          <a:bodyPr/>
          <a:lstStyle/>
          <a:p>
            <a:r>
              <a:rPr lang="en-US" dirty="0" err="1"/>
              <a:t>Postgress</a:t>
            </a:r>
            <a:r>
              <a:rPr lang="en-US" dirty="0"/>
              <a:t> DB creation on Heroku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r>
              <a:rPr lang="en-US" dirty="0"/>
              <a:t>Heroku Deployment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A891EE-BC4D-6C46-B451-1A2D01CE1A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D7B1134-7C87-284F-B892-7A289839910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z="1600" dirty="0" err="1"/>
              <a:t>ChartJS</a:t>
            </a:r>
            <a:r>
              <a:rPr lang="en-US" sz="1600" dirty="0"/>
              <a:t> for the charts. </a:t>
            </a:r>
          </a:p>
          <a:p>
            <a:r>
              <a:rPr lang="en-US" sz="1600" dirty="0"/>
              <a:t>Leaflet for the map</a:t>
            </a:r>
          </a:p>
          <a:p>
            <a:r>
              <a:rPr lang="en-US" sz="1600" dirty="0" err="1"/>
              <a:t>JSQuery</a:t>
            </a:r>
            <a:r>
              <a:rPr lang="en-US" sz="1600" dirty="0"/>
              <a:t> for the dynamic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B546BF5-83A0-A44C-B9BD-4B2CDE5B49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Plot Charts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6C9F677-329F-8C49-AE45-4FA50CAB791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Use HTML, CSS &amp; JavaScript as the front end.</a:t>
            </a:r>
          </a:p>
          <a:p>
            <a:r>
              <a:rPr lang="en-US" dirty="0"/>
              <a:t>Use D3 to load JSON 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FC9B3C5-CBC2-D84E-9244-6C008558F5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FB67AD2-BD53-4F43-8049-97B3507BBF5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Create routes with SQL queries and </a:t>
            </a:r>
            <a:r>
              <a:rPr lang="en-US" dirty="0" err="1"/>
              <a:t>Jsonify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4C4-36EF-8A42-8E8A-CBBA4D6B4C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PYTHON/FLASK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729AC4-E04D-8C4C-9BDB-07C29F82B3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Create/cleanup data</a:t>
            </a:r>
          </a:p>
          <a:p>
            <a:r>
              <a:rPr lang="en-US" dirty="0"/>
              <a:t>Create Schema</a:t>
            </a:r>
          </a:p>
          <a:p>
            <a:r>
              <a:rPr lang="en-US" dirty="0"/>
              <a:t>Load to Postgres database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166CF5-4E2E-0346-9D88-347A912C7F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72178-D827-A04B-A8A6-19B59786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Steps</a:t>
            </a:r>
          </a:p>
        </p:txBody>
      </p:sp>
      <p:sp>
        <p:nvSpPr>
          <p:cNvPr id="13" name="Rectangle 12" descr="Bar graph with downward trend">
            <a:extLst>
              <a:ext uri="{FF2B5EF4-FFF2-40B4-BE49-F238E27FC236}">
                <a16:creationId xmlns:a16="http://schemas.microsoft.com/office/drawing/2014/main" id="{073D074E-4CEF-4DC9-8CE3-0B6DB564703B}"/>
              </a:ext>
            </a:extLst>
          </p:cNvPr>
          <p:cNvSpPr/>
          <p:nvPr/>
        </p:nvSpPr>
        <p:spPr>
          <a:xfrm>
            <a:off x="5559201" y="5184699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19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600162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DasHBOARD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DEMONSTRATION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  <a:hlinkClick r:id="rId3"/>
              </a:rPr>
              <a:t>link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97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{44B3873A-AF8E-410B-B8D2-B37888AAEF7F}tf78438558</Template>
  <TotalTime>0</TotalTime>
  <Words>85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Project 2 Dashboard</vt:lpstr>
      <vt:lpstr>Dashboard Steps</vt:lpstr>
      <vt:lpstr>DasHBOARD DEMONSTRATION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2020-06-08T03:49:15Z</dcterms:created>
  <dcterms:modified xsi:type="dcterms:W3CDTF">2020-06-09T03:30:15Z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