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4/15/2015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Social Media to Enhance Emergency Situation Awareness</a:t>
            </a:r>
          </a:p>
        </p:txBody>
      </p:sp>
      <p:sp>
        <p:nvSpPr>
          <p:cNvPr id="3" name="Subtitle 2"/>
          <p:cNvSpPr>
            <a:spLocks noGrp="1"/>
          </p:cNvSpPr>
          <p:nvPr>
            <p:ph type="subTitle" idx="1"/>
          </p:nvPr>
        </p:nvSpPr>
        <p:spPr/>
        <p:txBody>
          <a:bodyPr/>
          <a:lstStyle/>
          <a:p>
            <a:r>
              <a:rPr lang="en-US" dirty="0"/>
              <a:t> </a:t>
            </a:r>
            <a:r>
              <a:rPr lang="en-US" dirty="0" smtClean="0"/>
              <a:t>By Prasanna Pai (50132731)  </a:t>
            </a:r>
          </a:p>
          <a:p>
            <a:r>
              <a:rPr lang="en-US" dirty="0"/>
              <a:t> </a:t>
            </a:r>
            <a:r>
              <a:rPr lang="en-US" dirty="0" smtClean="0"/>
              <a:t> Instructor : Jing </a:t>
            </a:r>
            <a:r>
              <a:rPr lang="en-US" dirty="0" err="1" smtClean="0"/>
              <a:t>Gao</a:t>
            </a:r>
            <a:r>
              <a:rPr lang="en-US" dirty="0" smtClean="0"/>
              <a:t>              </a:t>
            </a:r>
          </a:p>
        </p:txBody>
      </p:sp>
    </p:spTree>
    <p:extLst>
      <p:ext uri="{BB962C8B-B14F-4D97-AF65-F5344CB8AC3E}">
        <p14:creationId xmlns:p14="http://schemas.microsoft.com/office/powerpoint/2010/main" val="3049744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sz="2800" dirty="0" smtClean="0"/>
              <a:t>Online Clustering of Topic Discovery</a:t>
            </a:r>
            <a:endParaRPr lang="en-US" sz="2800" dirty="0"/>
          </a:p>
        </p:txBody>
      </p:sp>
      <p:sp>
        <p:nvSpPr>
          <p:cNvPr id="3" name="Content Placeholder 2"/>
          <p:cNvSpPr>
            <a:spLocks noGrp="1"/>
          </p:cNvSpPr>
          <p:nvPr>
            <p:ph idx="1"/>
          </p:nvPr>
        </p:nvSpPr>
        <p:spPr>
          <a:xfrm>
            <a:off x="677334" y="1352283"/>
            <a:ext cx="8596668" cy="4689080"/>
          </a:xfrm>
        </p:spPr>
        <p:txBody>
          <a:bodyPr/>
          <a:lstStyle/>
          <a:p>
            <a:r>
              <a:rPr lang="en-US" dirty="0"/>
              <a:t>To capture tweets’ textual information, </a:t>
            </a:r>
            <a:r>
              <a:rPr lang="en-US" dirty="0" smtClean="0"/>
              <a:t>each tweet is represented using </a:t>
            </a:r>
            <a:r>
              <a:rPr lang="en-US" dirty="0"/>
              <a:t>a vector of terms weighted using term frequency (TF) and inverse document frequency (IDF). Specifically, a tweet represents a data point in </a:t>
            </a:r>
            <a:r>
              <a:rPr lang="en-US" dirty="0" smtClean="0"/>
              <a:t>d-dimensional </a:t>
            </a:r>
            <a:r>
              <a:rPr lang="en-US" dirty="0"/>
              <a:t>space, Vi = (v1, v2, …, </a:t>
            </a:r>
            <a:r>
              <a:rPr lang="en-US" dirty="0" err="1"/>
              <a:t>vd</a:t>
            </a:r>
            <a:r>
              <a:rPr lang="en-US" dirty="0"/>
              <a:t>), where d is the size of the word vocabulary, and </a:t>
            </a:r>
            <a:r>
              <a:rPr lang="en-US" dirty="0" err="1"/>
              <a:t>vj</a:t>
            </a:r>
            <a:r>
              <a:rPr lang="en-US" dirty="0"/>
              <a:t> is the TF-IDF weight of the </a:t>
            </a:r>
            <a:r>
              <a:rPr lang="en-US" dirty="0" err="1"/>
              <a:t>jth</a:t>
            </a:r>
            <a:r>
              <a:rPr lang="en-US" dirty="0"/>
              <a:t> word in tweet Vi</a:t>
            </a:r>
            <a:r>
              <a:rPr lang="en-US" dirty="0" smtClean="0"/>
              <a:t>.</a:t>
            </a:r>
          </a:p>
          <a:p>
            <a:r>
              <a:rPr lang="en-US" dirty="0" smtClean="0"/>
              <a:t>Online incremental clustering algorithm can be used in which the first incoming tweet will be classified in a cluster and other incoming tweets will be checked for the similarity with the classified tweets and classified subsequently</a:t>
            </a:r>
          </a:p>
          <a:p>
            <a:r>
              <a:rPr lang="en-US" dirty="0" smtClean="0"/>
              <a:t>Cosine similarity model or </a:t>
            </a:r>
            <a:r>
              <a:rPr lang="en-US" dirty="0" err="1" smtClean="0"/>
              <a:t>Jaccard</a:t>
            </a:r>
            <a:r>
              <a:rPr lang="en-US" dirty="0" smtClean="0"/>
              <a:t> Similarity model can be used for verifying the similarity of the tweets in their vector forms</a:t>
            </a:r>
          </a:p>
          <a:p>
            <a:endParaRPr lang="en-US" dirty="0"/>
          </a:p>
        </p:txBody>
      </p:sp>
      <p:pic>
        <p:nvPicPr>
          <p:cNvPr id="4" name="Picture 3"/>
          <p:cNvPicPr>
            <a:picLocks noChangeAspect="1"/>
          </p:cNvPicPr>
          <p:nvPr/>
        </p:nvPicPr>
        <p:blipFill>
          <a:blip r:embed="rId2"/>
          <a:stretch>
            <a:fillRect/>
          </a:stretch>
        </p:blipFill>
        <p:spPr>
          <a:xfrm>
            <a:off x="2957244" y="4737077"/>
            <a:ext cx="3546587" cy="1304286"/>
          </a:xfrm>
          <a:prstGeom prst="rect">
            <a:avLst/>
          </a:prstGeom>
        </p:spPr>
      </p:pic>
    </p:spTree>
    <p:extLst>
      <p:ext uri="{BB962C8B-B14F-4D97-AF65-F5344CB8AC3E}">
        <p14:creationId xmlns:p14="http://schemas.microsoft.com/office/powerpoint/2010/main" val="2145077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8135"/>
          </a:xfrm>
        </p:spPr>
        <p:txBody>
          <a:bodyPr>
            <a:normAutofit/>
          </a:bodyPr>
          <a:lstStyle/>
          <a:p>
            <a:r>
              <a:rPr lang="en-US" sz="2800" dirty="0" smtClean="0"/>
              <a:t>Geo-tagging and Visualization</a:t>
            </a:r>
            <a:endParaRPr lang="en-US" sz="2800" dirty="0"/>
          </a:p>
        </p:txBody>
      </p:sp>
      <p:sp>
        <p:nvSpPr>
          <p:cNvPr id="3" name="Content Placeholder 2"/>
          <p:cNvSpPr>
            <a:spLocks noGrp="1"/>
          </p:cNvSpPr>
          <p:nvPr>
            <p:ph idx="1"/>
          </p:nvPr>
        </p:nvSpPr>
        <p:spPr>
          <a:xfrm>
            <a:off x="677334" y="1197735"/>
            <a:ext cx="8596668" cy="4843627"/>
          </a:xfrm>
        </p:spPr>
        <p:txBody>
          <a:bodyPr/>
          <a:lstStyle/>
          <a:p>
            <a:r>
              <a:rPr lang="en-US" dirty="0" smtClean="0"/>
              <a:t>Geo-tagging can be done in two ways : either by extracting the location coordinates of the tweets (latitude and longitude) and plotting it on Maps or by extracting the user location from his/her Twitter profile and locating it on Maps. </a:t>
            </a:r>
          </a:p>
          <a:p>
            <a:r>
              <a:rPr lang="en-US" dirty="0" smtClean="0"/>
              <a:t>Visualization involves the nature of interface to be displayed to the users which can be done by incremental clustering of the tweets on the basis of their locations and real time updates to/from the users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216" y="3382546"/>
            <a:ext cx="6857598" cy="3108406"/>
          </a:xfrm>
          <a:prstGeom prst="rect">
            <a:avLst/>
          </a:prstGeom>
        </p:spPr>
      </p:pic>
    </p:spTree>
    <p:extLst>
      <p:ext uri="{BB962C8B-B14F-4D97-AF65-F5344CB8AC3E}">
        <p14:creationId xmlns:p14="http://schemas.microsoft.com/office/powerpoint/2010/main" val="824125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045"/>
          </a:xfrm>
        </p:spPr>
        <p:txBody>
          <a:bodyPr/>
          <a:lstStyle/>
          <a:p>
            <a:r>
              <a:rPr lang="en-US" dirty="0" smtClean="0"/>
              <a:t>Conclusion</a:t>
            </a:r>
            <a:endParaRPr lang="en-US" dirty="0"/>
          </a:p>
        </p:txBody>
      </p:sp>
      <p:sp>
        <p:nvSpPr>
          <p:cNvPr id="3" name="Content Placeholder 2"/>
          <p:cNvSpPr>
            <a:spLocks noGrp="1"/>
          </p:cNvSpPr>
          <p:nvPr>
            <p:ph idx="1"/>
          </p:nvPr>
        </p:nvSpPr>
        <p:spPr>
          <a:xfrm>
            <a:off x="677334" y="1571223"/>
            <a:ext cx="8596668" cy="4727717"/>
          </a:xfrm>
        </p:spPr>
        <p:txBody>
          <a:bodyPr/>
          <a:lstStyle/>
          <a:p>
            <a:r>
              <a:rPr lang="en-US" dirty="0" smtClean="0"/>
              <a:t>This system architecture clearly provides </a:t>
            </a:r>
            <a:r>
              <a:rPr lang="en-US" dirty="0"/>
              <a:t>useful situation awareness information through a set of tightly integrated components. It can thus provide on-the-ground information from the general public, as reported in Twitter, to help establish and enhance timely situation awareness across a range of crisis types</a:t>
            </a:r>
            <a:r>
              <a:rPr lang="en-US" dirty="0" smtClean="0"/>
              <a:t>.</a:t>
            </a:r>
          </a:p>
          <a:p>
            <a:r>
              <a:rPr lang="en-US" dirty="0" smtClean="0"/>
              <a:t>Online incremental clustering and classification on the basis of </a:t>
            </a:r>
            <a:r>
              <a:rPr lang="en-US" dirty="0" err="1" smtClean="0"/>
              <a:t>bursty</a:t>
            </a:r>
            <a:r>
              <a:rPr lang="en-US" dirty="0" smtClean="0"/>
              <a:t> words in the tweets can help in improving the accuracy of this system</a:t>
            </a:r>
          </a:p>
          <a:p>
            <a:r>
              <a:rPr lang="en-US" dirty="0" smtClean="0"/>
              <a:t>This system has been implemented by the Australian Government along with Crisis Coordination Team in Australia and is being considered for future implementations in many other countries worldwide due to its effectiveness in the rescue and security operations</a:t>
            </a:r>
          </a:p>
        </p:txBody>
      </p:sp>
    </p:spTree>
    <p:extLst>
      <p:ext uri="{BB962C8B-B14F-4D97-AF65-F5344CB8AC3E}">
        <p14:creationId xmlns:p14="http://schemas.microsoft.com/office/powerpoint/2010/main" val="3770736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7223"/>
          </a:xfrm>
        </p:spPr>
        <p:txBody>
          <a:bodyPr>
            <a:normAutofit fontScale="90000"/>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6519" y="949324"/>
            <a:ext cx="4699000" cy="5425717"/>
          </a:xfrm>
        </p:spPr>
      </p:pic>
    </p:spTree>
    <p:extLst>
      <p:ext uri="{BB962C8B-B14F-4D97-AF65-F5344CB8AC3E}">
        <p14:creationId xmlns:p14="http://schemas.microsoft.com/office/powerpoint/2010/main" val="3212901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idx="1"/>
          </p:nvPr>
        </p:nvSpPr>
        <p:spPr>
          <a:xfrm>
            <a:off x="677334" y="1439372"/>
            <a:ext cx="8596668" cy="3880773"/>
          </a:xfrm>
        </p:spPr>
        <p:txBody>
          <a:bodyPr>
            <a:noAutofit/>
          </a:bodyPr>
          <a:lstStyle/>
          <a:p>
            <a:r>
              <a:rPr lang="en-US" sz="2000" b="1" dirty="0" smtClean="0"/>
              <a:t>1. Introduction</a:t>
            </a:r>
          </a:p>
          <a:p>
            <a:r>
              <a:rPr lang="en-US" sz="2000" b="1" dirty="0" smtClean="0"/>
              <a:t>2. Motivation</a:t>
            </a:r>
          </a:p>
          <a:p>
            <a:r>
              <a:rPr lang="en-US" sz="2000" b="1" dirty="0" smtClean="0"/>
              <a:t>3. Crisis Coordination and Quick Response Process</a:t>
            </a:r>
          </a:p>
          <a:p>
            <a:r>
              <a:rPr lang="en-US" sz="2000" b="1" dirty="0" smtClean="0"/>
              <a:t>4. System Architecture</a:t>
            </a:r>
            <a:endParaRPr lang="en-US" sz="2000" b="1" dirty="0">
              <a:solidFill>
                <a:prstClr val="black">
                  <a:lumMod val="75000"/>
                  <a:lumOff val="25000"/>
                </a:prstClr>
              </a:solidFill>
            </a:endParaRPr>
          </a:p>
          <a:p>
            <a:pPr lvl="1">
              <a:buClr>
                <a:srgbClr val="5FCBEF"/>
              </a:buClr>
            </a:pPr>
            <a:r>
              <a:rPr lang="en-US" sz="2000" b="1" dirty="0" smtClean="0">
                <a:solidFill>
                  <a:prstClr val="black">
                    <a:lumMod val="75000"/>
                    <a:lumOff val="25000"/>
                  </a:prstClr>
                </a:solidFill>
              </a:rPr>
              <a:t>a. </a:t>
            </a:r>
            <a:r>
              <a:rPr lang="en-US" sz="2000" b="1" dirty="0">
                <a:solidFill>
                  <a:prstClr val="black">
                    <a:lumMod val="75000"/>
                    <a:lumOff val="25000"/>
                  </a:prstClr>
                </a:solidFill>
              </a:rPr>
              <a:t>Data Capture</a:t>
            </a:r>
          </a:p>
          <a:p>
            <a:pPr lvl="1">
              <a:buClr>
                <a:srgbClr val="5FCBEF"/>
              </a:buClr>
            </a:pPr>
            <a:r>
              <a:rPr lang="en-US" sz="2000" b="1" dirty="0">
                <a:solidFill>
                  <a:prstClr val="black">
                    <a:lumMod val="75000"/>
                    <a:lumOff val="25000"/>
                  </a:prstClr>
                </a:solidFill>
              </a:rPr>
              <a:t>b</a:t>
            </a:r>
            <a:r>
              <a:rPr lang="en-US" sz="2000" b="1" dirty="0" smtClean="0">
                <a:solidFill>
                  <a:prstClr val="black">
                    <a:lumMod val="75000"/>
                    <a:lumOff val="25000"/>
                  </a:prstClr>
                </a:solidFill>
              </a:rPr>
              <a:t>. </a:t>
            </a:r>
            <a:r>
              <a:rPr lang="en-US" sz="2000" b="1" dirty="0">
                <a:solidFill>
                  <a:prstClr val="black">
                    <a:lumMod val="75000"/>
                    <a:lumOff val="25000"/>
                  </a:prstClr>
                </a:solidFill>
              </a:rPr>
              <a:t>Burst Detection for Unexpected Incidents</a:t>
            </a:r>
          </a:p>
          <a:p>
            <a:pPr lvl="1">
              <a:buClr>
                <a:srgbClr val="5FCBEF"/>
              </a:buClr>
            </a:pPr>
            <a:r>
              <a:rPr lang="en-US" sz="2000" b="1" dirty="0" smtClean="0">
                <a:solidFill>
                  <a:prstClr val="black">
                    <a:lumMod val="75000"/>
                    <a:lumOff val="25000"/>
                  </a:prstClr>
                </a:solidFill>
              </a:rPr>
              <a:t>c. </a:t>
            </a:r>
            <a:r>
              <a:rPr lang="en-US" sz="2000" b="1" dirty="0">
                <a:solidFill>
                  <a:prstClr val="black">
                    <a:lumMod val="75000"/>
                    <a:lumOff val="25000"/>
                  </a:prstClr>
                </a:solidFill>
              </a:rPr>
              <a:t>Classification</a:t>
            </a:r>
          </a:p>
          <a:p>
            <a:pPr lvl="1">
              <a:buClr>
                <a:srgbClr val="5FCBEF"/>
              </a:buClr>
            </a:pPr>
            <a:r>
              <a:rPr lang="en-US" sz="2000" b="1" dirty="0" smtClean="0">
                <a:solidFill>
                  <a:prstClr val="black">
                    <a:lumMod val="75000"/>
                    <a:lumOff val="25000"/>
                  </a:prstClr>
                </a:solidFill>
              </a:rPr>
              <a:t>d. </a:t>
            </a:r>
            <a:r>
              <a:rPr lang="en-US" sz="2000" b="1" dirty="0">
                <a:solidFill>
                  <a:prstClr val="black">
                    <a:lumMod val="75000"/>
                    <a:lumOff val="25000"/>
                  </a:prstClr>
                </a:solidFill>
              </a:rPr>
              <a:t>Online </a:t>
            </a:r>
            <a:r>
              <a:rPr lang="en-US" sz="2000" b="1" dirty="0" smtClean="0">
                <a:solidFill>
                  <a:prstClr val="black">
                    <a:lumMod val="75000"/>
                    <a:lumOff val="25000"/>
                  </a:prstClr>
                </a:solidFill>
              </a:rPr>
              <a:t>incremental clustering</a:t>
            </a:r>
            <a:endParaRPr lang="en-US" sz="2000" b="1" dirty="0">
              <a:solidFill>
                <a:prstClr val="black">
                  <a:lumMod val="75000"/>
                  <a:lumOff val="25000"/>
                </a:prstClr>
              </a:solidFill>
            </a:endParaRPr>
          </a:p>
          <a:p>
            <a:pPr lvl="1">
              <a:buClr>
                <a:srgbClr val="5FCBEF"/>
              </a:buClr>
            </a:pPr>
            <a:r>
              <a:rPr lang="en-US" sz="2000" b="1" dirty="0" smtClean="0">
                <a:solidFill>
                  <a:prstClr val="black">
                    <a:lumMod val="75000"/>
                    <a:lumOff val="25000"/>
                  </a:prstClr>
                </a:solidFill>
              </a:rPr>
              <a:t>e. Geo-tagging </a:t>
            </a:r>
            <a:r>
              <a:rPr lang="en-US" sz="2000" b="1" dirty="0">
                <a:solidFill>
                  <a:prstClr val="black">
                    <a:lumMod val="75000"/>
                    <a:lumOff val="25000"/>
                  </a:prstClr>
                </a:solidFill>
              </a:rPr>
              <a:t>and </a:t>
            </a:r>
            <a:r>
              <a:rPr lang="en-US" sz="2000" b="1" dirty="0" smtClean="0">
                <a:solidFill>
                  <a:prstClr val="black">
                    <a:lumMod val="75000"/>
                    <a:lumOff val="25000"/>
                  </a:prstClr>
                </a:solidFill>
              </a:rPr>
              <a:t>visualization</a:t>
            </a:r>
            <a:endParaRPr lang="en-US" sz="2000" b="1" dirty="0" smtClean="0"/>
          </a:p>
          <a:p>
            <a:r>
              <a:rPr lang="en-US" sz="2000" b="1" dirty="0" smtClean="0"/>
              <a:t>Summary and Conclusion</a:t>
            </a:r>
          </a:p>
          <a:p>
            <a:r>
              <a:rPr lang="en-US" sz="2000" b="1" dirty="0" smtClean="0"/>
              <a:t>Questions</a:t>
            </a:r>
            <a:endParaRPr lang="en-US" sz="2000" b="1" dirty="0"/>
          </a:p>
          <a:p>
            <a:pPr marL="457200" lvl="1" indent="0">
              <a:buNone/>
            </a:pPr>
            <a:endParaRPr lang="en-US" sz="2000" b="1" dirty="0" smtClean="0"/>
          </a:p>
          <a:p>
            <a:pPr marL="457200" lvl="1" indent="0">
              <a:buNone/>
            </a:pPr>
            <a:endParaRPr lang="en-US" sz="2000" b="1" dirty="0" smtClean="0"/>
          </a:p>
        </p:txBody>
      </p:sp>
    </p:spTree>
    <p:extLst>
      <p:ext uri="{BB962C8B-B14F-4D97-AF65-F5344CB8AC3E}">
        <p14:creationId xmlns:p14="http://schemas.microsoft.com/office/powerpoint/2010/main" val="2499163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014"/>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677334" y="1661375"/>
            <a:ext cx="8596668" cy="3876541"/>
          </a:xfrm>
        </p:spPr>
        <p:txBody>
          <a:bodyPr>
            <a:noAutofit/>
          </a:bodyPr>
          <a:lstStyle/>
          <a:p>
            <a:r>
              <a:rPr lang="en-US" sz="2000" dirty="0" smtClean="0"/>
              <a:t>Social media has emerged as a focal point for situation awareness for informing about disasters and natural calamities to the people</a:t>
            </a:r>
          </a:p>
          <a:p>
            <a:r>
              <a:rPr lang="en-US" sz="2000" dirty="0" smtClean="0"/>
              <a:t>Media generates numerous user updates and helps in informing authorities about the rescue operations along with keeping other people updated about the emergency situation awareness</a:t>
            </a:r>
          </a:p>
          <a:p>
            <a:r>
              <a:rPr lang="en-US" sz="2000" dirty="0" smtClean="0"/>
              <a:t>People from nearby areas can contribute in emergency situation awareness by helping in real time observations and updates</a:t>
            </a:r>
          </a:p>
          <a:p>
            <a:r>
              <a:rPr lang="en-US" sz="2000" dirty="0" smtClean="0"/>
              <a:t>Also helps the authorities in making best, most informed decisions for aid, rescue and recovery operations</a:t>
            </a:r>
          </a:p>
          <a:p>
            <a:r>
              <a:rPr lang="en-US" sz="2000" dirty="0" smtClean="0"/>
              <a:t>Extracting high speed, real time tweets and Facebook posts and perform analysis for enhancing situation awareness and rescue operations</a:t>
            </a:r>
          </a:p>
          <a:p>
            <a:endParaRPr lang="en-US" sz="2000" dirty="0"/>
          </a:p>
        </p:txBody>
      </p:sp>
    </p:spTree>
    <p:extLst>
      <p:ext uri="{BB962C8B-B14F-4D97-AF65-F5344CB8AC3E}">
        <p14:creationId xmlns:p14="http://schemas.microsoft.com/office/powerpoint/2010/main" val="87048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408"/>
          </a:xfrm>
        </p:spPr>
        <p:txBody>
          <a:bodyPr/>
          <a:lstStyle/>
          <a:p>
            <a:r>
              <a:rPr lang="en-US" dirty="0" smtClean="0"/>
              <a:t>Motivation</a:t>
            </a:r>
            <a:endParaRPr lang="en-US" dirty="0"/>
          </a:p>
        </p:txBody>
      </p:sp>
      <p:sp>
        <p:nvSpPr>
          <p:cNvPr id="3" name="Content Placeholder 2"/>
          <p:cNvSpPr>
            <a:spLocks noGrp="1"/>
          </p:cNvSpPr>
          <p:nvPr>
            <p:ph idx="1"/>
          </p:nvPr>
        </p:nvSpPr>
        <p:spPr>
          <a:xfrm>
            <a:off x="677334" y="1378039"/>
            <a:ext cx="8596668" cy="4212563"/>
          </a:xfrm>
        </p:spPr>
        <p:txBody>
          <a:bodyPr>
            <a:noAutofit/>
          </a:bodyPr>
          <a:lstStyle/>
          <a:p>
            <a:r>
              <a:rPr lang="en-US" sz="2000" dirty="0"/>
              <a:t>Because of its growing ubiquity, communication rapidity, and </a:t>
            </a:r>
            <a:r>
              <a:rPr lang="en-US" sz="2000" dirty="0" smtClean="0"/>
              <a:t>cross-platform </a:t>
            </a:r>
            <a:r>
              <a:rPr lang="en-US" sz="2000" dirty="0"/>
              <a:t>accessibility, Twitter is increasingly being considered as a means for emergency communication during and after natural </a:t>
            </a:r>
            <a:r>
              <a:rPr lang="en-US" sz="2000" dirty="0" smtClean="0"/>
              <a:t>disasters</a:t>
            </a:r>
          </a:p>
          <a:p>
            <a:r>
              <a:rPr lang="en-US" sz="2000" dirty="0" smtClean="0"/>
              <a:t>People can still keep a track on the rescue operations through social media in case of physical infrastructure destruction </a:t>
            </a:r>
          </a:p>
          <a:p>
            <a:r>
              <a:rPr lang="en-US" sz="2000" dirty="0"/>
              <a:t>Haiti Earthquake : the cellular tower bounced </a:t>
            </a:r>
            <a:r>
              <a:rPr lang="en-US" sz="2000" dirty="0" smtClean="0"/>
              <a:t>back </a:t>
            </a:r>
            <a:r>
              <a:rPr lang="en-US" sz="2000" dirty="0"/>
              <a:t>allowing survivors to request help from local first responders and emergency managers to relay important disaster-related information via social media </a:t>
            </a:r>
            <a:r>
              <a:rPr lang="en-US" sz="2000" dirty="0" smtClean="0"/>
              <a:t>sites.</a:t>
            </a:r>
          </a:p>
          <a:p>
            <a:r>
              <a:rPr lang="en-US" sz="2000" dirty="0" smtClean="0"/>
              <a:t>When </a:t>
            </a:r>
            <a:r>
              <a:rPr lang="en-US" sz="2000" dirty="0"/>
              <a:t>earthquakes or aftershocks occurred, people actively broadcast information, wishes, and other messages on Twitter. Manually inspecting these tweets confirms that in the hours after the earthquake, Twitter users local to the crisis were providing on-the-ground information, including expressions of fear, requests for help, and the disaster’s impact on the community</a:t>
            </a:r>
          </a:p>
        </p:txBody>
      </p:sp>
    </p:spTree>
    <p:extLst>
      <p:ext uri="{BB962C8B-B14F-4D97-AF65-F5344CB8AC3E}">
        <p14:creationId xmlns:p14="http://schemas.microsoft.com/office/powerpoint/2010/main" val="4199719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normAutofit/>
          </a:bodyPr>
          <a:lstStyle/>
          <a:p>
            <a:r>
              <a:rPr lang="en-US" sz="2800" dirty="0" smtClean="0"/>
              <a:t>Crisis Coordination and Quick Response Process</a:t>
            </a:r>
            <a:endParaRPr lang="en-US" sz="2800" dirty="0"/>
          </a:p>
        </p:txBody>
      </p:sp>
      <p:sp>
        <p:nvSpPr>
          <p:cNvPr id="3" name="Content Placeholder 2"/>
          <p:cNvSpPr>
            <a:spLocks noGrp="1"/>
          </p:cNvSpPr>
          <p:nvPr>
            <p:ph idx="1"/>
          </p:nvPr>
        </p:nvSpPr>
        <p:spPr>
          <a:xfrm>
            <a:off x="677334" y="1300767"/>
            <a:ext cx="8596668" cy="4740596"/>
          </a:xfrm>
        </p:spPr>
        <p:txBody>
          <a:bodyPr>
            <a:noAutofit/>
          </a:bodyPr>
          <a:lstStyle/>
          <a:p>
            <a:r>
              <a:rPr lang="en-US" sz="2000" dirty="0" smtClean="0"/>
              <a:t>It is a dedicated 24/7 facility from the government who work towards national security and </a:t>
            </a:r>
            <a:r>
              <a:rPr lang="en-US" sz="2000" dirty="0"/>
              <a:t>n</a:t>
            </a:r>
            <a:r>
              <a:rPr lang="en-US" sz="2000" dirty="0" smtClean="0"/>
              <a:t>atural disaster incident along with rescue and recovery operations</a:t>
            </a:r>
          </a:p>
          <a:p>
            <a:r>
              <a:rPr lang="en-US" sz="2000" dirty="0" smtClean="0"/>
              <a:t>Aim : Hazard monitoring and situation awareness by timely communication of messages involving  risks and threats to the concerned authorities</a:t>
            </a:r>
          </a:p>
          <a:p>
            <a:r>
              <a:rPr lang="en-US" sz="2000" dirty="0" smtClean="0"/>
              <a:t>Challenges : watch officers continually monitoring the social media messages to maintain situation awareness about potential incidents, noisy social media data content making it difficult for officers to monitor and analyze such texts, time constraints on officers for monitoring the high volume of messages for awareness</a:t>
            </a:r>
          </a:p>
          <a:p>
            <a:r>
              <a:rPr lang="en-US" sz="2000" dirty="0"/>
              <a:t>Designing an intelligent system can thus help watch officers more effectively identify situation awareness information of operational and </a:t>
            </a:r>
            <a:r>
              <a:rPr lang="en-US" sz="2000" dirty="0" smtClean="0"/>
              <a:t>strategically </a:t>
            </a:r>
            <a:r>
              <a:rPr lang="en-US" sz="2000" dirty="0"/>
              <a:t>relevance from the large information space of social media within the </a:t>
            </a:r>
            <a:r>
              <a:rPr lang="en-US" sz="2000" dirty="0" smtClean="0"/>
              <a:t>given time constraints</a:t>
            </a:r>
          </a:p>
          <a:p>
            <a:endParaRPr lang="en-US" sz="2000" dirty="0"/>
          </a:p>
        </p:txBody>
      </p:sp>
    </p:spTree>
    <p:extLst>
      <p:ext uri="{BB962C8B-B14F-4D97-AF65-F5344CB8AC3E}">
        <p14:creationId xmlns:p14="http://schemas.microsoft.com/office/powerpoint/2010/main" val="1526419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lstStyle/>
          <a:p>
            <a:r>
              <a:rPr lang="en-US" dirty="0" smtClean="0"/>
              <a:t>System Architecture </a:t>
            </a:r>
            <a:endParaRPr lang="en-US" dirty="0"/>
          </a:p>
        </p:txBody>
      </p:sp>
      <p:sp>
        <p:nvSpPr>
          <p:cNvPr id="3" name="Content Placeholder 2"/>
          <p:cNvSpPr>
            <a:spLocks noGrp="1"/>
          </p:cNvSpPr>
          <p:nvPr>
            <p:ph idx="1"/>
          </p:nvPr>
        </p:nvSpPr>
        <p:spPr>
          <a:xfrm>
            <a:off x="677334" y="1390919"/>
            <a:ext cx="8596668" cy="4650444"/>
          </a:xfrm>
        </p:spPr>
        <p:txBody>
          <a:bodyPr>
            <a:noAutofit/>
          </a:bodyPr>
          <a:lstStyle/>
          <a:p>
            <a:r>
              <a:rPr lang="en-US" sz="2000" dirty="0" smtClean="0"/>
              <a:t>To overcome language constraints for tweets and noisy user data, integration of several situation data </a:t>
            </a:r>
            <a:r>
              <a:rPr lang="en-US" sz="2000" dirty="0"/>
              <a:t>mining techniques including burst detection, text classification, online clustering, and </a:t>
            </a:r>
            <a:r>
              <a:rPr lang="en-US" sz="2000" dirty="0" smtClean="0"/>
              <a:t>geo-tagging.</a:t>
            </a:r>
          </a:p>
          <a:p>
            <a:r>
              <a:rPr lang="en-US" sz="2000" dirty="0" smtClean="0"/>
              <a:t>Data Capture involves gathering raw tweets from Twitter by integrating the system with use of third party APIs and available streaming software</a:t>
            </a:r>
          </a:p>
          <a:p>
            <a:r>
              <a:rPr lang="en-US" sz="2000" dirty="0" smtClean="0"/>
              <a:t>Data Capture gathers and forwards the raw tweets to PROCESS component which processes the </a:t>
            </a:r>
            <a:r>
              <a:rPr lang="en-US" sz="2000" dirty="0"/>
              <a:t>tweets using burst detection, text classification, online clustering, and </a:t>
            </a:r>
            <a:r>
              <a:rPr lang="en-US" sz="2000" dirty="0" smtClean="0"/>
              <a:t>geo-tagging and send it to VISUALIZATION component for displaying to the users in the order of the priority</a:t>
            </a:r>
          </a:p>
          <a:p>
            <a:r>
              <a:rPr lang="en-US" sz="2000" dirty="0" smtClean="0"/>
              <a:t>This entire system is connected by the INFASTRUCTURE layer which interfaces the components and help in efficient functioning thereby reaching the main aim of the system</a:t>
            </a:r>
            <a:endParaRPr lang="en-US" sz="2000" dirty="0"/>
          </a:p>
        </p:txBody>
      </p:sp>
    </p:spTree>
    <p:extLst>
      <p:ext uri="{BB962C8B-B14F-4D97-AF65-F5344CB8AC3E}">
        <p14:creationId xmlns:p14="http://schemas.microsoft.com/office/powerpoint/2010/main" val="631809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6620"/>
          </a:xfrm>
        </p:spPr>
        <p:txBody>
          <a:bodyPr>
            <a:normAutofit/>
          </a:bodyPr>
          <a:lstStyle/>
          <a:p>
            <a:r>
              <a:rPr lang="en-US" sz="2400" dirty="0"/>
              <a:t>Data </a:t>
            </a:r>
            <a:r>
              <a:rPr lang="en-US" sz="2400" dirty="0" smtClean="0"/>
              <a:t>Capture</a:t>
            </a:r>
            <a:endParaRPr lang="en-US" sz="2400" dirty="0"/>
          </a:p>
        </p:txBody>
      </p:sp>
      <p:sp>
        <p:nvSpPr>
          <p:cNvPr id="3" name="Content Placeholder 2"/>
          <p:cNvSpPr>
            <a:spLocks noGrp="1"/>
          </p:cNvSpPr>
          <p:nvPr>
            <p:ph idx="1"/>
          </p:nvPr>
        </p:nvSpPr>
        <p:spPr>
          <a:xfrm>
            <a:off x="677334" y="1146220"/>
            <a:ext cx="8596668" cy="5228821"/>
          </a:xfrm>
        </p:spPr>
        <p:txBody>
          <a:bodyPr>
            <a:normAutofit/>
          </a:bodyPr>
          <a:lstStyle/>
          <a:p>
            <a:endParaRPr lang="en-US" sz="2000" dirty="0" smtClean="0"/>
          </a:p>
          <a:p>
            <a:r>
              <a:rPr lang="en-US" sz="2000" dirty="0" smtClean="0"/>
              <a:t>Data Capture is done by using Twitter API and interfacing it with third party software for gathering situation related tweets and processing. </a:t>
            </a:r>
          </a:p>
          <a:p>
            <a:r>
              <a:rPr lang="en-US" sz="2000" dirty="0" smtClean="0"/>
              <a:t>In order to obtain the location specific tweets, Twitter’s location based search API is being used</a:t>
            </a:r>
          </a:p>
        </p:txBody>
      </p:sp>
    </p:spTree>
    <p:extLst>
      <p:ext uri="{BB962C8B-B14F-4D97-AF65-F5344CB8AC3E}">
        <p14:creationId xmlns:p14="http://schemas.microsoft.com/office/powerpoint/2010/main" val="3466158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7661"/>
            <a:ext cx="8596668" cy="665408"/>
          </a:xfrm>
        </p:spPr>
        <p:txBody>
          <a:bodyPr>
            <a:normAutofit/>
          </a:bodyPr>
          <a:lstStyle/>
          <a:p>
            <a:r>
              <a:rPr lang="en-US" sz="2800" dirty="0"/>
              <a:t>Burst Detection for Unexpected Incidents</a:t>
            </a:r>
          </a:p>
        </p:txBody>
      </p:sp>
      <p:sp>
        <p:nvSpPr>
          <p:cNvPr id="3" name="Content Placeholder 2"/>
          <p:cNvSpPr>
            <a:spLocks noGrp="1"/>
          </p:cNvSpPr>
          <p:nvPr>
            <p:ph idx="1"/>
          </p:nvPr>
        </p:nvSpPr>
        <p:spPr>
          <a:xfrm>
            <a:off x="677334" y="1083069"/>
            <a:ext cx="8596668" cy="5254580"/>
          </a:xfrm>
        </p:spPr>
        <p:txBody>
          <a:bodyPr/>
          <a:lstStyle/>
          <a:p>
            <a:r>
              <a:rPr lang="en-US" dirty="0"/>
              <a:t>To detect whether the word is </a:t>
            </a:r>
            <a:r>
              <a:rPr lang="en-US" dirty="0" err="1"/>
              <a:t>bursty</a:t>
            </a:r>
            <a:r>
              <a:rPr lang="en-US" dirty="0"/>
              <a:t> or not in a given tweet, probability distribution of the tweets including the word in a given time window is considered which can be computed using the given binomial distribution formula : </a:t>
            </a:r>
          </a:p>
          <a:p>
            <a:endParaRPr lang="en-US" dirty="0"/>
          </a:p>
          <a:p>
            <a:endParaRPr lang="en-US" dirty="0"/>
          </a:p>
          <a:p>
            <a:pPr marL="0" indent="0">
              <a:buNone/>
            </a:pPr>
            <a:endParaRPr lang="en-US" dirty="0"/>
          </a:p>
          <a:p>
            <a:r>
              <a:rPr lang="en-US" dirty="0"/>
              <a:t>Where N is the number of tweets, </a:t>
            </a:r>
            <a:r>
              <a:rPr lang="en-US" dirty="0" err="1"/>
              <a:t>pj</a:t>
            </a:r>
            <a:r>
              <a:rPr lang="en-US" dirty="0"/>
              <a:t> is the expected probability of the tweets that contain the word </a:t>
            </a:r>
            <a:r>
              <a:rPr lang="en-US" dirty="0" err="1"/>
              <a:t>fj</a:t>
            </a:r>
            <a:r>
              <a:rPr lang="en-US" dirty="0"/>
              <a:t> in a random time window and is thus the average of the observed probability of </a:t>
            </a:r>
            <a:r>
              <a:rPr lang="en-US" dirty="0" err="1"/>
              <a:t>fj</a:t>
            </a:r>
            <a:r>
              <a:rPr lang="en-US" dirty="0"/>
              <a:t> in all time windows containing </a:t>
            </a:r>
            <a:r>
              <a:rPr lang="en-US" dirty="0" err="1" smtClean="0"/>
              <a:t>fj</a:t>
            </a:r>
            <a:r>
              <a:rPr lang="en-US" dirty="0"/>
              <a:t>, L is the number of time windows containing </a:t>
            </a:r>
            <a:r>
              <a:rPr lang="en-US" dirty="0" err="1" smtClean="0"/>
              <a:t>fj</a:t>
            </a:r>
            <a:endParaRPr lang="en-US" dirty="0" smtClean="0"/>
          </a:p>
          <a:p>
            <a:r>
              <a:rPr lang="en-US" dirty="0" smtClean="0"/>
              <a:t>We determine the </a:t>
            </a:r>
            <a:r>
              <a:rPr lang="en-US" dirty="0" err="1" smtClean="0"/>
              <a:t>bursty</a:t>
            </a:r>
            <a:r>
              <a:rPr lang="en-US" dirty="0" smtClean="0"/>
              <a:t> nature of the tweets by comparing 	     containing the word </a:t>
            </a:r>
            <a:r>
              <a:rPr lang="en-US" dirty="0" err="1" smtClean="0"/>
              <a:t>fj</a:t>
            </a:r>
            <a:r>
              <a:rPr lang="en-US" dirty="0" smtClean="0"/>
              <a:t> in a given time window with expected probability </a:t>
            </a:r>
            <a:r>
              <a:rPr lang="en-US" dirty="0" err="1" smtClean="0"/>
              <a:t>pj</a:t>
            </a:r>
            <a:r>
              <a:rPr lang="en-US" dirty="0" smtClean="0"/>
              <a:t> of the word </a:t>
            </a:r>
            <a:r>
              <a:rPr lang="en-US" dirty="0" err="1" smtClean="0"/>
              <a:t>fj</a:t>
            </a:r>
            <a:r>
              <a:rPr lang="en-US" dirty="0" smtClean="0"/>
              <a:t> in a random window</a:t>
            </a:r>
          </a:p>
          <a:p>
            <a:r>
              <a:rPr lang="en-US" dirty="0" smtClean="0"/>
              <a:t>      	being higher indicates the </a:t>
            </a:r>
            <a:r>
              <a:rPr lang="en-US" dirty="0" err="1" smtClean="0"/>
              <a:t>bursty</a:t>
            </a:r>
            <a:r>
              <a:rPr lang="en-US" dirty="0"/>
              <a:t> </a:t>
            </a:r>
            <a:r>
              <a:rPr lang="en-US" dirty="0" smtClean="0"/>
              <a:t>nature of tweets for those words</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677334" y="2324298"/>
            <a:ext cx="4903641" cy="1232500"/>
          </a:xfrm>
          <a:prstGeom prst="rect">
            <a:avLst/>
          </a:prstGeom>
        </p:spPr>
      </p:pic>
      <p:pic>
        <p:nvPicPr>
          <p:cNvPr id="6" name="Picture 5"/>
          <p:cNvPicPr>
            <a:picLocks noChangeAspect="1"/>
          </p:cNvPicPr>
          <p:nvPr/>
        </p:nvPicPr>
        <p:blipFill>
          <a:blip r:embed="rId3"/>
          <a:stretch>
            <a:fillRect/>
          </a:stretch>
        </p:blipFill>
        <p:spPr>
          <a:xfrm>
            <a:off x="5580973" y="2222910"/>
            <a:ext cx="4195303" cy="1333888"/>
          </a:xfrm>
          <a:prstGeom prst="rect">
            <a:avLst/>
          </a:prstGeom>
        </p:spPr>
      </p:pic>
      <p:pic>
        <p:nvPicPr>
          <p:cNvPr id="7" name="Picture 6"/>
          <p:cNvPicPr>
            <a:picLocks noChangeAspect="1"/>
          </p:cNvPicPr>
          <p:nvPr/>
        </p:nvPicPr>
        <p:blipFill>
          <a:blip r:embed="rId4"/>
          <a:stretch>
            <a:fillRect/>
          </a:stretch>
        </p:blipFill>
        <p:spPr>
          <a:xfrm>
            <a:off x="7397638" y="4883617"/>
            <a:ext cx="561975" cy="228600"/>
          </a:xfrm>
          <a:prstGeom prst="rect">
            <a:avLst/>
          </a:prstGeom>
        </p:spPr>
      </p:pic>
      <p:pic>
        <p:nvPicPr>
          <p:cNvPr id="8" name="Picture 7"/>
          <p:cNvPicPr>
            <a:picLocks noChangeAspect="1"/>
          </p:cNvPicPr>
          <p:nvPr/>
        </p:nvPicPr>
        <p:blipFill>
          <a:blip r:embed="rId4"/>
          <a:stretch>
            <a:fillRect/>
          </a:stretch>
        </p:blipFill>
        <p:spPr>
          <a:xfrm>
            <a:off x="1110601" y="5770649"/>
            <a:ext cx="561975" cy="228600"/>
          </a:xfrm>
          <a:prstGeom prst="rect">
            <a:avLst/>
          </a:prstGeom>
        </p:spPr>
      </p:pic>
    </p:spTree>
    <p:extLst>
      <p:ext uri="{BB962C8B-B14F-4D97-AF65-F5344CB8AC3E}">
        <p14:creationId xmlns:p14="http://schemas.microsoft.com/office/powerpoint/2010/main" val="2199084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014"/>
          </a:xfrm>
        </p:spPr>
        <p:txBody>
          <a:bodyPr>
            <a:normAutofit/>
          </a:bodyPr>
          <a:lstStyle/>
          <a:p>
            <a:r>
              <a:rPr lang="en-US" sz="2800" dirty="0"/>
              <a:t>Classification for Impact Assessment</a:t>
            </a:r>
          </a:p>
        </p:txBody>
      </p:sp>
      <p:sp>
        <p:nvSpPr>
          <p:cNvPr id="3" name="Content Placeholder 2"/>
          <p:cNvSpPr>
            <a:spLocks noGrp="1"/>
          </p:cNvSpPr>
          <p:nvPr>
            <p:ph idx="1"/>
          </p:nvPr>
        </p:nvSpPr>
        <p:spPr>
          <a:xfrm>
            <a:off x="677334" y="1506829"/>
            <a:ext cx="8596668" cy="4830748"/>
          </a:xfrm>
        </p:spPr>
        <p:txBody>
          <a:bodyPr/>
          <a:lstStyle/>
          <a:p>
            <a:r>
              <a:rPr lang="en-US" dirty="0" smtClean="0"/>
              <a:t>Classification for impact assessment involves for checking the impact of situation so that necessary decision can be done for rescue operations</a:t>
            </a:r>
          </a:p>
          <a:p>
            <a:r>
              <a:rPr lang="en-US" dirty="0" smtClean="0"/>
              <a:t>Statistical classifiers or machine learning techniques such as naive Bayes or Support Vector Machines (SVM) can be used for classification of the tweets</a:t>
            </a:r>
          </a:p>
          <a:p>
            <a:r>
              <a:rPr lang="en-US" dirty="0" smtClean="0"/>
              <a:t>Classification involves removal of stop-words and tokenization of the tweets so that specific words can be analyzed. </a:t>
            </a:r>
          </a:p>
          <a:p>
            <a:r>
              <a:rPr lang="en-US" dirty="0" smtClean="0"/>
              <a:t>Classification can be done using Information Retrieval processes such as unigrams, bigrams, word length, hashtags, usernames of the users tweeting, locations involved in the tweets, tweet forwarding </a:t>
            </a:r>
          </a:p>
          <a:p>
            <a:r>
              <a:rPr lang="en-US" dirty="0" smtClean="0"/>
              <a:t>This entire process of classification is on the basis of feature extraction which marks the base of classification for the tweets</a:t>
            </a:r>
            <a:endParaRPr lang="en-US" dirty="0"/>
          </a:p>
        </p:txBody>
      </p:sp>
    </p:spTree>
    <p:extLst>
      <p:ext uri="{BB962C8B-B14F-4D97-AF65-F5344CB8AC3E}">
        <p14:creationId xmlns:p14="http://schemas.microsoft.com/office/powerpoint/2010/main" val="1703115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3245</TotalTime>
  <Words>1166</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Using Social Media to Enhance Emergency Situation Awareness</vt:lpstr>
      <vt:lpstr>Contents  </vt:lpstr>
      <vt:lpstr>Introduction</vt:lpstr>
      <vt:lpstr>Motivation</vt:lpstr>
      <vt:lpstr>Crisis Coordination and Quick Response Process</vt:lpstr>
      <vt:lpstr>System Architecture </vt:lpstr>
      <vt:lpstr>Data Capture</vt:lpstr>
      <vt:lpstr>Burst Detection for Unexpected Incidents</vt:lpstr>
      <vt:lpstr>Classification for Impact Assessment</vt:lpstr>
      <vt:lpstr>Online Clustering of Topic Discovery</vt:lpstr>
      <vt:lpstr>Geo-tagging and Visualization</vt:lpstr>
      <vt:lpstr>Conclusion</vt:lpstr>
      <vt:lpstr> </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Social Media to Enhance Emergency Situation Awareness</dc:title>
  <dc:creator>Prasanna Pai</dc:creator>
  <cp:lastModifiedBy>Prasanna Pai</cp:lastModifiedBy>
  <cp:revision>26</cp:revision>
  <dcterms:created xsi:type="dcterms:W3CDTF">2015-04-15T15:06:45Z</dcterms:created>
  <dcterms:modified xsi:type="dcterms:W3CDTF">2015-04-17T21:12:29Z</dcterms:modified>
</cp:coreProperties>
</file>