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Slab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Slab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5eaec52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5eaec52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eaec52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5eaec52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5eaec52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5eaec52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5eaec52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5eaec52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5eaec52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5eaec52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5eaec52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5eaec52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5eaec52d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5eaec52d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eaec52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5eaec52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5eaec52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5eaec52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talog.data.gov/dataset" TargetMode="External"/><Relationship Id="rId4" Type="http://schemas.openxmlformats.org/officeDocument/2006/relationships/hyperlink" Target="https://catalog.data.gov/dataset?publisher=data.cityofnewyork.u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Publisher: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City of NY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https://catalog.data.gov/dataset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https://catalog.data.gov/dataset?publisher=data.cityofnewyork.us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NYPD </a:t>
            </a:r>
            <a:r>
              <a:rPr lang="en">
                <a:highlight>
                  <a:srgbClr val="EA9999"/>
                </a:highlight>
              </a:rPr>
              <a:t>Shooting</a:t>
            </a:r>
            <a:r>
              <a:rPr lang="en"/>
              <a:t> </a:t>
            </a:r>
            <a:r>
              <a:rPr lang="en"/>
              <a:t>Incident</a:t>
            </a:r>
            <a:r>
              <a:rPr lang="en"/>
              <a:t> Data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600" y="892800"/>
            <a:ext cx="6246450" cy="39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471500" y="222975"/>
            <a:ext cx="620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About </a:t>
            </a: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  <a:latin typeface="Roboto Slab"/>
                <a:ea typeface="Roboto Slab"/>
                <a:cs typeface="Roboto Slab"/>
                <a:sym typeface="Roboto Slab"/>
              </a:rPr>
              <a:t>20%</a:t>
            </a: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of total </a:t>
            </a: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  <a:latin typeface="Roboto Slab"/>
                <a:ea typeface="Roboto Slab"/>
                <a:cs typeface="Roboto Slab"/>
                <a:sym typeface="Roboto Slab"/>
              </a:rPr>
              <a:t>Shooting</a:t>
            </a: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reported are </a:t>
            </a: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  <a:latin typeface="Roboto Slab"/>
                <a:ea typeface="Roboto Slab"/>
                <a:cs typeface="Roboto Slab"/>
                <a:sym typeface="Roboto Slab"/>
              </a:rPr>
              <a:t>Murders</a:t>
            </a:r>
            <a:endParaRPr sz="2000">
              <a:solidFill>
                <a:schemeClr val="dk1"/>
              </a:solidFill>
              <a:highlight>
                <a:srgbClr val="E06666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Shootings have declined by 5% per year average since 2006 till 2020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497525" y="197550"/>
            <a:ext cx="438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Conversations and Polling about Gun Violence/laws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4670" l="-6020" r="6019" t="-4670"/>
          <a:stretch/>
        </p:blipFill>
        <p:spPr>
          <a:xfrm>
            <a:off x="4974875" y="124375"/>
            <a:ext cx="4007926" cy="281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50" y="2054750"/>
            <a:ext cx="4978326" cy="26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7111650" y="3029025"/>
            <a:ext cx="183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Gallup poll October 2021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091275" y="47471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Google Search Trends for New York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4294967295" type="title"/>
          </p:nvPr>
        </p:nvSpPr>
        <p:spPr>
          <a:xfrm>
            <a:off x="458400" y="923625"/>
            <a:ext cx="5618700" cy="28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Are There More </a:t>
            </a:r>
            <a:r>
              <a:rPr lang="en" sz="4800">
                <a:highlight>
                  <a:srgbClr val="E06666"/>
                </a:highlight>
              </a:rPr>
              <a:t>Shootings</a:t>
            </a:r>
            <a:r>
              <a:rPr lang="en" sz="4800"/>
              <a:t> on the Weekends?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75" y="541250"/>
            <a:ext cx="6468375" cy="4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859900" y="429950"/>
            <a:ext cx="5374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3300">
                <a:solidFill>
                  <a:schemeClr val="dk1"/>
                </a:solidFill>
                <a:highlight>
                  <a:srgbClr val="BF9000"/>
                </a:highlight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3300">
              <a:solidFill>
                <a:schemeClr val="dk1"/>
              </a:solidFill>
              <a:highlight>
                <a:srgbClr val="BF9000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3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there a </a:t>
            </a:r>
            <a:r>
              <a:rPr lang="en" sz="3300">
                <a:solidFill>
                  <a:schemeClr val="dk1"/>
                </a:solidFill>
                <a:highlight>
                  <a:srgbClr val="A64D79"/>
                </a:highlight>
                <a:latin typeface="Roboto Slab"/>
                <a:ea typeface="Roboto Slab"/>
                <a:cs typeface="Roboto Slab"/>
                <a:sym typeface="Roboto Slab"/>
              </a:rPr>
              <a:t>correlation</a:t>
            </a: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between </a:t>
            </a:r>
            <a:r>
              <a:rPr lang="en" sz="3300">
                <a:solidFill>
                  <a:schemeClr val="dk1"/>
                </a:solidFill>
                <a:highlight>
                  <a:srgbClr val="674EA7"/>
                </a:highlight>
                <a:latin typeface="Roboto Slab"/>
                <a:ea typeface="Roboto Slab"/>
                <a:cs typeface="Roboto Slab"/>
                <a:sym typeface="Roboto Slab"/>
              </a:rPr>
              <a:t>murder</a:t>
            </a: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and </a:t>
            </a:r>
            <a:r>
              <a:rPr lang="en" sz="3300">
                <a:solidFill>
                  <a:schemeClr val="dk1"/>
                </a:solidFill>
                <a:highlight>
                  <a:srgbClr val="674EA7"/>
                </a:highlight>
                <a:latin typeface="Roboto Slab"/>
                <a:ea typeface="Roboto Slab"/>
                <a:cs typeface="Roboto Slab"/>
                <a:sym typeface="Roboto Slab"/>
              </a:rPr>
              <a:t>time</a:t>
            </a: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of the day? </a:t>
            </a:r>
            <a:endParaRPr sz="3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there more reported murders for a particular time of the day?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175" y="137650"/>
            <a:ext cx="4046975" cy="20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2075" t="-3885"/>
          <a:stretch/>
        </p:blipFill>
        <p:spPr>
          <a:xfrm>
            <a:off x="152400" y="1887000"/>
            <a:ext cx="4970299" cy="310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445875" y="238850"/>
            <a:ext cx="4126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Regression Model</a:t>
            </a:r>
            <a:endParaRPr sz="3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25500" y="962150"/>
            <a:ext cx="26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EA9999"/>
                </a:highlight>
                <a:latin typeface="Roboto Slab"/>
                <a:ea typeface="Roboto Slab"/>
                <a:cs typeface="Roboto Slab"/>
                <a:sym typeface="Roboto Slab"/>
              </a:rPr>
              <a:t>P-value &gt; 0.5</a:t>
            </a:r>
            <a:endParaRPr sz="2400">
              <a:solidFill>
                <a:schemeClr val="dk1"/>
              </a:solidFill>
              <a:highlight>
                <a:srgbClr val="EA9999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406250" y="2762850"/>
            <a:ext cx="3606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Null Hypothesis Rejected. We Cannot find a </a:t>
            </a: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correlation</a:t>
            </a: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between time of the day and increase in crime.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80750" y="334400"/>
            <a:ext cx="8222100" cy="23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Explain the </a:t>
            </a:r>
            <a:r>
              <a:rPr lang="en"/>
              <a:t>Reasons</a:t>
            </a:r>
            <a:r>
              <a:rPr lang="en"/>
              <a:t> for why the </a:t>
            </a:r>
            <a:r>
              <a:rPr lang="en"/>
              <a:t>correlation</a:t>
            </a:r>
            <a:r>
              <a:rPr lang="en"/>
              <a:t> </a:t>
            </a:r>
            <a:r>
              <a:rPr lang="en">
                <a:highlight>
                  <a:srgbClr val="FFD966"/>
                </a:highlight>
              </a:rPr>
              <a:t>fails</a:t>
            </a:r>
            <a:r>
              <a:rPr lang="en"/>
              <a:t>?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621050" y="3527200"/>
            <a:ext cx="808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Model is dependent of factors such as day of the week, time of the year, neighbourhood and socio-political factors such as pandemic, social climate of the region etc and just time of the day is not significant for predicting crime.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851950" y="3240575"/>
            <a:ext cx="789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Did the data match our intuition?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Predicting crime is complicated and needs a variety of fields such as data science, Statistics, sociology, psychology, Urbanization, humanities, and many other to come together.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should be very careful about data related to Race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 is very important.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Deep Dive into the Shooting Incidents reported from the year 2006-Present in New York City. The data stores details of victim, </a:t>
            </a:r>
            <a:r>
              <a:rPr lang="en"/>
              <a:t>perpetrator</a:t>
            </a:r>
            <a:r>
              <a:rPr lang="en"/>
              <a:t>, location of incident and if this was a Murder or a non-Murder realted shooting incident.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Assumptions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More Shootings after Dark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are more likely to encounter shooting after dark. Weekends should also result in more reported shootings than weekdays.</a:t>
            </a:r>
            <a:endParaRPr sz="1400"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905750" y="1201624"/>
            <a:ext cx="38532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Don’t go into Certain Neighbourhoods?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5020750" y="21248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1661000" y="3490525"/>
            <a:ext cx="59379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Shootings have gone up in last few years?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3239350" y="4251158"/>
            <a:ext cx="24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Cleanup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31500" y="1366425"/>
            <a:ext cx="1644300" cy="16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Column Reorganize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1066950" y="405969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Handling Nulls/ Blanks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3327800" y="397919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6"/>
          <p:cNvSpPr/>
          <p:nvPr/>
        </p:nvSpPr>
        <p:spPr>
          <a:xfrm>
            <a:off x="2649463" y="1351550"/>
            <a:ext cx="1644300" cy="16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867425" y="1366425"/>
            <a:ext cx="1644300" cy="16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</a:rPr>
              <a:t>Active Investigation </a:t>
            </a:r>
            <a:endParaRPr sz="19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accent5"/>
              </a:solidFill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5554125" y="397919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6"/>
          <p:cNvSpPr/>
          <p:nvPr/>
        </p:nvSpPr>
        <p:spPr>
          <a:xfrm>
            <a:off x="7085400" y="1366425"/>
            <a:ext cx="1644300" cy="16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Data Anomaly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7717775" y="397919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778000" y="1551400"/>
            <a:ext cx="951300" cy="11121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065600" y="1836425"/>
            <a:ext cx="951300" cy="648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223975" y="1777900"/>
            <a:ext cx="959472" cy="793854"/>
          </a:xfrm>
          <a:prstGeom prst="flowChartMultidocumen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390525" y="1710550"/>
            <a:ext cx="1031700" cy="7938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5882475" y="724200"/>
            <a:ext cx="2894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of all Incidents are Murders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Victims and </a:t>
            </a:r>
            <a:r>
              <a:rPr lang="en"/>
              <a:t>Perpetrators</a:t>
            </a:r>
            <a:r>
              <a:rPr lang="en"/>
              <a:t> were 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People were the largest affected demographic of Gun Violence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Residential far more frequent than Commercial (among known locations)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50" y="329250"/>
            <a:ext cx="5415949" cy="43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841400" y="190225"/>
            <a:ext cx="7862100" cy="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highlight>
                  <a:srgbClr val="EA9999"/>
                </a:highlight>
                <a:latin typeface="Roboto Slab"/>
                <a:ea typeface="Roboto Slab"/>
                <a:cs typeface="Roboto Slab"/>
                <a:sym typeface="Roboto Slab"/>
              </a:rPr>
              <a:t>How many Shootings during various Hours of the day ?</a:t>
            </a:r>
            <a:endParaRPr sz="2300">
              <a:highlight>
                <a:srgbClr val="EA9999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50" y="1075525"/>
            <a:ext cx="6132475" cy="37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NYC </a:t>
            </a:r>
            <a:r>
              <a:rPr lang="en">
                <a:highlight>
                  <a:srgbClr val="6FA8DC"/>
                </a:highlight>
              </a:rPr>
              <a:t>Neighbourhoods</a:t>
            </a:r>
            <a:r>
              <a:rPr lang="en"/>
              <a:t> follow this trend?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63" y="814325"/>
            <a:ext cx="6065375" cy="37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687275" y="1082850"/>
            <a:ext cx="21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50700" y="856025"/>
            <a:ext cx="2260800" cy="341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6FA8DC"/>
                </a:highlight>
                <a:latin typeface="Roboto Slab"/>
                <a:ea typeface="Roboto Slab"/>
                <a:cs typeface="Roboto Slab"/>
                <a:sym typeface="Roboto Slab"/>
              </a:rPr>
              <a:t>Borough, Brooklyn,Bronx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and Queens register the highest number of incidents reported for each hour, closely followed by </a:t>
            </a:r>
            <a:r>
              <a:rPr lang="en">
                <a:highlight>
                  <a:srgbClr val="6FA8DC"/>
                </a:highlight>
                <a:latin typeface="Roboto Slab"/>
                <a:ea typeface="Roboto Slab"/>
                <a:cs typeface="Roboto Slab"/>
                <a:sym typeface="Roboto Slab"/>
              </a:rPr>
              <a:t>Manhattan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All the Boroughs follow a citywide pattern of </a:t>
            </a:r>
            <a:r>
              <a:rPr lang="en">
                <a:highlight>
                  <a:srgbClr val="F4CCCC"/>
                </a:highlight>
                <a:latin typeface="Roboto Slab"/>
                <a:ea typeface="Roboto Slab"/>
                <a:cs typeface="Roboto Slab"/>
                <a:sym typeface="Roboto Slab"/>
              </a:rPr>
              <a:t>crime increasing after work hours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and </a:t>
            </a:r>
            <a:r>
              <a:rPr lang="en">
                <a:highlight>
                  <a:srgbClr val="93C47D"/>
                </a:highlight>
                <a:latin typeface="Roboto Slab"/>
                <a:ea typeface="Roboto Slab"/>
                <a:cs typeface="Roboto Slab"/>
                <a:sym typeface="Roboto Slab"/>
              </a:rPr>
              <a:t>decreasing during the day</a:t>
            </a:r>
            <a:endParaRPr>
              <a:highlight>
                <a:srgbClr val="93C47D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925"/>
            <a:ext cx="6235824" cy="41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584625" y="2922075"/>
            <a:ext cx="2396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Most Populated Neighbourhoods see the most shootings. 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Both Murder and Non-Murder Shootings highest in Brooklyn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528900" y="469750"/>
            <a:ext cx="23487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E06666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20%</a:t>
            </a:r>
            <a:endParaRPr sz="6100">
              <a:solidFill>
                <a:srgbClr val="E06666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584625" y="1457050"/>
            <a:ext cx="2054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Of Reported shootings are Murders across all Boroughs, consistent with Citywide trend.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