
<file path=[Content_Types].xml><?xml version="1.0" encoding="utf-8"?>
<Types xmlns="http://schemas.openxmlformats.org/package/2006/content-types">
  <Default Extension="jpg" ContentType="image/jp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16"/>
  </p:notesMasterIdLst>
  <p:sldIdLst>
    <p:sldId id="256" r:id="rId3"/>
    <p:sldId id="265" r:id="rId4"/>
    <p:sldId id="259" r:id="rId5"/>
    <p:sldId id="260" r:id="rId6"/>
    <p:sldId id="266" r:id="rId7"/>
    <p:sldId id="267" r:id="rId8"/>
    <p:sldId id="268" r:id="rId9"/>
    <p:sldId id="269" r:id="rId10"/>
    <p:sldId id="257" r:id="rId11"/>
    <p:sldId id="261" r:id="rId12"/>
    <p:sldId id="262" r:id="rId13"/>
    <p:sldId id="263" r:id="rId14"/>
    <p:sldId id="264" r:id="rId1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>
      <p:cViewPr varScale="1">
        <p:scale>
          <a:sx n="161" d="100"/>
          <a:sy n="161" d="100"/>
        </p:scale>
        <p:origin x="48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3BB87-FC91-4DC2-8118-FF3583B7B3DE}" type="datetimeFigureOut">
              <a:rPr lang="en-US" smtClean="0"/>
              <a:t>12/2/22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18E33-3738-4E2F-8470-AE2F7D9FF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59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166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7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269" y="1656664"/>
            <a:ext cx="7979460" cy="1300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644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9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906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9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856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9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116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45040"/>
            <a:ext cx="7658084" cy="60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772384" y="4248148"/>
            <a:ext cx="1154587" cy="7363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34344" y="1782222"/>
            <a:ext cx="267531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1492" y="1527045"/>
            <a:ext cx="7179945" cy="143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920994"/>
            <a:ext cx="9144000" cy="222250"/>
          </a:xfrm>
          <a:custGeom>
            <a:avLst/>
            <a:gdLst/>
            <a:ahLst/>
            <a:cxnLst/>
            <a:rect l="l" t="t" r="r" b="b"/>
            <a:pathLst>
              <a:path w="9144000" h="222250">
                <a:moveTo>
                  <a:pt x="9144000" y="0"/>
                </a:moveTo>
                <a:lnTo>
                  <a:pt x="0" y="0"/>
                </a:lnTo>
                <a:lnTo>
                  <a:pt x="0" y="221919"/>
                </a:lnTo>
                <a:lnTo>
                  <a:pt x="9144000" y="221919"/>
                </a:lnTo>
                <a:lnTo>
                  <a:pt x="914400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88265"/>
          </a:xfrm>
          <a:custGeom>
            <a:avLst/>
            <a:gdLst/>
            <a:ahLst/>
            <a:cxnLst/>
            <a:rect l="l" t="t" r="r" b="b"/>
            <a:pathLst>
              <a:path w="9144000" h="88265">
                <a:moveTo>
                  <a:pt x="9144000" y="0"/>
                </a:moveTo>
                <a:lnTo>
                  <a:pt x="0" y="0"/>
                </a:lnTo>
                <a:lnTo>
                  <a:pt x="0" y="87806"/>
                </a:lnTo>
                <a:lnTo>
                  <a:pt x="9144000" y="87806"/>
                </a:lnTo>
                <a:lnTo>
                  <a:pt x="9144000" y="0"/>
                </a:lnTo>
                <a:close/>
              </a:path>
            </a:pathLst>
          </a:custGeom>
          <a:solidFill>
            <a:srgbClr val="BDC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244" y="4951475"/>
            <a:ext cx="2113788" cy="1889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6283" y="357073"/>
            <a:ext cx="8371433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99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0484" y="1215390"/>
            <a:ext cx="8203031" cy="184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701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diving-deeper-into-reinforcement-learning-with-q-learning-c18d0db58efe/" TargetMode="External"/><Relationship Id="rId2" Type="http://schemas.openxmlformats.org/officeDocument/2006/relationships/hyperlink" Target="https://medium.com/%40SmartLabAI/reinforcement-learning-algorithms-an-intuitive-overview-904e2dff5bb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eplizard.com/learn/playlist/PLZbbT5o_s2xoWNVdDudn51XM8lOuZ_Njv" TargetMode="External"/><Relationship Id="rId5" Type="http://schemas.openxmlformats.org/officeDocument/2006/relationships/hyperlink" Target="https://towardsdatascience.com/reinforcement-learning-markov-decision-process-part-2-96837c936ec3" TargetMode="External"/><Relationship Id="rId4" Type="http://schemas.openxmlformats.org/officeDocument/2006/relationships/hyperlink" Target="https://spinningup.openai.com/en/latest/spinningup/rl_intro2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nnybritz/reinforcement-learning/blob/master/DP/Value%20Iteration%20Solution.ipynb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9795" y="895348"/>
            <a:ext cx="3428993" cy="306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199" y="0"/>
            <a:ext cx="790573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" y="0"/>
            <a:ext cx="10418643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BA00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9795" y="895348"/>
            <a:ext cx="3428993" cy="306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199" y="0"/>
            <a:ext cx="790573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9421" y="2551344"/>
            <a:ext cx="7207250" cy="41275"/>
          </a:xfrm>
          <a:custGeom>
            <a:avLst/>
            <a:gdLst/>
            <a:ahLst/>
            <a:cxnLst/>
            <a:rect l="l" t="t" r="r" b="b"/>
            <a:pathLst>
              <a:path w="7207250" h="41275">
                <a:moveTo>
                  <a:pt x="0" y="40799"/>
                </a:moveTo>
                <a:lnTo>
                  <a:pt x="7207185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69896" y="2057354"/>
            <a:ext cx="747410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/>
              <a:t>Recitation </a:t>
            </a:r>
            <a:r>
              <a:rPr lang="en-US" sz="2400" spc="-25" dirty="0"/>
              <a:t>11</a:t>
            </a:r>
            <a:r>
              <a:rPr sz="2400" spc="-25" dirty="0"/>
              <a:t> </a:t>
            </a:r>
            <a:r>
              <a:rPr lang="en-US" sz="2400" spc="-120" dirty="0"/>
              <a:t>– Reinforcement Learning,</a:t>
            </a:r>
            <a:r>
              <a:rPr sz="2400" spc="-120" dirty="0"/>
              <a:t> </a:t>
            </a:r>
            <a:r>
              <a:rPr sz="2400" spc="65" dirty="0"/>
              <a:t>Open </a:t>
            </a:r>
            <a:r>
              <a:rPr sz="2400" spc="-60" dirty="0"/>
              <a:t>AI</a:t>
            </a:r>
            <a:r>
              <a:rPr sz="2400" spc="-5" dirty="0"/>
              <a:t> </a:t>
            </a:r>
            <a:r>
              <a:rPr sz="2400" spc="65" dirty="0"/>
              <a:t>Gym</a:t>
            </a:r>
            <a:endParaRPr sz="2400" dirty="0"/>
          </a:p>
        </p:txBody>
      </p:sp>
      <p:sp>
        <p:nvSpPr>
          <p:cNvPr id="9" name="object 9"/>
          <p:cNvSpPr txBox="1"/>
          <p:nvPr/>
        </p:nvSpPr>
        <p:spPr>
          <a:xfrm>
            <a:off x="2206620" y="3611364"/>
            <a:ext cx="3858895" cy="88773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lang="en-US" sz="1600" spc="45" dirty="0">
                <a:solidFill>
                  <a:srgbClr val="FFFFFF"/>
                </a:solidFill>
                <a:latin typeface="Lato"/>
                <a:cs typeface="Lato"/>
              </a:rPr>
              <a:t>Francis Ogoke</a:t>
            </a:r>
            <a:endParaRPr sz="1600" dirty="0">
              <a:latin typeface="Lato"/>
              <a:cs typeface="Lato"/>
            </a:endParaRPr>
          </a:p>
          <a:p>
            <a:pPr marL="12700" marR="5080">
              <a:lnSpc>
                <a:spcPct val="117200"/>
              </a:lnSpc>
              <a:spcBef>
                <a:spcPts val="20"/>
              </a:spcBef>
            </a:pPr>
            <a:r>
              <a:rPr sz="1600" i="1" spc="-10" dirty="0">
                <a:solidFill>
                  <a:srgbClr val="FFFFFF"/>
                </a:solidFill>
                <a:latin typeface="Noto Sans"/>
                <a:cs typeface="Noto Sans"/>
              </a:rPr>
              <a:t>Machine </a:t>
            </a:r>
            <a:r>
              <a:rPr sz="1600" i="1" spc="-25" dirty="0">
                <a:solidFill>
                  <a:srgbClr val="FFFFFF"/>
                </a:solidFill>
                <a:latin typeface="Noto Sans"/>
                <a:cs typeface="Noto Sans"/>
              </a:rPr>
              <a:t>Learning </a:t>
            </a:r>
            <a:r>
              <a:rPr sz="1600" i="1" spc="-10" dirty="0">
                <a:solidFill>
                  <a:srgbClr val="FFFFFF"/>
                </a:solidFill>
                <a:latin typeface="Noto Sans"/>
                <a:cs typeface="Noto Sans"/>
              </a:rPr>
              <a:t>and </a:t>
            </a:r>
            <a:r>
              <a:rPr sz="1600" i="1" spc="-15" dirty="0">
                <a:solidFill>
                  <a:srgbClr val="FFFFFF"/>
                </a:solidFill>
                <a:latin typeface="Noto Sans"/>
                <a:cs typeface="Noto Sans"/>
              </a:rPr>
              <a:t>Artiﬁcial </a:t>
            </a:r>
            <a:r>
              <a:rPr sz="1600" i="1" spc="-30" dirty="0">
                <a:solidFill>
                  <a:srgbClr val="FFFFFF"/>
                </a:solidFill>
                <a:latin typeface="Noto Sans"/>
                <a:cs typeface="Noto Sans"/>
              </a:rPr>
              <a:t>Intelligence  </a:t>
            </a:r>
            <a:r>
              <a:rPr sz="1600" i="1" spc="-10" dirty="0">
                <a:solidFill>
                  <a:srgbClr val="FFFFFF"/>
                </a:solidFill>
                <a:latin typeface="Noto Sans"/>
                <a:cs typeface="Noto Sans"/>
              </a:rPr>
              <a:t>12/0</a:t>
            </a:r>
            <a:r>
              <a:rPr lang="en-US" sz="1600" i="1" spc="-10" dirty="0">
                <a:solidFill>
                  <a:srgbClr val="FFFFFF"/>
                </a:solidFill>
                <a:latin typeface="Noto Sans"/>
                <a:cs typeface="Noto Sans"/>
              </a:rPr>
              <a:t>2</a:t>
            </a:r>
            <a:r>
              <a:rPr sz="1600" i="1" spc="-10" dirty="0">
                <a:solidFill>
                  <a:srgbClr val="FFFFFF"/>
                </a:solidFill>
                <a:latin typeface="Noto Sans"/>
                <a:cs typeface="Noto Sans"/>
              </a:rPr>
              <a:t>/202</a:t>
            </a:r>
            <a:r>
              <a:rPr lang="en-US" sz="1600" i="1" spc="-10" dirty="0">
                <a:solidFill>
                  <a:srgbClr val="FFFFFF"/>
                </a:solidFill>
                <a:latin typeface="Noto Sans"/>
                <a:cs typeface="Noto Sans"/>
              </a:rPr>
              <a:t>2</a:t>
            </a:r>
            <a:endParaRPr sz="1600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5207" y="120151"/>
            <a:ext cx="1035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7E7E7E"/>
                </a:solidFill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3" y="374141"/>
            <a:ext cx="21120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000000"/>
                </a:solidFill>
                <a:latin typeface="Noto Sans"/>
                <a:cs typeface="Noto Sans"/>
              </a:rPr>
              <a:t>Open </a:t>
            </a:r>
            <a:r>
              <a:rPr sz="2600" b="1" spc="-80" dirty="0">
                <a:solidFill>
                  <a:srgbClr val="000000"/>
                </a:solidFill>
                <a:latin typeface="Noto Sans"/>
                <a:cs typeface="Noto Sans"/>
              </a:rPr>
              <a:t>AI</a:t>
            </a:r>
            <a:r>
              <a:rPr sz="2600" b="1" spc="-100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sz="2600" b="1" spc="-65" dirty="0">
                <a:solidFill>
                  <a:srgbClr val="000000"/>
                </a:solidFill>
                <a:latin typeface="Noto Sans"/>
                <a:cs typeface="Noto Sans"/>
              </a:rPr>
              <a:t>gym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466" y="1291587"/>
            <a:ext cx="775017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90" dirty="0">
                <a:latin typeface="Lato"/>
                <a:cs typeface="Lato"/>
              </a:rPr>
              <a:t>A </a:t>
            </a:r>
            <a:r>
              <a:rPr sz="2000" spc="50" dirty="0">
                <a:latin typeface="Lato"/>
                <a:cs typeface="Lato"/>
              </a:rPr>
              <a:t>toolbox </a:t>
            </a:r>
            <a:r>
              <a:rPr sz="2000" spc="40" dirty="0">
                <a:latin typeface="Lato"/>
                <a:cs typeface="Lato"/>
              </a:rPr>
              <a:t>for </a:t>
            </a:r>
            <a:r>
              <a:rPr sz="2000" spc="-10" dirty="0">
                <a:latin typeface="Lato"/>
                <a:cs typeface="Lato"/>
              </a:rPr>
              <a:t>RL</a:t>
            </a:r>
            <a:r>
              <a:rPr sz="2000" spc="5" dirty="0">
                <a:latin typeface="Lato"/>
                <a:cs typeface="Lato"/>
              </a:rPr>
              <a:t> </a:t>
            </a:r>
            <a:r>
              <a:rPr sz="2000" spc="75" dirty="0">
                <a:latin typeface="Lato"/>
                <a:cs typeface="Lato"/>
              </a:rPr>
              <a:t>algorithms</a:t>
            </a:r>
            <a:endParaRPr sz="2000">
              <a:latin typeface="Lato"/>
              <a:cs typeface="Lato"/>
            </a:endParaRPr>
          </a:p>
          <a:p>
            <a:pPr marL="394335" indent="-382270">
              <a:lnSpc>
                <a:spcPct val="1000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35" dirty="0">
                <a:latin typeface="Lato"/>
                <a:cs typeface="Lato"/>
              </a:rPr>
              <a:t>Many </a:t>
            </a:r>
            <a:r>
              <a:rPr sz="2000" spc="60" dirty="0">
                <a:latin typeface="Lato"/>
                <a:cs typeface="Lato"/>
              </a:rPr>
              <a:t>pre-deﬁned </a:t>
            </a:r>
            <a:r>
              <a:rPr sz="2000" spc="70" dirty="0">
                <a:latin typeface="Lato"/>
                <a:cs typeface="Lato"/>
              </a:rPr>
              <a:t>environments </a:t>
            </a:r>
            <a:r>
              <a:rPr sz="2000" spc="105" dirty="0">
                <a:latin typeface="Lato"/>
                <a:cs typeface="Lato"/>
              </a:rPr>
              <a:t>and </a:t>
            </a:r>
            <a:r>
              <a:rPr sz="2000" spc="80" dirty="0">
                <a:latin typeface="Lato"/>
                <a:cs typeface="Lato"/>
              </a:rPr>
              <a:t>simple</a:t>
            </a:r>
            <a:r>
              <a:rPr sz="2000" spc="-260" dirty="0">
                <a:latin typeface="Lato"/>
                <a:cs typeface="Lato"/>
              </a:rPr>
              <a:t> </a:t>
            </a:r>
            <a:r>
              <a:rPr sz="2000" spc="45" dirty="0">
                <a:latin typeface="Lato"/>
                <a:cs typeface="Lato"/>
              </a:rPr>
              <a:t>interfaces</a:t>
            </a:r>
            <a:endParaRPr sz="2000">
              <a:latin typeface="Lato"/>
              <a:cs typeface="Lato"/>
            </a:endParaRPr>
          </a:p>
          <a:p>
            <a:pPr marL="394335" indent="-382270">
              <a:lnSpc>
                <a:spcPct val="1000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0" dirty="0">
                <a:latin typeface="Lato"/>
                <a:cs typeface="Lato"/>
              </a:rPr>
              <a:t>Why </a:t>
            </a:r>
            <a:r>
              <a:rPr sz="2000" spc="55" dirty="0">
                <a:latin typeface="Lato"/>
                <a:cs typeface="Lato"/>
              </a:rPr>
              <a:t>Open </a:t>
            </a:r>
            <a:r>
              <a:rPr sz="2000" spc="-50" dirty="0">
                <a:latin typeface="Lato"/>
                <a:cs typeface="Lato"/>
              </a:rPr>
              <a:t>AI</a:t>
            </a:r>
            <a:r>
              <a:rPr sz="2000" spc="-10" dirty="0">
                <a:latin typeface="Lato"/>
                <a:cs typeface="Lato"/>
              </a:rPr>
              <a:t> </a:t>
            </a:r>
            <a:r>
              <a:rPr sz="2000" spc="30" dirty="0">
                <a:latin typeface="Lato"/>
                <a:cs typeface="Lato"/>
              </a:rPr>
              <a:t>Gym?</a:t>
            </a:r>
            <a:endParaRPr sz="2000">
              <a:latin typeface="Lato"/>
              <a:cs typeface="Lato"/>
            </a:endParaRPr>
          </a:p>
          <a:p>
            <a:pPr marL="851535" marR="5080" lvl="1" indent="-382270">
              <a:lnSpc>
                <a:spcPct val="100000"/>
              </a:lnSpc>
              <a:buFont typeface="Arial"/>
              <a:buChar char="○"/>
              <a:tabLst>
                <a:tab pos="851535" algn="l"/>
                <a:tab pos="852169" algn="l"/>
              </a:tabLst>
            </a:pPr>
            <a:r>
              <a:rPr sz="2000" spc="75" dirty="0">
                <a:latin typeface="Lato"/>
                <a:cs typeface="Lato"/>
              </a:rPr>
              <a:t>Benchmark </a:t>
            </a:r>
            <a:r>
              <a:rPr sz="2000" spc="-10" dirty="0">
                <a:latin typeface="Lato"/>
                <a:cs typeface="Lato"/>
              </a:rPr>
              <a:t>RL </a:t>
            </a:r>
            <a:r>
              <a:rPr sz="2000" spc="70" dirty="0">
                <a:latin typeface="Lato"/>
                <a:cs typeface="Lato"/>
              </a:rPr>
              <a:t>algorithms: </a:t>
            </a:r>
            <a:r>
              <a:rPr sz="2000" spc="114" dirty="0">
                <a:latin typeface="Lato"/>
                <a:cs typeface="Lato"/>
              </a:rPr>
              <a:t>a </a:t>
            </a:r>
            <a:r>
              <a:rPr sz="2000" spc="80" dirty="0">
                <a:latin typeface="Lato"/>
                <a:cs typeface="Lato"/>
              </a:rPr>
              <a:t>simple </a:t>
            </a:r>
            <a:r>
              <a:rPr sz="2000" spc="70" dirty="0">
                <a:latin typeface="Lato"/>
                <a:cs typeface="Lato"/>
              </a:rPr>
              <a:t>platform</a:t>
            </a:r>
            <a:r>
              <a:rPr sz="2000" spc="-320" dirty="0">
                <a:latin typeface="Lato"/>
                <a:cs typeface="Lato"/>
              </a:rPr>
              <a:t> </a:t>
            </a:r>
            <a:r>
              <a:rPr sz="2000" spc="25" dirty="0">
                <a:latin typeface="Lato"/>
                <a:cs typeface="Lato"/>
              </a:rPr>
              <a:t>to </a:t>
            </a:r>
            <a:r>
              <a:rPr sz="2000" spc="70" dirty="0">
                <a:latin typeface="Lato"/>
                <a:cs typeface="Lato"/>
              </a:rPr>
              <a:t>encourage  </a:t>
            </a:r>
            <a:r>
              <a:rPr sz="2000" spc="55" dirty="0">
                <a:latin typeface="Lato"/>
                <a:cs typeface="Lato"/>
              </a:rPr>
              <a:t>developing </a:t>
            </a:r>
            <a:r>
              <a:rPr sz="2000" spc="50" dirty="0">
                <a:latin typeface="Lato"/>
                <a:cs typeface="Lato"/>
              </a:rPr>
              <a:t>new </a:t>
            </a:r>
            <a:r>
              <a:rPr sz="2000" spc="-10" dirty="0">
                <a:latin typeface="Lato"/>
                <a:cs typeface="Lato"/>
              </a:rPr>
              <a:t>RL</a:t>
            </a:r>
            <a:r>
              <a:rPr sz="2000" spc="-105" dirty="0">
                <a:latin typeface="Lato"/>
                <a:cs typeface="Lato"/>
              </a:rPr>
              <a:t> </a:t>
            </a:r>
            <a:r>
              <a:rPr sz="2000" spc="70" dirty="0">
                <a:latin typeface="Lato"/>
                <a:cs typeface="Lato"/>
              </a:rPr>
              <a:t>algorithms.</a:t>
            </a:r>
            <a:endParaRPr sz="2000">
              <a:latin typeface="Lato"/>
              <a:cs typeface="Lato"/>
            </a:endParaRPr>
          </a:p>
          <a:p>
            <a:pPr marL="851535" marR="95250" lvl="1" indent="-382270">
              <a:lnSpc>
                <a:spcPct val="100000"/>
              </a:lnSpc>
              <a:buFont typeface="Arial"/>
              <a:buChar char="○"/>
              <a:tabLst>
                <a:tab pos="851535" algn="l"/>
                <a:tab pos="852169" algn="l"/>
              </a:tabLst>
            </a:pPr>
            <a:r>
              <a:rPr sz="2000" spc="60" dirty="0">
                <a:latin typeface="Lato"/>
                <a:cs typeface="Lato"/>
              </a:rPr>
              <a:t>Standardization </a:t>
            </a:r>
            <a:r>
              <a:rPr sz="2000" spc="25" dirty="0">
                <a:latin typeface="Lato"/>
                <a:cs typeface="Lato"/>
              </a:rPr>
              <a:t>of </a:t>
            </a:r>
            <a:r>
              <a:rPr sz="2000" spc="70" dirty="0">
                <a:latin typeface="Lato"/>
                <a:cs typeface="Lato"/>
              </a:rPr>
              <a:t>environments </a:t>
            </a:r>
            <a:r>
              <a:rPr sz="2000" spc="65" dirty="0">
                <a:latin typeface="Lato"/>
                <a:cs typeface="Lato"/>
              </a:rPr>
              <a:t>in </a:t>
            </a:r>
            <a:r>
              <a:rPr sz="2000" spc="55" dirty="0">
                <a:latin typeface="Lato"/>
                <a:cs typeface="Lato"/>
              </a:rPr>
              <a:t>publications: </a:t>
            </a:r>
            <a:r>
              <a:rPr sz="2000" spc="114" dirty="0">
                <a:latin typeface="Lato"/>
                <a:cs typeface="Lato"/>
              </a:rPr>
              <a:t>a</a:t>
            </a:r>
            <a:r>
              <a:rPr sz="2000" spc="-215" dirty="0">
                <a:latin typeface="Lato"/>
                <a:cs typeface="Lato"/>
              </a:rPr>
              <a:t> </a:t>
            </a:r>
            <a:r>
              <a:rPr sz="2000" spc="80" dirty="0">
                <a:latin typeface="Lato"/>
                <a:cs typeface="Lato"/>
              </a:rPr>
              <a:t>simple  </a:t>
            </a:r>
            <a:r>
              <a:rPr sz="2000" spc="35" dirty="0">
                <a:latin typeface="Lato"/>
                <a:cs typeface="Lato"/>
              </a:rPr>
              <a:t>tool </a:t>
            </a:r>
            <a:r>
              <a:rPr sz="2000" spc="25" dirty="0">
                <a:latin typeface="Lato"/>
                <a:cs typeface="Lato"/>
              </a:rPr>
              <a:t>to </a:t>
            </a:r>
            <a:r>
              <a:rPr sz="2000" spc="70" dirty="0">
                <a:latin typeface="Lato"/>
                <a:cs typeface="Lato"/>
              </a:rPr>
              <a:t>reproduce </a:t>
            </a:r>
            <a:r>
              <a:rPr sz="2000" spc="75" dirty="0">
                <a:latin typeface="Lato"/>
                <a:cs typeface="Lato"/>
              </a:rPr>
              <a:t>published </a:t>
            </a:r>
            <a:r>
              <a:rPr sz="2000" spc="-10" dirty="0">
                <a:latin typeface="Lato"/>
                <a:cs typeface="Lato"/>
              </a:rPr>
              <a:t>RL</a:t>
            </a:r>
            <a:r>
              <a:rPr sz="2000" spc="-185" dirty="0">
                <a:latin typeface="Lato"/>
                <a:cs typeface="Lato"/>
              </a:rPr>
              <a:t> </a:t>
            </a:r>
            <a:r>
              <a:rPr sz="2000" spc="70" dirty="0">
                <a:latin typeface="Lato"/>
                <a:cs typeface="Lato"/>
              </a:rPr>
              <a:t>research.</a:t>
            </a:r>
            <a:endParaRPr sz="2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5207" y="120151"/>
            <a:ext cx="1035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7E7E7E"/>
                </a:solidFill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3" y="375157"/>
            <a:ext cx="5097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00"/>
                </a:solidFill>
                <a:latin typeface="Noto Sans"/>
                <a:cs typeface="Noto Sans"/>
              </a:rPr>
              <a:t>Example 1: Cartpole</a:t>
            </a:r>
            <a:r>
              <a:rPr sz="2400" b="1" spc="-90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Noto Sans"/>
                <a:cs typeface="Noto Sans"/>
              </a:rPr>
              <a:t>Environment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223" y="1009985"/>
            <a:ext cx="4695825" cy="24561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41148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Noto Sans"/>
                <a:cs typeface="Noto Sans"/>
              </a:rPr>
              <a:t>Environment Description</a:t>
            </a:r>
            <a:r>
              <a:rPr sz="1400" spc="-5" dirty="0">
                <a:latin typeface="Lato"/>
                <a:cs typeface="Lato"/>
              </a:rPr>
              <a:t>: </a:t>
            </a:r>
            <a:r>
              <a:rPr sz="1400" spc="80" dirty="0">
                <a:latin typeface="Lato"/>
                <a:cs typeface="Lato"/>
              </a:rPr>
              <a:t>a </a:t>
            </a:r>
            <a:r>
              <a:rPr sz="1400" spc="45" dirty="0">
                <a:latin typeface="Lato"/>
                <a:cs typeface="Lato"/>
              </a:rPr>
              <a:t>pole </a:t>
            </a:r>
            <a:r>
              <a:rPr sz="1400" spc="35" dirty="0">
                <a:latin typeface="Lato"/>
                <a:cs typeface="Lato"/>
              </a:rPr>
              <a:t>is attached </a:t>
            </a:r>
            <a:r>
              <a:rPr sz="1400" spc="25" dirty="0">
                <a:latin typeface="Lato"/>
                <a:cs typeface="Lato"/>
              </a:rPr>
              <a:t>by</a:t>
            </a:r>
            <a:r>
              <a:rPr sz="1400" spc="-215" dirty="0">
                <a:latin typeface="Lato"/>
                <a:cs typeface="Lato"/>
              </a:rPr>
              <a:t> </a:t>
            </a:r>
            <a:r>
              <a:rPr sz="1400" spc="75" dirty="0">
                <a:latin typeface="Lato"/>
                <a:cs typeface="Lato"/>
              </a:rPr>
              <a:t>an  </a:t>
            </a:r>
            <a:r>
              <a:rPr sz="1400" spc="35" dirty="0">
                <a:latin typeface="Lato"/>
                <a:cs typeface="Lato"/>
              </a:rPr>
              <a:t>un-actuated </a:t>
            </a:r>
            <a:r>
              <a:rPr sz="1400" spc="25" dirty="0">
                <a:latin typeface="Lato"/>
                <a:cs typeface="Lato"/>
              </a:rPr>
              <a:t>joint </a:t>
            </a:r>
            <a:r>
              <a:rPr sz="1400" spc="15" dirty="0">
                <a:latin typeface="Lato"/>
                <a:cs typeface="Lato"/>
              </a:rPr>
              <a:t>to </a:t>
            </a:r>
            <a:r>
              <a:rPr sz="1400" spc="80" dirty="0">
                <a:latin typeface="Lato"/>
                <a:cs typeface="Lato"/>
              </a:rPr>
              <a:t>a </a:t>
            </a:r>
            <a:r>
              <a:rPr sz="1400" spc="25" dirty="0">
                <a:latin typeface="Lato"/>
                <a:cs typeface="Lato"/>
              </a:rPr>
              <a:t>cart, which </a:t>
            </a:r>
            <a:r>
              <a:rPr sz="1400" spc="50" dirty="0">
                <a:latin typeface="Lato"/>
                <a:cs typeface="Lato"/>
              </a:rPr>
              <a:t>moves along </a:t>
            </a:r>
            <a:r>
              <a:rPr sz="1400" spc="80" dirty="0">
                <a:latin typeface="Lato"/>
                <a:cs typeface="Lato"/>
              </a:rPr>
              <a:t>a  </a:t>
            </a:r>
            <a:r>
              <a:rPr sz="1400" spc="25" dirty="0">
                <a:latin typeface="Lato"/>
                <a:cs typeface="Lato"/>
              </a:rPr>
              <a:t>frictionless</a:t>
            </a:r>
            <a:r>
              <a:rPr sz="1400" spc="-5" dirty="0">
                <a:latin typeface="Lato"/>
                <a:cs typeface="Lato"/>
              </a:rPr>
              <a:t> </a:t>
            </a:r>
            <a:r>
              <a:rPr sz="1400" spc="30" dirty="0">
                <a:latin typeface="Lato"/>
                <a:cs typeface="Lato"/>
              </a:rPr>
              <a:t>track.</a:t>
            </a:r>
            <a:endParaRPr sz="1400">
              <a:latin typeface="Lato"/>
              <a:cs typeface="Lato"/>
            </a:endParaRPr>
          </a:p>
          <a:p>
            <a:pPr marL="12700" marR="278130">
              <a:lnSpc>
                <a:spcPts val="1650"/>
              </a:lnSpc>
              <a:spcBef>
                <a:spcPts val="600"/>
              </a:spcBef>
            </a:pPr>
            <a:r>
              <a:rPr sz="1400" b="1" dirty="0">
                <a:latin typeface="Noto Sans"/>
                <a:cs typeface="Noto Sans"/>
              </a:rPr>
              <a:t>Goal</a:t>
            </a:r>
            <a:r>
              <a:rPr sz="1400" dirty="0">
                <a:latin typeface="Lato"/>
                <a:cs typeface="Lato"/>
              </a:rPr>
              <a:t>: </a:t>
            </a:r>
            <a:r>
              <a:rPr sz="1400" spc="35" dirty="0">
                <a:latin typeface="Lato"/>
                <a:cs typeface="Lato"/>
              </a:rPr>
              <a:t>starting </a:t>
            </a:r>
            <a:r>
              <a:rPr sz="1400" spc="45" dirty="0">
                <a:latin typeface="Lato"/>
                <a:cs typeface="Lato"/>
              </a:rPr>
              <a:t>in </a:t>
            </a:r>
            <a:r>
              <a:rPr sz="1400" spc="75" dirty="0">
                <a:latin typeface="Lato"/>
                <a:cs typeface="Lato"/>
              </a:rPr>
              <a:t>an</a:t>
            </a:r>
            <a:r>
              <a:rPr sz="1400" spc="-240" dirty="0">
                <a:latin typeface="Lato"/>
                <a:cs typeface="Lato"/>
              </a:rPr>
              <a:t> </a:t>
            </a:r>
            <a:r>
              <a:rPr sz="1400" spc="40" dirty="0">
                <a:latin typeface="Lato"/>
                <a:cs typeface="Lato"/>
              </a:rPr>
              <a:t>upright </a:t>
            </a:r>
            <a:r>
              <a:rPr sz="1400" spc="35" dirty="0">
                <a:latin typeface="Lato"/>
                <a:cs typeface="Lato"/>
              </a:rPr>
              <a:t>position, prevent the </a:t>
            </a:r>
            <a:r>
              <a:rPr sz="1400" spc="40" dirty="0">
                <a:latin typeface="Lato"/>
                <a:cs typeface="Lato"/>
              </a:rPr>
              <a:t>pole  </a:t>
            </a:r>
            <a:r>
              <a:rPr sz="1400" spc="55" dirty="0">
                <a:latin typeface="Lato"/>
                <a:cs typeface="Lato"/>
              </a:rPr>
              <a:t>from </a:t>
            </a:r>
            <a:r>
              <a:rPr sz="1400" spc="30" dirty="0">
                <a:latin typeface="Lato"/>
                <a:cs typeface="Lato"/>
              </a:rPr>
              <a:t>falling over </a:t>
            </a:r>
            <a:r>
              <a:rPr sz="1400" spc="25" dirty="0">
                <a:latin typeface="Lato"/>
                <a:cs typeface="Lato"/>
              </a:rPr>
              <a:t>by </a:t>
            </a:r>
            <a:r>
              <a:rPr sz="1400" spc="30" dirty="0">
                <a:latin typeface="Lato"/>
                <a:cs typeface="Lato"/>
              </a:rPr>
              <a:t>controlling </a:t>
            </a:r>
            <a:r>
              <a:rPr sz="1400" spc="35" dirty="0">
                <a:latin typeface="Lato"/>
                <a:cs typeface="Lato"/>
              </a:rPr>
              <a:t>the </a:t>
            </a:r>
            <a:r>
              <a:rPr sz="1400" spc="15" dirty="0">
                <a:latin typeface="Lato"/>
                <a:cs typeface="Lato"/>
              </a:rPr>
              <a:t>cart’s</a:t>
            </a:r>
            <a:r>
              <a:rPr sz="1400" spc="-204" dirty="0">
                <a:latin typeface="Lato"/>
                <a:cs typeface="Lato"/>
              </a:rPr>
              <a:t> </a:t>
            </a:r>
            <a:r>
              <a:rPr sz="1400" spc="10" dirty="0">
                <a:latin typeface="Lato"/>
                <a:cs typeface="Lato"/>
              </a:rPr>
              <a:t>velocity.</a:t>
            </a:r>
            <a:endParaRPr sz="1400">
              <a:latin typeface="Lato"/>
              <a:cs typeface="Lato"/>
            </a:endParaRPr>
          </a:p>
          <a:p>
            <a:pPr marL="12700" marR="5080">
              <a:lnSpc>
                <a:spcPts val="1650"/>
              </a:lnSpc>
              <a:spcBef>
                <a:spcPts val="600"/>
              </a:spcBef>
            </a:pPr>
            <a:r>
              <a:rPr sz="1400" b="1" spc="-5" dirty="0">
                <a:latin typeface="Noto Sans"/>
                <a:cs typeface="Noto Sans"/>
              </a:rPr>
              <a:t>Conditions</a:t>
            </a:r>
            <a:r>
              <a:rPr sz="1400" spc="-5" dirty="0">
                <a:latin typeface="Lato"/>
                <a:cs typeface="Lato"/>
              </a:rPr>
              <a:t>: </a:t>
            </a:r>
            <a:r>
              <a:rPr sz="1400" spc="45" dirty="0">
                <a:latin typeface="Lato"/>
                <a:cs typeface="Lato"/>
              </a:rPr>
              <a:t>pole </a:t>
            </a:r>
            <a:r>
              <a:rPr sz="1400" spc="50" dirty="0">
                <a:latin typeface="Lato"/>
                <a:cs typeface="Lato"/>
              </a:rPr>
              <a:t>angle </a:t>
            </a:r>
            <a:r>
              <a:rPr sz="1400" spc="65" dirty="0">
                <a:latin typeface="Lato"/>
                <a:cs typeface="Lato"/>
              </a:rPr>
              <a:t>must </a:t>
            </a:r>
            <a:r>
              <a:rPr sz="1400" spc="25" dirty="0">
                <a:latin typeface="Lato"/>
                <a:cs typeface="Lato"/>
              </a:rPr>
              <a:t>stay </a:t>
            </a:r>
            <a:r>
              <a:rPr sz="1400" spc="30" dirty="0">
                <a:latin typeface="Lato"/>
                <a:cs typeface="Lato"/>
              </a:rPr>
              <a:t>between </a:t>
            </a:r>
            <a:r>
              <a:rPr sz="1400" spc="-10" dirty="0">
                <a:latin typeface="Lato"/>
                <a:cs typeface="Lato"/>
              </a:rPr>
              <a:t>±12° </a:t>
            </a:r>
            <a:r>
              <a:rPr sz="1400" spc="15" dirty="0">
                <a:latin typeface="Lato"/>
                <a:cs typeface="Lato"/>
              </a:rPr>
              <a:t>to </a:t>
            </a:r>
            <a:r>
              <a:rPr sz="1400" spc="55" dirty="0">
                <a:latin typeface="Lato"/>
                <a:cs typeface="Lato"/>
              </a:rPr>
              <a:t>be  </a:t>
            </a:r>
            <a:r>
              <a:rPr sz="1400" spc="45" dirty="0">
                <a:latin typeface="Lato"/>
                <a:cs typeface="Lato"/>
              </a:rPr>
              <a:t>considered</a:t>
            </a:r>
            <a:r>
              <a:rPr sz="1400" dirty="0">
                <a:latin typeface="Lato"/>
                <a:cs typeface="Lato"/>
              </a:rPr>
              <a:t> </a:t>
            </a:r>
            <a:r>
              <a:rPr sz="1400" spc="40" dirty="0">
                <a:latin typeface="Lato"/>
                <a:cs typeface="Lato"/>
              </a:rPr>
              <a:t>upright</a:t>
            </a:r>
            <a:r>
              <a:rPr sz="1400" spc="5" dirty="0">
                <a:latin typeface="Lato"/>
                <a:cs typeface="Lato"/>
              </a:rPr>
              <a:t> </a:t>
            </a:r>
            <a:r>
              <a:rPr sz="1400" spc="70" dirty="0">
                <a:latin typeface="Lato"/>
                <a:cs typeface="Lato"/>
              </a:rPr>
              <a:t>and</a:t>
            </a:r>
            <a:r>
              <a:rPr sz="1400" spc="5" dirty="0">
                <a:latin typeface="Lato"/>
                <a:cs typeface="Lato"/>
              </a:rPr>
              <a:t> </a:t>
            </a:r>
            <a:r>
              <a:rPr sz="1400" spc="35" dirty="0">
                <a:latin typeface="Lato"/>
                <a:cs typeface="Lato"/>
              </a:rPr>
              <a:t>the</a:t>
            </a:r>
            <a:r>
              <a:rPr sz="1400" dirty="0">
                <a:latin typeface="Lato"/>
                <a:cs typeface="Lato"/>
              </a:rPr>
              <a:t> </a:t>
            </a:r>
            <a:r>
              <a:rPr sz="1400" spc="30" dirty="0">
                <a:latin typeface="Lato"/>
                <a:cs typeface="Lato"/>
              </a:rPr>
              <a:t>cart</a:t>
            </a:r>
            <a:r>
              <a:rPr sz="1400" spc="5" dirty="0">
                <a:latin typeface="Lato"/>
                <a:cs typeface="Lato"/>
              </a:rPr>
              <a:t> </a:t>
            </a:r>
            <a:r>
              <a:rPr sz="1400" spc="65" dirty="0">
                <a:latin typeface="Lato"/>
                <a:cs typeface="Lato"/>
              </a:rPr>
              <a:t>must</a:t>
            </a:r>
            <a:r>
              <a:rPr sz="1400" spc="5" dirty="0">
                <a:latin typeface="Lato"/>
                <a:cs typeface="Lato"/>
              </a:rPr>
              <a:t> </a:t>
            </a:r>
            <a:r>
              <a:rPr sz="1400" spc="65" dirty="0">
                <a:latin typeface="Lato"/>
                <a:cs typeface="Lato"/>
              </a:rPr>
              <a:t>remain</a:t>
            </a:r>
            <a:r>
              <a:rPr sz="1400" spc="5" dirty="0">
                <a:latin typeface="Lato"/>
                <a:cs typeface="Lato"/>
              </a:rPr>
              <a:t> </a:t>
            </a:r>
            <a:r>
              <a:rPr sz="1400" spc="20" dirty="0">
                <a:latin typeface="Lato"/>
                <a:cs typeface="Lato"/>
              </a:rPr>
              <a:t>within</a:t>
            </a:r>
            <a:r>
              <a:rPr sz="1400" dirty="0">
                <a:latin typeface="Lato"/>
                <a:cs typeface="Lato"/>
              </a:rPr>
              <a:t> </a:t>
            </a:r>
            <a:r>
              <a:rPr sz="1400" spc="-5" dirty="0">
                <a:latin typeface="Lato"/>
                <a:cs typeface="Lato"/>
              </a:rPr>
              <a:t>±2.4  </a:t>
            </a:r>
            <a:r>
              <a:rPr sz="1400" spc="15" dirty="0">
                <a:latin typeface="Lato"/>
                <a:cs typeface="Lato"/>
              </a:rPr>
              <a:t>of </a:t>
            </a:r>
            <a:r>
              <a:rPr sz="1400" spc="35" dirty="0">
                <a:latin typeface="Lato"/>
                <a:cs typeface="Lato"/>
              </a:rPr>
              <a:t>the</a:t>
            </a:r>
            <a:r>
              <a:rPr sz="1400" spc="-20" dirty="0">
                <a:latin typeface="Lato"/>
                <a:cs typeface="Lato"/>
              </a:rPr>
              <a:t> </a:t>
            </a:r>
            <a:r>
              <a:rPr sz="1400" spc="30" dirty="0">
                <a:latin typeface="Lato"/>
                <a:cs typeface="Lato"/>
              </a:rPr>
              <a:t>center.</a:t>
            </a:r>
            <a:endParaRPr sz="14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400" b="1" spc="-5" dirty="0">
                <a:latin typeface="Noto Sans"/>
                <a:cs typeface="Noto Sans"/>
              </a:rPr>
              <a:t>Reward</a:t>
            </a:r>
            <a:r>
              <a:rPr sz="1400" spc="-5" dirty="0">
                <a:latin typeface="Lato"/>
                <a:cs typeface="Lato"/>
              </a:rPr>
              <a:t>: </a:t>
            </a:r>
            <a:r>
              <a:rPr sz="1400" spc="-15" dirty="0">
                <a:latin typeface="Lato"/>
                <a:cs typeface="Lato"/>
              </a:rPr>
              <a:t>+1 </a:t>
            </a:r>
            <a:r>
              <a:rPr sz="1400" spc="25" dirty="0">
                <a:latin typeface="Lato"/>
                <a:cs typeface="Lato"/>
              </a:rPr>
              <a:t>for </a:t>
            </a:r>
            <a:r>
              <a:rPr sz="1400" spc="45" dirty="0">
                <a:latin typeface="Lato"/>
                <a:cs typeface="Lato"/>
              </a:rPr>
              <a:t>each </a:t>
            </a:r>
            <a:r>
              <a:rPr sz="1400" spc="35" dirty="0">
                <a:latin typeface="Lato"/>
                <a:cs typeface="Lato"/>
              </a:rPr>
              <a:t>step</a:t>
            </a:r>
            <a:r>
              <a:rPr sz="1400" spc="-55" dirty="0">
                <a:latin typeface="Lato"/>
                <a:cs typeface="Lato"/>
              </a:rPr>
              <a:t> </a:t>
            </a:r>
            <a:r>
              <a:rPr sz="1400" spc="40" dirty="0">
                <a:latin typeface="Lato"/>
                <a:cs typeface="Lato"/>
              </a:rPr>
              <a:t>taken.</a:t>
            </a:r>
            <a:endParaRPr sz="14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400" b="1" spc="-5" dirty="0">
                <a:latin typeface="Noto Sans"/>
                <a:cs typeface="Noto Sans"/>
              </a:rPr>
              <a:t>Observations </a:t>
            </a:r>
            <a:r>
              <a:rPr sz="1400" b="1" dirty="0">
                <a:latin typeface="Noto Sans"/>
                <a:cs typeface="Noto Sans"/>
              </a:rPr>
              <a:t>and</a:t>
            </a:r>
            <a:r>
              <a:rPr sz="1400" b="1" spc="-10" dirty="0">
                <a:latin typeface="Noto Sans"/>
                <a:cs typeface="Noto Sans"/>
              </a:rPr>
              <a:t> </a:t>
            </a:r>
            <a:r>
              <a:rPr sz="1400" b="1" dirty="0">
                <a:latin typeface="Noto Sans"/>
                <a:cs typeface="Noto Sans"/>
              </a:rPr>
              <a:t>Actions</a:t>
            </a:r>
            <a:r>
              <a:rPr sz="1400" dirty="0">
                <a:latin typeface="Lato"/>
                <a:cs typeface="Lato"/>
              </a:rPr>
              <a:t>:</a:t>
            </a:r>
            <a:endParaRPr sz="1400">
              <a:latin typeface="Lato"/>
              <a:cs typeface="La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499" y="4951955"/>
            <a:ext cx="251714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Noto Sans"/>
                <a:cs typeface="Noto Sans"/>
              </a:rPr>
              <a:t>Reference</a:t>
            </a:r>
            <a:r>
              <a:rPr sz="700" spc="-5" dirty="0">
                <a:latin typeface="Lato"/>
                <a:cs typeface="Lato"/>
              </a:rPr>
              <a:t>:</a:t>
            </a:r>
            <a:r>
              <a:rPr sz="700" spc="10" dirty="0">
                <a:latin typeface="Lato"/>
                <a:cs typeface="Lato"/>
              </a:rPr>
              <a:t> </a:t>
            </a:r>
            <a:r>
              <a:rPr sz="700" dirty="0">
                <a:latin typeface="Lato"/>
                <a:cs typeface="Lato"/>
              </a:rPr>
              <a:t>https://github.com/openai/gym/wiki/CartPole-v0</a:t>
            </a:r>
          </a:p>
        </p:txBody>
      </p:sp>
      <p:sp>
        <p:nvSpPr>
          <p:cNvPr id="7" name="object 7"/>
          <p:cNvSpPr/>
          <p:nvPr/>
        </p:nvSpPr>
        <p:spPr>
          <a:xfrm>
            <a:off x="3657592" y="3792625"/>
            <a:ext cx="1828796" cy="8266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786" y="3567450"/>
            <a:ext cx="2514582" cy="11827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cartpole-no-reset">
            <a:hlinkClick r:id="" action="ppaction://media"/>
            <a:extLst>
              <a:ext uri="{FF2B5EF4-FFF2-40B4-BE49-F238E27FC236}">
                <a16:creationId xmlns:a16="http://schemas.microsoft.com/office/drawing/2014/main" id="{09A9B209-837D-4DFE-A6BB-AAA2B1EB6D7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562600" y="1000228"/>
            <a:ext cx="2971800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5207" y="120151"/>
            <a:ext cx="1035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7E7E7E"/>
                </a:solidFill>
                <a:latin typeface="Arial"/>
                <a:cs typeface="Arial"/>
              </a:rPr>
              <a:t>8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3" y="375157"/>
            <a:ext cx="5872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00"/>
                </a:solidFill>
                <a:latin typeface="Noto Sans"/>
                <a:cs typeface="Noto Sans"/>
              </a:rPr>
              <a:t>Example 2: Mountain Car</a:t>
            </a:r>
            <a:r>
              <a:rPr sz="2400" b="1" spc="-95" dirty="0">
                <a:solidFill>
                  <a:srgbClr val="000000"/>
                </a:solidFill>
                <a:latin typeface="Noto Sans"/>
                <a:cs typeface="Noto Sans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Noto Sans"/>
                <a:cs typeface="Noto Sans"/>
              </a:rPr>
              <a:t>Environment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3898" y="3529393"/>
            <a:ext cx="2971794" cy="10858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52317" y="3417670"/>
            <a:ext cx="1439347" cy="13092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0223" y="1066035"/>
            <a:ext cx="5043805" cy="24003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Noto Sans"/>
                <a:cs typeface="Noto Sans"/>
              </a:rPr>
              <a:t>Environment Description</a:t>
            </a:r>
            <a:r>
              <a:rPr sz="1400" spc="-5" dirty="0">
                <a:latin typeface="Lato"/>
                <a:cs typeface="Lato"/>
              </a:rPr>
              <a:t>: </a:t>
            </a:r>
            <a:r>
              <a:rPr sz="1400" spc="80" dirty="0">
                <a:latin typeface="Lato"/>
                <a:cs typeface="Lato"/>
              </a:rPr>
              <a:t>a </a:t>
            </a:r>
            <a:r>
              <a:rPr sz="1400" spc="40" dirty="0">
                <a:latin typeface="Lato"/>
                <a:cs typeface="Lato"/>
              </a:rPr>
              <a:t>car </a:t>
            </a:r>
            <a:r>
              <a:rPr sz="1400" spc="60" dirty="0">
                <a:latin typeface="Lato"/>
                <a:cs typeface="Lato"/>
              </a:rPr>
              <a:t>on </a:t>
            </a:r>
            <a:r>
              <a:rPr sz="1400" spc="80" dirty="0">
                <a:latin typeface="Lato"/>
                <a:cs typeface="Lato"/>
              </a:rPr>
              <a:t>a </a:t>
            </a:r>
            <a:r>
              <a:rPr sz="1400" spc="50" dirty="0">
                <a:latin typeface="Lato"/>
                <a:cs typeface="Lato"/>
              </a:rPr>
              <a:t>one-dimensional</a:t>
            </a:r>
            <a:r>
              <a:rPr sz="1400" spc="-250" dirty="0">
                <a:latin typeface="Lato"/>
                <a:cs typeface="Lato"/>
              </a:rPr>
              <a:t> </a:t>
            </a:r>
            <a:r>
              <a:rPr sz="1400" spc="25" dirty="0">
                <a:latin typeface="Lato"/>
                <a:cs typeface="Lato"/>
              </a:rPr>
              <a:t>track  </a:t>
            </a:r>
            <a:r>
              <a:rPr sz="1400" spc="40" dirty="0">
                <a:latin typeface="Lato"/>
                <a:cs typeface="Lato"/>
              </a:rPr>
              <a:t>positioned </a:t>
            </a:r>
            <a:r>
              <a:rPr sz="1400" spc="30" dirty="0">
                <a:latin typeface="Lato"/>
                <a:cs typeface="Lato"/>
              </a:rPr>
              <a:t>between </a:t>
            </a:r>
            <a:r>
              <a:rPr sz="1400" spc="5" dirty="0">
                <a:latin typeface="Lato"/>
                <a:cs typeface="Lato"/>
              </a:rPr>
              <a:t>two</a:t>
            </a:r>
            <a:r>
              <a:rPr sz="1400" spc="-70" dirty="0">
                <a:latin typeface="Lato"/>
                <a:cs typeface="Lato"/>
              </a:rPr>
              <a:t> </a:t>
            </a:r>
            <a:r>
              <a:rPr sz="1400" spc="40" dirty="0">
                <a:latin typeface="Lato"/>
                <a:cs typeface="Lato"/>
              </a:rPr>
              <a:t>“mountains”.</a:t>
            </a:r>
            <a:endParaRPr sz="14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400" b="1" dirty="0">
                <a:latin typeface="Noto Sans"/>
                <a:cs typeface="Noto Sans"/>
              </a:rPr>
              <a:t>Goal</a:t>
            </a:r>
            <a:r>
              <a:rPr sz="1400" dirty="0">
                <a:latin typeface="Lato"/>
                <a:cs typeface="Lato"/>
              </a:rPr>
              <a:t>: </a:t>
            </a:r>
            <a:r>
              <a:rPr sz="1400" spc="30" dirty="0">
                <a:latin typeface="Lato"/>
                <a:cs typeface="Lato"/>
              </a:rPr>
              <a:t>drive</a:t>
            </a:r>
            <a:r>
              <a:rPr sz="1400" dirty="0">
                <a:latin typeface="Lato"/>
                <a:cs typeface="Lato"/>
              </a:rPr>
              <a:t> </a:t>
            </a:r>
            <a:r>
              <a:rPr sz="1400" spc="70" dirty="0">
                <a:latin typeface="Lato"/>
                <a:cs typeface="Lato"/>
              </a:rPr>
              <a:t>up</a:t>
            </a:r>
            <a:r>
              <a:rPr sz="1400" dirty="0">
                <a:latin typeface="Lato"/>
                <a:cs typeface="Lato"/>
              </a:rPr>
              <a:t> </a:t>
            </a:r>
            <a:r>
              <a:rPr sz="1400" spc="35" dirty="0">
                <a:latin typeface="Lato"/>
                <a:cs typeface="Lato"/>
              </a:rPr>
              <a:t>the</a:t>
            </a:r>
            <a:r>
              <a:rPr sz="1400" dirty="0">
                <a:latin typeface="Lato"/>
                <a:cs typeface="Lato"/>
              </a:rPr>
              <a:t> </a:t>
            </a:r>
            <a:r>
              <a:rPr sz="1400" spc="60" dirty="0">
                <a:latin typeface="Lato"/>
                <a:cs typeface="Lato"/>
              </a:rPr>
              <a:t>mountain</a:t>
            </a:r>
            <a:r>
              <a:rPr sz="1400" dirty="0">
                <a:latin typeface="Lato"/>
                <a:cs typeface="Lato"/>
              </a:rPr>
              <a:t> </a:t>
            </a:r>
            <a:r>
              <a:rPr sz="1400" spc="60" dirty="0">
                <a:latin typeface="Lato"/>
                <a:cs typeface="Lato"/>
              </a:rPr>
              <a:t>on</a:t>
            </a:r>
            <a:r>
              <a:rPr sz="1400" dirty="0">
                <a:latin typeface="Lato"/>
                <a:cs typeface="Lato"/>
              </a:rPr>
              <a:t> </a:t>
            </a:r>
            <a:r>
              <a:rPr sz="1400" spc="35" dirty="0">
                <a:latin typeface="Lato"/>
                <a:cs typeface="Lato"/>
              </a:rPr>
              <a:t>the</a:t>
            </a:r>
            <a:r>
              <a:rPr sz="1400" dirty="0">
                <a:latin typeface="Lato"/>
                <a:cs typeface="Lato"/>
              </a:rPr>
              <a:t> </a:t>
            </a:r>
            <a:r>
              <a:rPr sz="1400" spc="30" dirty="0">
                <a:latin typeface="Lato"/>
                <a:cs typeface="Lato"/>
              </a:rPr>
              <a:t>right</a:t>
            </a:r>
            <a:r>
              <a:rPr sz="1400" dirty="0">
                <a:latin typeface="Lato"/>
                <a:cs typeface="Lato"/>
              </a:rPr>
              <a:t> </a:t>
            </a:r>
            <a:r>
              <a:rPr sz="1400" spc="15" dirty="0">
                <a:latin typeface="Lato"/>
                <a:cs typeface="Lato"/>
              </a:rPr>
              <a:t>to</a:t>
            </a:r>
            <a:r>
              <a:rPr sz="1400" dirty="0">
                <a:latin typeface="Lato"/>
                <a:cs typeface="Lato"/>
              </a:rPr>
              <a:t> </a:t>
            </a:r>
            <a:r>
              <a:rPr sz="1400" spc="45" dirty="0">
                <a:latin typeface="Lato"/>
                <a:cs typeface="Lato"/>
              </a:rPr>
              <a:t>reach</a:t>
            </a:r>
            <a:r>
              <a:rPr sz="1400" dirty="0">
                <a:latin typeface="Lato"/>
                <a:cs typeface="Lato"/>
              </a:rPr>
              <a:t> </a:t>
            </a:r>
            <a:r>
              <a:rPr sz="1400" spc="35" dirty="0">
                <a:latin typeface="Lato"/>
                <a:cs typeface="Lato"/>
              </a:rPr>
              <a:t>the</a:t>
            </a:r>
            <a:r>
              <a:rPr sz="1400" dirty="0">
                <a:latin typeface="Lato"/>
                <a:cs typeface="Lato"/>
              </a:rPr>
              <a:t> </a:t>
            </a:r>
            <a:r>
              <a:rPr sz="1400" spc="35" dirty="0">
                <a:latin typeface="Lato"/>
                <a:cs typeface="Lato"/>
              </a:rPr>
              <a:t>ﬂag.</a:t>
            </a:r>
            <a:endParaRPr sz="1400">
              <a:latin typeface="Lato"/>
              <a:cs typeface="Lato"/>
            </a:endParaRPr>
          </a:p>
          <a:p>
            <a:pPr marL="12700" marR="225425">
              <a:lnSpc>
                <a:spcPts val="1650"/>
              </a:lnSpc>
              <a:spcBef>
                <a:spcPts val="650"/>
              </a:spcBef>
            </a:pPr>
            <a:r>
              <a:rPr sz="1400" b="1" spc="-5" dirty="0">
                <a:latin typeface="Noto Sans"/>
                <a:cs typeface="Noto Sans"/>
              </a:rPr>
              <a:t>Conditions</a:t>
            </a:r>
            <a:r>
              <a:rPr sz="1400" spc="-5" dirty="0">
                <a:latin typeface="Lato"/>
                <a:cs typeface="Lato"/>
              </a:rPr>
              <a:t>: </a:t>
            </a:r>
            <a:r>
              <a:rPr sz="1400" spc="20" dirty="0">
                <a:latin typeface="Lato"/>
                <a:cs typeface="Lato"/>
              </a:rPr>
              <a:t>car’s </a:t>
            </a:r>
            <a:r>
              <a:rPr sz="1400" spc="45" dirty="0">
                <a:latin typeface="Lato"/>
                <a:cs typeface="Lato"/>
              </a:rPr>
              <a:t>engine </a:t>
            </a:r>
            <a:r>
              <a:rPr sz="1400" spc="35" dirty="0">
                <a:latin typeface="Lato"/>
                <a:cs typeface="Lato"/>
              </a:rPr>
              <a:t>is not </a:t>
            </a:r>
            <a:r>
              <a:rPr sz="1400" spc="40" dirty="0">
                <a:latin typeface="Lato"/>
                <a:cs typeface="Lato"/>
              </a:rPr>
              <a:t>strong </a:t>
            </a:r>
            <a:r>
              <a:rPr sz="1400" spc="55" dirty="0">
                <a:latin typeface="Lato"/>
                <a:cs typeface="Lato"/>
              </a:rPr>
              <a:t>enough </a:t>
            </a:r>
            <a:r>
              <a:rPr sz="1400" spc="15" dirty="0">
                <a:latin typeface="Lato"/>
                <a:cs typeface="Lato"/>
              </a:rPr>
              <a:t>to </a:t>
            </a:r>
            <a:r>
              <a:rPr sz="1400" spc="35" dirty="0">
                <a:latin typeface="Lato"/>
                <a:cs typeface="Lato"/>
              </a:rPr>
              <a:t>scale </a:t>
            </a:r>
            <a:r>
              <a:rPr sz="1400" spc="30" dirty="0">
                <a:latin typeface="Lato"/>
                <a:cs typeface="Lato"/>
              </a:rPr>
              <a:t>the  </a:t>
            </a:r>
            <a:r>
              <a:rPr sz="1400" spc="60" dirty="0">
                <a:latin typeface="Lato"/>
                <a:cs typeface="Lato"/>
              </a:rPr>
              <a:t>mountain</a:t>
            </a:r>
            <a:r>
              <a:rPr sz="1400" dirty="0">
                <a:latin typeface="Lato"/>
                <a:cs typeface="Lato"/>
              </a:rPr>
              <a:t> </a:t>
            </a:r>
            <a:r>
              <a:rPr sz="1400" spc="60" dirty="0">
                <a:latin typeface="Lato"/>
                <a:cs typeface="Lato"/>
              </a:rPr>
              <a:t>on</a:t>
            </a:r>
            <a:r>
              <a:rPr sz="1400" dirty="0">
                <a:latin typeface="Lato"/>
                <a:cs typeface="Lato"/>
              </a:rPr>
              <a:t> </a:t>
            </a:r>
            <a:r>
              <a:rPr sz="1400" spc="35" dirty="0">
                <a:latin typeface="Lato"/>
                <a:cs typeface="Lato"/>
              </a:rPr>
              <a:t>the</a:t>
            </a:r>
            <a:r>
              <a:rPr sz="1400" dirty="0">
                <a:latin typeface="Lato"/>
                <a:cs typeface="Lato"/>
              </a:rPr>
              <a:t> </a:t>
            </a:r>
            <a:r>
              <a:rPr sz="1400" spc="30" dirty="0">
                <a:latin typeface="Lato"/>
                <a:cs typeface="Lato"/>
              </a:rPr>
              <a:t>right</a:t>
            </a:r>
            <a:r>
              <a:rPr sz="1400" dirty="0">
                <a:latin typeface="Lato"/>
                <a:cs typeface="Lato"/>
              </a:rPr>
              <a:t> </a:t>
            </a:r>
            <a:r>
              <a:rPr sz="1400" spc="45" dirty="0">
                <a:latin typeface="Lato"/>
                <a:cs typeface="Lato"/>
              </a:rPr>
              <a:t>in</a:t>
            </a:r>
            <a:r>
              <a:rPr sz="1400" spc="5" dirty="0">
                <a:latin typeface="Lato"/>
                <a:cs typeface="Lato"/>
              </a:rPr>
              <a:t> </a:t>
            </a:r>
            <a:r>
              <a:rPr sz="1400" spc="80" dirty="0">
                <a:latin typeface="Lato"/>
                <a:cs typeface="Lato"/>
              </a:rPr>
              <a:t>a</a:t>
            </a:r>
            <a:r>
              <a:rPr sz="1400" dirty="0">
                <a:latin typeface="Lato"/>
                <a:cs typeface="Lato"/>
              </a:rPr>
              <a:t> </a:t>
            </a:r>
            <a:r>
              <a:rPr sz="1400" spc="40" dirty="0">
                <a:latin typeface="Lato"/>
                <a:cs typeface="Lato"/>
              </a:rPr>
              <a:t>single</a:t>
            </a:r>
            <a:r>
              <a:rPr sz="1400" dirty="0">
                <a:latin typeface="Lato"/>
                <a:cs typeface="Lato"/>
              </a:rPr>
              <a:t> </a:t>
            </a:r>
            <a:r>
              <a:rPr sz="1400" spc="55" dirty="0">
                <a:latin typeface="Lato"/>
                <a:cs typeface="Lato"/>
              </a:rPr>
              <a:t>pass,</a:t>
            </a:r>
            <a:r>
              <a:rPr sz="1400" dirty="0">
                <a:latin typeface="Lato"/>
                <a:cs typeface="Lato"/>
              </a:rPr>
              <a:t> it </a:t>
            </a:r>
            <a:r>
              <a:rPr sz="1400" spc="55" dirty="0">
                <a:latin typeface="Lato"/>
                <a:cs typeface="Lato"/>
              </a:rPr>
              <a:t>needs</a:t>
            </a:r>
            <a:r>
              <a:rPr sz="1400" spc="5" dirty="0">
                <a:latin typeface="Lato"/>
                <a:cs typeface="Lato"/>
              </a:rPr>
              <a:t> </a:t>
            </a:r>
            <a:r>
              <a:rPr sz="1400" spc="15" dirty="0">
                <a:latin typeface="Lato"/>
                <a:cs typeface="Lato"/>
              </a:rPr>
              <a:t>to</a:t>
            </a:r>
            <a:r>
              <a:rPr sz="1400" dirty="0">
                <a:latin typeface="Lato"/>
                <a:cs typeface="Lato"/>
              </a:rPr>
              <a:t> </a:t>
            </a:r>
            <a:r>
              <a:rPr sz="1400" spc="45" dirty="0">
                <a:latin typeface="Lato"/>
                <a:cs typeface="Lato"/>
              </a:rPr>
              <a:t>build</a:t>
            </a:r>
            <a:r>
              <a:rPr sz="1400" dirty="0">
                <a:latin typeface="Lato"/>
                <a:cs typeface="Lato"/>
              </a:rPr>
              <a:t> </a:t>
            </a:r>
            <a:r>
              <a:rPr sz="1400" spc="70" dirty="0">
                <a:latin typeface="Lato"/>
                <a:cs typeface="Lato"/>
              </a:rPr>
              <a:t>up  </a:t>
            </a:r>
            <a:r>
              <a:rPr sz="1400" spc="80" dirty="0">
                <a:latin typeface="Lato"/>
                <a:cs typeface="Lato"/>
              </a:rPr>
              <a:t>momentum </a:t>
            </a:r>
            <a:r>
              <a:rPr sz="1400" spc="25" dirty="0">
                <a:latin typeface="Lato"/>
                <a:cs typeface="Lato"/>
              </a:rPr>
              <a:t>by </a:t>
            </a:r>
            <a:r>
              <a:rPr sz="1400" spc="40" dirty="0">
                <a:latin typeface="Lato"/>
                <a:cs typeface="Lato"/>
              </a:rPr>
              <a:t>going back </a:t>
            </a:r>
            <a:r>
              <a:rPr sz="1400" spc="70" dirty="0">
                <a:latin typeface="Lato"/>
                <a:cs typeface="Lato"/>
              </a:rPr>
              <a:t>and </a:t>
            </a:r>
            <a:r>
              <a:rPr sz="1400" spc="25" dirty="0">
                <a:latin typeface="Lato"/>
                <a:cs typeface="Lato"/>
              </a:rPr>
              <a:t>forth </a:t>
            </a:r>
            <a:r>
              <a:rPr sz="1400" spc="30" dirty="0">
                <a:latin typeface="Lato"/>
                <a:cs typeface="Lato"/>
              </a:rPr>
              <a:t>between </a:t>
            </a:r>
            <a:r>
              <a:rPr sz="1400" spc="35" dirty="0">
                <a:latin typeface="Lato"/>
                <a:cs typeface="Lato"/>
              </a:rPr>
              <a:t>the </a:t>
            </a:r>
            <a:r>
              <a:rPr sz="1400" spc="5" dirty="0">
                <a:latin typeface="Lato"/>
                <a:cs typeface="Lato"/>
              </a:rPr>
              <a:t>two  </a:t>
            </a:r>
            <a:r>
              <a:rPr sz="1400" spc="55" dirty="0">
                <a:latin typeface="Lato"/>
                <a:cs typeface="Lato"/>
              </a:rPr>
              <a:t>mountains.</a:t>
            </a:r>
            <a:endParaRPr sz="14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400" b="1" spc="-5" dirty="0">
                <a:latin typeface="Noto Sans"/>
                <a:cs typeface="Noto Sans"/>
              </a:rPr>
              <a:t>Reward</a:t>
            </a:r>
            <a:r>
              <a:rPr sz="1400" spc="-5" dirty="0">
                <a:latin typeface="Lato"/>
                <a:cs typeface="Lato"/>
              </a:rPr>
              <a:t>: </a:t>
            </a:r>
            <a:r>
              <a:rPr sz="1400" spc="-45" dirty="0">
                <a:latin typeface="Lato"/>
                <a:cs typeface="Lato"/>
              </a:rPr>
              <a:t>-1 </a:t>
            </a:r>
            <a:r>
              <a:rPr sz="1400" spc="25" dirty="0">
                <a:latin typeface="Lato"/>
                <a:cs typeface="Lato"/>
              </a:rPr>
              <a:t>for </a:t>
            </a:r>
            <a:r>
              <a:rPr sz="1400" spc="45" dirty="0">
                <a:latin typeface="Lato"/>
                <a:cs typeface="Lato"/>
              </a:rPr>
              <a:t>each time </a:t>
            </a:r>
            <a:r>
              <a:rPr sz="1400" spc="35" dirty="0">
                <a:latin typeface="Lato"/>
                <a:cs typeface="Lato"/>
              </a:rPr>
              <a:t>step </a:t>
            </a:r>
            <a:r>
              <a:rPr sz="1400" spc="30" dirty="0">
                <a:latin typeface="Lato"/>
                <a:cs typeface="Lato"/>
              </a:rPr>
              <a:t>until </a:t>
            </a:r>
            <a:r>
              <a:rPr sz="1400" spc="35" dirty="0">
                <a:latin typeface="Lato"/>
                <a:cs typeface="Lato"/>
              </a:rPr>
              <a:t>the </a:t>
            </a:r>
            <a:r>
              <a:rPr sz="1400" spc="45" dirty="0">
                <a:latin typeface="Lato"/>
                <a:cs typeface="Lato"/>
              </a:rPr>
              <a:t>goal </a:t>
            </a:r>
            <a:r>
              <a:rPr sz="1400" spc="35" dirty="0">
                <a:latin typeface="Lato"/>
                <a:cs typeface="Lato"/>
              </a:rPr>
              <a:t>is</a:t>
            </a:r>
            <a:r>
              <a:rPr sz="1400" spc="-190" dirty="0">
                <a:latin typeface="Lato"/>
                <a:cs typeface="Lato"/>
              </a:rPr>
              <a:t> </a:t>
            </a:r>
            <a:r>
              <a:rPr sz="1400" spc="45" dirty="0">
                <a:latin typeface="Lato"/>
                <a:cs typeface="Lato"/>
              </a:rPr>
              <a:t>reached.</a:t>
            </a:r>
            <a:endParaRPr sz="14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Noto Sans"/>
                <a:cs typeface="Noto Sans"/>
              </a:rPr>
              <a:t>Observations </a:t>
            </a:r>
            <a:r>
              <a:rPr sz="1400" b="1" dirty="0">
                <a:latin typeface="Noto Sans"/>
                <a:cs typeface="Noto Sans"/>
              </a:rPr>
              <a:t>and</a:t>
            </a:r>
            <a:r>
              <a:rPr sz="1400" b="1" spc="-10" dirty="0">
                <a:latin typeface="Noto Sans"/>
                <a:cs typeface="Noto Sans"/>
              </a:rPr>
              <a:t> </a:t>
            </a:r>
            <a:r>
              <a:rPr sz="1400" b="1" dirty="0">
                <a:latin typeface="Noto Sans"/>
                <a:cs typeface="Noto Sans"/>
              </a:rPr>
              <a:t>Actions</a:t>
            </a:r>
            <a:r>
              <a:rPr sz="1400" dirty="0">
                <a:latin typeface="Lato"/>
                <a:cs typeface="Lato"/>
              </a:rPr>
              <a:t>:</a:t>
            </a:r>
            <a:endParaRPr sz="1400">
              <a:latin typeface="Lato"/>
              <a:cs typeface="La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499" y="4951955"/>
            <a:ext cx="270700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Noto Sans"/>
                <a:cs typeface="Noto Sans"/>
              </a:rPr>
              <a:t>Reference</a:t>
            </a:r>
            <a:r>
              <a:rPr sz="700" spc="-5" dirty="0">
                <a:latin typeface="Lato"/>
                <a:cs typeface="Lato"/>
              </a:rPr>
              <a:t>:</a:t>
            </a:r>
            <a:r>
              <a:rPr sz="700" spc="45" dirty="0">
                <a:latin typeface="Lato"/>
                <a:cs typeface="Lato"/>
              </a:rPr>
              <a:t> </a:t>
            </a:r>
            <a:r>
              <a:rPr sz="700" dirty="0">
                <a:latin typeface="Lato"/>
                <a:cs typeface="Lato"/>
              </a:rPr>
              <a:t>https://github.com/openai/gym/wiki/MountainCar-v0</a:t>
            </a:r>
            <a:endParaRPr sz="700">
              <a:latin typeface="Lato"/>
              <a:cs typeface="Lato"/>
            </a:endParaRPr>
          </a:p>
        </p:txBody>
      </p:sp>
      <p:pic>
        <p:nvPicPr>
          <p:cNvPr id="9" name="original">
            <a:hlinkClick r:id="" action="ppaction://media"/>
            <a:extLst>
              <a:ext uri="{FF2B5EF4-FFF2-40B4-BE49-F238E27FC236}">
                <a16:creationId xmlns:a16="http://schemas.microsoft.com/office/drawing/2014/main" id="{90597012-4234-4ADB-BA98-C51C9F7883B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236127" y="1352550"/>
            <a:ext cx="2347913" cy="1565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3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5207" y="120151"/>
            <a:ext cx="1035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7E7E7E"/>
                </a:solidFill>
                <a:latin typeface="Arial"/>
                <a:cs typeface="Arial"/>
              </a:rPr>
              <a:t>9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3" y="375157"/>
            <a:ext cx="157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00"/>
                </a:solidFill>
                <a:latin typeface="Noto Sans"/>
                <a:cs typeface="Noto Sans"/>
              </a:rPr>
              <a:t>Resources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492" y="1294634"/>
            <a:ext cx="7950834" cy="17056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48615" marR="133350" indent="-336550">
              <a:lnSpc>
                <a:spcPts val="1650"/>
              </a:lnSpc>
              <a:spcBef>
                <a:spcPts val="180"/>
              </a:spcBef>
              <a:buClr>
                <a:srgbClr val="000000"/>
              </a:buClr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u="heavy" spc="25" dirty="0">
                <a:solidFill>
                  <a:srgbClr val="BA0000"/>
                </a:solidFill>
                <a:uFill>
                  <a:solidFill>
                    <a:srgbClr val="BA0000"/>
                  </a:solidFill>
                </a:uFill>
                <a:latin typeface="Lato"/>
                <a:cs typeface="Lato"/>
                <a:hlinkClick r:id="rId2"/>
              </a:rPr>
              <a:t>https://medium.com/@SmartLabAI/reinforcement-learning-algorithms-an-intuitive-overvie  </a:t>
            </a:r>
            <a:r>
              <a:rPr sz="1400" u="heavy" spc="5" dirty="0">
                <a:solidFill>
                  <a:srgbClr val="BA0000"/>
                </a:solidFill>
                <a:uFill>
                  <a:solidFill>
                    <a:srgbClr val="BA0000"/>
                  </a:solidFill>
                </a:uFill>
                <a:latin typeface="Lato"/>
                <a:cs typeface="Lato"/>
                <a:hlinkClick r:id="rId2"/>
              </a:rPr>
              <a:t>w-904e2dﬀ5bbc</a:t>
            </a:r>
            <a:endParaRPr sz="1400">
              <a:latin typeface="Lato"/>
              <a:cs typeface="Lato"/>
            </a:endParaRPr>
          </a:p>
          <a:p>
            <a:pPr marL="348615" marR="5080" indent="-336550">
              <a:lnSpc>
                <a:spcPts val="1650"/>
              </a:lnSpc>
              <a:buClr>
                <a:srgbClr val="000000"/>
              </a:buClr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u="heavy" spc="20" dirty="0">
                <a:solidFill>
                  <a:srgbClr val="BA0000"/>
                </a:solidFill>
                <a:uFill>
                  <a:solidFill>
                    <a:srgbClr val="BA0000"/>
                  </a:solidFill>
                </a:uFill>
                <a:latin typeface="Lato"/>
                <a:cs typeface="Lato"/>
                <a:hlinkClick r:id="rId3"/>
              </a:rPr>
              <a:t>https://www.freecodecamp.org/news/diving-deeper-into-reinforcement-learning-with-q-lear  </a:t>
            </a:r>
            <a:r>
              <a:rPr sz="1400" u="heavy" spc="5" dirty="0">
                <a:solidFill>
                  <a:srgbClr val="BA0000"/>
                </a:solidFill>
                <a:uFill>
                  <a:solidFill>
                    <a:srgbClr val="BA0000"/>
                  </a:solidFill>
                </a:uFill>
                <a:latin typeface="Lato"/>
                <a:cs typeface="Lato"/>
                <a:hlinkClick r:id="rId3"/>
              </a:rPr>
              <a:t>ning-c18d0db58efe/</a:t>
            </a:r>
            <a:endParaRPr sz="1400">
              <a:latin typeface="Lato"/>
              <a:cs typeface="Lato"/>
            </a:endParaRPr>
          </a:p>
          <a:p>
            <a:pPr marL="348615" indent="-336550">
              <a:lnSpc>
                <a:spcPts val="1585"/>
              </a:lnSpc>
              <a:buClr>
                <a:srgbClr val="000000"/>
              </a:buClr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u="heavy" spc="25" dirty="0">
                <a:solidFill>
                  <a:srgbClr val="BA0000"/>
                </a:solidFill>
                <a:uFill>
                  <a:solidFill>
                    <a:srgbClr val="BA0000"/>
                  </a:solidFill>
                </a:uFill>
                <a:latin typeface="Lato"/>
                <a:cs typeface="Lato"/>
                <a:hlinkClick r:id="rId4"/>
              </a:rPr>
              <a:t>https://spinningup.openai.com/en/latest/spinningup/rl_intro2.html</a:t>
            </a:r>
            <a:endParaRPr sz="1400">
              <a:latin typeface="Lato"/>
              <a:cs typeface="Lato"/>
            </a:endParaRPr>
          </a:p>
          <a:p>
            <a:pPr marL="348615" marR="10795" indent="-336550">
              <a:lnSpc>
                <a:spcPts val="1650"/>
              </a:lnSpc>
              <a:spcBef>
                <a:spcPts val="65"/>
              </a:spcBef>
              <a:buClr>
                <a:srgbClr val="000000"/>
              </a:buClr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u="heavy" spc="25" dirty="0">
                <a:solidFill>
                  <a:srgbClr val="BA0000"/>
                </a:solidFill>
                <a:uFill>
                  <a:solidFill>
                    <a:srgbClr val="BA0000"/>
                  </a:solidFill>
                </a:uFill>
                <a:latin typeface="Lato"/>
                <a:cs typeface="Lato"/>
                <a:hlinkClick r:id="rId5"/>
              </a:rPr>
              <a:t>https://towardsdatascience.com/reinforcement-learning-markov-decision-process-part-2-96  </a:t>
            </a:r>
            <a:r>
              <a:rPr sz="1400" u="heavy" spc="-10" dirty="0">
                <a:solidFill>
                  <a:srgbClr val="BA0000"/>
                </a:solidFill>
                <a:uFill>
                  <a:solidFill>
                    <a:srgbClr val="BA0000"/>
                  </a:solidFill>
                </a:uFill>
                <a:latin typeface="Lato"/>
                <a:cs typeface="Lato"/>
                <a:hlinkClick r:id="rId5"/>
              </a:rPr>
              <a:t>837c936ec3</a:t>
            </a:r>
            <a:endParaRPr sz="1400">
              <a:latin typeface="Lato"/>
              <a:cs typeface="Lato"/>
            </a:endParaRPr>
          </a:p>
          <a:p>
            <a:pPr marL="348615" indent="-336550">
              <a:lnSpc>
                <a:spcPts val="1600"/>
              </a:lnSpc>
              <a:buClr>
                <a:srgbClr val="000000"/>
              </a:buClr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u="heavy" spc="5" dirty="0">
                <a:solidFill>
                  <a:srgbClr val="BA0000"/>
                </a:solidFill>
                <a:uFill>
                  <a:solidFill>
                    <a:srgbClr val="BA0000"/>
                  </a:solidFill>
                </a:uFill>
                <a:latin typeface="Lato"/>
                <a:cs typeface="Lato"/>
                <a:hlinkClick r:id="rId6"/>
              </a:rPr>
              <a:t>https://deeplizard.com/learn/playlist/PLZbbT5o_s2xoWNVdDudn51XM8lOuZ_Njv</a:t>
            </a:r>
            <a:endParaRPr sz="1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49" y="421005"/>
            <a:ext cx="52177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R</a:t>
            </a:r>
            <a:r>
              <a:rPr dirty="0"/>
              <a:t>L</a:t>
            </a:r>
            <a:r>
              <a:rPr spc="-210" dirty="0"/>
              <a:t> </a:t>
            </a:r>
            <a:r>
              <a:rPr spc="-135" dirty="0"/>
              <a:t>T</a:t>
            </a:r>
            <a:r>
              <a:rPr spc="-10" dirty="0"/>
              <a:t>e</a:t>
            </a:r>
            <a:r>
              <a:rPr spc="55" dirty="0"/>
              <a:t>r</a:t>
            </a:r>
            <a:r>
              <a:rPr spc="50" dirty="0"/>
              <a:t>m</a:t>
            </a:r>
            <a:r>
              <a:rPr spc="55" dirty="0"/>
              <a:t>i</a:t>
            </a:r>
            <a:r>
              <a:rPr spc="70" dirty="0"/>
              <a:t>n</a:t>
            </a:r>
            <a:r>
              <a:rPr spc="15" dirty="0"/>
              <a:t>o</a:t>
            </a:r>
            <a:r>
              <a:rPr spc="-110" dirty="0"/>
              <a:t>l</a:t>
            </a:r>
            <a:r>
              <a:rPr spc="-5" dirty="0"/>
              <a:t>o</a:t>
            </a:r>
            <a:r>
              <a:rPr spc="-15" dirty="0"/>
              <a:t>g</a:t>
            </a:r>
            <a:r>
              <a:rPr dirty="0"/>
              <a:t>ies</a:t>
            </a:r>
            <a:r>
              <a:rPr spc="-70" dirty="0"/>
              <a:t> </a:t>
            </a:r>
            <a:r>
              <a:rPr spc="-250" dirty="0"/>
              <a:t>M</a:t>
            </a:r>
            <a:r>
              <a:rPr spc="75" dirty="0"/>
              <a:t>a</a:t>
            </a:r>
            <a:r>
              <a:rPr spc="35" dirty="0"/>
              <a:t>t</a:t>
            </a:r>
            <a:r>
              <a:rPr spc="25" dirty="0"/>
              <a:t>c</a:t>
            </a:r>
            <a:r>
              <a:rPr spc="15" dirty="0"/>
              <a:t>h</a:t>
            </a:r>
            <a:r>
              <a:rPr spc="30" dirty="0"/>
              <a:t>i</a:t>
            </a:r>
            <a:r>
              <a:rPr spc="-5" dirty="0"/>
              <a:t>n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698" y="1310766"/>
            <a:ext cx="2546985" cy="190055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22909" marR="0" lvl="0" indent="-41084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422275" algn="l"/>
                <a:tab pos="423545" algn="l"/>
              </a:tabLst>
              <a:defRPr/>
            </a:pP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</a:t>
            </a:r>
            <a:r>
              <a:rPr kumimoji="0" sz="1800" b="0" i="0" u="none" strike="noStrike" kern="1200" cap="none" spc="2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r>
              <a:rPr kumimoji="0" sz="1800" b="0" i="0" u="none" strike="noStrike" kern="1200" cap="none" spc="-19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sz="1800" b="0" i="0" u="none" strike="noStrike" kern="1200" cap="none" spc="2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un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</a:t>
            </a: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io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422909" marR="0" lvl="0" indent="-41084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422275" algn="l"/>
                <a:tab pos="423545" algn="l"/>
              </a:tabLst>
              <a:defRPr/>
            </a:pPr>
            <a:r>
              <a:rPr kumimoji="0" sz="1800" b="0" i="0" u="none" strike="noStrike" kern="1200" cap="none" spc="4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1800" b="0" i="0" u="none" strike="noStrike" kern="1200" cap="none" spc="4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ctio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</a:t>
            </a:r>
            <a:r>
              <a:rPr kumimoji="0" sz="1800" b="0" i="0" u="none" strike="noStrike" kern="1200" cap="none" spc="-19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pa</a:t>
            </a:r>
            <a:r>
              <a:rPr kumimoji="0" sz="1800" b="0" i="0" u="none" strike="noStrike" kern="1200" cap="none" spc="-3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422909" marR="0" lvl="0" indent="-41084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422275" algn="l"/>
                <a:tab pos="423545" algn="l"/>
              </a:tabLst>
              <a:defRPr/>
            </a:pPr>
            <a:r>
              <a:rPr kumimoji="0" sz="1800" b="0" i="0" u="none" strike="noStrike" kern="1200" cap="none" spc="-30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itio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</a:t>
            </a:r>
            <a:r>
              <a:rPr kumimoji="0" sz="1800" b="0" i="0" u="none" strike="noStrike" kern="1200" cap="none" spc="-16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800" b="0" i="0" u="none" strike="noStrike" kern="1200" cap="none" spc="3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p</a:t>
            </a: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sz="1800" b="0" i="0" u="none" strike="noStrike" kern="1200" cap="none" spc="2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</a:t>
            </a:r>
            <a:r>
              <a:rPr kumimoji="0" sz="1800" b="0" i="0" u="none" strike="noStrike" kern="1200" cap="none" spc="3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</a:t>
            </a:r>
            <a:r>
              <a:rPr kumimoji="0" sz="1800" b="0" i="0" u="none" strike="noStrike" kern="1200" cap="none" spc="3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1800" b="0" i="0" u="none" strike="noStrike" kern="1200" cap="none" spc="3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bili</a:t>
            </a: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y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422909" marR="0" lvl="0" indent="-41084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422275" algn="l"/>
                <a:tab pos="423545" algn="l"/>
              </a:tabLst>
              <a:defRPr/>
            </a:pP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Policy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422909" marR="0" lvl="0" indent="-41084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422275" algn="l"/>
                <a:tab pos="423545" algn="l"/>
              </a:tabLst>
              <a:defRPr/>
            </a:pPr>
            <a:r>
              <a:rPr kumimoji="0" sz="1800" b="0" i="0" u="none" strike="noStrike" kern="1200" cap="none" spc="-3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V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alue</a:t>
            </a:r>
            <a:r>
              <a:rPr kumimoji="0" sz="1800" b="0" i="0" u="none" strike="noStrike" kern="1200" cap="none" spc="-22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sz="1800" b="0" i="0" u="none" strike="noStrike" kern="1200" cap="none" spc="2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un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io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422909" marR="0" lvl="0" indent="-41084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422275" algn="l"/>
                <a:tab pos="423545" algn="l"/>
              </a:tabLst>
              <a:defRPr/>
            </a:pPr>
            <a:r>
              <a:rPr kumimoji="0" sz="1800" b="0" i="0" u="none" strike="noStrike" kern="1200" cap="none" spc="3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Optim</a:t>
            </a:r>
            <a:r>
              <a:rPr kumimoji="0" sz="1800" b="0" i="0" u="none" strike="noStrike" kern="1200" cap="none" spc="3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sz="1800" b="0" i="0" u="none" strike="noStrike" kern="1200" cap="none" spc="-17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800" b="0" i="0" u="none" strike="noStrike" kern="1200" cap="none" spc="3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P</a:t>
            </a:r>
            <a:r>
              <a:rPr kumimoji="0" sz="1800" b="0" i="0" u="none" strike="noStrike" kern="1200" cap="none" spc="2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</a:t>
            </a:r>
            <a:r>
              <a:rPr kumimoji="0" sz="1800" b="0" i="0" u="none" strike="noStrike" kern="1200" cap="none" spc="3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lic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y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11166" y="1348866"/>
            <a:ext cx="4163695" cy="3104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marR="0" lvl="0" indent="-433705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AutoNum type="alphaUcPeriod"/>
              <a:tabLst>
                <a:tab pos="455930" algn="l"/>
                <a:tab pos="456565" algn="l"/>
              </a:tabLst>
              <a:defRPr/>
            </a:pPr>
            <a:r>
              <a:rPr kumimoji="0" sz="1800" b="0" i="0" u="none" strike="noStrike" kern="1200" cap="none" spc="3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Des</a:t>
            </a:r>
            <a:r>
              <a:rPr kumimoji="0" sz="1800" b="0" i="0" u="none" strike="noStrike" kern="1200" cap="none" spc="3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</a:t>
            </a: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sz="1800" b="0" i="0" u="none" strike="noStrike" kern="1200" cap="none" spc="3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r>
              <a:rPr kumimoji="0" sz="1800" b="0" i="0" u="none" strike="noStrike" kern="1200" cap="none" spc="-204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</a:t>
            </a:r>
            <a:r>
              <a:rPr kumimoji="0" sz="1800" b="0" i="0" u="none" strike="noStrike" kern="1200" cap="none" spc="2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u</a:t>
            </a: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tp</a:t>
            </a:r>
            <a:r>
              <a:rPr kumimoji="0" sz="1800" b="0" i="0" u="none" strike="noStrike" kern="1200" cap="none" spc="2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u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</a:t>
            </a:r>
            <a:r>
              <a:rPr kumimoji="0" sz="1800" b="0" i="0" u="none" strike="noStrike" kern="1200" cap="none" spc="-18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sz="1800" b="0" i="0" u="none" strike="noStrike" kern="1200" cap="none" spc="-20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</a:t>
            </a:r>
            <a:r>
              <a:rPr kumimoji="0" sz="1800" b="0" i="0" u="none" strike="noStrike" kern="1200" cap="none" spc="-23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800" b="0" i="0" u="none" strike="noStrike" kern="1200" cap="none" spc="3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sz="1800" b="0" i="0" u="none" strike="noStrike" kern="1200" cap="none" spc="-19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g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it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h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455930" marR="0" lvl="0" indent="-426084" algn="l" defTabSz="914400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AutoNum type="alphaUcPeriod"/>
              <a:tabLst>
                <a:tab pos="455930" algn="l"/>
                <a:tab pos="456565" algn="l"/>
              </a:tabLst>
              <a:defRPr/>
            </a:pPr>
            <a:r>
              <a:rPr kumimoji="0" sz="1800" b="0" i="0" u="none" strike="noStrike" kern="1200" cap="none" spc="3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P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ss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</a:t>
            </a:r>
            <a:r>
              <a:rPr kumimoji="0" sz="1800" b="0" i="0" u="none" strike="noStrike" kern="1200" cap="none" spc="-21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</a:t>
            </a:r>
            <a:r>
              <a:rPr kumimoji="0" sz="1800" b="0" i="0" u="none" strike="noStrike" kern="1200" cap="none" spc="-5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v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eme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</a:t>
            </a:r>
            <a:r>
              <a:rPr kumimoji="0" sz="1800" b="0" i="0" u="none" strike="noStrike" kern="1200" cap="none" spc="-12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/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ctio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</a:t>
            </a:r>
            <a:r>
              <a:rPr kumimoji="0" sz="1800" b="0" i="0" u="none" strike="noStrike" kern="1200" cap="none" spc="-22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</a:t>
            </a:r>
            <a:r>
              <a:rPr kumimoji="0" sz="1800" b="0" i="0" u="none" strike="noStrike" kern="1200" cap="none" spc="-19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h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455930" marR="0" lvl="0" indent="0" algn="l" defTabSz="914400" rtl="0" eaLnBrk="1" fontAlgn="auto" latinLnBrk="0" hangingPunct="1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state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455930" marR="0" lvl="0" indent="-434975" algn="l" defTabSz="914400" rtl="0" eaLnBrk="1" fontAlgn="auto" latinLnBrk="0" hangingPunct="1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Tx/>
              <a:buSzTx/>
              <a:buFontTx/>
              <a:buAutoNum type="alphaUcPeriod" startAt="3"/>
              <a:tabLst>
                <a:tab pos="455930" algn="l"/>
                <a:tab pos="456565" algn="l"/>
              </a:tabLst>
              <a:defRPr/>
            </a:pP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Gi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v</a:t>
            </a: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</a:t>
            </a:r>
            <a:r>
              <a:rPr kumimoji="0" sz="1800" b="0" i="0" u="none" strike="noStrike" kern="1200" cap="none" spc="-18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</a:t>
            </a:r>
            <a:r>
              <a:rPr kumimoji="0" sz="1800" b="0" i="0" u="none" strike="noStrike" kern="1200" cap="none" spc="2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h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</a:t>
            </a:r>
            <a:r>
              <a:rPr kumimoji="0" sz="1800" b="0" i="0" u="none" strike="noStrike" kern="1200" cap="none" spc="-21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expe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te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r>
              <a:rPr kumimoji="0" sz="1800" b="0" i="0" u="none" strike="noStrike" kern="1200" cap="none" spc="-204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sz="1800" b="0" i="0" u="none" strike="noStrike" kern="1200" cap="none" spc="2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u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</a:t>
            </a:r>
            <a:r>
              <a:rPr kumimoji="0" sz="1800" b="0" i="0" u="none" strike="noStrike" kern="1200" cap="none" spc="2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u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</a:t>
            </a:r>
            <a:r>
              <a:rPr kumimoji="0" sz="1800" b="0" i="0" u="none" strike="noStrike" kern="1200" cap="none" spc="-19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di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u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455930" marR="0" lvl="0" indent="0" algn="l" defTabSz="914400" rtl="0" eaLnBrk="1" fontAlgn="auto" latinLnBrk="0" hangingPunct="1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</a:t>
            </a:r>
            <a:r>
              <a:rPr kumimoji="0" sz="1800" b="0" i="0" u="none" strike="noStrike" kern="1200" cap="none" spc="2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r>
              <a:rPr kumimoji="0" sz="1800" b="0" i="0" u="none" strike="noStrike" kern="1200" cap="none" spc="-16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sz="1800" b="0" i="0" u="none" strike="noStrike" kern="1200" cap="none" spc="-19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1800" b="0" i="0" u="none" strike="noStrike" kern="1200" cap="none" spc="-26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455930" marR="0" lvl="0" indent="-443865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Tx/>
              <a:buSzTx/>
              <a:buFontTx/>
              <a:buAutoNum type="alphaUcPeriod" startAt="4"/>
              <a:tabLst>
                <a:tab pos="455930" algn="l"/>
                <a:tab pos="456565" algn="l"/>
              </a:tabLst>
              <a:defRPr/>
            </a:pPr>
            <a:r>
              <a:rPr kumimoji="0" sz="1800" b="0" i="0" u="none" strike="noStrike" kern="1200" cap="none" spc="5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</a:t>
            </a:r>
            <a:r>
              <a:rPr kumimoji="0" sz="1800" b="0" i="0" u="none" strike="noStrike" kern="1200" cap="none" spc="4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ap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</a:t>
            </a:r>
            <a:r>
              <a:rPr kumimoji="0" sz="1800" b="0" i="0" u="none" strike="noStrike" kern="1200" cap="none" spc="-16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fr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</a:t>
            </a:r>
            <a:r>
              <a:rPr kumimoji="0" sz="1800" b="0" i="0" u="none" strike="noStrike" kern="1200" cap="none" spc="-17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state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</a:t>
            </a:r>
            <a:r>
              <a:rPr kumimoji="0" sz="1800" b="0" i="0" u="none" strike="noStrike" kern="1200" cap="none" spc="-20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800" b="0" i="0" u="none" strike="noStrike" kern="1200" cap="none" spc="4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</a:t>
            </a:r>
            <a:r>
              <a:rPr kumimoji="0" sz="1800" b="0" i="0" u="none" strike="noStrike" kern="1200" cap="none" spc="-17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ctio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455930" marR="0" lvl="0" indent="-410845" algn="l" defTabSz="9144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AutoNum type="alphaUcPeriod" startAt="4"/>
              <a:tabLst>
                <a:tab pos="455930" algn="l"/>
                <a:tab pos="456565" algn="l"/>
              </a:tabLst>
              <a:defRPr/>
            </a:pPr>
            <a:r>
              <a:rPr kumimoji="0" sz="1800" b="0" i="0" u="none" strike="noStrike" kern="1200" cap="none" spc="5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Gi</a:t>
            </a:r>
            <a:r>
              <a:rPr kumimoji="0" sz="1800" b="0" i="0" u="none" strike="noStrike" kern="1200" cap="none" spc="2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v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en</a:t>
            </a:r>
            <a:r>
              <a:rPr kumimoji="0" sz="1800" b="0" i="0" u="none" strike="noStrike" kern="1200" cap="none" spc="-22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1800" b="0" i="0" u="none" strike="noStrike" kern="1200" cap="none" spc="-25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</a:t>
            </a:r>
            <a:r>
              <a:rPr kumimoji="0" sz="1800" b="0" i="0" u="none" strike="noStrike" kern="1200" cap="none" spc="-12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/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1800" b="0" i="0" u="none" strike="noStrike" kern="1200" cap="none" spc="-26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pai</a:t>
            </a:r>
            <a:r>
              <a:rPr kumimoji="0" sz="1800" b="0" i="0" u="none" strike="noStrike" kern="1200" cap="none" spc="-29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,</a:t>
            </a:r>
            <a:r>
              <a:rPr kumimoji="0" sz="1800" b="0" i="0" u="none" strike="noStrike" kern="1200" cap="none" spc="-35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q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u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ti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ﬁe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</a:t>
            </a:r>
            <a:r>
              <a:rPr kumimoji="0" sz="1800" b="0" i="0" u="none" strike="noStrike" kern="1200" cap="none" spc="-22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h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455930" marR="0" lvl="0" indent="0" algn="l" defTabSz="914400" rtl="0" eaLnBrk="1" fontAlgn="auto" latinLnBrk="0" hangingPunct="1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3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li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</a:t>
            </a: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li</a:t>
            </a:r>
            <a:r>
              <a:rPr kumimoji="0" sz="1800" b="0" i="0" u="none" strike="noStrike" kern="1200" cap="none" spc="2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h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oo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r>
              <a:rPr kumimoji="0" sz="1800" b="0" i="0" u="none" strike="noStrike" kern="1200" cap="none" spc="-204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sz="1800" b="0" i="0" u="none" strike="noStrike" kern="1200" cap="none" spc="-19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en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ri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g</a:t>
            </a:r>
            <a:r>
              <a:rPr kumimoji="0" sz="1800" b="0" i="0" u="none" strike="noStrike" kern="1200" cap="none" spc="-21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1800" b="0" i="0" u="none" strike="noStrike" kern="1200" cap="none" spc="-26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ne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</a:t>
            </a:r>
            <a:r>
              <a:rPr kumimoji="0" sz="1800" b="0" i="0" u="none" strike="noStrike" kern="1200" cap="none" spc="-22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455930" marR="137795" lvl="0" indent="-387350" algn="l" defTabSz="914400" rtl="0" eaLnBrk="1" fontAlgn="auto" latinLnBrk="0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 startAt="6"/>
              <a:tabLst>
                <a:tab pos="455930" algn="l"/>
                <a:tab pos="456565" algn="l"/>
              </a:tabLst>
              <a:defRPr/>
            </a:pPr>
            <a:r>
              <a:rPr kumimoji="0" sz="1800" b="0" i="0" u="none" strike="noStrike" kern="1200" cap="none" spc="3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Q</a:t>
            </a:r>
            <a:r>
              <a:rPr kumimoji="0" sz="1800" b="0" i="0" u="none" strike="noStrike" kern="1200" cap="none" spc="3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uan</a:t>
            </a:r>
            <a:r>
              <a:rPr kumimoji="0" sz="1800" b="0" i="0" u="none" strike="noStrike" kern="1200" cap="none" spc="3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</a:t>
            </a:r>
            <a:r>
              <a:rPr kumimoji="0" sz="1800" b="0" i="0" u="none" strike="noStrike" kern="1200" cap="none" spc="3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ﬁ</a:t>
            </a:r>
            <a:r>
              <a:rPr kumimoji="0" sz="1800" b="0" i="0" u="none" strike="noStrike" kern="1200" cap="none" spc="3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</a:t>
            </a:r>
            <a:r>
              <a:rPr kumimoji="0" sz="1800" b="0" i="0" u="none" strike="noStrike" kern="1200" cap="none" spc="-21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immed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ate</a:t>
            </a:r>
            <a:r>
              <a:rPr kumimoji="0" sz="1800" b="0" i="0" u="none" strike="noStrike" kern="1200" cap="none" spc="-15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u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cc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es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</a:t>
            </a:r>
            <a:r>
              <a:rPr kumimoji="0" sz="1800" b="0" i="0" u="none" strike="noStrike" kern="1200" cap="none" spc="-25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sz="1800" b="0" i="0" u="none" strike="noStrike" kern="1200" cap="none" spc="-19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h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 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5E686C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agent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49" y="421005"/>
            <a:ext cx="27825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85" dirty="0"/>
              <a:t>V</a:t>
            </a:r>
            <a:r>
              <a:rPr dirty="0"/>
              <a:t>alue</a:t>
            </a:r>
            <a:r>
              <a:rPr spc="-105" dirty="0"/>
              <a:t> </a:t>
            </a:r>
            <a:r>
              <a:rPr spc="-75" dirty="0"/>
              <a:t>I</a:t>
            </a:r>
            <a:r>
              <a:rPr spc="45" dirty="0"/>
              <a:t>t</a:t>
            </a:r>
            <a:r>
              <a:rPr spc="-10" dirty="0"/>
              <a:t>e</a:t>
            </a:r>
            <a:r>
              <a:rPr spc="55" dirty="0"/>
              <a:t>r</a:t>
            </a:r>
            <a:r>
              <a:rPr spc="60" dirty="0"/>
              <a:t>a</a:t>
            </a:r>
            <a:r>
              <a:rPr spc="55" dirty="0"/>
              <a:t>t</a:t>
            </a:r>
            <a:r>
              <a:rPr spc="40" dirty="0"/>
              <a:t>i</a:t>
            </a:r>
            <a:r>
              <a:rPr spc="35" dirty="0"/>
              <a:t>o</a:t>
            </a:r>
            <a:r>
              <a:rPr dirty="0"/>
              <a:t>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0" y="1190244"/>
            <a:ext cx="5791200" cy="27431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26708" y="1170432"/>
            <a:ext cx="2556644" cy="19705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229867"/>
            <a:ext cx="5378196" cy="36332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149" y="421005"/>
            <a:ext cx="28860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P</a:t>
            </a:r>
            <a:r>
              <a:rPr spc="-10" dirty="0"/>
              <a:t>o</a:t>
            </a:r>
            <a:r>
              <a:rPr spc="10" dirty="0"/>
              <a:t>li</a:t>
            </a:r>
            <a:r>
              <a:rPr spc="5" dirty="0"/>
              <a:t>c</a:t>
            </a:r>
            <a:r>
              <a:rPr dirty="0"/>
              <a:t>y</a:t>
            </a:r>
            <a:r>
              <a:rPr spc="-305" dirty="0"/>
              <a:t> </a:t>
            </a:r>
            <a:r>
              <a:rPr spc="-75" dirty="0"/>
              <a:t>I</a:t>
            </a:r>
            <a:r>
              <a:rPr spc="45" dirty="0"/>
              <a:t>t</a:t>
            </a:r>
            <a:r>
              <a:rPr spc="-10" dirty="0"/>
              <a:t>e</a:t>
            </a:r>
            <a:r>
              <a:rPr spc="55" dirty="0"/>
              <a:t>r</a:t>
            </a:r>
            <a:r>
              <a:rPr spc="60" dirty="0"/>
              <a:t>a</a:t>
            </a:r>
            <a:r>
              <a:rPr spc="40" dirty="0"/>
              <a:t>ti</a:t>
            </a:r>
            <a:r>
              <a:rPr spc="50" dirty="0"/>
              <a:t>o</a:t>
            </a:r>
            <a:r>
              <a:rPr dirty="0"/>
              <a:t>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45935" y="1170432"/>
            <a:ext cx="2637157" cy="20330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49" y="421005"/>
            <a:ext cx="49834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0" dirty="0"/>
              <a:t>Shortest</a:t>
            </a:r>
            <a:r>
              <a:rPr spc="-60" dirty="0"/>
              <a:t> </a:t>
            </a:r>
            <a:r>
              <a:rPr spc="25" dirty="0"/>
              <a:t>Path</a:t>
            </a:r>
            <a:r>
              <a:rPr spc="-90" dirty="0"/>
              <a:t> </a:t>
            </a:r>
            <a:r>
              <a:rPr spc="15" dirty="0"/>
              <a:t>to</a:t>
            </a:r>
            <a:r>
              <a:rPr spc="-85" dirty="0"/>
              <a:t> </a:t>
            </a:r>
            <a:r>
              <a:rPr spc="10" dirty="0"/>
              <a:t>the</a:t>
            </a:r>
            <a:r>
              <a:rPr spc="-85" dirty="0"/>
              <a:t> </a:t>
            </a:r>
            <a:r>
              <a:rPr spc="-50" dirty="0"/>
              <a:t>Coffee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963" y="1429511"/>
            <a:ext cx="7080504" cy="28803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49" y="421005"/>
            <a:ext cx="19253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Que</a:t>
            </a:r>
            <a:r>
              <a:rPr spc="10" dirty="0"/>
              <a:t>s</a:t>
            </a:r>
            <a:r>
              <a:rPr dirty="0"/>
              <a:t>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905" indent="-36766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82905" algn="l"/>
                <a:tab pos="383540" algn="l"/>
              </a:tabLst>
            </a:pPr>
            <a:r>
              <a:rPr spc="65" dirty="0"/>
              <a:t>H</a:t>
            </a:r>
            <a:r>
              <a:rPr spc="60" dirty="0"/>
              <a:t>o</a:t>
            </a:r>
            <a:r>
              <a:rPr dirty="0"/>
              <a:t>w</a:t>
            </a:r>
            <a:r>
              <a:rPr spc="-145" dirty="0"/>
              <a:t> </a:t>
            </a:r>
            <a:r>
              <a:rPr spc="-25" dirty="0"/>
              <a:t>ma</a:t>
            </a:r>
            <a:r>
              <a:rPr spc="-20" dirty="0"/>
              <a:t>n</a:t>
            </a:r>
            <a:r>
              <a:rPr dirty="0"/>
              <a:t>y</a:t>
            </a:r>
            <a:r>
              <a:rPr spc="-240" dirty="0"/>
              <a:t> </a:t>
            </a:r>
            <a:r>
              <a:rPr spc="-5" dirty="0"/>
              <a:t>state</a:t>
            </a:r>
            <a:r>
              <a:rPr dirty="0"/>
              <a:t>s</a:t>
            </a:r>
            <a:r>
              <a:rPr spc="-185" dirty="0"/>
              <a:t> </a:t>
            </a:r>
            <a:r>
              <a:rPr spc="-140" dirty="0"/>
              <a:t>(|</a:t>
            </a:r>
            <a:r>
              <a:rPr spc="-130" dirty="0"/>
              <a:t>S</a:t>
            </a:r>
            <a:r>
              <a:rPr spc="-140" dirty="0"/>
              <a:t>|</a:t>
            </a:r>
            <a:r>
              <a:rPr dirty="0"/>
              <a:t>)</a:t>
            </a:r>
            <a:r>
              <a:rPr spc="-345" dirty="0"/>
              <a:t> </a:t>
            </a:r>
            <a:r>
              <a:rPr spc="-10" dirty="0"/>
              <a:t>an</a:t>
            </a:r>
            <a:r>
              <a:rPr dirty="0"/>
              <a:t>d</a:t>
            </a:r>
            <a:r>
              <a:rPr spc="-225" dirty="0"/>
              <a:t> </a:t>
            </a:r>
            <a:r>
              <a:rPr spc="10" dirty="0"/>
              <a:t>a</a:t>
            </a:r>
            <a:r>
              <a:rPr spc="5" dirty="0"/>
              <a:t>ctio</a:t>
            </a:r>
            <a:r>
              <a:rPr spc="15" dirty="0"/>
              <a:t>n</a:t>
            </a:r>
            <a:r>
              <a:rPr dirty="0"/>
              <a:t>s</a:t>
            </a:r>
            <a:r>
              <a:rPr spc="-215" dirty="0"/>
              <a:t> </a:t>
            </a:r>
            <a:r>
              <a:rPr spc="-105" dirty="0"/>
              <a:t>(</a:t>
            </a:r>
            <a:r>
              <a:rPr spc="-100" dirty="0"/>
              <a:t>|</a:t>
            </a:r>
            <a:r>
              <a:rPr spc="-95" dirty="0"/>
              <a:t>A</a:t>
            </a:r>
            <a:r>
              <a:rPr spc="-100" dirty="0"/>
              <a:t>|</a:t>
            </a:r>
            <a:r>
              <a:rPr dirty="0"/>
              <a:t>)</a:t>
            </a:r>
            <a:r>
              <a:rPr spc="-285" dirty="0"/>
              <a:t> </a:t>
            </a:r>
            <a:r>
              <a:rPr spc="10" dirty="0"/>
              <a:t>ar</a:t>
            </a:r>
            <a:r>
              <a:rPr dirty="0"/>
              <a:t>e</a:t>
            </a:r>
            <a:r>
              <a:rPr spc="-200" dirty="0"/>
              <a:t> </a:t>
            </a:r>
            <a:r>
              <a:rPr spc="-5" dirty="0"/>
              <a:t>there?</a:t>
            </a:r>
          </a:p>
          <a:p>
            <a:pPr marL="382905" indent="-367665">
              <a:lnSpc>
                <a:spcPct val="100000"/>
              </a:lnSpc>
              <a:spcBef>
                <a:spcPts val="70"/>
              </a:spcBef>
              <a:buFont typeface="Arial MT"/>
              <a:buChar char="●"/>
              <a:tabLst>
                <a:tab pos="382905" algn="l"/>
                <a:tab pos="383540" algn="l"/>
              </a:tabLst>
            </a:pPr>
            <a:r>
              <a:rPr spc="25" dirty="0"/>
              <a:t>Consider</a:t>
            </a:r>
            <a:r>
              <a:rPr spc="-180" dirty="0"/>
              <a:t> </a:t>
            </a:r>
            <a:r>
              <a:rPr dirty="0"/>
              <a:t>a</a:t>
            </a:r>
            <a:r>
              <a:rPr spc="-245" dirty="0"/>
              <a:t> </a:t>
            </a:r>
            <a:r>
              <a:rPr spc="-5" dirty="0"/>
              <a:t>random</a:t>
            </a:r>
            <a:r>
              <a:rPr spc="-229" dirty="0"/>
              <a:t> </a:t>
            </a:r>
            <a:r>
              <a:rPr spc="10" dirty="0"/>
              <a:t>policy</a:t>
            </a:r>
            <a:r>
              <a:rPr spc="-150" dirty="0"/>
              <a:t> </a:t>
            </a:r>
            <a:r>
              <a:rPr spc="15" dirty="0"/>
              <a:t>that</a:t>
            </a:r>
            <a:r>
              <a:rPr spc="-195" dirty="0"/>
              <a:t> </a:t>
            </a:r>
            <a:r>
              <a:rPr spc="-5" dirty="0"/>
              <a:t>takes</a:t>
            </a:r>
            <a:r>
              <a:rPr spc="-220" dirty="0"/>
              <a:t> </a:t>
            </a:r>
            <a:r>
              <a:rPr spc="10" dirty="0"/>
              <a:t>all</a:t>
            </a:r>
            <a:r>
              <a:rPr spc="-190" dirty="0"/>
              <a:t> </a:t>
            </a:r>
            <a:r>
              <a:rPr spc="5" dirty="0"/>
              <a:t>actions</a:t>
            </a:r>
            <a:r>
              <a:rPr spc="-215" dirty="0"/>
              <a:t> </a:t>
            </a:r>
            <a:r>
              <a:rPr spc="10" dirty="0"/>
              <a:t>from</a:t>
            </a:r>
            <a:r>
              <a:rPr spc="-185" dirty="0"/>
              <a:t> </a:t>
            </a:r>
            <a:r>
              <a:rPr spc="5" dirty="0"/>
              <a:t>state</a:t>
            </a:r>
            <a:r>
              <a:rPr spc="-180" dirty="0"/>
              <a:t> </a:t>
            </a:r>
            <a:r>
              <a:rPr dirty="0"/>
              <a:t>s</a:t>
            </a:r>
            <a:r>
              <a:rPr spc="-245" dirty="0"/>
              <a:t> </a:t>
            </a:r>
            <a:r>
              <a:rPr spc="20" dirty="0"/>
              <a:t>with</a:t>
            </a:r>
            <a:r>
              <a:rPr spc="-170" dirty="0"/>
              <a:t> </a:t>
            </a:r>
            <a:r>
              <a:rPr spc="-5" dirty="0"/>
              <a:t>equal</a:t>
            </a:r>
          </a:p>
          <a:p>
            <a:pPr marL="382905">
              <a:lnSpc>
                <a:spcPct val="100000"/>
              </a:lnSpc>
              <a:spcBef>
                <a:spcPts val="325"/>
              </a:spcBef>
            </a:pPr>
            <a:r>
              <a:rPr spc="30" dirty="0"/>
              <a:t>pr</a:t>
            </a:r>
            <a:r>
              <a:rPr spc="25" dirty="0"/>
              <a:t>o</a:t>
            </a:r>
            <a:r>
              <a:rPr spc="30" dirty="0"/>
              <a:t>b</a:t>
            </a:r>
            <a:r>
              <a:rPr spc="35" dirty="0"/>
              <a:t>a</a:t>
            </a:r>
            <a:r>
              <a:rPr spc="30" dirty="0"/>
              <a:t>bilit</a:t>
            </a:r>
            <a:r>
              <a:rPr dirty="0"/>
              <a:t>y</a:t>
            </a:r>
            <a:r>
              <a:rPr spc="-195" dirty="0"/>
              <a:t> </a:t>
            </a:r>
            <a:r>
              <a:rPr spc="-5" dirty="0"/>
              <a:t>suc</a:t>
            </a:r>
            <a:r>
              <a:rPr dirty="0"/>
              <a:t>h</a:t>
            </a:r>
            <a:r>
              <a:rPr spc="-254" dirty="0"/>
              <a:t> </a:t>
            </a:r>
            <a:r>
              <a:rPr spc="20" dirty="0"/>
              <a:t>t</a:t>
            </a:r>
            <a:r>
              <a:rPr spc="25" dirty="0"/>
              <a:t>ha</a:t>
            </a:r>
            <a:r>
              <a:rPr dirty="0"/>
              <a:t>t</a:t>
            </a:r>
            <a:r>
              <a:rPr spc="-200" dirty="0"/>
              <a:t> </a:t>
            </a:r>
            <a:r>
              <a:rPr spc="55" dirty="0"/>
              <a:t>i</a:t>
            </a:r>
            <a:r>
              <a:rPr dirty="0"/>
              <a:t>t</a:t>
            </a:r>
            <a:r>
              <a:rPr spc="-170" dirty="0"/>
              <a:t> </a:t>
            </a:r>
            <a:r>
              <a:rPr spc="-5" dirty="0"/>
              <a:t>reac</a:t>
            </a:r>
            <a:r>
              <a:rPr dirty="0"/>
              <a:t>h</a:t>
            </a:r>
            <a:r>
              <a:rPr spc="-5" dirty="0"/>
              <a:t>e</a:t>
            </a:r>
            <a:r>
              <a:rPr dirty="0"/>
              <a:t>s</a:t>
            </a:r>
            <a:r>
              <a:rPr spc="-225" dirty="0"/>
              <a:t> </a:t>
            </a:r>
            <a:r>
              <a:rPr spc="20" dirty="0"/>
              <a:t>t</a:t>
            </a:r>
            <a:r>
              <a:rPr spc="25" dirty="0"/>
              <a:t>h</a:t>
            </a:r>
            <a:r>
              <a:rPr dirty="0"/>
              <a:t>e</a:t>
            </a:r>
            <a:r>
              <a:rPr spc="-210" dirty="0"/>
              <a:t> </a:t>
            </a:r>
            <a:r>
              <a:rPr spc="5" dirty="0"/>
              <a:t>co</a:t>
            </a:r>
            <a:r>
              <a:rPr spc="10" dirty="0"/>
              <a:t>ffe</a:t>
            </a:r>
            <a:r>
              <a:rPr dirty="0"/>
              <a:t>e</a:t>
            </a:r>
            <a:r>
              <a:rPr spc="-185" dirty="0"/>
              <a:t> </a:t>
            </a:r>
            <a:r>
              <a:rPr spc="-75" dirty="0"/>
              <a:t>m</a:t>
            </a:r>
            <a:r>
              <a:rPr spc="-70" dirty="0"/>
              <a:t>u</a:t>
            </a:r>
            <a:r>
              <a:rPr spc="-75" dirty="0"/>
              <a:t>g</a:t>
            </a:r>
            <a:r>
              <a:rPr dirty="0"/>
              <a:t>.</a:t>
            </a:r>
          </a:p>
          <a:p>
            <a:pPr marL="382905" marR="5080" indent="-367665">
              <a:lnSpc>
                <a:spcPct val="114999"/>
              </a:lnSpc>
              <a:buFont typeface="Arial MT"/>
              <a:buChar char="●"/>
              <a:tabLst>
                <a:tab pos="382905" algn="l"/>
                <a:tab pos="383540" algn="l"/>
              </a:tabLst>
            </a:pPr>
            <a:r>
              <a:rPr spc="5" dirty="0"/>
              <a:t>Starting</a:t>
            </a:r>
            <a:r>
              <a:rPr spc="-220" dirty="0"/>
              <a:t> </a:t>
            </a:r>
            <a:r>
              <a:rPr spc="20" dirty="0"/>
              <a:t>with</a:t>
            </a:r>
            <a:r>
              <a:rPr spc="-170" dirty="0"/>
              <a:t> </a:t>
            </a:r>
            <a:r>
              <a:rPr spc="-15" dirty="0"/>
              <a:t>an</a:t>
            </a:r>
            <a:r>
              <a:rPr spc="-235" dirty="0"/>
              <a:t> </a:t>
            </a:r>
            <a:r>
              <a:rPr spc="25" dirty="0"/>
              <a:t>initial</a:t>
            </a:r>
            <a:r>
              <a:rPr spc="-195" dirty="0"/>
              <a:t> </a:t>
            </a:r>
            <a:r>
              <a:rPr spc="-5" dirty="0"/>
              <a:t>value</a:t>
            </a:r>
            <a:r>
              <a:rPr spc="-185" dirty="0"/>
              <a:t> </a:t>
            </a:r>
            <a:r>
              <a:rPr spc="15" dirty="0"/>
              <a:t>function</a:t>
            </a:r>
            <a:r>
              <a:rPr spc="-225" dirty="0"/>
              <a:t> </a:t>
            </a:r>
            <a:r>
              <a:rPr spc="5" dirty="0"/>
              <a:t>of</a:t>
            </a:r>
            <a:r>
              <a:rPr spc="-180" dirty="0"/>
              <a:t> </a:t>
            </a:r>
            <a:r>
              <a:rPr dirty="0"/>
              <a:t>0</a:t>
            </a:r>
            <a:r>
              <a:rPr spc="-155" dirty="0"/>
              <a:t> </a:t>
            </a:r>
            <a:r>
              <a:rPr spc="20" dirty="0"/>
              <a:t>for</a:t>
            </a:r>
            <a:r>
              <a:rPr spc="-150" dirty="0"/>
              <a:t> </a:t>
            </a:r>
            <a:r>
              <a:rPr spc="10" dirty="0"/>
              <a:t>all</a:t>
            </a:r>
            <a:r>
              <a:rPr spc="-195" dirty="0"/>
              <a:t> </a:t>
            </a:r>
            <a:r>
              <a:rPr spc="-15" dirty="0"/>
              <a:t>states,</a:t>
            </a:r>
            <a:r>
              <a:rPr spc="-254" dirty="0"/>
              <a:t> </a:t>
            </a:r>
            <a:r>
              <a:rPr dirty="0"/>
              <a:t>apply</a:t>
            </a:r>
            <a:r>
              <a:rPr spc="-180" dirty="0"/>
              <a:t> </a:t>
            </a:r>
            <a:r>
              <a:rPr spc="-5" dirty="0"/>
              <a:t>one</a:t>
            </a:r>
            <a:r>
              <a:rPr spc="-204" dirty="0"/>
              <a:t> </a:t>
            </a:r>
            <a:r>
              <a:rPr spc="-5" dirty="0"/>
              <a:t>synchronous </a:t>
            </a:r>
            <a:r>
              <a:rPr dirty="0"/>
              <a:t> </a:t>
            </a:r>
            <a:r>
              <a:rPr spc="15" dirty="0"/>
              <a:t>iteration</a:t>
            </a:r>
            <a:r>
              <a:rPr spc="-150" dirty="0"/>
              <a:t> </a:t>
            </a:r>
            <a:r>
              <a:rPr spc="5" dirty="0"/>
              <a:t>of</a:t>
            </a:r>
            <a:r>
              <a:rPr spc="-185" dirty="0"/>
              <a:t> </a:t>
            </a:r>
            <a:r>
              <a:rPr spc="15" dirty="0"/>
              <a:t>iterative</a:t>
            </a:r>
            <a:r>
              <a:rPr spc="-145" dirty="0"/>
              <a:t> </a:t>
            </a:r>
            <a:r>
              <a:rPr spc="10" dirty="0"/>
              <a:t>policy</a:t>
            </a:r>
            <a:r>
              <a:rPr spc="-150" dirty="0"/>
              <a:t> </a:t>
            </a:r>
            <a:r>
              <a:rPr spc="5" dirty="0"/>
              <a:t>evaluation</a:t>
            </a:r>
            <a:r>
              <a:rPr spc="-204" dirty="0"/>
              <a:t> </a:t>
            </a:r>
            <a:r>
              <a:rPr spc="20" dirty="0"/>
              <a:t>to</a:t>
            </a:r>
            <a:r>
              <a:rPr spc="-155" dirty="0"/>
              <a:t> </a:t>
            </a:r>
            <a:r>
              <a:rPr spc="-5" dirty="0"/>
              <a:t>compute</a:t>
            </a:r>
            <a:r>
              <a:rPr spc="-185" dirty="0"/>
              <a:t> </a:t>
            </a:r>
            <a:r>
              <a:rPr dirty="0"/>
              <a:t>a</a:t>
            </a:r>
            <a:r>
              <a:rPr spc="-250" dirty="0"/>
              <a:t> </a:t>
            </a:r>
            <a:r>
              <a:rPr spc="5" dirty="0"/>
              <a:t>new</a:t>
            </a:r>
            <a:r>
              <a:rPr spc="-204" dirty="0"/>
              <a:t> </a:t>
            </a:r>
            <a:r>
              <a:rPr dirty="0"/>
              <a:t>value</a:t>
            </a:r>
            <a:r>
              <a:rPr spc="-185" dirty="0"/>
              <a:t> </a:t>
            </a:r>
            <a:r>
              <a:rPr spc="15" dirty="0"/>
              <a:t>function</a:t>
            </a:r>
            <a:r>
              <a:rPr spc="-215" dirty="0"/>
              <a:t> </a:t>
            </a:r>
            <a:r>
              <a:rPr spc="-30" dirty="0"/>
              <a:t>V’(s)</a:t>
            </a:r>
            <a:r>
              <a:rPr spc="-235" dirty="0"/>
              <a:t> </a:t>
            </a:r>
            <a:r>
              <a:rPr spc="20" dirty="0"/>
              <a:t>for </a:t>
            </a:r>
            <a:r>
              <a:rPr spc="-545" dirty="0"/>
              <a:t> </a:t>
            </a:r>
            <a:r>
              <a:rPr spc="-15" dirty="0"/>
              <a:t>each</a:t>
            </a:r>
            <a:r>
              <a:rPr spc="-240" dirty="0"/>
              <a:t> </a:t>
            </a:r>
            <a:r>
              <a:rPr spc="5" dirty="0"/>
              <a:t>state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4676" y="2950464"/>
            <a:ext cx="3730752" cy="15925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49" y="421005"/>
            <a:ext cx="48171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</a:t>
            </a:r>
            <a:r>
              <a:rPr spc="-25" dirty="0"/>
              <a:t>o</a:t>
            </a:r>
            <a:r>
              <a:rPr spc="-15" dirty="0"/>
              <a:t>nv</a:t>
            </a:r>
            <a:r>
              <a:rPr dirty="0"/>
              <a:t>e</a:t>
            </a:r>
            <a:r>
              <a:rPr spc="-15" dirty="0"/>
              <a:t>rg</a:t>
            </a:r>
            <a:r>
              <a:rPr spc="-20" dirty="0"/>
              <a:t>e</a:t>
            </a:r>
            <a:r>
              <a:rPr dirty="0"/>
              <a:t>d</a:t>
            </a:r>
            <a:r>
              <a:rPr spc="-225" dirty="0"/>
              <a:t> </a:t>
            </a:r>
            <a:r>
              <a:rPr spc="-55" dirty="0"/>
              <a:t>v</a:t>
            </a:r>
            <a:r>
              <a:rPr spc="-45" dirty="0"/>
              <a:t>a</a:t>
            </a:r>
            <a:r>
              <a:rPr spc="-50" dirty="0"/>
              <a:t>lu</a:t>
            </a:r>
            <a:r>
              <a:rPr dirty="0"/>
              <a:t>e</a:t>
            </a:r>
            <a:r>
              <a:rPr spc="-125" dirty="0"/>
              <a:t> </a:t>
            </a:r>
            <a:r>
              <a:rPr spc="35" dirty="0"/>
              <a:t>ite</a:t>
            </a:r>
            <a:r>
              <a:rPr spc="30" dirty="0"/>
              <a:t>r</a:t>
            </a:r>
            <a:r>
              <a:rPr spc="35" dirty="0"/>
              <a:t>a</a:t>
            </a:r>
            <a:r>
              <a:rPr spc="20" dirty="0"/>
              <a:t>t</a:t>
            </a:r>
            <a:r>
              <a:rPr spc="35" dirty="0"/>
              <a:t>i</a:t>
            </a:r>
            <a:r>
              <a:rPr spc="25" dirty="0"/>
              <a:t>o</a:t>
            </a:r>
            <a:r>
              <a:rPr dirty="0"/>
              <a:t>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283" y="357073"/>
            <a:ext cx="27616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85" dirty="0"/>
              <a:t>V</a:t>
            </a:r>
            <a:r>
              <a:rPr dirty="0"/>
              <a:t>al</a:t>
            </a:r>
            <a:r>
              <a:rPr spc="-10" dirty="0"/>
              <a:t>u</a:t>
            </a:r>
            <a:r>
              <a:rPr dirty="0"/>
              <a:t>e</a:t>
            </a:r>
            <a:r>
              <a:rPr spc="-100" dirty="0"/>
              <a:t> </a:t>
            </a:r>
            <a:r>
              <a:rPr dirty="0"/>
              <a:t>i</a:t>
            </a:r>
            <a:r>
              <a:rPr spc="-15" dirty="0"/>
              <a:t>t</a:t>
            </a:r>
            <a:r>
              <a:rPr spc="-10" dirty="0"/>
              <a:t>e</a:t>
            </a:r>
            <a:r>
              <a:rPr spc="55" dirty="0"/>
              <a:t>r</a:t>
            </a:r>
            <a:r>
              <a:rPr spc="60" dirty="0"/>
              <a:t>a</a:t>
            </a:r>
            <a:r>
              <a:rPr spc="40" dirty="0"/>
              <a:t>t</a:t>
            </a:r>
            <a:r>
              <a:rPr spc="55" dirty="0"/>
              <a:t>i</a:t>
            </a:r>
            <a:r>
              <a:rPr spc="35" dirty="0"/>
              <a:t>o</a:t>
            </a:r>
            <a:r>
              <a:rPr dirty="0"/>
              <a:t>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4532" y="188976"/>
            <a:ext cx="4622292" cy="46024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3649" y="4332223"/>
            <a:ext cx="31121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sng" strike="noStrike" kern="1200" cap="none" spc="-10" normalizeH="0" baseline="0" noProof="0" dirty="0">
                <a:ln>
                  <a:noFill/>
                </a:ln>
                <a:solidFill>
                  <a:srgbClr val="AD4345"/>
                </a:solidFill>
                <a:effectLst/>
                <a:uLnTx/>
                <a:uFill>
                  <a:solidFill>
                    <a:srgbClr val="AD4345"/>
                  </a:solidFill>
                </a:uFill>
                <a:latin typeface="Arial MT"/>
                <a:ea typeface="+mn-ea"/>
                <a:cs typeface="Arial MT"/>
                <a:hlinkClick r:id="rId3"/>
              </a:rPr>
              <a:t>https://github.com/dennybritz/reinforcement-learning/blo </a:t>
            </a:r>
            <a:r>
              <a:rPr kumimoji="0" sz="1000" b="0" i="0" u="none" strike="noStrike" kern="1200" cap="none" spc="-265" normalizeH="0" baseline="0" noProof="0" dirty="0">
                <a:ln>
                  <a:noFill/>
                </a:ln>
                <a:solidFill>
                  <a:srgbClr val="AD4345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000" b="0" i="0" u="sng" strike="noStrike" kern="1200" cap="none" spc="-20" normalizeH="0" baseline="0" noProof="0" dirty="0">
                <a:ln>
                  <a:noFill/>
                </a:ln>
                <a:solidFill>
                  <a:srgbClr val="AD4345"/>
                </a:solidFill>
                <a:effectLst/>
                <a:uLnTx/>
                <a:uFill>
                  <a:solidFill>
                    <a:srgbClr val="AD4345"/>
                  </a:solidFill>
                </a:uFill>
                <a:latin typeface="Arial MT"/>
                <a:ea typeface="+mn-ea"/>
                <a:cs typeface="Arial MT"/>
                <a:hlinkClick r:id="rId3"/>
              </a:rPr>
              <a:t>b/master/DP/Value%20Iteration%20Solution.ipynb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5207" y="120151"/>
            <a:ext cx="1035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7E7E7E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3" y="374141"/>
            <a:ext cx="13557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000000"/>
                </a:solidFill>
                <a:latin typeface="Noto Sans"/>
                <a:cs typeface="Noto Sans"/>
              </a:rPr>
              <a:t>Content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1116" y="1123461"/>
            <a:ext cx="498538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10" dirty="0">
                <a:latin typeface="Lato"/>
                <a:cs typeface="Lato"/>
              </a:rPr>
              <a:t>RL</a:t>
            </a:r>
            <a:r>
              <a:rPr sz="2000" dirty="0">
                <a:latin typeface="Lato"/>
                <a:cs typeface="Lato"/>
              </a:rPr>
              <a:t> </a:t>
            </a:r>
            <a:r>
              <a:rPr lang="en-US" sz="2000" spc="50" dirty="0">
                <a:latin typeface="Lato"/>
                <a:cs typeface="Lato"/>
              </a:rPr>
              <a:t>Review</a:t>
            </a:r>
            <a:endParaRPr sz="2000" dirty="0">
              <a:latin typeface="Lato"/>
              <a:cs typeface="Lato"/>
            </a:endParaRPr>
          </a:p>
          <a:p>
            <a:pPr marL="394335" indent="-382270">
              <a:lnSpc>
                <a:spcPct val="1000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30" dirty="0">
                <a:latin typeface="Lato"/>
                <a:cs typeface="Lato"/>
              </a:rPr>
              <a:t>About </a:t>
            </a:r>
            <a:r>
              <a:rPr sz="2000" spc="55" dirty="0">
                <a:latin typeface="Lato"/>
                <a:cs typeface="Lato"/>
              </a:rPr>
              <a:t>Open </a:t>
            </a:r>
            <a:r>
              <a:rPr sz="2000" spc="-50" dirty="0">
                <a:latin typeface="Lato"/>
                <a:cs typeface="Lato"/>
              </a:rPr>
              <a:t>AI</a:t>
            </a:r>
            <a:r>
              <a:rPr sz="2000" spc="-90" dirty="0">
                <a:latin typeface="Lato"/>
                <a:cs typeface="Lato"/>
              </a:rPr>
              <a:t> </a:t>
            </a:r>
            <a:r>
              <a:rPr sz="2000" spc="75" dirty="0">
                <a:latin typeface="Lato"/>
                <a:cs typeface="Lato"/>
              </a:rPr>
              <a:t>gym</a:t>
            </a:r>
            <a:endParaRPr sz="2000" dirty="0">
              <a:latin typeface="Lato"/>
              <a:cs typeface="Lato"/>
            </a:endParaRPr>
          </a:p>
          <a:p>
            <a:pPr marL="394335" indent="-382270">
              <a:lnSpc>
                <a:spcPct val="1000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70" dirty="0">
                <a:latin typeface="Lato"/>
                <a:cs typeface="Lato"/>
              </a:rPr>
              <a:t>Example </a:t>
            </a:r>
            <a:r>
              <a:rPr sz="2000" spc="5" dirty="0">
                <a:latin typeface="Lato"/>
                <a:cs typeface="Lato"/>
              </a:rPr>
              <a:t>1: </a:t>
            </a:r>
            <a:r>
              <a:rPr sz="2000" spc="30" dirty="0">
                <a:latin typeface="Lato"/>
                <a:cs typeface="Lato"/>
              </a:rPr>
              <a:t>The </a:t>
            </a:r>
            <a:r>
              <a:rPr sz="2000" spc="15" dirty="0">
                <a:latin typeface="Lato"/>
                <a:cs typeface="Lato"/>
              </a:rPr>
              <a:t>Cart-Pole</a:t>
            </a:r>
            <a:r>
              <a:rPr sz="2000" spc="-140" dirty="0">
                <a:latin typeface="Lato"/>
                <a:cs typeface="Lato"/>
              </a:rPr>
              <a:t> </a:t>
            </a:r>
            <a:r>
              <a:rPr sz="2000" spc="70" dirty="0">
                <a:latin typeface="Lato"/>
                <a:cs typeface="Lato"/>
              </a:rPr>
              <a:t>environment</a:t>
            </a:r>
            <a:endParaRPr sz="2000" dirty="0">
              <a:latin typeface="Lato"/>
              <a:cs typeface="Lato"/>
            </a:endParaRPr>
          </a:p>
          <a:p>
            <a:pPr marL="394335" indent="-382270">
              <a:lnSpc>
                <a:spcPct val="1000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70" dirty="0">
                <a:latin typeface="Lato"/>
                <a:cs typeface="Lato"/>
              </a:rPr>
              <a:t>Example </a:t>
            </a:r>
            <a:r>
              <a:rPr sz="2000" spc="5" dirty="0">
                <a:latin typeface="Lato"/>
                <a:cs typeface="Lato"/>
              </a:rPr>
              <a:t>2: </a:t>
            </a:r>
            <a:r>
              <a:rPr sz="2000" spc="35" dirty="0">
                <a:latin typeface="Lato"/>
                <a:cs typeface="Lato"/>
              </a:rPr>
              <a:t>Mountain-Car</a:t>
            </a:r>
            <a:r>
              <a:rPr sz="2000" spc="-90" dirty="0">
                <a:latin typeface="Lato"/>
                <a:cs typeface="Lato"/>
              </a:rPr>
              <a:t> </a:t>
            </a:r>
            <a:r>
              <a:rPr sz="2000" spc="70" dirty="0">
                <a:latin typeface="Lato"/>
                <a:cs typeface="Lato"/>
              </a:rPr>
              <a:t>environment</a:t>
            </a:r>
            <a:endParaRPr sz="20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A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D434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532</Words>
  <Application>Microsoft Macintosh PowerPoint</Application>
  <PresentationFormat>On-screen Show (16:9)</PresentationFormat>
  <Paragraphs>67</Paragraphs>
  <Slides>13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MT</vt:lpstr>
      <vt:lpstr>Calibri</vt:lpstr>
      <vt:lpstr>Lato</vt:lpstr>
      <vt:lpstr>Noto Sans</vt:lpstr>
      <vt:lpstr>Palatino Linotype</vt:lpstr>
      <vt:lpstr>Tahoma</vt:lpstr>
      <vt:lpstr>Office Theme</vt:lpstr>
      <vt:lpstr>1_Office Theme</vt:lpstr>
      <vt:lpstr>Recitation 11 – Reinforcement Learning, Open AI Gym</vt:lpstr>
      <vt:lpstr>RL Terminologies Matching</vt:lpstr>
      <vt:lpstr>Value Iteration</vt:lpstr>
      <vt:lpstr>Policy Iteration</vt:lpstr>
      <vt:lpstr>Shortest Path to the Coffee</vt:lpstr>
      <vt:lpstr>Questions</vt:lpstr>
      <vt:lpstr>Converged value iteration</vt:lpstr>
      <vt:lpstr>Value iteration</vt:lpstr>
      <vt:lpstr>Content</vt:lpstr>
      <vt:lpstr>Open AI gym</vt:lpstr>
      <vt:lpstr>Example 1: Cartpole Environment</vt:lpstr>
      <vt:lpstr>Example 2: Mountain Car Environment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13 - Open AI Gym</dc:title>
  <cp:lastModifiedBy>Odinakachukwu Ogoke</cp:lastModifiedBy>
  <cp:revision>5</cp:revision>
  <dcterms:created xsi:type="dcterms:W3CDTF">2021-12-03T20:38:21Z</dcterms:created>
  <dcterms:modified xsi:type="dcterms:W3CDTF">2022-12-02T20:57:34Z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2021-12-03T00:00:00Z</vt:filetime>
  </property>
</Properties>
</file>