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Helvetica Neue Light"/>
      <p:regular r:id="rId12"/>
      <p:bold r:id="rId13"/>
      <p:italic r:id="rId14"/>
      <p:boldItalic r:id="rId15"/>
    </p:embeddedFont>
    <p:embeddedFont>
      <p:font typeface="Open Sans Light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font" Target="fonts/HelveticaNeueLight-bold.fntdata"/><Relationship Id="rId12" Type="http://schemas.openxmlformats.org/officeDocument/2006/relationships/font" Target="fonts/HelveticaNeueLight-regular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Light-boldItalic.fntdata"/><Relationship Id="rId14" Type="http://schemas.openxmlformats.org/officeDocument/2006/relationships/font" Target="fonts/HelveticaNeueLight-italic.fntdata"/><Relationship Id="rId17" Type="http://schemas.openxmlformats.org/officeDocument/2006/relationships/font" Target="fonts/OpenSansLight-bold.fntdata"/><Relationship Id="rId16" Type="http://schemas.openxmlformats.org/officeDocument/2006/relationships/font" Target="fonts/OpenSan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title: 40 pt. Arial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Presenter Name: 16 pt. Arial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Presenters Title: 16 pt. Arial Italic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50d7e6e1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g1550d7e6e1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50d7e6e1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g1550d7e6e1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50d7e6e1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1550d7e6e1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50d7e6e1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1550d7e6e1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50d7e6e11_0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50d7e6e11_0_1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550d7e6e11_0_17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23" name="Google Shape;23;p2"/>
          <p:cNvPicPr preferRelativeResize="0"/>
          <p:nvPr/>
        </p:nvPicPr>
        <p:blipFill rotWithShape="1">
          <a:blip r:embed="rId3">
            <a:alphaModFix/>
          </a:blip>
          <a:srcRect b="1989" l="84737" r="4770" t="23988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26" name="Google Shape;26;p2"/>
          <p:cNvPicPr preferRelativeResize="0"/>
          <p:nvPr/>
        </p:nvPicPr>
        <p:blipFill rotWithShape="1">
          <a:blip r:embed="rId3">
            <a:alphaModFix/>
          </a:blip>
          <a:srcRect b="1989" l="84737" r="4770" t="23988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">
  <p:cSld name="1 Colum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">
  <p:cSld name="4 Colum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3" type="body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4" type="body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Plaid-Digital_FINAL-NEW.png" id="10" name="Google Shape;10;p1"/>
          <p:cNvPicPr preferRelativeResize="0"/>
          <p:nvPr/>
        </p:nvPicPr>
        <p:blipFill rotWithShape="1">
          <a:blip r:embed="rId1">
            <a:alphaModFix/>
          </a:blip>
          <a:srcRect b="2893" l="59550" r="39888" t="20875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11" name="Google Shape;11;p1"/>
          <p:cNvPicPr preferRelativeResize="0"/>
          <p:nvPr/>
        </p:nvPicPr>
        <p:blipFill rotWithShape="1">
          <a:blip r:embed="rId1">
            <a:alphaModFix/>
          </a:blip>
          <a:srcRect b="2893" l="59550" r="39888" t="20875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Relationship Id="rId7" Type="http://schemas.openxmlformats.org/officeDocument/2006/relationships/hyperlink" Target="https://en.wikipedia.org/wiki/Normal_distribu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1.png"/><Relationship Id="rId6" Type="http://schemas.openxmlformats.org/officeDocument/2006/relationships/hyperlink" Target="https://www.youtube.com/watch?v=pYxNSUDSFH4&amp;t=219s&amp;ab_channel=StatQuestwithJoshStarmer" TargetMode="External"/><Relationship Id="rId7" Type="http://schemas.openxmlformats.org/officeDocument/2006/relationships/hyperlink" Target="https://medium.com/swlh/probability-vs-likelihood-cdac534bf52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hyperlink" Target="https://en.wikipedia.org/wiki/Estimation_theory" TargetMode="External"/><Relationship Id="rId11" Type="http://schemas.openxmlformats.org/officeDocument/2006/relationships/hyperlink" Target="https://en.wikipedia.org/wiki/Maximum_likelihood_estimation" TargetMode="External"/><Relationship Id="rId10" Type="http://schemas.openxmlformats.org/officeDocument/2006/relationships/hyperlink" Target="https://www.youtube.com/watch?v=XepXtl9YKwc&amp;t=293s&amp;ab_channel=StatQuestwithJoshStarmer" TargetMode="External"/><Relationship Id="rId9" Type="http://schemas.openxmlformats.org/officeDocument/2006/relationships/image" Target="../media/image20.png"/><Relationship Id="rId5" Type="http://schemas.openxmlformats.org/officeDocument/2006/relationships/hyperlink" Target="https://en.wikipedia.org/wiki/Statistical_parameter" TargetMode="External"/><Relationship Id="rId6" Type="http://schemas.openxmlformats.org/officeDocument/2006/relationships/hyperlink" Target="https://en.wikipedia.org/wiki/Probability_distribution" TargetMode="External"/><Relationship Id="rId7" Type="http://schemas.openxmlformats.org/officeDocument/2006/relationships/hyperlink" Target="https://en.wikipedia.org/wiki/Mathematical_optimization" TargetMode="External"/><Relationship Id="rId8" Type="http://schemas.openxmlformats.org/officeDocument/2006/relationships/hyperlink" Target="https://en.wikipedia.org/wiki/Likelihood_func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0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0"/>
          <p:cNvSpPr txBox="1"/>
          <p:nvPr/>
        </p:nvSpPr>
        <p:spPr>
          <a:xfrm>
            <a:off x="2133600" y="2038350"/>
            <a:ext cx="518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31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Recitation 3</a:t>
            </a:r>
            <a:endParaRPr/>
          </a:p>
        </p:txBody>
      </p:sp>
      <p:sp>
        <p:nvSpPr>
          <p:cNvPr id="59" name="Google Shape;59;p10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31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Akshay Antony</a:t>
            </a:r>
            <a:endParaRPr/>
          </a:p>
          <a:p>
            <a:pPr indent="-3175" lvl="0" marL="3175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Statistics</a:t>
            </a:r>
            <a:r>
              <a:rPr i="1"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Maximum Likelihood Estimate, Pandas 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/>
        </p:nvSpPr>
        <p:spPr>
          <a:xfrm>
            <a:off x="260700" y="197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Gaussian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25" y="770000"/>
            <a:ext cx="4213875" cy="269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875" y="855288"/>
            <a:ext cx="3944900" cy="25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 txBox="1"/>
          <p:nvPr/>
        </p:nvSpPr>
        <p:spPr>
          <a:xfrm>
            <a:off x="745200" y="3462925"/>
            <a:ext cx="803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probability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distribution(red is the standard normal distribution) 			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Cumulative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distribution function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3550" y="4000225"/>
            <a:ext cx="13906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6650" y="3985938"/>
            <a:ext cx="17145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/>
          <p:nvPr/>
        </p:nvSpPr>
        <p:spPr>
          <a:xfrm>
            <a:off x="499900" y="4486000"/>
            <a:ext cx="621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  <a:t>images taken from: </a:t>
            </a:r>
            <a:r>
              <a:rPr b="1" lang="en-US" sz="11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https://en.wikipedia.org/wiki/Normal_distribution</a:t>
            </a:r>
            <a:endParaRPr b="1" sz="11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/>
        </p:nvSpPr>
        <p:spPr>
          <a:xfrm>
            <a:off x="260700" y="197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Likelihood vs Probability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2"/>
          <p:cNvSpPr txBox="1"/>
          <p:nvPr/>
        </p:nvSpPr>
        <p:spPr>
          <a:xfrm>
            <a:off x="3182775" y="770000"/>
            <a:ext cx="23826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Likelihood	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Calculating the best distribution or best characteristics of data given a particular feature value or situation.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Estimating parameters of gaussian given data		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260700" y="770000"/>
            <a:ext cx="25839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Probability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Calculating 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probability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of a certain event or data given the probability distribution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Find probabilities of a certain range given a gaussian distribution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25" y="3646050"/>
            <a:ext cx="2921250" cy="1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775" y="3646050"/>
            <a:ext cx="3335042" cy="1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4525" y="1304972"/>
            <a:ext cx="3335051" cy="160820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 txBox="1"/>
          <p:nvPr/>
        </p:nvSpPr>
        <p:spPr>
          <a:xfrm>
            <a:off x="92025" y="4244450"/>
            <a:ext cx="782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b="1" lang="en-US" sz="1200" u="sng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https://www.youtube.com/watch?v=pYxNSUDSFH4&amp;t=219s&amp;ab_channel=StatQuestwithJoshStarmer</a:t>
            </a:r>
            <a:endParaRPr b="1" sz="12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b="1" lang="en-US" sz="1200" u="sng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https://medium.com/swlh/probability-vs-likelihood-cdac534bf523</a:t>
            </a:r>
            <a:endParaRPr b="1" sz="12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260700" y="197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Likelihood Estimate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60700" y="770000"/>
            <a:ext cx="258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25" y="2710600"/>
            <a:ext cx="3556023" cy="150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686425" y="910150"/>
            <a:ext cx="44406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Estimating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estimating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parameters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of an assumed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probability distribution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given some observed data.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Achieved by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maximizing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likelihood function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Variables in the optimization are probability distribution parameters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005900" y="3297225"/>
            <a:ext cx="334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what mean is the likelihood of a mouse weighing 34 grams maximized?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42850" y="2710600"/>
            <a:ext cx="3874800" cy="15505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92025" y="4244450"/>
            <a:ext cx="782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b="1" lang="en-US" sz="1200" u="sng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https://www.youtube.com/watch?v=XepXtl9YKwc&amp;t=293s&amp;ab_channel=StatQuestwithJoshStarmer</a:t>
            </a:r>
            <a:endParaRPr b="1" sz="12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b="1" lang="en-US" sz="1200" u="sng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https://en.wikipedia.org/wiki/Maximum_likelihood_estimation</a:t>
            </a:r>
            <a:endParaRPr b="1" sz="12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260700" y="197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MLE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60700" y="770000"/>
            <a:ext cx="258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86425" y="910150"/>
            <a:ext cx="444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00" y="770000"/>
            <a:ext cx="22860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600" y="1274825"/>
            <a:ext cx="26098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025" y="2970825"/>
            <a:ext cx="258127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558600" y="1754675"/>
            <a:ext cx="41958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IID data (independent and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Identically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distributed)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Probability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of a random variable does not depend on previous observations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Probability distribution of each random variable is the same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500" y="3575100"/>
            <a:ext cx="19716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025" y="3948625"/>
            <a:ext cx="36385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5127025" y="807350"/>
            <a:ext cx="3313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Independent and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Identical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Toss of a coin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independent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but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identical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Sampling without replacement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Independent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not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identical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Bag containing two coins of different probabilities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5092650" y="3383975"/>
            <a:ext cx="314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Results for gaussian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85550" y="3746688"/>
            <a:ext cx="129137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25775" y="3780625"/>
            <a:ext cx="113832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558600" y="4480700"/>
            <a:ext cx="57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https://en.wikipedia.org/wiki/Maximum_likelihood_estimation</a:t>
            </a:r>
            <a:endParaRPr sz="12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17" name="Google Shape;11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