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10" r:id="rId1"/>
  </p:sldMasterIdLst>
  <p:notesMasterIdLst>
    <p:notesMasterId r:id="rId17"/>
  </p:notesMasterIdLst>
  <p:handoutMasterIdLst>
    <p:handoutMasterId r:id="rId18"/>
  </p:handoutMasterIdLst>
  <p:sldIdLst>
    <p:sldId id="258" r:id="rId2"/>
    <p:sldId id="270" r:id="rId3"/>
    <p:sldId id="264" r:id="rId4"/>
    <p:sldId id="266" r:id="rId5"/>
    <p:sldId id="269" r:id="rId6"/>
    <p:sldId id="259" r:id="rId7"/>
    <p:sldId id="262" r:id="rId8"/>
    <p:sldId id="263" r:id="rId9"/>
    <p:sldId id="260" r:id="rId10"/>
    <p:sldId id="272" r:id="rId11"/>
    <p:sldId id="261" r:id="rId12"/>
    <p:sldId id="265" r:id="rId13"/>
    <p:sldId id="268" r:id="rId14"/>
    <p:sldId id="271" r:id="rId15"/>
    <p:sldId id="267" r:id="rId16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0027"/>
    <a:srgbClr val="B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FFCE7C-E401-4F00-9931-811C36D89EBD}" v="13" dt="2022-09-23T02:09:42.0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83" autoAdjust="0"/>
    <p:restoredTop sz="94654"/>
  </p:normalViewPr>
  <p:slideViewPr>
    <p:cSldViewPr>
      <p:cViewPr varScale="1">
        <p:scale>
          <a:sx n="108" d="100"/>
          <a:sy n="108" d="100"/>
        </p:scale>
        <p:origin x="52" y="184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>
      <p:cViewPr>
        <p:scale>
          <a:sx n="77" d="100"/>
          <a:sy n="77" d="100"/>
        </p:scale>
        <p:origin x="5504" y="24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th" userId="855746614ed3d6d3" providerId="LiveId" clId="{EEFFCE7C-E401-4F00-9931-811C36D89EBD}"/>
    <pc:docChg chg="undo custSel addSld delSld modSld sldOrd">
      <pc:chgData name="Parth" userId="855746614ed3d6d3" providerId="LiveId" clId="{EEFFCE7C-E401-4F00-9931-811C36D89EBD}" dt="2022-09-23T03:20:01.315" v="1066" actId="20577"/>
      <pc:docMkLst>
        <pc:docMk/>
      </pc:docMkLst>
      <pc:sldChg chg="modSp mod">
        <pc:chgData name="Parth" userId="855746614ed3d6d3" providerId="LiveId" clId="{EEFFCE7C-E401-4F00-9931-811C36D89EBD}" dt="2022-09-23T00:58:13.254" v="743" actId="20577"/>
        <pc:sldMkLst>
          <pc:docMk/>
          <pc:sldMk cId="178644637" sldId="258"/>
        </pc:sldMkLst>
        <pc:spChg chg="mod">
          <ac:chgData name="Parth" userId="855746614ed3d6d3" providerId="LiveId" clId="{EEFFCE7C-E401-4F00-9931-811C36D89EBD}" dt="2022-09-23T00:58:13.254" v="743" actId="20577"/>
          <ac:spMkLst>
            <pc:docMk/>
            <pc:sldMk cId="178644637" sldId="258"/>
            <ac:spMk id="5122" creationId="{00000000-0000-0000-0000-000000000000}"/>
          </ac:spMkLst>
        </pc:spChg>
        <pc:spChg chg="mod">
          <ac:chgData name="Parth" userId="855746614ed3d6d3" providerId="LiveId" clId="{EEFFCE7C-E401-4F00-9931-811C36D89EBD}" dt="2022-09-22T02:10:44.541" v="95" actId="5793"/>
          <ac:spMkLst>
            <pc:docMk/>
            <pc:sldMk cId="178644637" sldId="258"/>
            <ac:spMk id="5123" creationId="{00000000-0000-0000-0000-000000000000}"/>
          </ac:spMkLst>
        </pc:spChg>
      </pc:sldChg>
      <pc:sldChg chg="modSp mod ord">
        <pc:chgData name="Parth" userId="855746614ed3d6d3" providerId="LiveId" clId="{EEFFCE7C-E401-4F00-9931-811C36D89EBD}" dt="2022-09-23T02:51:42.957" v="1064"/>
        <pc:sldMkLst>
          <pc:docMk/>
          <pc:sldMk cId="2348260285" sldId="259"/>
        </pc:sldMkLst>
        <pc:picChg chg="mod">
          <ac:chgData name="Parth" userId="855746614ed3d6d3" providerId="LiveId" clId="{EEFFCE7C-E401-4F00-9931-811C36D89EBD}" dt="2022-09-22T03:27:22.450" v="399" actId="14100"/>
          <ac:picMkLst>
            <pc:docMk/>
            <pc:sldMk cId="2348260285" sldId="259"/>
            <ac:picMk id="3" creationId="{21343867-127F-4EB4-805B-99EB26B6A937}"/>
          </ac:picMkLst>
        </pc:picChg>
      </pc:sldChg>
      <pc:sldChg chg="modSp mod">
        <pc:chgData name="Parth" userId="855746614ed3d6d3" providerId="LiveId" clId="{EEFFCE7C-E401-4F00-9931-811C36D89EBD}" dt="2022-09-22T02:42:59.614" v="156" actId="14100"/>
        <pc:sldMkLst>
          <pc:docMk/>
          <pc:sldMk cId="1249074593" sldId="261"/>
        </pc:sldMkLst>
        <pc:spChg chg="mod">
          <ac:chgData name="Parth" userId="855746614ed3d6d3" providerId="LiveId" clId="{EEFFCE7C-E401-4F00-9931-811C36D89EBD}" dt="2022-09-22T02:42:59.614" v="156" actId="14100"/>
          <ac:spMkLst>
            <pc:docMk/>
            <pc:sldMk cId="1249074593" sldId="261"/>
            <ac:spMk id="4" creationId="{5ACDFF91-9228-41E0-A922-89F12D34E728}"/>
          </ac:spMkLst>
        </pc:spChg>
      </pc:sldChg>
      <pc:sldChg chg="modSp mod">
        <pc:chgData name="Parth" userId="855746614ed3d6d3" providerId="LiveId" clId="{EEFFCE7C-E401-4F00-9931-811C36D89EBD}" dt="2022-09-22T03:26:55.046" v="396" actId="20577"/>
        <pc:sldMkLst>
          <pc:docMk/>
          <pc:sldMk cId="3481456309" sldId="264"/>
        </pc:sldMkLst>
        <pc:spChg chg="mod">
          <ac:chgData name="Parth" userId="855746614ed3d6d3" providerId="LiveId" clId="{EEFFCE7C-E401-4F00-9931-811C36D89EBD}" dt="2022-09-22T03:26:55.046" v="396" actId="20577"/>
          <ac:spMkLst>
            <pc:docMk/>
            <pc:sldMk cId="3481456309" sldId="264"/>
            <ac:spMk id="2" creationId="{A7492B1F-C403-4605-A8FF-822A81347B81}"/>
          </ac:spMkLst>
        </pc:spChg>
        <pc:spChg chg="mod">
          <ac:chgData name="Parth" userId="855746614ed3d6d3" providerId="LiveId" clId="{EEFFCE7C-E401-4F00-9931-811C36D89EBD}" dt="2022-09-22T03:26:29.675" v="385" actId="1076"/>
          <ac:spMkLst>
            <pc:docMk/>
            <pc:sldMk cId="3481456309" sldId="264"/>
            <ac:spMk id="17" creationId="{B164E914-0FC6-40F5-A0A1-D02A4A64314D}"/>
          </ac:spMkLst>
        </pc:spChg>
        <pc:grpChg chg="mod">
          <ac:chgData name="Parth" userId="855746614ed3d6d3" providerId="LiveId" clId="{EEFFCE7C-E401-4F00-9931-811C36D89EBD}" dt="2022-09-22T03:26:07.040" v="380" actId="1076"/>
          <ac:grpSpMkLst>
            <pc:docMk/>
            <pc:sldMk cId="3481456309" sldId="264"/>
            <ac:grpSpMk id="3" creationId="{A218341E-DBBB-4734-A610-10BA16431293}"/>
          </ac:grpSpMkLst>
        </pc:grpChg>
        <pc:picChg chg="mod">
          <ac:chgData name="Parth" userId="855746614ed3d6d3" providerId="LiveId" clId="{EEFFCE7C-E401-4F00-9931-811C36D89EBD}" dt="2022-09-22T03:26:10.931" v="381" actId="1076"/>
          <ac:picMkLst>
            <pc:docMk/>
            <pc:sldMk cId="3481456309" sldId="264"/>
            <ac:picMk id="1026" creationId="{047A4F0D-13DF-47DB-BF25-EEC02E55C2AB}"/>
          </ac:picMkLst>
        </pc:picChg>
        <pc:cxnChg chg="mod">
          <ac:chgData name="Parth" userId="855746614ed3d6d3" providerId="LiveId" clId="{EEFFCE7C-E401-4F00-9931-811C36D89EBD}" dt="2022-09-22T03:26:25.842" v="384" actId="1076"/>
          <ac:cxnSpMkLst>
            <pc:docMk/>
            <pc:sldMk cId="3481456309" sldId="264"/>
            <ac:cxnSpMk id="16" creationId="{511CEA48-D2BC-48B2-B877-3CCFB49C17AC}"/>
          </ac:cxnSpMkLst>
        </pc:cxnChg>
      </pc:sldChg>
      <pc:sldChg chg="modSp mod ord">
        <pc:chgData name="Parth" userId="855746614ed3d6d3" providerId="LiveId" clId="{EEFFCE7C-E401-4F00-9931-811C36D89EBD}" dt="2022-09-23T02:44:25.122" v="1062"/>
        <pc:sldMkLst>
          <pc:docMk/>
          <pc:sldMk cId="3901097354" sldId="266"/>
        </pc:sldMkLst>
        <pc:picChg chg="mod">
          <ac:chgData name="Parth" userId="855746614ed3d6d3" providerId="LiveId" clId="{EEFFCE7C-E401-4F00-9931-811C36D89EBD}" dt="2022-09-22T03:34:05.021" v="530" actId="14100"/>
          <ac:picMkLst>
            <pc:docMk/>
            <pc:sldMk cId="3901097354" sldId="266"/>
            <ac:picMk id="3" creationId="{941F8DDD-57F6-49FE-9D40-03BB29B6236C}"/>
          </ac:picMkLst>
        </pc:picChg>
      </pc:sldChg>
      <pc:sldChg chg="mod modShow">
        <pc:chgData name="Parth" userId="855746614ed3d6d3" providerId="LiveId" clId="{EEFFCE7C-E401-4F00-9931-811C36D89EBD}" dt="2022-09-22T03:35:48.623" v="531" actId="729"/>
        <pc:sldMkLst>
          <pc:docMk/>
          <pc:sldMk cId="1120997785" sldId="267"/>
        </pc:sldMkLst>
      </pc:sldChg>
      <pc:sldChg chg="modSp mod">
        <pc:chgData name="Parth" userId="855746614ed3d6d3" providerId="LiveId" clId="{EEFFCE7C-E401-4F00-9931-811C36D89EBD}" dt="2022-09-23T03:20:01.315" v="1066" actId="20577"/>
        <pc:sldMkLst>
          <pc:docMk/>
          <pc:sldMk cId="2243842964" sldId="268"/>
        </pc:sldMkLst>
        <pc:spChg chg="mod">
          <ac:chgData name="Parth" userId="855746614ed3d6d3" providerId="LiveId" clId="{EEFFCE7C-E401-4F00-9931-811C36D89EBD}" dt="2022-09-23T03:20:01.315" v="1066" actId="20577"/>
          <ac:spMkLst>
            <pc:docMk/>
            <pc:sldMk cId="2243842964" sldId="268"/>
            <ac:spMk id="2" creationId="{28A9EBAD-85AC-4193-B369-DFFA11D35A39}"/>
          </ac:spMkLst>
        </pc:spChg>
      </pc:sldChg>
      <pc:sldChg chg="modSp mod">
        <pc:chgData name="Parth" userId="855746614ed3d6d3" providerId="LiveId" clId="{EEFFCE7C-E401-4F00-9931-811C36D89EBD}" dt="2022-09-22T03:27:58.254" v="407" actId="14100"/>
        <pc:sldMkLst>
          <pc:docMk/>
          <pc:sldMk cId="1138914460" sldId="269"/>
        </pc:sldMkLst>
        <pc:picChg chg="mod">
          <ac:chgData name="Parth" userId="855746614ed3d6d3" providerId="LiveId" clId="{EEFFCE7C-E401-4F00-9931-811C36D89EBD}" dt="2022-09-22T03:27:58.254" v="407" actId="14100"/>
          <ac:picMkLst>
            <pc:docMk/>
            <pc:sldMk cId="1138914460" sldId="269"/>
            <ac:picMk id="3" creationId="{941F8DDD-57F6-49FE-9D40-03BB29B6236C}"/>
          </ac:picMkLst>
        </pc:picChg>
      </pc:sldChg>
      <pc:sldChg chg="addSp modSp new mod modTransition modAnim">
        <pc:chgData name="Parth" userId="855746614ed3d6d3" providerId="LiveId" clId="{EEFFCE7C-E401-4F00-9931-811C36D89EBD}" dt="2022-09-23T00:59:56.200" v="750"/>
        <pc:sldMkLst>
          <pc:docMk/>
          <pc:sldMk cId="3759360409" sldId="270"/>
        </pc:sldMkLst>
        <pc:spChg chg="mod">
          <ac:chgData name="Parth" userId="855746614ed3d6d3" providerId="LiveId" clId="{EEFFCE7C-E401-4F00-9931-811C36D89EBD}" dt="2022-09-22T03:21:04.638" v="175" actId="20577"/>
          <ac:spMkLst>
            <pc:docMk/>
            <pc:sldMk cId="3759360409" sldId="270"/>
            <ac:spMk id="2" creationId="{6D7FAB81-3D08-8A9C-0751-623EC5C9EB78}"/>
          </ac:spMkLst>
        </pc:spChg>
        <pc:spChg chg="mod">
          <ac:chgData name="Parth" userId="855746614ed3d6d3" providerId="LiveId" clId="{EEFFCE7C-E401-4F00-9931-811C36D89EBD}" dt="2022-09-23T00:59:45.303" v="748" actId="1076"/>
          <ac:spMkLst>
            <pc:docMk/>
            <pc:sldMk cId="3759360409" sldId="270"/>
            <ac:spMk id="3" creationId="{6076E017-43CD-256D-2A10-8F855DC86B5A}"/>
          </ac:spMkLst>
        </pc:spChg>
        <pc:picChg chg="add mod">
          <ac:chgData name="Parth" userId="855746614ed3d6d3" providerId="LiveId" clId="{EEFFCE7C-E401-4F00-9931-811C36D89EBD}" dt="2022-09-22T03:25:30.914" v="375" actId="1076"/>
          <ac:picMkLst>
            <pc:docMk/>
            <pc:sldMk cId="3759360409" sldId="270"/>
            <ac:picMk id="5" creationId="{77E3DD10-5C78-BACE-9AE1-FF8D1C2F0CA5}"/>
          </ac:picMkLst>
        </pc:picChg>
      </pc:sldChg>
      <pc:sldChg chg="addSp modSp new mod">
        <pc:chgData name="Parth" userId="855746614ed3d6d3" providerId="LiveId" clId="{EEFFCE7C-E401-4F00-9931-811C36D89EBD}" dt="2022-09-22T03:36:26.423" v="547" actId="1076"/>
        <pc:sldMkLst>
          <pc:docMk/>
          <pc:sldMk cId="2151754062" sldId="271"/>
        </pc:sldMkLst>
        <pc:spChg chg="add mod">
          <ac:chgData name="Parth" userId="855746614ed3d6d3" providerId="LiveId" clId="{EEFFCE7C-E401-4F00-9931-811C36D89EBD}" dt="2022-09-22T03:36:26.423" v="547" actId="1076"/>
          <ac:spMkLst>
            <pc:docMk/>
            <pc:sldMk cId="2151754062" sldId="271"/>
            <ac:spMk id="2" creationId="{1D2C3FB5-AB2C-A2FC-8B55-C16ED3AB1392}"/>
          </ac:spMkLst>
        </pc:spChg>
      </pc:sldChg>
      <pc:sldChg chg="new del">
        <pc:chgData name="Parth" userId="855746614ed3d6d3" providerId="LiveId" clId="{EEFFCE7C-E401-4F00-9931-811C36D89EBD}" dt="2022-09-22T03:36:02.971" v="533" actId="680"/>
        <pc:sldMkLst>
          <pc:docMk/>
          <pc:sldMk cId="3963379931" sldId="271"/>
        </pc:sldMkLst>
      </pc:sldChg>
      <pc:sldChg chg="addSp modSp new mod">
        <pc:chgData name="Parth" userId="855746614ed3d6d3" providerId="LiveId" clId="{EEFFCE7C-E401-4F00-9931-811C36D89EBD}" dt="2022-09-23T02:32:59.843" v="1060" actId="20577"/>
        <pc:sldMkLst>
          <pc:docMk/>
          <pc:sldMk cId="2385068120" sldId="272"/>
        </pc:sldMkLst>
        <pc:spChg chg="mod">
          <ac:chgData name="Parth" userId="855746614ed3d6d3" providerId="LiveId" clId="{EEFFCE7C-E401-4F00-9931-811C36D89EBD}" dt="2022-09-22T03:39:39.037" v="585" actId="20577"/>
          <ac:spMkLst>
            <pc:docMk/>
            <pc:sldMk cId="2385068120" sldId="272"/>
            <ac:spMk id="2" creationId="{A4A42784-B6E9-AFEF-FE67-BC5CA79E1413}"/>
          </ac:spMkLst>
        </pc:spChg>
        <pc:spChg chg="mod">
          <ac:chgData name="Parth" userId="855746614ed3d6d3" providerId="LiveId" clId="{EEFFCE7C-E401-4F00-9931-811C36D89EBD}" dt="2022-09-23T02:32:59.843" v="1060" actId="20577"/>
          <ac:spMkLst>
            <pc:docMk/>
            <pc:sldMk cId="2385068120" sldId="272"/>
            <ac:spMk id="3" creationId="{5824A8BF-D774-EEFC-E0CA-B812E25B0A24}"/>
          </ac:spMkLst>
        </pc:spChg>
        <pc:picChg chg="add mod">
          <ac:chgData name="Parth" userId="855746614ed3d6d3" providerId="LiveId" clId="{EEFFCE7C-E401-4F00-9931-811C36D89EBD}" dt="2022-09-23T01:14:35.951" v="756" actId="1076"/>
          <ac:picMkLst>
            <pc:docMk/>
            <pc:sldMk cId="2385068120" sldId="272"/>
            <ac:picMk id="6" creationId="{7B48CA5F-DA46-2F45-92C3-CC59DF73406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en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en Sans" charset="0"/>
              </a:defRPr>
            </a:lvl1pPr>
          </a:lstStyle>
          <a:p>
            <a:pPr>
              <a:defRPr/>
            </a:pPr>
            <a:fld id="{59AAF3D2-EDFA-BA42-9460-032E57456FC5}" type="datetimeFigureOut">
              <a:rPr lang="en-US"/>
              <a:pPr>
                <a:defRPr/>
              </a:pPr>
              <a:t>9/22/2022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en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en Sans" charset="0"/>
              </a:defRPr>
            </a:lvl1pPr>
          </a:lstStyle>
          <a:p>
            <a:pPr>
              <a:defRPr/>
            </a:pPr>
            <a:fld id="{53E6B18D-BC97-A741-A494-5A40B396D8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Open Sans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Open Sans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Open Sans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Open Sans" charset="0"/>
              </a:defRPr>
            </a:lvl1pPr>
          </a:lstStyle>
          <a:p>
            <a:pPr>
              <a:defRPr/>
            </a:pPr>
            <a:fld id="{2B24F439-14CB-B64A-A38E-43868DBA8F9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ＭＳ Ｐゴシック" charset="0"/>
        <a:cs typeface="Geneva" pitchFamily="-11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Geneva" pitchFamily="-110" charset="-128"/>
        <a:cs typeface="Geneva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Geneva" pitchFamily="-110" charset="-128"/>
        <a:cs typeface="Geneva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Geneva" pitchFamily="-110" charset="-128"/>
        <a:cs typeface="Geneva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Geneva" pitchFamily="-110" charset="-128"/>
        <a:cs typeface="Geneva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linear_model.html#linear-model" TargetMode="External"/><Relationship Id="rId7" Type="http://schemas.openxmlformats.org/officeDocument/2006/relationships/hyperlink" Target="https://scikit-learn.org/stable/modules/generated/sklearn.svm.LinearSVC.html#sklearn.svm.LinearSVC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scikit-learn.org/stable/modules/generated/sklearn.linear_model.LogisticRegression.html#sklearn.linear_model.LogisticRegression" TargetMode="External"/><Relationship Id="rId5" Type="http://schemas.openxmlformats.org/officeDocument/2006/relationships/hyperlink" Target="https://scikit-learn.org/stable/modules/generated/sklearn.linear_model.Lasso.html#sklearn.linear_model.Lasso" TargetMode="External"/><Relationship Id="rId4" Type="http://schemas.openxmlformats.org/officeDocument/2006/relationships/hyperlink" Target="https://scikit-learn.org/stable/modules/generated/sklearn.feature_selection.SelectFromModel.html#sklearn.feature_selection.SelectFromMode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9pPr>
          </a:lstStyle>
          <a:p>
            <a:fld id="{A4676FBE-E17B-9F40-B294-2A0EC4B80004}" type="slidenum">
              <a:rPr lang="en-US" altLang="x-none" sz="1200">
                <a:latin typeface="Open Sans" charset="0"/>
              </a:rPr>
              <a:pPr/>
              <a:t>1</a:t>
            </a:fld>
            <a:endParaRPr lang="en-US" altLang="x-none" sz="1200">
              <a:latin typeface="Open Sans" charset="0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x-none">
                <a:ea typeface="ＭＳ Ｐゴシック" charset="-128"/>
                <a:cs typeface="Geneva" charset="0"/>
              </a:rPr>
              <a:t>Main title: 40 pt. Arial</a:t>
            </a:r>
          </a:p>
          <a:p>
            <a:pPr eaLnBrk="1" hangingPunct="1"/>
            <a:br>
              <a:rPr lang="en-US" altLang="x-none">
                <a:ea typeface="ＭＳ Ｐゴシック" charset="-128"/>
                <a:cs typeface="Geneva" charset="0"/>
              </a:rPr>
            </a:br>
            <a:r>
              <a:rPr lang="en-US" altLang="x-none">
                <a:ea typeface="ＭＳ Ｐゴシック" charset="-128"/>
                <a:cs typeface="Geneva" charset="0"/>
              </a:rPr>
              <a:t>Presenter Name: 16 pt. Arial</a:t>
            </a:r>
          </a:p>
          <a:p>
            <a:pPr eaLnBrk="1" hangingPunct="1"/>
            <a:r>
              <a:rPr lang="en-US" altLang="x-none">
                <a:ea typeface="ＭＳ Ｐゴシック" charset="-128"/>
                <a:cs typeface="Geneva" charset="0"/>
              </a:rPr>
              <a:t>Presenters Title: 16 pt. Arial Italic</a:t>
            </a:r>
          </a:p>
          <a:p>
            <a:pPr eaLnBrk="1" hangingPunct="1"/>
            <a:endParaRPr lang="en-US" altLang="x-none">
              <a:ea typeface="ＭＳ Ｐゴシック" charset="-128"/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75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B68FA-B0E0-471E-9174-6FF78234D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13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converts similarities between data points to joint probabilities and tries to minimize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Kullback-Leibler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divergence between the joint probabilities of the low-dimensional embedding and the high-dimensional data.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T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Linear models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penalized with the L1 norm have sparse solutions: many of their estimated coefficients are zero.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 goal is to reduce the dimensionality of the data to use with another classifier, they can be used along with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sklearn.feature_selection.SelectFromModel"/>
              </a:rPr>
              <a:t>feature_selection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sklearn.feature_selection.SelectFromModel"/>
              </a:rPr>
              <a:t>.</a:t>
            </a:r>
          </a:p>
          <a:p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sklearn.feature_selection.SelectFromModel"/>
              </a:rPr>
              <a:t>SelectFromModel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select the non-zero coefficients. In particular, sparse estimators useful for this purpose are the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sklearn.linear_model.Lasso"/>
              </a:rPr>
              <a:t>linear_model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sklearn.linear_model.Lasso"/>
              </a:rPr>
              <a:t>.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sklearn.linear_model.Lasso"/>
              </a:rPr>
              <a:t>Lasso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regression, and of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sklearn.linear_model.LogisticRegression"/>
              </a:rPr>
              <a:t>linear_model.LogisticRegression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sklearn.svm.LinearSVC"/>
              </a:rPr>
              <a:t>svm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sklearn.svm.LinearSVC"/>
              </a:rPr>
              <a:t>.</a:t>
            </a:r>
          </a:p>
          <a:p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sklearn.svm.LinearSVC"/>
              </a:rPr>
              <a:t>LinearSVC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classification: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B68FA-B0E0-471E-9174-6FF78234D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77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9pPr>
          </a:lstStyle>
          <a:p>
            <a:pPr>
              <a:defRPr/>
            </a:pPr>
            <a:endParaRPr lang="x-none" altLang="x-none">
              <a:latin typeface="Open Sans Regular" charset="0"/>
            </a:endParaRPr>
          </a:p>
        </p:txBody>
      </p:sp>
      <p:pic>
        <p:nvPicPr>
          <p:cNvPr id="3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 descr="_Plaid-Digital_FINAL-N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37" t="23988" r="4771" b="1990"/>
          <a:stretch>
            <a:fillRect/>
          </a:stretch>
        </p:blipFill>
        <p:spPr bwMode="auto">
          <a:xfrm>
            <a:off x="457200" y="0"/>
            <a:ext cx="7905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9pPr>
          </a:lstStyle>
          <a:p>
            <a:pPr>
              <a:defRPr/>
            </a:pPr>
            <a:endParaRPr lang="x-none" altLang="x-none">
              <a:latin typeface="Open Sans Regular" charset="0"/>
            </a:endParaRPr>
          </a:p>
        </p:txBody>
      </p:sp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2" descr="_Plaid-Digital_FINAL-NEW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37" t="23988" r="4771" b="1990"/>
          <a:stretch>
            <a:fillRect/>
          </a:stretch>
        </p:blipFill>
        <p:spPr bwMode="auto">
          <a:xfrm>
            <a:off x="457200" y="0"/>
            <a:ext cx="7905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931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61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57200" y="1200150"/>
            <a:ext cx="82296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111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200150"/>
            <a:ext cx="39624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727448" y="1212300"/>
            <a:ext cx="3959352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285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200150"/>
            <a:ext cx="25908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276600" y="1200150"/>
            <a:ext cx="25908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6096000" y="1200150"/>
            <a:ext cx="25908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11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200150"/>
            <a:ext cx="1905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565400" y="1200150"/>
            <a:ext cx="1905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673600" y="1200150"/>
            <a:ext cx="1905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/>
          </p:nvPr>
        </p:nvSpPr>
        <p:spPr>
          <a:xfrm>
            <a:off x="6781800" y="1200150"/>
            <a:ext cx="1905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906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333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526E-CBD3-4551-8197-CCED43CDBCB3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F13BA-2150-4189-8D9E-C6515DD95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31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_Plaid-Digital_FINAL-NEW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50" t="20876" r="39888" b="2893"/>
          <a:stretch>
            <a:fillRect/>
          </a:stretch>
        </p:blipFill>
        <p:spPr bwMode="auto">
          <a:xfrm rot="5400000">
            <a:off x="3798887" y="1046163"/>
            <a:ext cx="60325" cy="765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3" descr="_Plaid-Digital_FINAL-NEW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50" t="20876" r="39888" b="2893"/>
          <a:stretch>
            <a:fillRect/>
          </a:stretch>
        </p:blipFill>
        <p:spPr bwMode="auto">
          <a:xfrm rot="5400000">
            <a:off x="3798887" y="1046163"/>
            <a:ext cx="60325" cy="765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248150"/>
            <a:ext cx="1154590" cy="736392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51D83416-00FF-7E42-B8E5-8A7EE0EDCA9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073918" y="6400413"/>
            <a:ext cx="279883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Regular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DBF4EFE-C980-B844-B5ED-B8094C71D895}"/>
              </a:ext>
            </a:extLst>
          </p:cNvPr>
          <p:cNvSpPr txBox="1">
            <a:spLocks/>
          </p:cNvSpPr>
          <p:nvPr userDrawn="1"/>
        </p:nvSpPr>
        <p:spPr>
          <a:xfrm>
            <a:off x="11226318" y="6552813"/>
            <a:ext cx="279883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8888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Regular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9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BE7423C-EEE2-3F45-8EF7-78515AA765E4}"/>
              </a:ext>
            </a:extLst>
          </p:cNvPr>
          <p:cNvSpPr txBox="1">
            <a:spLocks/>
          </p:cNvSpPr>
          <p:nvPr userDrawn="1"/>
        </p:nvSpPr>
        <p:spPr>
          <a:xfrm>
            <a:off x="11378718" y="6705213"/>
            <a:ext cx="279883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8888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Regular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9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C78D2C9-EC69-C447-A43E-74428D9672F5}"/>
              </a:ext>
            </a:extLst>
          </p:cNvPr>
          <p:cNvSpPr txBox="1">
            <a:spLocks/>
          </p:cNvSpPr>
          <p:nvPr userDrawn="1"/>
        </p:nvSpPr>
        <p:spPr>
          <a:xfrm>
            <a:off x="11531118" y="6857613"/>
            <a:ext cx="279883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8888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Regular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9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71E7F3-AD6C-224E-BD90-D1A35CEDCAE6}"/>
              </a:ext>
            </a:extLst>
          </p:cNvPr>
          <p:cNvSpPr txBox="1"/>
          <p:nvPr userDrawn="1"/>
        </p:nvSpPr>
        <p:spPr>
          <a:xfrm>
            <a:off x="8534400" y="100340"/>
            <a:ext cx="5068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6CB4B4D-7CA3-9044-876B-883B54F8677D}" type="slidenum">
              <a:rPr 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6" r:id="rId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" pitchFamily="-110" charset="0"/>
          <a:ea typeface="Osaka" pitchFamily="-110" charset="-128"/>
          <a:cs typeface="Osaka" pitchFamily="-11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" pitchFamily="-110" charset="0"/>
          <a:ea typeface="Osaka" pitchFamily="-110" charset="-128"/>
          <a:cs typeface="Osaka" pitchFamily="-11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" pitchFamily="-110" charset="0"/>
          <a:ea typeface="Osaka" pitchFamily="-110" charset="-128"/>
          <a:cs typeface="Osaka" pitchFamily="-11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" pitchFamily="-110" charset="0"/>
          <a:ea typeface="Osaka" pitchFamily="-110" charset="-128"/>
          <a:cs typeface="Osaka" pitchFamily="-110" charset="-128"/>
        </a:defRPr>
      </a:lvl9pPr>
    </p:titleStyle>
    <p:bodyStyle>
      <a:lvl1pPr marL="6350" indent="-6350" algn="l" rtl="0" eaLnBrk="1" fontAlgn="base" hangingPunct="1">
        <a:spcBef>
          <a:spcPts val="600"/>
        </a:spcBef>
        <a:spcAft>
          <a:spcPct val="0"/>
        </a:spcAft>
        <a:defRPr sz="1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  <a:lvl2pPr marL="742950" indent="-285750" algn="l" rtl="0" eaLnBrk="1" fontAlgn="base" hangingPunct="1">
        <a:spcBef>
          <a:spcPts val="600"/>
        </a:spcBef>
        <a:spcAft>
          <a:spcPct val="0"/>
        </a:spcAft>
        <a:buSzPct val="110000"/>
        <a:buFont typeface="Arial" charset="0"/>
        <a:buChar char="•"/>
        <a:defRPr sz="1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1200150" indent="-285750" algn="l" rtl="0" eaLnBrk="1" fontAlgn="base" hangingPunct="1">
        <a:spcBef>
          <a:spcPts val="600"/>
        </a:spcBef>
        <a:spcAft>
          <a:spcPct val="0"/>
        </a:spcAft>
        <a:buSzPct val="110000"/>
        <a:buFont typeface=".AppleSystemUIFont" charset="-120"/>
        <a:buChar char="–"/>
        <a:defRPr sz="1400" i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657350" indent="-285750" algn="l" rtl="0" eaLnBrk="1" fontAlgn="base" hangingPunct="1">
        <a:spcBef>
          <a:spcPts val="600"/>
        </a:spcBef>
        <a:spcAft>
          <a:spcPct val="0"/>
        </a:spcAft>
        <a:buSzPct val="110000"/>
        <a:buFont typeface="Arial" charset="0"/>
        <a:buChar char="•"/>
        <a:defRPr sz="1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2057400" indent="-228600" algn="l" rtl="0" eaLnBrk="1" fontAlgn="base" hangingPunct="1">
        <a:spcBef>
          <a:spcPts val="600"/>
        </a:spcBef>
        <a:spcAft>
          <a:spcPct val="0"/>
        </a:spcAft>
        <a:buSzPct val="110000"/>
        <a:buFont typeface=".AppleSystemUIFont" charset="-120"/>
        <a:buChar char="–"/>
        <a:defRPr sz="1400" i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10" charset="0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10" charset="0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10" charset="0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10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lilianweng.github.io/lil-log/2018/08/12/from-autoencoder-to-beta-vae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evelopers.google.com/machine-learning/data-prep/transform/normalization" TargetMode="Externa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feature_selection.html#feature-selection-using-selectfrommode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1" name="Straight Connector 11"/>
          <p:cNvCxnSpPr>
            <a:cxnSpLocks noChangeShapeType="1"/>
          </p:cNvCxnSpPr>
          <p:nvPr/>
        </p:nvCxnSpPr>
        <p:spPr bwMode="auto">
          <a:xfrm>
            <a:off x="2209800" y="3486150"/>
            <a:ext cx="54864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2" name="Text Placeholder 14"/>
          <p:cNvSpPr txBox="1">
            <a:spLocks/>
          </p:cNvSpPr>
          <p:nvPr/>
        </p:nvSpPr>
        <p:spPr bwMode="auto">
          <a:xfrm>
            <a:off x="2133600" y="2038350"/>
            <a:ext cx="518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75" indent="-3175">
              <a:spcBef>
                <a:spcPts val="600"/>
              </a:spcBef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742950" indent="-285750">
              <a:spcBef>
                <a:spcPts val="600"/>
              </a:spcBef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3000" indent="-228600">
              <a:spcBef>
                <a:spcPts val="600"/>
              </a:spcBef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600200" indent="-228600">
              <a:spcBef>
                <a:spcPts val="600"/>
              </a:spcBef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>
              <a:spcBef>
                <a:spcPts val="600"/>
              </a:spcBef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25146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6pPr>
            <a:lvl7pPr marL="29718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7pPr>
            <a:lvl8pPr marL="34290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8pPr>
            <a:lvl9pPr marL="38862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x-none" sz="4000" dirty="0">
                <a:solidFill>
                  <a:schemeClr val="bg1"/>
                </a:solidFill>
                <a:ea typeface="ＭＳ Ｐゴシック" charset="-128"/>
              </a:rPr>
              <a:t>Recitation 4:</a:t>
            </a:r>
          </a:p>
          <a:p>
            <a:pPr>
              <a:spcBef>
                <a:spcPts val="0"/>
              </a:spcBef>
            </a:pPr>
            <a:r>
              <a:rPr lang="en-US" altLang="x-none" sz="4000" dirty="0">
                <a:solidFill>
                  <a:schemeClr val="bg1"/>
                </a:solidFill>
                <a:ea typeface="ＭＳ Ｐゴシック" charset="-128"/>
              </a:rPr>
              <a:t>Feature Engineering</a:t>
            </a:r>
          </a:p>
        </p:txBody>
      </p:sp>
      <p:sp>
        <p:nvSpPr>
          <p:cNvPr id="5123" name="Text Placeholder 16"/>
          <p:cNvSpPr txBox="1">
            <a:spLocks/>
          </p:cNvSpPr>
          <p:nvPr/>
        </p:nvSpPr>
        <p:spPr bwMode="auto">
          <a:xfrm>
            <a:off x="2133600" y="3638550"/>
            <a:ext cx="7696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75" indent="-3175">
              <a:spcBef>
                <a:spcPts val="600"/>
              </a:spcBef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742950" indent="-285750">
              <a:spcBef>
                <a:spcPts val="600"/>
              </a:spcBef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3000" indent="-228600">
              <a:spcBef>
                <a:spcPts val="600"/>
              </a:spcBef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600200" indent="-228600">
              <a:spcBef>
                <a:spcPts val="600"/>
              </a:spcBef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>
              <a:spcBef>
                <a:spcPts val="600"/>
              </a:spcBef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25146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6pPr>
            <a:lvl7pPr marL="29718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7pPr>
            <a:lvl8pPr marL="34290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8pPr>
            <a:lvl9pPr marL="38862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x-none" sz="1600" dirty="0">
                <a:solidFill>
                  <a:srgbClr val="FFFFFF"/>
                </a:solidFill>
                <a:ea typeface="ＭＳ Ｐゴシック" charset="-128"/>
              </a:rPr>
              <a:t>(24-787) Machine Learning and Artificial Intelligence for Engineers</a:t>
            </a:r>
          </a:p>
          <a:p>
            <a:pPr>
              <a:spcBef>
                <a:spcPct val="20000"/>
              </a:spcBef>
            </a:pPr>
            <a:r>
              <a:rPr lang="en-US" altLang="x-none" sz="1600" dirty="0">
                <a:solidFill>
                  <a:srgbClr val="FFFFFF"/>
                </a:solidFill>
                <a:ea typeface="ＭＳ Ｐゴシック" charset="-128"/>
              </a:rPr>
              <a:t>TA: Parth Malpathak</a:t>
            </a:r>
          </a:p>
          <a:p>
            <a:pPr>
              <a:spcBef>
                <a:spcPct val="20000"/>
              </a:spcBef>
            </a:pPr>
            <a:r>
              <a:rPr lang="en-US" altLang="x-none" sz="1600" i="1" dirty="0">
                <a:solidFill>
                  <a:srgbClr val="FFFFFF"/>
                </a:solidFill>
                <a:ea typeface="ＭＳ Ｐゴシック" charset="-128"/>
              </a:rPr>
              <a:t>September 23</a:t>
            </a:r>
            <a:r>
              <a:rPr lang="en-US" altLang="x-none" sz="1600" i="1" baseline="30000" dirty="0">
                <a:solidFill>
                  <a:srgbClr val="FFFFFF"/>
                </a:solidFill>
                <a:ea typeface="ＭＳ Ｐゴシック" charset="-128"/>
              </a:rPr>
              <a:t>rd</a:t>
            </a:r>
            <a:r>
              <a:rPr lang="en-US" altLang="x-none" sz="1600" i="1" dirty="0">
                <a:solidFill>
                  <a:srgbClr val="FFFFFF"/>
                </a:solidFill>
                <a:ea typeface="ＭＳ Ｐゴシック" charset="-128"/>
              </a:rPr>
              <a:t> , 2022</a:t>
            </a:r>
          </a:p>
        </p:txBody>
      </p:sp>
    </p:spTree>
    <p:extLst>
      <p:ext uri="{BB962C8B-B14F-4D97-AF65-F5344CB8AC3E}">
        <p14:creationId xmlns:p14="http://schemas.microsoft.com/office/powerpoint/2010/main" val="178644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42784-B6E9-AFEF-FE67-BC5CA79E1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 (Computer Vision)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4A8BF-D774-EEFC-E0CA-B812E25B0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4191000" cy="3429000"/>
          </a:xfrm>
        </p:spPr>
        <p:txBody>
          <a:bodyPr/>
          <a:lstStyle/>
          <a:p>
            <a:r>
              <a:rPr lang="en-US" b="1" dirty="0"/>
              <a:t>SIFT: Shift Invariant Feature Transform</a:t>
            </a:r>
          </a:p>
          <a:p>
            <a:r>
              <a:rPr lang="en-US" dirty="0"/>
              <a:t>Robust to Image rotations, affine transformations, intensity and shift in viewpoint while feature matching. </a:t>
            </a:r>
          </a:p>
          <a:p>
            <a:endParaRPr lang="en-IN" dirty="0"/>
          </a:p>
          <a:p>
            <a:r>
              <a:rPr lang="en-IN" dirty="0"/>
              <a:t>Each Feature has a descriptor which “Describes” a </a:t>
            </a:r>
            <a:r>
              <a:rPr lang="en-IN" dirty="0" err="1"/>
              <a:t>keypoint</a:t>
            </a:r>
            <a:r>
              <a:rPr lang="en-IN" dirty="0"/>
              <a:t>.</a:t>
            </a:r>
          </a:p>
          <a:p>
            <a:r>
              <a:rPr lang="en-IN" dirty="0" err="1"/>
              <a:t>Keypoints</a:t>
            </a:r>
            <a:r>
              <a:rPr lang="en-IN" dirty="0"/>
              <a:t> are identified by: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Taking Gaussian Blur in different octaves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Taking Difference of Gaussians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Declaring Local Extrema as </a:t>
            </a:r>
            <a:r>
              <a:rPr lang="en-IN" dirty="0" err="1"/>
              <a:t>Keypoints</a:t>
            </a:r>
            <a:r>
              <a:rPr lang="en-IN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2BAD7C-ECC3-C525-5326-945455FD6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F13BA-2150-4189-8D9E-C6515DD955D7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48CA5F-DA46-2F45-92C3-CC59DF734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980" y="1810033"/>
            <a:ext cx="4480889" cy="228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068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72B4E-555C-4DAC-9EC3-34A69FFC7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198" y="426800"/>
            <a:ext cx="5333338" cy="4241367"/>
          </a:xfrm>
        </p:spPr>
        <p:txBody>
          <a:bodyPr/>
          <a:lstStyle/>
          <a:p>
            <a:pPr marL="0" indent="0"/>
            <a:r>
              <a:rPr lang="en-US" sz="1800" b="1" dirty="0"/>
              <a:t> Feature Construction</a:t>
            </a:r>
          </a:p>
          <a:p>
            <a:r>
              <a:rPr lang="en-US" dirty="0"/>
              <a:t>Temporal Features: Aggregate through time </a:t>
            </a:r>
          </a:p>
          <a:p>
            <a:r>
              <a:rPr lang="en-US" dirty="0"/>
              <a:t>Spatial Features: </a:t>
            </a:r>
          </a:p>
          <a:p>
            <a:pPr marL="0" indent="0"/>
            <a:r>
              <a:rPr lang="en-US" dirty="0"/>
              <a:t>Address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Longitude, Latitude </a:t>
            </a:r>
            <a:r>
              <a:rPr lang="en-US" dirty="0">
                <a:sym typeface="Wingdings" panose="05000000000000000000" pitchFamily="2" charset="2"/>
              </a:rPr>
              <a:t> Median Income within 3 miles</a:t>
            </a:r>
            <a:endParaRPr lang="en-US" dirty="0"/>
          </a:p>
          <a:p>
            <a:pPr marL="0" indent="0"/>
            <a:endParaRPr lang="en-US" b="1" dirty="0"/>
          </a:p>
          <a:p>
            <a:pPr marL="0" indent="0"/>
            <a:r>
              <a:rPr lang="en-US" sz="1800" b="1" dirty="0"/>
              <a:t> Feature Learning</a:t>
            </a:r>
          </a:p>
          <a:p>
            <a:r>
              <a:rPr lang="en-US" dirty="0"/>
              <a:t>Deep Learning: Autoencoder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CDFF91-9228-41E0-A922-89F12D34E728}"/>
              </a:ext>
            </a:extLst>
          </p:cNvPr>
          <p:cNvSpPr/>
          <p:nvPr/>
        </p:nvSpPr>
        <p:spPr>
          <a:xfrm>
            <a:off x="3947742" y="426799"/>
            <a:ext cx="2605458" cy="364598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BFE906-B2AC-4738-976B-DD4C397275D8}"/>
              </a:ext>
            </a:extLst>
          </p:cNvPr>
          <p:cNvSpPr/>
          <p:nvPr/>
        </p:nvSpPr>
        <p:spPr>
          <a:xfrm>
            <a:off x="3947744" y="2126145"/>
            <a:ext cx="2300656" cy="447261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916994-5C06-41DA-8B14-1C714C59E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63" y="57150"/>
            <a:ext cx="3792535" cy="356276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C963173-86D8-4323-B485-E8B952F36B55}"/>
              </a:ext>
            </a:extLst>
          </p:cNvPr>
          <p:cNvSpPr/>
          <p:nvPr/>
        </p:nvSpPr>
        <p:spPr>
          <a:xfrm>
            <a:off x="751707" y="3562350"/>
            <a:ext cx="26514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/>
              <a:t>Daily, Weekly, Monthly Trend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1397BF-FD59-4AEB-9BAA-D540D3443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707" y="2892732"/>
            <a:ext cx="3848559" cy="20583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10795BB-C236-4B79-91BF-2D4E2B25B6EF}"/>
              </a:ext>
            </a:extLst>
          </p:cNvPr>
          <p:cNvSpPr/>
          <p:nvPr/>
        </p:nvSpPr>
        <p:spPr>
          <a:xfrm>
            <a:off x="93663" y="425833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https://lilianweng.github.io/lil-log/2018/08/12/from-autoencoder-to-beta-vae.html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49074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F182A62-3E93-44EE-8764-7CCD4A72C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800" y="1657350"/>
            <a:ext cx="3242285" cy="19843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7E887F-597B-4B94-AF34-841D9AEEC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9759" y="1096006"/>
            <a:ext cx="2004841" cy="29514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AE683C-3EBC-4BFE-9B46-159109ECD9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3738" y="376238"/>
            <a:ext cx="2836212" cy="1970088"/>
          </a:xfrm>
          <a:prstGeom prst="rect">
            <a:avLst/>
          </a:prstGeom>
        </p:spPr>
      </p:pic>
      <p:pic>
        <p:nvPicPr>
          <p:cNvPr id="21506" name="图片 1" descr="5 fold methods with raw data, Kurtosis, Skewness, Peak-peak(PP), Variance, Root mean square(RMS) and Absolute mean value( AbM)">
            <a:extLst>
              <a:ext uri="{FF2B5EF4-FFF2-40B4-BE49-F238E27FC236}">
                <a16:creationId xmlns:a16="http://schemas.microsoft.com/office/drawing/2014/main" id="{3005C163-7363-48C9-A79F-CAF5890B1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469244"/>
            <a:ext cx="3748088" cy="22748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39FBBCF-DA72-461F-A1C1-E1081209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60960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/>
              <a:t>Feature extraction on engineering problem: identifying fault category based on vibration signal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DEB486-00FD-44A1-B723-BE6B4CFAD0BD}"/>
              </a:ext>
            </a:extLst>
          </p:cNvPr>
          <p:cNvSpPr txBox="1"/>
          <p:nvPr/>
        </p:nvSpPr>
        <p:spPr>
          <a:xfrm>
            <a:off x="925621" y="1205987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Signal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46DFC3-B72D-4E80-9421-0401B709AA2C}"/>
              </a:ext>
            </a:extLst>
          </p:cNvPr>
          <p:cNvSpPr txBox="1"/>
          <p:nvPr/>
        </p:nvSpPr>
        <p:spPr>
          <a:xfrm>
            <a:off x="3130337" y="665813"/>
            <a:ext cx="2283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Extracted Features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9EBAD-85AC-4193-B369-DFFA11D35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6360"/>
            <a:ext cx="8229600" cy="609600"/>
          </a:xfrm>
        </p:spPr>
        <p:txBody>
          <a:bodyPr/>
          <a:lstStyle/>
          <a:p>
            <a:r>
              <a:rPr lang="en-US" sz="1800"/>
              <a:t>Programming Example </a:t>
            </a:r>
            <a:r>
              <a:rPr lang="en-US" sz="1800" dirty="0"/>
              <a:t>– Feature extraction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F4EEAA-DFAD-4575-88E7-75144AD2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F13BA-2150-4189-8D9E-C6515DD955D7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8A5C77-94A5-432C-B2A0-6B77AE02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499251"/>
            <a:ext cx="2482534" cy="2286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FE7FAD8-1F5D-469A-9317-010BD565C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959" y="518915"/>
            <a:ext cx="2477641" cy="2286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FBD7BDD-BA48-4EDC-9960-94EEDFAA7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3343" y="2902218"/>
            <a:ext cx="2728180" cy="174203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E8DF9DA-1A6E-4E0B-ACDC-9C0B1FA4F13C}"/>
              </a:ext>
            </a:extLst>
          </p:cNvPr>
          <p:cNvSpPr txBox="1"/>
          <p:nvPr/>
        </p:nvSpPr>
        <p:spPr>
          <a:xfrm>
            <a:off x="-22800" y="3528596"/>
            <a:ext cx="2101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2. Statistical Feature Engineering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74BFE7-F976-4974-A4B5-04C5A23DD0AE}"/>
              </a:ext>
            </a:extLst>
          </p:cNvPr>
          <p:cNvSpPr txBox="1"/>
          <p:nvPr/>
        </p:nvSpPr>
        <p:spPr>
          <a:xfrm>
            <a:off x="0" y="1276350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1. Feature recombination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53E539F-C520-4BDB-AC5C-03CF90E5C59A}"/>
              </a:ext>
            </a:extLst>
          </p:cNvPr>
          <p:cNvCxnSpPr>
            <a:cxnSpLocks/>
            <a:stCxn id="5" idx="3"/>
          </p:cNvCxnSpPr>
          <p:nvPr/>
        </p:nvCxnSpPr>
        <p:spPr bwMode="auto">
          <a:xfrm>
            <a:off x="4387534" y="1642251"/>
            <a:ext cx="71786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C6D0AAC-3814-4790-8FA1-891EF2F74E0E}"/>
              </a:ext>
            </a:extLst>
          </p:cNvPr>
          <p:cNvCxnSpPr>
            <a:cxnSpLocks/>
          </p:cNvCxnSpPr>
          <p:nvPr/>
        </p:nvCxnSpPr>
        <p:spPr bwMode="auto">
          <a:xfrm>
            <a:off x="4508200" y="3797365"/>
            <a:ext cx="444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8596315C-AED6-4D26-B19F-3534059694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9000" y="3638550"/>
            <a:ext cx="4028800" cy="32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842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2C3FB5-AB2C-A2FC-8B55-C16ED3AB1392}"/>
              </a:ext>
            </a:extLst>
          </p:cNvPr>
          <p:cNvSpPr txBox="1"/>
          <p:nvPr/>
        </p:nvSpPr>
        <p:spPr>
          <a:xfrm>
            <a:off x="2743200" y="2119015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THANK 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1754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9EBAD-85AC-4193-B369-DFFA11D35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6360"/>
            <a:ext cx="8229600" cy="609600"/>
          </a:xfrm>
        </p:spPr>
        <p:txBody>
          <a:bodyPr/>
          <a:lstStyle/>
          <a:p>
            <a:r>
              <a:rPr lang="en-US" sz="1800" dirty="0"/>
              <a:t>Programming Example 2 – Estimating solubility from molecular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F4EEAA-DFAD-4575-88E7-75144AD2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F13BA-2150-4189-8D9E-C6515DD955D7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54BA3B-10EE-4EE4-A910-046AA0556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1110213"/>
            <a:ext cx="4191000" cy="22727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C3581E7-405D-4059-B53C-A9AA509F6107}"/>
              </a:ext>
            </a:extLst>
          </p:cNvPr>
          <p:cNvSpPr/>
          <p:nvPr/>
        </p:nvSpPr>
        <p:spPr bwMode="auto">
          <a:xfrm>
            <a:off x="6019800" y="1200150"/>
            <a:ext cx="685800" cy="1981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  <p:pic>
        <p:nvPicPr>
          <p:cNvPr id="1026" name="Picture 2" descr="Aspirin Formula: Structure, Preparations and Properties">
            <a:extLst>
              <a:ext uri="{FF2B5EF4-FFF2-40B4-BE49-F238E27FC236}">
                <a16:creationId xmlns:a16="http://schemas.microsoft.com/office/drawing/2014/main" id="{D6934511-91A0-4D97-B693-632C50236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124248"/>
            <a:ext cx="1905000" cy="160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4F410C-D48E-43C6-8F30-58DE07FCAD8C}"/>
              </a:ext>
            </a:extLst>
          </p:cNvPr>
          <p:cNvSpPr txBox="1"/>
          <p:nvPr/>
        </p:nvSpPr>
        <p:spPr>
          <a:xfrm>
            <a:off x="1017450" y="74088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Aspirin</a:t>
            </a:r>
          </a:p>
        </p:txBody>
      </p:sp>
      <p:pic>
        <p:nvPicPr>
          <p:cNvPr id="1028" name="Picture 4" descr="DDT - Wikipedia">
            <a:extLst>
              <a:ext uri="{FF2B5EF4-FFF2-40B4-BE49-F238E27FC236}">
                <a16:creationId xmlns:a16="http://schemas.microsoft.com/office/drawing/2014/main" id="{F26540D5-4C74-4E0A-B105-4581D9BA0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280217"/>
            <a:ext cx="2562900" cy="1478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325EEE-58DD-47F3-916F-A119C743A326}"/>
              </a:ext>
            </a:extLst>
          </p:cNvPr>
          <p:cNvSpPr txBox="1"/>
          <p:nvPr/>
        </p:nvSpPr>
        <p:spPr>
          <a:xfrm>
            <a:off x="1244400" y="280035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DDT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F6893E7-CFCE-40AE-9D50-8256AD32E3BC}"/>
              </a:ext>
            </a:extLst>
          </p:cNvPr>
          <p:cNvCxnSpPr/>
          <p:nvPr/>
        </p:nvCxnSpPr>
        <p:spPr bwMode="auto">
          <a:xfrm>
            <a:off x="2715300" y="2571750"/>
            <a:ext cx="685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DFC9925-3E60-476E-A405-0920DE1BE7B2}"/>
              </a:ext>
            </a:extLst>
          </p:cNvPr>
          <p:cNvSpPr txBox="1"/>
          <p:nvPr/>
        </p:nvSpPr>
        <p:spPr>
          <a:xfrm>
            <a:off x="3333750" y="432671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Predicted Solubility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918B6F-8DC1-4601-80F9-AB276CD080E6}"/>
              </a:ext>
            </a:extLst>
          </p:cNvPr>
          <p:cNvSpPr txBox="1"/>
          <p:nvPr/>
        </p:nvSpPr>
        <p:spPr>
          <a:xfrm>
            <a:off x="3962400" y="1733550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ABCC09-81C8-49B9-B884-2C206A778CFD}"/>
              </a:ext>
            </a:extLst>
          </p:cNvPr>
          <p:cNvSpPr txBox="1"/>
          <p:nvPr/>
        </p:nvSpPr>
        <p:spPr>
          <a:xfrm>
            <a:off x="3943350" y="3874591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344F6C-B3EB-45E1-A3F0-F651DF3A1AFD}"/>
              </a:ext>
            </a:extLst>
          </p:cNvPr>
          <p:cNvSpPr txBox="1"/>
          <p:nvPr/>
        </p:nvSpPr>
        <p:spPr>
          <a:xfrm>
            <a:off x="5486400" y="3382981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Delaney, John S. "ESOL: estimating aqueous solubility directly from molecular structure." </a:t>
            </a:r>
            <a:r>
              <a:rPr lang="en-US" sz="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Journal of chemical information and computer sciences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44, no. 3 (2004): 1000-1005.</a:t>
            </a:r>
            <a:endParaRPr 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C9CCE3-836B-4D30-9CBC-500768F9FF71}"/>
              </a:ext>
            </a:extLst>
          </p:cNvPr>
          <p:cNvSpPr txBox="1"/>
          <p:nvPr/>
        </p:nvSpPr>
        <p:spPr>
          <a:xfrm>
            <a:off x="612300" y="432671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Input compounds</a:t>
            </a:r>
          </a:p>
        </p:txBody>
      </p:sp>
    </p:spTree>
    <p:extLst>
      <p:ext uri="{BB962C8B-B14F-4D97-AF65-F5344CB8AC3E}">
        <p14:creationId xmlns:p14="http://schemas.microsoft.com/office/powerpoint/2010/main" val="1120997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FAB81-3D08-8A9C-0751-623EC5C9E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6E017-43CD-256D-2A10-8F855DC86B5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Technique of leveraging data to extract features that are absent from the training dataset.</a:t>
            </a:r>
          </a:p>
          <a:p>
            <a:r>
              <a:rPr lang="en-US" dirty="0"/>
              <a:t>Processes (Overview):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Feature Creation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Transformations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Feature Extractions</a:t>
            </a:r>
          </a:p>
          <a:p>
            <a:pPr marL="0" indent="0"/>
            <a:endParaRPr lang="en-IN" dirty="0"/>
          </a:p>
          <a:p>
            <a:pPr marL="0" indent="0"/>
            <a:r>
              <a:rPr lang="en-IN" dirty="0"/>
              <a:t>Techniques (Overview):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Handling 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One-Hot Encoding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Normalization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E3DD10-5C78-BACE-9AE1-FF8D1C2F0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167225"/>
            <a:ext cx="4817576" cy="149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36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2B1F-C403-4605-A8FF-822A81347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32" y="186128"/>
            <a:ext cx="8229600" cy="6096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Raw Data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218341E-DBBB-4734-A610-10BA16431293}"/>
              </a:ext>
            </a:extLst>
          </p:cNvPr>
          <p:cNvGrpSpPr/>
          <p:nvPr/>
        </p:nvGrpSpPr>
        <p:grpSpPr>
          <a:xfrm>
            <a:off x="2165971" y="813849"/>
            <a:ext cx="4859026" cy="2033078"/>
            <a:chOff x="1254748" y="1704919"/>
            <a:chExt cx="6956985" cy="284583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DD06231-8A70-40A8-BE4D-C729D3AC8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748095" y="1704921"/>
              <a:ext cx="1071656" cy="97735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C38A7F6-58E3-400B-A214-322CEAACF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900930" y="1704920"/>
              <a:ext cx="1071656" cy="97735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C4E7C9A-F3BA-495E-B13C-27A79F3ED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190282" y="1704919"/>
              <a:ext cx="1071656" cy="97735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B315B7F-B012-4D3E-8249-6E1D7897AAB5}"/>
                </a:ext>
              </a:extLst>
            </p:cNvPr>
            <p:cNvSpPr/>
            <p:nvPr/>
          </p:nvSpPr>
          <p:spPr>
            <a:xfrm>
              <a:off x="1254748" y="2823902"/>
              <a:ext cx="161005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Continuous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B72821F-FCBF-43CE-9F87-1DD3583276A7}"/>
                </a:ext>
              </a:extLst>
            </p:cNvPr>
            <p:cNvSpPr/>
            <p:nvPr/>
          </p:nvSpPr>
          <p:spPr>
            <a:xfrm>
              <a:off x="3642551" y="2823902"/>
              <a:ext cx="157318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Categorical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A81CFE4-B204-47BF-997C-3C5E4C8FC79D}"/>
                </a:ext>
              </a:extLst>
            </p:cNvPr>
            <p:cNvSpPr/>
            <p:nvPr/>
          </p:nvSpPr>
          <p:spPr>
            <a:xfrm>
              <a:off x="6172693" y="2823902"/>
              <a:ext cx="110376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Ordinal</a:t>
              </a:r>
            </a:p>
          </p:txBody>
        </p:sp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A282771B-3D2E-42EE-B961-38E5D6889DB8}"/>
                </a:ext>
              </a:extLst>
            </p:cNvPr>
            <p:cNvSpPr/>
            <p:nvPr/>
          </p:nvSpPr>
          <p:spPr>
            <a:xfrm>
              <a:off x="3826976" y="3425102"/>
              <a:ext cx="1401771" cy="112565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E6AC650-2E48-4CAC-9C70-BF7B5B0BC803}"/>
                </a:ext>
              </a:extLst>
            </p:cNvPr>
            <p:cNvSpPr/>
            <p:nvPr/>
          </p:nvSpPr>
          <p:spPr>
            <a:xfrm>
              <a:off x="5520162" y="3569024"/>
              <a:ext cx="269157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Feature Engineering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7A4F0D-13DF-47DB-BF25-EEC02E55C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3" y="3390999"/>
            <a:ext cx="2543175" cy="138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1B560AE-3DFA-42EE-A992-CE2029131C9B}"/>
              </a:ext>
            </a:extLst>
          </p:cNvPr>
          <p:cNvCxnSpPr/>
          <p:nvPr/>
        </p:nvCxnSpPr>
        <p:spPr bwMode="auto">
          <a:xfrm>
            <a:off x="5972520" y="3393138"/>
            <a:ext cx="0" cy="13884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EE5241C-4902-40FA-84FF-73CC166FA280}"/>
              </a:ext>
            </a:extLst>
          </p:cNvPr>
          <p:cNvSpPr txBox="1"/>
          <p:nvPr/>
        </p:nvSpPr>
        <p:spPr>
          <a:xfrm>
            <a:off x="6096000" y="3685457"/>
            <a:ext cx="2057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m</a:t>
            </a:r>
            <a:r>
              <a:rPr lang="en-US" dirty="0"/>
              <a:t> samples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1CEA48-D2BC-48B2-B877-3CCFB49C17AC}"/>
              </a:ext>
            </a:extLst>
          </p:cNvPr>
          <p:cNvCxnSpPr/>
          <p:nvPr/>
        </p:nvCxnSpPr>
        <p:spPr bwMode="auto">
          <a:xfrm>
            <a:off x="3069963" y="3250082"/>
            <a:ext cx="254317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164E914-0FC6-40F5-A0A1-D02A4A64314D}"/>
              </a:ext>
            </a:extLst>
          </p:cNvPr>
          <p:cNvSpPr txBox="1"/>
          <p:nvPr/>
        </p:nvSpPr>
        <p:spPr>
          <a:xfrm>
            <a:off x="3352800" y="2849969"/>
            <a:ext cx="2543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 </a:t>
            </a:r>
            <a:r>
              <a:rPr lang="en-US" dirty="0"/>
              <a:t>features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81456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1F8DDD-57F6-49FE-9D40-03BB29B623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333" b="5403"/>
          <a:stretch/>
        </p:blipFill>
        <p:spPr>
          <a:xfrm>
            <a:off x="0" y="0"/>
            <a:ext cx="8229600" cy="423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097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1F8DDD-57F6-49FE-9D40-03BB29B623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333" b="5403"/>
          <a:stretch/>
        </p:blipFill>
        <p:spPr>
          <a:xfrm>
            <a:off x="0" y="1"/>
            <a:ext cx="7696200" cy="411047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A82A6E9-B86F-49E0-A686-EAC84BE6CBD8}"/>
              </a:ext>
            </a:extLst>
          </p:cNvPr>
          <p:cNvSpPr/>
          <p:nvPr/>
        </p:nvSpPr>
        <p:spPr bwMode="auto">
          <a:xfrm>
            <a:off x="2743200" y="971550"/>
            <a:ext cx="5029200" cy="3276600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8914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343867-127F-4EB4-805B-99EB26B6A9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99" r="8079" b="29962"/>
          <a:stretch/>
        </p:blipFill>
        <p:spPr>
          <a:xfrm>
            <a:off x="0" y="57150"/>
            <a:ext cx="888791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260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C903E-25EC-4E9A-ABEF-E9B54B63C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6218" y="451066"/>
            <a:ext cx="3920988" cy="3539909"/>
          </a:xfrm>
        </p:spPr>
        <p:txBody>
          <a:bodyPr/>
          <a:lstStyle/>
          <a:p>
            <a:pPr marL="0" indent="0"/>
            <a:r>
              <a:rPr lang="en-US" sz="1800" b="1" dirty="0"/>
              <a:t>Feature Scaling </a:t>
            </a:r>
          </a:p>
          <a:p>
            <a:r>
              <a:rPr lang="en-US" dirty="0">
                <a:solidFill>
                  <a:schemeClr val="tx1"/>
                </a:solidFill>
              </a:rPr>
              <a:t>Standardization: Mean: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0,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V</a:t>
            </a:r>
            <a:r>
              <a:rPr lang="en-US" dirty="0">
                <a:solidFill>
                  <a:schemeClr val="tx1"/>
                </a:solidFill>
              </a:rPr>
              <a:t>ariance: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Normalization (see next slide)</a:t>
            </a:r>
          </a:p>
          <a:p>
            <a:pPr marL="0" indent="0"/>
            <a:endParaRPr lang="en-US" dirty="0">
              <a:solidFill>
                <a:schemeClr val="tx1"/>
              </a:solidFill>
            </a:endParaRPr>
          </a:p>
          <a:p>
            <a:pPr marL="0" indent="0"/>
            <a:r>
              <a:rPr lang="en-US" sz="1800" b="1" dirty="0"/>
              <a:t>Feature Transformation</a:t>
            </a:r>
          </a:p>
          <a:p>
            <a:r>
              <a:rPr lang="en-US" dirty="0">
                <a:solidFill>
                  <a:schemeClr val="tx1"/>
                </a:solidFill>
              </a:rPr>
              <a:t>Log Transformation, Rounding</a:t>
            </a:r>
          </a:p>
          <a:p>
            <a:r>
              <a:rPr lang="en-US" dirty="0">
                <a:solidFill>
                  <a:schemeClr val="tx1"/>
                </a:solidFill>
              </a:rPr>
              <a:t>Binarization (0,1)</a:t>
            </a:r>
          </a:p>
          <a:p>
            <a:r>
              <a:rPr lang="en-US" dirty="0">
                <a:solidFill>
                  <a:schemeClr val="tx1"/>
                </a:solidFill>
              </a:rPr>
              <a:t>Binning: Categorize (0-20,21-50,51-100)</a:t>
            </a:r>
          </a:p>
          <a:p>
            <a:r>
              <a:rPr lang="en-US" dirty="0">
                <a:solidFill>
                  <a:schemeClr val="tx1"/>
                </a:solidFill>
              </a:rPr>
              <a:t>Label Encoding, One-Hot Encoding</a:t>
            </a:r>
            <a:endParaRPr lang="en-US" b="1" dirty="0">
              <a:solidFill>
                <a:schemeClr val="tx1"/>
              </a:solidFill>
            </a:endParaRPr>
          </a:p>
          <a:p>
            <a:pPr marL="0" indent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5E300D-4A41-4FE8-ADB2-EF7C8C4518E7}"/>
              </a:ext>
            </a:extLst>
          </p:cNvPr>
          <p:cNvSpPr/>
          <p:nvPr/>
        </p:nvSpPr>
        <p:spPr>
          <a:xfrm>
            <a:off x="5026218" y="390576"/>
            <a:ext cx="1917960" cy="419838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CFC867-5131-49BB-A955-618C69A29877}"/>
              </a:ext>
            </a:extLst>
          </p:cNvPr>
          <p:cNvSpPr/>
          <p:nvPr/>
        </p:nvSpPr>
        <p:spPr>
          <a:xfrm>
            <a:off x="5101208" y="1581150"/>
            <a:ext cx="2747392" cy="447261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079EA9-F2CD-4E11-8250-2C4995834C68}"/>
              </a:ext>
            </a:extLst>
          </p:cNvPr>
          <p:cNvSpPr/>
          <p:nvPr/>
        </p:nvSpPr>
        <p:spPr>
          <a:xfrm>
            <a:off x="123245" y="2474093"/>
            <a:ext cx="2220402" cy="447261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14024D-0493-494A-A5EB-F265B0974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9" y="3066431"/>
            <a:ext cx="4896699" cy="115061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7B9E7AA-B1EF-462D-BAFB-EFD69A874152}"/>
              </a:ext>
            </a:extLst>
          </p:cNvPr>
          <p:cNvSpPr/>
          <p:nvPr/>
        </p:nvSpPr>
        <p:spPr>
          <a:xfrm>
            <a:off x="123244" y="2513360"/>
            <a:ext cx="2195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/>
              <a:t>Feature Combination</a:t>
            </a:r>
            <a:endParaRPr lang="en-US" sz="1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2BCD2C-4E0B-4DFB-A3B7-A6917425C920}"/>
              </a:ext>
            </a:extLst>
          </p:cNvPr>
          <p:cNvSpPr/>
          <p:nvPr/>
        </p:nvSpPr>
        <p:spPr>
          <a:xfrm>
            <a:off x="196794" y="441081"/>
            <a:ext cx="1917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/>
              <a:t>One-Hot Encoding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6E8C9CA-9E0E-3A42-ABFA-0A4CA29053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94" y="926458"/>
            <a:ext cx="4632381" cy="100711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5C5AAD9-BE75-4D7F-B3E1-93547CD60ADF}"/>
              </a:ext>
            </a:extLst>
          </p:cNvPr>
          <p:cNvSpPr/>
          <p:nvPr/>
        </p:nvSpPr>
        <p:spPr>
          <a:xfrm>
            <a:off x="241957" y="448598"/>
            <a:ext cx="1917960" cy="419838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06854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745A8-8E24-4CA4-8066-8D3FEA190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200" y="3935895"/>
            <a:ext cx="4686299" cy="732271"/>
          </a:xfrm>
        </p:spPr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https://developers.google.com/machine-learning/data-prep/transform/normalization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429058-4BCF-4F17-B72F-444F3D47B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6723"/>
            <a:ext cx="9144000" cy="232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643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019DD-F60C-4742-86D0-7267F7A16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62" y="39439"/>
            <a:ext cx="7491138" cy="4730373"/>
          </a:xfrm>
        </p:spPr>
        <p:txBody>
          <a:bodyPr>
            <a:noAutofit/>
          </a:bodyPr>
          <a:lstStyle/>
          <a:p>
            <a:pPr marL="0" indent="0"/>
            <a:r>
              <a:rPr lang="en-US" sz="1800" b="1" dirty="0"/>
              <a:t>Feature Extraction     </a:t>
            </a:r>
            <a:r>
              <a:rPr lang="en-US" b="1" i="1" dirty="0"/>
              <a:t>Dimensionality Reduction (introduced next lecture)</a:t>
            </a:r>
            <a:endParaRPr lang="en-US" i="1" dirty="0"/>
          </a:p>
          <a:p>
            <a:r>
              <a:rPr lang="en-US" dirty="0"/>
              <a:t>General idea: </a:t>
            </a:r>
            <a:r>
              <a:rPr lang="en-US" b="1" dirty="0"/>
              <a:t>Remove redundancy between features</a:t>
            </a:r>
          </a:p>
          <a:p>
            <a:r>
              <a:rPr lang="en-US" dirty="0"/>
              <a:t>Principal Component Analysis (PCA)</a:t>
            </a:r>
          </a:p>
          <a:p>
            <a:r>
              <a:rPr lang="en-US" dirty="0"/>
              <a:t>Linear Discriminant Analysis (LDA)</a:t>
            </a:r>
          </a:p>
          <a:p>
            <a:r>
              <a:rPr lang="en-US" dirty="0"/>
              <a:t>T-distributed Stochastic Neighbor Embedding (t-SNE) </a:t>
            </a:r>
          </a:p>
          <a:p>
            <a:pPr marL="0" indent="0"/>
            <a:r>
              <a:rPr lang="en-US" sz="1800" b="1" dirty="0"/>
              <a:t>Feature Selection</a:t>
            </a:r>
            <a:endParaRPr lang="en-US" sz="1800" u="sng" dirty="0"/>
          </a:p>
          <a:p>
            <a:pPr marL="0" indent="0"/>
            <a:r>
              <a:rPr lang="en-US" u="sng" dirty="0"/>
              <a:t>Filtering</a:t>
            </a:r>
            <a:r>
              <a:rPr lang="en-US" dirty="0"/>
              <a:t>:</a:t>
            </a:r>
          </a:p>
          <a:p>
            <a:pPr marL="0" indent="0"/>
            <a:r>
              <a:rPr lang="en-US" sz="1200" dirty="0"/>
              <a:t>Comparison with some target variable</a:t>
            </a:r>
          </a:p>
          <a:p>
            <a:r>
              <a:rPr lang="en-US" sz="1200" dirty="0"/>
              <a:t>Chi Square Test: Identify how independent a pair of features are</a:t>
            </a:r>
          </a:p>
          <a:p>
            <a:r>
              <a:rPr lang="en-US" sz="1200" dirty="0"/>
              <a:t>Information gain</a:t>
            </a:r>
          </a:p>
          <a:p>
            <a:pPr marL="0" indent="0"/>
            <a:r>
              <a:rPr lang="en-US" u="sng" dirty="0"/>
              <a:t>Implementation of feature selection</a:t>
            </a:r>
          </a:p>
          <a:p>
            <a:r>
              <a:rPr lang="en-US" sz="1200" dirty="0"/>
              <a:t>Give weights/ coefficients</a:t>
            </a:r>
          </a:p>
          <a:p>
            <a:r>
              <a:rPr lang="en-US" sz="1200" dirty="0"/>
              <a:t>Random Forest Feature Importance</a:t>
            </a:r>
          </a:p>
          <a:p>
            <a:pPr marL="0" indent="0"/>
            <a:r>
              <a:rPr lang="en-US" sz="1200" dirty="0"/>
              <a:t> L1-based feature selection: </a:t>
            </a:r>
            <a:r>
              <a:rPr lang="en-US" sz="1200" dirty="0">
                <a:hlinkClick r:id="rId3"/>
              </a:rPr>
              <a:t>https://scikit-learn.org/stable/modules/feature_selection.html#feature-selection-using-selectfrommodel</a:t>
            </a:r>
            <a:endParaRPr lang="en-US" sz="12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96CB64-4292-41E5-B82D-AFD63CF9086A}"/>
              </a:ext>
            </a:extLst>
          </p:cNvPr>
          <p:cNvSpPr/>
          <p:nvPr/>
        </p:nvSpPr>
        <p:spPr>
          <a:xfrm>
            <a:off x="127870" y="-6450"/>
            <a:ext cx="2215431" cy="394342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2F4D99-ED37-4697-87F5-AA9E8B10C31D}"/>
              </a:ext>
            </a:extLst>
          </p:cNvPr>
          <p:cNvSpPr/>
          <p:nvPr/>
        </p:nvSpPr>
        <p:spPr>
          <a:xfrm>
            <a:off x="152400" y="1504950"/>
            <a:ext cx="2063031" cy="394341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A682E8-D3ED-49F2-8F9D-8838D1906D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4430" y="2245977"/>
            <a:ext cx="3083183" cy="17994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D6732A-D9E2-4DBF-BFAE-2B5BF9F8FA1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80385" y="285750"/>
            <a:ext cx="3634753" cy="198019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19EA13C-7E84-4778-AAB1-075B2DB2E0C4}"/>
              </a:ext>
            </a:extLst>
          </p:cNvPr>
          <p:cNvSpPr/>
          <p:nvPr/>
        </p:nvSpPr>
        <p:spPr>
          <a:xfrm>
            <a:off x="3919882" y="4323805"/>
            <a:ext cx="3881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/>
              <a:t>Explained Variance with increasing PCs</a:t>
            </a:r>
          </a:p>
        </p:txBody>
      </p:sp>
    </p:spTree>
    <p:extLst>
      <p:ext uri="{BB962C8B-B14F-4D97-AF65-F5344CB8AC3E}">
        <p14:creationId xmlns:p14="http://schemas.microsoft.com/office/powerpoint/2010/main" val="3621657423"/>
      </p:ext>
    </p:extLst>
  </p:cSld>
  <p:clrMapOvr>
    <a:masterClrMapping/>
  </p:clrMapOvr>
</p:sld>
</file>

<file path=ppt/theme/theme1.xml><?xml version="1.0" encoding="utf-8"?>
<a:theme xmlns:a="http://schemas.openxmlformats.org/drawingml/2006/main" name="CMU PPT Theme">
  <a:themeElements>
    <a:clrScheme name="Custom 1">
      <a:dk1>
        <a:srgbClr val="000000"/>
      </a:dk1>
      <a:lt1>
        <a:srgbClr val="FFFFFF"/>
      </a:lt1>
      <a:dk2>
        <a:srgbClr val="75787B"/>
      </a:dk2>
      <a:lt2>
        <a:srgbClr val="C8C9C7"/>
      </a:lt2>
      <a:accent1>
        <a:srgbClr val="BB0000"/>
      </a:accent1>
      <a:accent2>
        <a:srgbClr val="75787B"/>
      </a:accent2>
      <a:accent3>
        <a:srgbClr val="00833C"/>
      </a:accent3>
      <a:accent4>
        <a:srgbClr val="F2A900"/>
      </a:accent4>
      <a:accent5>
        <a:srgbClr val="002C71"/>
      </a:accent5>
      <a:accent6>
        <a:srgbClr val="C8C9C7"/>
      </a:accent6>
      <a:hlink>
        <a:srgbClr val="BB0000"/>
      </a:hlink>
      <a:folHlink>
        <a:srgbClr val="82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45 Helvetica Light" pitchFamily="-110" charset="0"/>
            <a:ea typeface="Geneva" pitchFamily="-110" charset="-128"/>
            <a:cs typeface="Geneva" pitchFamily="-11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45 Helvetica Light" pitchFamily="-110" charset="0"/>
            <a:ea typeface="Geneva" pitchFamily="-110" charset="-128"/>
            <a:cs typeface="Geneva" pitchFamily="-11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305A81DC-F056-FF44-9553-6A4D4150B4C1}" vid="{22C4A014-A9D7-334E-98D6-A9C7E73BCA4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cmu-powerpoint-digitaltartan (6)</Template>
  <TotalTime>2539</TotalTime>
  <Words>566</Words>
  <Application>Microsoft Office PowerPoint</Application>
  <PresentationFormat>On-screen Show (16:9)</PresentationFormat>
  <Paragraphs>100</Paragraphs>
  <Slides>15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.AppleSystemUIFont</vt:lpstr>
      <vt:lpstr>45 Helvetica Light</vt:lpstr>
      <vt:lpstr>Arial</vt:lpstr>
      <vt:lpstr>Calibri</vt:lpstr>
      <vt:lpstr>Open Sans</vt:lpstr>
      <vt:lpstr>Open Sans Light</vt:lpstr>
      <vt:lpstr>Open Sans Regular</vt:lpstr>
      <vt:lpstr>Times</vt:lpstr>
      <vt:lpstr>CMU PPT Theme</vt:lpstr>
      <vt:lpstr>PowerPoint Presentation</vt:lpstr>
      <vt:lpstr>Feature Engineering</vt:lpstr>
      <vt:lpstr>Raw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 Extraction (Computer Vision)</vt:lpstr>
      <vt:lpstr>PowerPoint Presentation</vt:lpstr>
      <vt:lpstr>Feature extraction on engineering problem: identifying fault category based on vibration signal</vt:lpstr>
      <vt:lpstr>Programming Example – Feature extraction</vt:lpstr>
      <vt:lpstr>PowerPoint Presentation</vt:lpstr>
      <vt:lpstr>Programming Example 2 – Estimating solubility from molecular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Odinakachukwu Ogoke</dc:creator>
  <cp:lastModifiedBy>Parth</cp:lastModifiedBy>
  <cp:revision>3</cp:revision>
  <cp:lastPrinted>2016-12-06T18:52:42Z</cp:lastPrinted>
  <dcterms:created xsi:type="dcterms:W3CDTF">2021-09-30T22:05:26Z</dcterms:created>
  <dcterms:modified xsi:type="dcterms:W3CDTF">2022-09-23T03:20:03Z</dcterms:modified>
</cp:coreProperties>
</file>