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8970963" cy="5903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AEA"/>
    <a:srgbClr val="FBE0BB"/>
    <a:srgbClr val="FAD7A8"/>
    <a:srgbClr val="E9B9E3"/>
    <a:srgbClr val="A2D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05" autoAdjust="0"/>
  </p:normalViewPr>
  <p:slideViewPr>
    <p:cSldViewPr snapToGrid="0">
      <p:cViewPr varScale="1">
        <p:scale>
          <a:sx n="127" d="100"/>
          <a:sy n="127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98B92-29B1-4381-BBF9-EC86AF86747A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CF8DA-F9BA-4CE0-AAA2-5E9FAA054A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998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1pPr>
    <a:lvl2pPr marL="356935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2pPr>
    <a:lvl3pPr marL="713871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3pPr>
    <a:lvl4pPr marL="1070806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4pPr>
    <a:lvl5pPr marL="1427742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5pPr>
    <a:lvl6pPr marL="1784678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6pPr>
    <a:lvl7pPr marL="2141613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7pPr>
    <a:lvl8pPr marL="2498548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8pPr>
    <a:lvl9pPr marL="2855485" algn="l" defTabSz="713871" rtl="0" eaLnBrk="1" latinLnBrk="0" hangingPunct="1">
      <a:defRPr sz="9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4263" y="1143000"/>
            <a:ext cx="4689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1: Workflow for the investigation of photosynthetic pigment content in </a:t>
            </a:r>
            <a:r>
              <a:rPr lang="en-US" b="1" i="1" dirty="0" err="1"/>
              <a:t>Synechocystis</a:t>
            </a:r>
            <a:r>
              <a:rPr lang="en-US" b="1" i="1" dirty="0"/>
              <a:t> </a:t>
            </a:r>
            <a:r>
              <a:rPr lang="en-US" b="1" i="0" dirty="0"/>
              <a:t>wild-type,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i="0" dirty="0"/>
              <a:t>mutant and </a:t>
            </a:r>
            <a:r>
              <a:rPr lang="en-US" b="1" i="0" dirty="0" err="1"/>
              <a:t>complementant</a:t>
            </a:r>
            <a:r>
              <a:rPr lang="en-US" b="1" i="0" dirty="0"/>
              <a:t> cells under cold shock.</a:t>
            </a:r>
          </a:p>
          <a:p>
            <a:r>
              <a:rPr lang="en-US" i="0" dirty="0"/>
              <a:t>The experimental part of the workflow consisted in in growing cell cultures and measuring UV-vis spectra (400-750 nm) before and after induction of cold shock (transition from 30 °C to 20 °C). The resulting data was normalized to cell density (absorbance at 750 nm) and statistical analysis was performed </a:t>
            </a:r>
            <a:r>
              <a:rPr lang="en-US" b="1" i="0" u="sng" dirty="0">
                <a:solidFill>
                  <a:srgbClr val="FF0000"/>
                </a:solidFill>
                <a:highlight>
                  <a:srgbClr val="FFFF00"/>
                </a:highlight>
              </a:rPr>
              <a:t>using a T-test (n=3, p=0.05) .</a:t>
            </a:r>
            <a:r>
              <a:rPr lang="en-US" b="0" i="0" u="none" dirty="0">
                <a:solidFill>
                  <a:srgbClr val="FF0000"/>
                </a:solidFill>
                <a:highlight>
                  <a:srgbClr val="FFFF00"/>
                </a:highlight>
              </a:rPr>
              <a:t> Finally, t</a:t>
            </a:r>
            <a:r>
              <a:rPr lang="en-US" i="0" dirty="0"/>
              <a:t>he resulting data was visualized as growth curves, absorption spectra and pigment ratios (phycobilin over chlorophyll </a:t>
            </a:r>
            <a:r>
              <a:rPr lang="en-US" i="1" dirty="0"/>
              <a:t>a</a:t>
            </a:r>
            <a:r>
              <a:rPr lang="en-US" i="0" dirty="0"/>
              <a:t>). This enabled a physiological investigation of the role of Rbp1 in photosynthetic pigment content under cold shock.</a:t>
            </a:r>
            <a:endParaRPr lang="en-DE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F8DA-F9BA-4CE0-AAA2-5E9FAA054A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8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822" y="966220"/>
            <a:ext cx="7625319" cy="2055436"/>
          </a:xfrm>
        </p:spPr>
        <p:txBody>
          <a:bodyPr anchor="b"/>
          <a:lstStyle>
            <a:lvl1pPr algn="ctr">
              <a:defRPr sz="5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371" y="3100921"/>
            <a:ext cx="6728222" cy="1425412"/>
          </a:xfrm>
        </p:spPr>
        <p:txBody>
          <a:bodyPr/>
          <a:lstStyle>
            <a:lvl1pPr marL="0" indent="0" algn="ctr">
              <a:buNone/>
              <a:defRPr sz="2066"/>
            </a:lvl1pPr>
            <a:lvl2pPr marL="393603" indent="0" algn="ctr">
              <a:buNone/>
              <a:defRPr sz="1722"/>
            </a:lvl2pPr>
            <a:lvl3pPr marL="787207" indent="0" algn="ctr">
              <a:buNone/>
              <a:defRPr sz="1550"/>
            </a:lvl3pPr>
            <a:lvl4pPr marL="1180810" indent="0" algn="ctr">
              <a:buNone/>
              <a:defRPr sz="1377"/>
            </a:lvl4pPr>
            <a:lvl5pPr marL="1574414" indent="0" algn="ctr">
              <a:buNone/>
              <a:defRPr sz="1377"/>
            </a:lvl5pPr>
            <a:lvl6pPr marL="1968017" indent="0" algn="ctr">
              <a:buNone/>
              <a:defRPr sz="1377"/>
            </a:lvl6pPr>
            <a:lvl7pPr marL="2361621" indent="0" algn="ctr">
              <a:buNone/>
              <a:defRPr sz="1377"/>
            </a:lvl7pPr>
            <a:lvl8pPr marL="2755224" indent="0" algn="ctr">
              <a:buNone/>
              <a:defRPr sz="1377"/>
            </a:lvl8pPr>
            <a:lvl9pPr marL="3148828" indent="0" algn="ctr">
              <a:buNone/>
              <a:defRPr sz="13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89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1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46" y="314329"/>
            <a:ext cx="1934364" cy="5003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754" y="314329"/>
            <a:ext cx="5690955" cy="5003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1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82" y="1471880"/>
            <a:ext cx="7737456" cy="2455863"/>
          </a:xfrm>
        </p:spPr>
        <p:txBody>
          <a:bodyPr anchor="b"/>
          <a:lstStyle>
            <a:lvl1pPr>
              <a:defRPr sz="5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82" y="3950977"/>
            <a:ext cx="7737456" cy="1291481"/>
          </a:xfrm>
        </p:spPr>
        <p:txBody>
          <a:bodyPr/>
          <a:lstStyle>
            <a:lvl1pPr marL="0" indent="0">
              <a:buNone/>
              <a:defRPr sz="2066">
                <a:solidFill>
                  <a:schemeClr val="tx1"/>
                </a:solidFill>
              </a:defRPr>
            </a:lvl1pPr>
            <a:lvl2pPr marL="39360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2pPr>
            <a:lvl3pPr marL="78720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3pPr>
            <a:lvl4pPr marL="1180810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4pPr>
            <a:lvl5pPr marL="1574414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5pPr>
            <a:lvl6pPr marL="1968017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6pPr>
            <a:lvl7pPr marL="2361621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7pPr>
            <a:lvl8pPr marL="2755224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8pPr>
            <a:lvl9pPr marL="3148828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3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754" y="1571643"/>
            <a:ext cx="3812659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550" y="1571643"/>
            <a:ext cx="3812659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1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14330"/>
            <a:ext cx="7737456" cy="1141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923" y="1447279"/>
            <a:ext cx="3795137" cy="709289"/>
          </a:xfrm>
        </p:spPr>
        <p:txBody>
          <a:bodyPr anchor="b"/>
          <a:lstStyle>
            <a:lvl1pPr marL="0" indent="0">
              <a:buNone/>
              <a:defRPr sz="2066" b="1"/>
            </a:lvl1pPr>
            <a:lvl2pPr marL="393603" indent="0">
              <a:buNone/>
              <a:defRPr sz="1722" b="1"/>
            </a:lvl2pPr>
            <a:lvl3pPr marL="787207" indent="0">
              <a:buNone/>
              <a:defRPr sz="1550" b="1"/>
            </a:lvl3pPr>
            <a:lvl4pPr marL="1180810" indent="0">
              <a:buNone/>
              <a:defRPr sz="1377" b="1"/>
            </a:lvl4pPr>
            <a:lvl5pPr marL="1574414" indent="0">
              <a:buNone/>
              <a:defRPr sz="1377" b="1"/>
            </a:lvl5pPr>
            <a:lvl6pPr marL="1968017" indent="0">
              <a:buNone/>
              <a:defRPr sz="1377" b="1"/>
            </a:lvl6pPr>
            <a:lvl7pPr marL="2361621" indent="0">
              <a:buNone/>
              <a:defRPr sz="1377" b="1"/>
            </a:lvl7pPr>
            <a:lvl8pPr marL="2755224" indent="0">
              <a:buNone/>
              <a:defRPr sz="1377" b="1"/>
            </a:lvl8pPr>
            <a:lvl9pPr marL="3148828" indent="0">
              <a:buNone/>
              <a:defRPr sz="13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23" y="2156568"/>
            <a:ext cx="3795137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550" y="1447279"/>
            <a:ext cx="3813828" cy="709289"/>
          </a:xfrm>
        </p:spPr>
        <p:txBody>
          <a:bodyPr anchor="b"/>
          <a:lstStyle>
            <a:lvl1pPr marL="0" indent="0">
              <a:buNone/>
              <a:defRPr sz="2066" b="1"/>
            </a:lvl1pPr>
            <a:lvl2pPr marL="393603" indent="0">
              <a:buNone/>
              <a:defRPr sz="1722" b="1"/>
            </a:lvl2pPr>
            <a:lvl3pPr marL="787207" indent="0">
              <a:buNone/>
              <a:defRPr sz="1550" b="1"/>
            </a:lvl3pPr>
            <a:lvl4pPr marL="1180810" indent="0">
              <a:buNone/>
              <a:defRPr sz="1377" b="1"/>
            </a:lvl4pPr>
            <a:lvl5pPr marL="1574414" indent="0">
              <a:buNone/>
              <a:defRPr sz="1377" b="1"/>
            </a:lvl5pPr>
            <a:lvl6pPr marL="1968017" indent="0">
              <a:buNone/>
              <a:defRPr sz="1377" b="1"/>
            </a:lvl6pPr>
            <a:lvl7pPr marL="2361621" indent="0">
              <a:buNone/>
              <a:defRPr sz="1377" b="1"/>
            </a:lvl7pPr>
            <a:lvl8pPr marL="2755224" indent="0">
              <a:buNone/>
              <a:defRPr sz="1377" b="1"/>
            </a:lvl8pPr>
            <a:lvl9pPr marL="3148828" indent="0">
              <a:buNone/>
              <a:defRPr sz="13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550" y="2156568"/>
            <a:ext cx="3813828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75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3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8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93594"/>
            <a:ext cx="2893369" cy="1377580"/>
          </a:xfrm>
        </p:spPr>
        <p:txBody>
          <a:bodyPr anchor="b"/>
          <a:lstStyle>
            <a:lvl1pPr>
              <a:defRPr sz="2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828" y="850055"/>
            <a:ext cx="4541550" cy="4195605"/>
          </a:xfrm>
        </p:spPr>
        <p:txBody>
          <a:bodyPr/>
          <a:lstStyle>
            <a:lvl1pPr>
              <a:defRPr sz="2755"/>
            </a:lvl1pPr>
            <a:lvl2pPr>
              <a:defRPr sz="2411"/>
            </a:lvl2pPr>
            <a:lvl3pPr>
              <a:defRPr sz="2066"/>
            </a:lvl3pPr>
            <a:lvl4pPr>
              <a:defRPr sz="1722"/>
            </a:lvl4pPr>
            <a:lvl5pPr>
              <a:defRPr sz="1722"/>
            </a:lvl5pPr>
            <a:lvl6pPr>
              <a:defRPr sz="1722"/>
            </a:lvl6pPr>
            <a:lvl7pPr>
              <a:defRPr sz="1722"/>
            </a:lvl7pPr>
            <a:lvl8pPr>
              <a:defRPr sz="1722"/>
            </a:lvl8pPr>
            <a:lvl9pPr>
              <a:defRPr sz="17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771174"/>
            <a:ext cx="2893369" cy="3281319"/>
          </a:xfrm>
        </p:spPr>
        <p:txBody>
          <a:bodyPr/>
          <a:lstStyle>
            <a:lvl1pPr marL="0" indent="0">
              <a:buNone/>
              <a:defRPr sz="1377"/>
            </a:lvl1pPr>
            <a:lvl2pPr marL="393603" indent="0">
              <a:buNone/>
              <a:defRPr sz="1205"/>
            </a:lvl2pPr>
            <a:lvl3pPr marL="787207" indent="0">
              <a:buNone/>
              <a:defRPr sz="1033"/>
            </a:lvl3pPr>
            <a:lvl4pPr marL="1180810" indent="0">
              <a:buNone/>
              <a:defRPr sz="861"/>
            </a:lvl4pPr>
            <a:lvl5pPr marL="1574414" indent="0">
              <a:buNone/>
              <a:defRPr sz="861"/>
            </a:lvl5pPr>
            <a:lvl6pPr marL="1968017" indent="0">
              <a:buNone/>
              <a:defRPr sz="861"/>
            </a:lvl6pPr>
            <a:lvl7pPr marL="2361621" indent="0">
              <a:buNone/>
              <a:defRPr sz="861"/>
            </a:lvl7pPr>
            <a:lvl8pPr marL="2755224" indent="0">
              <a:buNone/>
              <a:defRPr sz="861"/>
            </a:lvl8pPr>
            <a:lvl9pPr marL="3148828" indent="0">
              <a:buNone/>
              <a:defRPr sz="8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467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93594"/>
            <a:ext cx="2893369" cy="1377580"/>
          </a:xfrm>
        </p:spPr>
        <p:txBody>
          <a:bodyPr anchor="b"/>
          <a:lstStyle>
            <a:lvl1pPr>
              <a:defRPr sz="2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13828" y="850055"/>
            <a:ext cx="4541550" cy="4195605"/>
          </a:xfrm>
        </p:spPr>
        <p:txBody>
          <a:bodyPr anchor="t"/>
          <a:lstStyle>
            <a:lvl1pPr marL="0" indent="0">
              <a:buNone/>
              <a:defRPr sz="2755"/>
            </a:lvl1pPr>
            <a:lvl2pPr marL="393603" indent="0">
              <a:buNone/>
              <a:defRPr sz="2411"/>
            </a:lvl2pPr>
            <a:lvl3pPr marL="787207" indent="0">
              <a:buNone/>
              <a:defRPr sz="2066"/>
            </a:lvl3pPr>
            <a:lvl4pPr marL="1180810" indent="0">
              <a:buNone/>
              <a:defRPr sz="1722"/>
            </a:lvl4pPr>
            <a:lvl5pPr marL="1574414" indent="0">
              <a:buNone/>
              <a:defRPr sz="1722"/>
            </a:lvl5pPr>
            <a:lvl6pPr marL="1968017" indent="0">
              <a:buNone/>
              <a:defRPr sz="1722"/>
            </a:lvl6pPr>
            <a:lvl7pPr marL="2361621" indent="0">
              <a:buNone/>
              <a:defRPr sz="1722"/>
            </a:lvl7pPr>
            <a:lvl8pPr marL="2755224" indent="0">
              <a:buNone/>
              <a:defRPr sz="1722"/>
            </a:lvl8pPr>
            <a:lvl9pPr marL="3148828" indent="0">
              <a:buNone/>
              <a:defRPr sz="17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771174"/>
            <a:ext cx="2893369" cy="3281319"/>
          </a:xfrm>
        </p:spPr>
        <p:txBody>
          <a:bodyPr/>
          <a:lstStyle>
            <a:lvl1pPr marL="0" indent="0">
              <a:buNone/>
              <a:defRPr sz="1377"/>
            </a:lvl1pPr>
            <a:lvl2pPr marL="393603" indent="0">
              <a:buNone/>
              <a:defRPr sz="1205"/>
            </a:lvl2pPr>
            <a:lvl3pPr marL="787207" indent="0">
              <a:buNone/>
              <a:defRPr sz="1033"/>
            </a:lvl3pPr>
            <a:lvl4pPr marL="1180810" indent="0">
              <a:buNone/>
              <a:defRPr sz="861"/>
            </a:lvl4pPr>
            <a:lvl5pPr marL="1574414" indent="0">
              <a:buNone/>
              <a:defRPr sz="861"/>
            </a:lvl5pPr>
            <a:lvl6pPr marL="1968017" indent="0">
              <a:buNone/>
              <a:defRPr sz="861"/>
            </a:lvl6pPr>
            <a:lvl7pPr marL="2361621" indent="0">
              <a:buNone/>
              <a:defRPr sz="861"/>
            </a:lvl7pPr>
            <a:lvl8pPr marL="2755224" indent="0">
              <a:buNone/>
              <a:defRPr sz="861"/>
            </a:lvl8pPr>
            <a:lvl9pPr marL="3148828" indent="0">
              <a:buNone/>
              <a:defRPr sz="8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412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54" y="314330"/>
            <a:ext cx="7737456" cy="11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54" y="1571643"/>
            <a:ext cx="7737456" cy="37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54" y="5472054"/>
            <a:ext cx="2018467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968A-CAEF-465A-BEEE-B0B6E30A31B2}" type="datetimeFigureOut">
              <a:rPr lang="en-DE" smtClean="0"/>
              <a:t>15/05/2024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632" y="5472054"/>
            <a:ext cx="3027700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5742" y="5472054"/>
            <a:ext cx="2018467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D295-4054-4BDF-B0AB-5227BA63E8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54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7207" rtl="0" eaLnBrk="1" latinLnBrk="0" hangingPunct="1">
        <a:lnSpc>
          <a:spcPct val="90000"/>
        </a:lnSpc>
        <a:spcBef>
          <a:spcPct val="0"/>
        </a:spcBef>
        <a:buNone/>
        <a:defRPr sz="3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802" indent="-196802" algn="l" defTabSz="787207" rtl="0" eaLnBrk="1" latinLnBrk="0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2411" kern="1200">
          <a:solidFill>
            <a:schemeClr val="tx1"/>
          </a:solidFill>
          <a:latin typeface="+mn-lt"/>
          <a:ea typeface="+mn-ea"/>
          <a:cs typeface="+mn-cs"/>
        </a:defRPr>
      </a:lvl1pPr>
      <a:lvl2pPr marL="590405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2pPr>
      <a:lvl3pPr marL="984009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3pPr>
      <a:lvl4pPr marL="1377612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771216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164819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558423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26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345630" indent="-196802" algn="l" defTabSz="78720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393603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87207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180810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1574414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1968017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6pPr>
      <a:lvl7pPr marL="2361621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7pPr>
      <a:lvl8pPr marL="2755224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8pPr>
      <a:lvl9pPr marL="3148828" algn="l" defTabSz="787207" rtl="0" eaLnBrk="1" latinLnBrk="0" hangingPunct="1">
        <a:defRPr sz="1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0DEE47-226A-410A-AF8D-199BD35F2E3A}"/>
              </a:ext>
            </a:extLst>
          </p:cNvPr>
          <p:cNvSpPr/>
          <p:nvPr/>
        </p:nvSpPr>
        <p:spPr>
          <a:xfrm>
            <a:off x="0" y="-4006"/>
            <a:ext cx="8970963" cy="2957429"/>
          </a:xfrm>
          <a:prstGeom prst="rect">
            <a:avLst/>
          </a:prstGeom>
          <a:solidFill>
            <a:srgbClr val="FB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03BC5-6850-4E00-9099-2675D98F7BB4}"/>
              </a:ext>
            </a:extLst>
          </p:cNvPr>
          <p:cNvSpPr/>
          <p:nvPr/>
        </p:nvSpPr>
        <p:spPr>
          <a:xfrm>
            <a:off x="1" y="2948279"/>
            <a:ext cx="8970962" cy="2957429"/>
          </a:xfrm>
          <a:prstGeom prst="rect">
            <a:avLst/>
          </a:prstGeom>
          <a:solidFill>
            <a:srgbClr val="EE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4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45D79-63E5-40DD-B384-861013D0E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5174" r="4014" b="44389"/>
          <a:stretch/>
        </p:blipFill>
        <p:spPr>
          <a:xfrm>
            <a:off x="330816" y="167951"/>
            <a:ext cx="8416211" cy="32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9A046-58FD-4B69-B9B7-E1BA13528946}"/>
                  </a:ext>
                </a:extLst>
              </p:cNvPr>
              <p:cNvSpPr txBox="1"/>
              <p:nvPr/>
            </p:nvSpPr>
            <p:spPr>
              <a:xfrm>
                <a:off x="3556091" y="3611142"/>
                <a:ext cx="116083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DE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DE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DE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29A046-58FD-4B69-B9B7-E1BA1352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91" y="3611142"/>
                <a:ext cx="1160831" cy="410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2B09-8EF2-402B-A748-BAF7444BEEBC}"/>
                  </a:ext>
                </a:extLst>
              </p:cNvPr>
              <p:cNvSpPr txBox="1"/>
              <p:nvPr/>
            </p:nvSpPr>
            <p:spPr>
              <a:xfrm>
                <a:off x="5425336" y="3644292"/>
                <a:ext cx="1981199" cy="377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(750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DE" sz="1200" i="1">
                              <a:latin typeface="Cambria Math" panose="02040503050406030204" pitchFamily="18" charset="0"/>
                            </a:rPr>
                            <m:t>𝐴𝑏𝑠</m:t>
                          </m:r>
                          <m:d>
                            <m:dPr>
                              <m:ctrlPr>
                                <a:rPr lang="en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sz="1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404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2B09-8EF2-402B-A748-BAF7444B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36" y="3644292"/>
                <a:ext cx="1981199" cy="377796"/>
              </a:xfrm>
              <a:prstGeom prst="rect">
                <a:avLst/>
              </a:prstGeom>
              <a:blipFill>
                <a:blip r:embed="rId5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41F2D3-7A11-448C-B398-CEDE8C975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85041"/>
                  </p:ext>
                </p:extLst>
              </p:nvPr>
            </p:nvGraphicFramePr>
            <p:xfrm>
              <a:off x="3500113" y="4378860"/>
              <a:ext cx="1785263" cy="1451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7308">
                      <a:extLst>
                        <a:ext uri="{9D8B030D-6E8A-4147-A177-3AD203B41FA5}">
                          <a16:colId xmlns:a16="http://schemas.microsoft.com/office/drawing/2014/main" val="2010760068"/>
                        </a:ext>
                      </a:extLst>
                    </a:gridCol>
                    <a:gridCol w="1437955">
                      <a:extLst>
                        <a:ext uri="{9D8B030D-6E8A-4147-A177-3AD203B41FA5}">
                          <a16:colId xmlns:a16="http://schemas.microsoft.com/office/drawing/2014/main" val="2402713353"/>
                        </a:ext>
                      </a:extLst>
                    </a:gridCol>
                  </a:tblGrid>
                  <a:tr h="23647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DE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DE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428333120"/>
                      </a:ext>
                    </a:extLst>
                  </a:tr>
                  <a:tr h="526544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confidence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(1.95 for 95 % confidence interval)</a:t>
                          </a: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4039607531"/>
                      </a:ext>
                    </a:extLst>
                  </a:tr>
                  <a:tr h="277222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standard deviation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500802459"/>
                      </a:ext>
                    </a:extLst>
                  </a:tr>
                  <a:tr h="381509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number of replicates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6090955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41F2D3-7A11-448C-B398-CEDE8C975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85041"/>
                  </p:ext>
                </p:extLst>
              </p:nvPr>
            </p:nvGraphicFramePr>
            <p:xfrm>
              <a:off x="3500113" y="4378860"/>
              <a:ext cx="1785263" cy="1451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7308">
                      <a:extLst>
                        <a:ext uri="{9D8B030D-6E8A-4147-A177-3AD203B41FA5}">
                          <a16:colId xmlns:a16="http://schemas.microsoft.com/office/drawing/2014/main" val="2010760068"/>
                        </a:ext>
                      </a:extLst>
                    </a:gridCol>
                    <a:gridCol w="1437955">
                      <a:extLst>
                        <a:ext uri="{9D8B030D-6E8A-4147-A177-3AD203B41FA5}">
                          <a16:colId xmlns:a16="http://schemas.microsoft.com/office/drawing/2014/main" val="240271335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91439" marR="91439">
                        <a:blipFill>
                          <a:blip r:embed="rId6"/>
                          <a:stretch>
                            <a:fillRect r="-415789" b="-4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4283331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endParaRPr lang="en-DE" sz="1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confidence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(1.95 for 95 % confidence interval)</a:t>
                          </a: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4039607531"/>
                      </a:ext>
                    </a:extLst>
                  </a:tr>
                  <a:tr h="277222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standard deviation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500802459"/>
                      </a:ext>
                    </a:extLst>
                  </a:tr>
                  <a:tr h="381509">
                    <a:tc>
                      <a:txBody>
                        <a:bodyPr/>
                        <a:lstStyle/>
                        <a:p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 </a:t>
                          </a:r>
                          <a:r>
                            <a:rPr lang="en-US" sz="10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:</a:t>
                          </a:r>
                          <a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DE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number of replicates</a:t>
                          </a:r>
                          <a:endParaRPr lang="en-DE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39" marR="91439"/>
                    </a:tc>
                    <a:extLst>
                      <a:ext uri="{0D108BD9-81ED-4DB2-BD59-A6C34878D82A}">
                        <a16:rowId xmlns:a16="http://schemas.microsoft.com/office/drawing/2014/main" val="36090955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5BA62D-67DE-45AA-8A85-B6CE4C75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0368"/>
              </p:ext>
            </p:extLst>
          </p:nvPr>
        </p:nvGraphicFramePr>
        <p:xfrm>
          <a:off x="5425335" y="4625080"/>
          <a:ext cx="2555026" cy="77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011">
                  <a:extLst>
                    <a:ext uri="{9D8B030D-6E8A-4147-A177-3AD203B41FA5}">
                      <a16:colId xmlns:a16="http://schemas.microsoft.com/office/drawing/2014/main" val="2010760068"/>
                    </a:ext>
                  </a:extLst>
                </a:gridCol>
                <a:gridCol w="1571015">
                  <a:extLst>
                    <a:ext uri="{9D8B030D-6E8A-4147-A177-3AD203B41FA5}">
                      <a16:colId xmlns:a16="http://schemas.microsoft.com/office/drawing/2014/main" val="2402713353"/>
                    </a:ext>
                  </a:extLst>
                </a:gridCol>
              </a:tblGrid>
              <a:tr h="381509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Abs(x nm) </a:t>
                      </a:r>
                      <a:r>
                        <a:rPr lang="en-US" sz="1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DE" sz="10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absorbance at each measurement point </a:t>
                      </a:r>
                      <a:r>
                        <a:rPr lang="en-US" sz="1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DE" sz="1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28333120"/>
                  </a:ext>
                </a:extLst>
              </a:tr>
              <a:tr h="381509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Abs(750 nm) </a:t>
                      </a:r>
                      <a:r>
                        <a:rPr lang="en-US" sz="10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 </a:t>
                      </a:r>
                      <a:endParaRPr lang="en-DE" sz="100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absorbance at 750 nm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39607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6B8719-BB99-4633-9A7A-0483FD48AA5C}"/>
              </a:ext>
            </a:extLst>
          </p:cNvPr>
          <p:cNvSpPr txBox="1"/>
          <p:nvPr/>
        </p:nvSpPr>
        <p:spPr>
          <a:xfrm>
            <a:off x="5425334" y="4337788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For each spectrum:</a:t>
            </a:r>
            <a:endParaRPr lang="en-DE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F90C1-9360-4A0D-9633-EDA2428AD6CF}"/>
              </a:ext>
            </a:extLst>
          </p:cNvPr>
          <p:cNvSpPr txBox="1"/>
          <p:nvPr/>
        </p:nvSpPr>
        <p:spPr>
          <a:xfrm>
            <a:off x="7767314" y="13440"/>
            <a:ext cx="120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Experimental workflow</a:t>
            </a:r>
            <a:endParaRPr lang="en-DE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46ECF-51C2-4E5E-A2FB-FF4FD377116A}"/>
              </a:ext>
            </a:extLst>
          </p:cNvPr>
          <p:cNvSpPr txBox="1"/>
          <p:nvPr/>
        </p:nvSpPr>
        <p:spPr>
          <a:xfrm>
            <a:off x="7761094" y="5374989"/>
            <a:ext cx="120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Data analysis workflow</a:t>
            </a:r>
            <a:endParaRPr lang="en-DE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1725C-8B7F-433E-BAF7-CE900B8078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28" t="12067" r="10262" b="11253"/>
          <a:stretch/>
        </p:blipFill>
        <p:spPr>
          <a:xfrm>
            <a:off x="977982" y="3448873"/>
            <a:ext cx="1440001" cy="10828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51072A-3FEA-4CDE-A026-1F0FE56F69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09" t="13025" r="10055" b="11771"/>
          <a:stretch/>
        </p:blipFill>
        <p:spPr>
          <a:xfrm>
            <a:off x="977982" y="2214157"/>
            <a:ext cx="1440001" cy="10520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996CCB4-988F-4BB3-9253-4E123363A5DC}"/>
              </a:ext>
            </a:extLst>
          </p:cNvPr>
          <p:cNvSpPr/>
          <p:nvPr/>
        </p:nvSpPr>
        <p:spPr>
          <a:xfrm>
            <a:off x="977982" y="4694080"/>
            <a:ext cx="1440001" cy="105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140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5D010-AE4F-4487-A2EB-7FCFB5958EE5}"/>
                  </a:ext>
                </a:extLst>
              </p:cNvPr>
              <p:cNvSpPr txBox="1"/>
              <p:nvPr/>
            </p:nvSpPr>
            <p:spPr>
              <a:xfrm>
                <a:off x="988966" y="5040582"/>
                <a:ext cx="1440001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1100" i="1"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𝑝h𝑦𝑐𝑜𝑏𝑖𝑙𝑙𝑖𝑛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DE" sz="1100" i="1">
                              <a:latin typeface="Cambria Math" panose="02040503050406030204" pitchFamily="18" charset="0"/>
                            </a:rPr>
                            <m:t>𝐴𝑏𝑠</m:t>
                          </m:r>
                          <m:d>
                            <m:dPr>
                              <m:ctrlPr>
                                <a:rPr lang="en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𝑐h𝑙𝑜𝑟𝑜𝑝h𝑦𝑙𝑙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5D010-AE4F-4487-A2EB-7FCFB5958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66" y="5040582"/>
                <a:ext cx="1440001" cy="351378"/>
              </a:xfrm>
              <a:prstGeom prst="rect">
                <a:avLst/>
              </a:prstGeom>
              <a:blipFill>
                <a:blip r:embed="rId9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FC90AE-244C-4F57-8515-67E3C03EF6BE}"/>
              </a:ext>
            </a:extLst>
          </p:cNvPr>
          <p:cNvSpPr txBox="1"/>
          <p:nvPr/>
        </p:nvSpPr>
        <p:spPr>
          <a:xfrm>
            <a:off x="46692" y="2509366"/>
            <a:ext cx="84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Growth curves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10B0D-74B1-4F99-9A67-C1BFBDE2F298}"/>
              </a:ext>
            </a:extLst>
          </p:cNvPr>
          <p:cNvSpPr txBox="1"/>
          <p:nvPr/>
        </p:nvSpPr>
        <p:spPr>
          <a:xfrm>
            <a:off x="4244" y="3756601"/>
            <a:ext cx="9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Absorption spectra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B9DC6-6573-4471-B216-3AA4871AF149}"/>
              </a:ext>
            </a:extLst>
          </p:cNvPr>
          <p:cNvSpPr txBox="1"/>
          <p:nvPr/>
        </p:nvSpPr>
        <p:spPr>
          <a:xfrm>
            <a:off x="23884" y="4995177"/>
            <a:ext cx="93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Pigment ratios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62ED17-463B-4A31-A5EF-3BE199575B95}"/>
              </a:ext>
            </a:extLst>
          </p:cNvPr>
          <p:cNvCxnSpPr>
            <a:cxnSpLocks/>
          </p:cNvCxnSpPr>
          <p:nvPr/>
        </p:nvCxnSpPr>
        <p:spPr>
          <a:xfrm>
            <a:off x="476093" y="4289515"/>
            <a:ext cx="0" cy="671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19</cp:revision>
  <dcterms:created xsi:type="dcterms:W3CDTF">2024-05-02T15:18:01Z</dcterms:created>
  <dcterms:modified xsi:type="dcterms:W3CDTF">2024-05-15T14:47:14Z</dcterms:modified>
</cp:coreProperties>
</file>