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"/>
  </p:notes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78" autoAdjust="0"/>
  </p:normalViewPr>
  <p:slideViewPr>
    <p:cSldViewPr snapToGrid="0">
      <p:cViewPr>
        <p:scale>
          <a:sx n="125" d="100"/>
          <a:sy n="125" d="100"/>
        </p:scale>
        <p:origin x="2094" y="-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A9C01-5B2A-45DF-AF17-453DD9DBC440}" type="datetimeFigureOut">
              <a:rPr lang="en-DE" smtClean="0"/>
              <a:t>08/05/2024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4BE94-5149-4028-9F64-6808944A0E7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80538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39446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1pPr>
    <a:lvl2pPr marL="419721" algn="l" defTabSz="839446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2pPr>
    <a:lvl3pPr marL="839446" algn="l" defTabSz="839446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3pPr>
    <a:lvl4pPr marL="1259167" algn="l" defTabSz="839446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4pPr>
    <a:lvl5pPr marL="1678890" algn="l" defTabSz="839446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5pPr>
    <a:lvl6pPr marL="2098612" algn="l" defTabSz="839446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6pPr>
    <a:lvl7pPr marL="2518333" algn="l" defTabSz="839446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7pPr>
    <a:lvl8pPr marL="2938056" algn="l" defTabSz="839446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8pPr>
    <a:lvl9pPr marL="3357779" algn="l" defTabSz="839446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Figure 2: Growth of </a:t>
            </a:r>
            <a:r>
              <a:rPr lang="el-GR" b="1" i="1" dirty="0"/>
              <a:t>Δ</a:t>
            </a:r>
            <a:r>
              <a:rPr lang="en-US" b="1" i="1" dirty="0"/>
              <a:t>rbp1 </a:t>
            </a:r>
            <a:r>
              <a:rPr lang="en-US" b="1" dirty="0"/>
              <a:t>mutants is impaired at 20 °C, and this phenotype does not seem well complemented by Rbp1-FLAG and Rbp1-GFP constructs.</a:t>
            </a:r>
          </a:p>
          <a:p>
            <a:r>
              <a:rPr lang="en-US" i="1" dirty="0" err="1"/>
              <a:t>Synechocystis</a:t>
            </a:r>
            <a:r>
              <a:rPr lang="en-US" dirty="0"/>
              <a:t> wild-type (WT) cell growth was compared to that of WT cells with a </a:t>
            </a:r>
            <a:r>
              <a:rPr lang="el-GR" b="0" i="1" dirty="0"/>
              <a:t>Δ</a:t>
            </a:r>
            <a:r>
              <a:rPr lang="en-US" b="0" i="1" dirty="0"/>
              <a:t>rbp1</a:t>
            </a:r>
            <a:r>
              <a:rPr lang="en-US" b="0" i="0" dirty="0"/>
              <a:t> locus disrupted by a spectinomycin resistance (</a:t>
            </a:r>
            <a:r>
              <a:rPr lang="en-US" b="0" i="1" dirty="0" err="1"/>
              <a:t>specR</a:t>
            </a:r>
            <a:r>
              <a:rPr lang="en-US" b="0" i="0" dirty="0"/>
              <a:t>) cassette</a:t>
            </a:r>
            <a:r>
              <a:rPr lang="en-US" b="0" dirty="0"/>
              <a:t> (</a:t>
            </a:r>
            <a:r>
              <a:rPr lang="el-GR" b="0" i="1" dirty="0"/>
              <a:t>Δ</a:t>
            </a:r>
            <a:r>
              <a:rPr lang="en-US" b="0" i="1" dirty="0"/>
              <a:t>rbp1 </a:t>
            </a:r>
            <a:r>
              <a:rPr lang="en-US" dirty="0"/>
              <a:t>mutants), and to that of </a:t>
            </a:r>
            <a:r>
              <a:rPr lang="el-GR" b="0" i="1" dirty="0"/>
              <a:t>Δ</a:t>
            </a:r>
            <a:r>
              <a:rPr lang="en-US" b="0" i="1" dirty="0"/>
              <a:t>rbp1 </a:t>
            </a:r>
            <a:r>
              <a:rPr lang="en-US" dirty="0"/>
              <a:t>mutants complemented with a pVZ322 vector bearing a gentamycin resistance (</a:t>
            </a:r>
            <a:r>
              <a:rPr lang="en-US" i="1" dirty="0" err="1"/>
              <a:t>genR</a:t>
            </a:r>
            <a:r>
              <a:rPr lang="en-US" i="0" dirty="0"/>
              <a:t>) and either a GFP- or a FLAG-tagged Rbp1 (Rbp1-GFP and Rbp1-FLAG </a:t>
            </a:r>
            <a:r>
              <a:rPr lang="en-US" i="0" dirty="0" err="1"/>
              <a:t>complementants</a:t>
            </a:r>
            <a:r>
              <a:rPr lang="en-US" i="0" dirty="0"/>
              <a:t>, respectively) (A). Growth of </a:t>
            </a:r>
            <a:r>
              <a:rPr lang="el-GR" b="0" i="1" dirty="0"/>
              <a:t>Δ</a:t>
            </a:r>
            <a:r>
              <a:rPr lang="en-US" b="0" i="1" dirty="0"/>
              <a:t>rbp1</a:t>
            </a:r>
            <a:r>
              <a:rPr lang="en-US" b="0" i="0" dirty="0"/>
              <a:t> mutants is severely impaired under cold, consistent with the fact that Rbp1 is expressed under cold shock conditions (SOURCE).  Growth is not recovered in Rbp1-GFP (B) and Rbp1-FLAG (C) </a:t>
            </a:r>
            <a:r>
              <a:rPr lang="en-US" b="0" i="0" dirty="0" err="1"/>
              <a:t>complementants</a:t>
            </a:r>
            <a:r>
              <a:rPr lang="en-US" b="0" i="0" dirty="0"/>
              <a:t>, leading to the hypothesis that the GFP- and FLAG-tags may disrupt Rbp1 function on the long term. All growth curves were obtained by measurement of the absorption at 750 nm before and 24 h, 48 h and 120 h after induction of cold shock. </a:t>
            </a:r>
          </a:p>
          <a:p>
            <a:r>
              <a:rPr lang="en-US" i="0" dirty="0"/>
              <a:t>Image (A) generated using Biorender.com. All constructs used are detailed in </a:t>
            </a:r>
            <a:r>
              <a:rPr lang="en-US" b="1" i="0" dirty="0"/>
              <a:t>……………. (cite here or only cite in Mat and Met?)</a:t>
            </a:r>
            <a:endParaRPr lang="en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A4BE94-5149-4028-9F64-6808944A0E78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64126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Figure 2: Growth of </a:t>
            </a:r>
            <a:r>
              <a:rPr lang="el-GR" b="1" i="1" dirty="0"/>
              <a:t>Δ</a:t>
            </a:r>
            <a:r>
              <a:rPr lang="en-US" b="1" i="1" dirty="0"/>
              <a:t>rbp1 </a:t>
            </a:r>
            <a:r>
              <a:rPr lang="en-US" b="1" dirty="0"/>
              <a:t>mutants is impaired at 20 °C, and this phenotype does not seem well complemented by Rbp1-FLAG and Rbp1-GFP constructs.</a:t>
            </a:r>
          </a:p>
          <a:p>
            <a:r>
              <a:rPr lang="en-US" i="1" dirty="0" err="1"/>
              <a:t>Synechocystis</a:t>
            </a:r>
            <a:r>
              <a:rPr lang="en-US" dirty="0"/>
              <a:t> wild-type (WT) cell growth was compared to that of WT cells with a </a:t>
            </a:r>
            <a:r>
              <a:rPr lang="el-GR" b="0" i="1" dirty="0"/>
              <a:t>Δ</a:t>
            </a:r>
            <a:r>
              <a:rPr lang="en-US" b="0" i="1" dirty="0"/>
              <a:t>rbp1</a:t>
            </a:r>
            <a:r>
              <a:rPr lang="en-US" b="0" i="0" dirty="0"/>
              <a:t> locus disrupted by a spectinomycin resistance (</a:t>
            </a:r>
            <a:r>
              <a:rPr lang="en-US" b="0" i="1" dirty="0" err="1"/>
              <a:t>specR</a:t>
            </a:r>
            <a:r>
              <a:rPr lang="en-US" b="0" i="0" dirty="0"/>
              <a:t>) cassette</a:t>
            </a:r>
            <a:r>
              <a:rPr lang="en-US" b="0" dirty="0"/>
              <a:t> (</a:t>
            </a:r>
            <a:r>
              <a:rPr lang="el-GR" b="0" i="1" dirty="0"/>
              <a:t>Δ</a:t>
            </a:r>
            <a:r>
              <a:rPr lang="en-US" b="0" i="1" dirty="0"/>
              <a:t>rbp1 </a:t>
            </a:r>
            <a:r>
              <a:rPr lang="en-US" dirty="0"/>
              <a:t>mutants), and to that of </a:t>
            </a:r>
            <a:r>
              <a:rPr lang="el-GR" b="0" i="1" dirty="0"/>
              <a:t>Δ</a:t>
            </a:r>
            <a:r>
              <a:rPr lang="en-US" b="0" i="1" dirty="0"/>
              <a:t>rbp1 </a:t>
            </a:r>
            <a:r>
              <a:rPr lang="en-US" dirty="0"/>
              <a:t>mutants complemented with a pVZ322 vector bearing a gentamycin resistance (</a:t>
            </a:r>
            <a:r>
              <a:rPr lang="en-US" i="1" dirty="0" err="1"/>
              <a:t>genR</a:t>
            </a:r>
            <a:r>
              <a:rPr lang="en-US" i="0" dirty="0"/>
              <a:t>) and either a GFP- or a FLAG-tagged Rbp1 (Rbp1-GFP and Rbp1-FLAG </a:t>
            </a:r>
            <a:r>
              <a:rPr lang="en-US" i="0" dirty="0" err="1"/>
              <a:t>complementants</a:t>
            </a:r>
            <a:r>
              <a:rPr lang="en-US" i="0" dirty="0"/>
              <a:t>, respectively) (A). Growth of </a:t>
            </a:r>
            <a:r>
              <a:rPr lang="el-GR" b="0" i="1" dirty="0"/>
              <a:t>Δ</a:t>
            </a:r>
            <a:r>
              <a:rPr lang="en-US" b="0" i="1" dirty="0"/>
              <a:t>rbp1</a:t>
            </a:r>
            <a:r>
              <a:rPr lang="en-US" b="0" i="0" dirty="0"/>
              <a:t> mutants is severely impaired under cold, consistent with the fact that Rbp1 is expressed under cold shock conditions (SOURCE).  Growth is not recovered in Rbp1-GFP (B) and Rbp1-FLAG (C) </a:t>
            </a:r>
            <a:r>
              <a:rPr lang="en-US" b="0" i="0" dirty="0" err="1"/>
              <a:t>complementants</a:t>
            </a:r>
            <a:r>
              <a:rPr lang="en-US" b="0" i="0" dirty="0"/>
              <a:t>, leading to the hypothesis that the GFP- and FLAG-tags may disrupt Rbp1 function on the long term. All growth curves were obtained by measurement of the absorption at 750 nm before and 24 h, 48 h and 120 h after induction of cold shock. </a:t>
            </a:r>
          </a:p>
          <a:p>
            <a:r>
              <a:rPr lang="en-US" i="0" dirty="0"/>
              <a:t>Image (A) generated using Biorender.com. All constructs used are detailed in </a:t>
            </a:r>
            <a:r>
              <a:rPr lang="en-US" b="1" i="0" dirty="0"/>
              <a:t>……………. (cite here or only cite in Mat and Met?)</a:t>
            </a:r>
            <a:endParaRPr lang="en-DE" b="1"/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A4BE94-5149-4028-9F64-6808944A0E78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99856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Figure 2: Growth of </a:t>
            </a:r>
            <a:r>
              <a:rPr lang="el-GR" b="1" i="1" dirty="0"/>
              <a:t>Δ</a:t>
            </a:r>
            <a:r>
              <a:rPr lang="en-US" b="1" i="1" dirty="0"/>
              <a:t>rbp1 </a:t>
            </a:r>
            <a:r>
              <a:rPr lang="en-US" b="1" dirty="0"/>
              <a:t>mutants is impaired at 20 °C, and this phenotype does not seem well complemented by Rbp1-FLAG and Rbp1-GFP constructs.</a:t>
            </a:r>
          </a:p>
          <a:p>
            <a:r>
              <a:rPr lang="en-US" i="1" dirty="0" err="1"/>
              <a:t>Synechocystis</a:t>
            </a:r>
            <a:r>
              <a:rPr lang="en-US" dirty="0"/>
              <a:t> wild-type (WT) cell growth was compared to that of WT cells with a </a:t>
            </a:r>
            <a:r>
              <a:rPr lang="el-GR" b="0" i="1" dirty="0"/>
              <a:t>Δ</a:t>
            </a:r>
            <a:r>
              <a:rPr lang="en-US" b="0" i="1" dirty="0"/>
              <a:t>rbp1</a:t>
            </a:r>
            <a:r>
              <a:rPr lang="en-US" b="0" i="0" dirty="0"/>
              <a:t> locus disrupted by a spectinomycin resistance (</a:t>
            </a:r>
            <a:r>
              <a:rPr lang="en-US" b="0" i="1" dirty="0" err="1"/>
              <a:t>specR</a:t>
            </a:r>
            <a:r>
              <a:rPr lang="en-US" b="0" i="0" dirty="0"/>
              <a:t>) cassette</a:t>
            </a:r>
            <a:r>
              <a:rPr lang="en-US" b="0" dirty="0"/>
              <a:t> (</a:t>
            </a:r>
            <a:r>
              <a:rPr lang="el-GR" b="0" i="1" dirty="0"/>
              <a:t>Δ</a:t>
            </a:r>
            <a:r>
              <a:rPr lang="en-US" b="0" i="1" dirty="0"/>
              <a:t>rbp1 </a:t>
            </a:r>
            <a:r>
              <a:rPr lang="en-US" dirty="0"/>
              <a:t>mutants), and to that of </a:t>
            </a:r>
            <a:r>
              <a:rPr lang="el-GR" b="0" i="1" dirty="0"/>
              <a:t>Δ</a:t>
            </a:r>
            <a:r>
              <a:rPr lang="en-US" b="0" i="1" dirty="0"/>
              <a:t>rbp1 </a:t>
            </a:r>
            <a:r>
              <a:rPr lang="en-US" dirty="0"/>
              <a:t>mutants complemented with a pVZ322 vector bearing a gentamycin resistance (</a:t>
            </a:r>
            <a:r>
              <a:rPr lang="en-US" i="1" dirty="0" err="1"/>
              <a:t>genR</a:t>
            </a:r>
            <a:r>
              <a:rPr lang="en-US" i="0" dirty="0"/>
              <a:t>) and either a GFP- or a FLAG-tagged Rbp1 (Rbp1-GFP and Rbp1-FLAG </a:t>
            </a:r>
            <a:r>
              <a:rPr lang="en-US" i="0" dirty="0" err="1"/>
              <a:t>complementants</a:t>
            </a:r>
            <a:r>
              <a:rPr lang="en-US" i="0" dirty="0"/>
              <a:t>, respectively) (A). The quality of Rbp1-GFP was controlled by anti-GFP Western blot to ensure that GFP is not cleaved off of Rbp1 (B). The quality of Rbp1-FLAG samples was already check similarly by Andreas </a:t>
            </a:r>
            <a:r>
              <a:rPr lang="en-US" i="0" dirty="0" err="1"/>
              <a:t>Schäffler</a:t>
            </a:r>
            <a:r>
              <a:rPr lang="en-US" i="0" dirty="0"/>
              <a:t> in his Master thesis. Growth of </a:t>
            </a:r>
            <a:r>
              <a:rPr lang="el-GR" b="0" i="1" dirty="0"/>
              <a:t>Δ</a:t>
            </a:r>
            <a:r>
              <a:rPr lang="en-US" b="0" i="1" dirty="0"/>
              <a:t>rbp1</a:t>
            </a:r>
            <a:r>
              <a:rPr lang="en-US" b="0" i="0" dirty="0"/>
              <a:t> mutants is severely impaired under cold, consistent with the fact that Rbp1 is expressed under cold shock conditions (SOURCE).  Growth is not recovered in Rbp1-GFP (C) and Rbp1-FLAG (D) </a:t>
            </a:r>
            <a:r>
              <a:rPr lang="en-US" b="0" i="0" dirty="0" err="1"/>
              <a:t>complementants</a:t>
            </a:r>
            <a:r>
              <a:rPr lang="en-US" b="0" i="0" dirty="0"/>
              <a:t>, leading to the hypothesis that the GFP- and FLAG-tags may disrupt Rbp1 function on the long term. All growth curves were obtained by measurement of the absorption at 750 nm before and 24 h, 48 h and 120 h after induction of cold shock. </a:t>
            </a:r>
          </a:p>
          <a:p>
            <a:r>
              <a:rPr lang="en-US" i="0" dirty="0"/>
              <a:t>Image (A) generated using Biorender.com. All constructs used are detailed in </a:t>
            </a:r>
            <a:r>
              <a:rPr lang="en-US" b="1" i="0" dirty="0"/>
              <a:t>……………. (cite here or only cite in Mat and Met?)</a:t>
            </a:r>
            <a:endParaRPr lang="en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A4BE94-5149-4028-9F64-6808944A0E78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35086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550B-ABB8-4034-B691-799CBCB67BB9}" type="datetimeFigureOut">
              <a:rPr lang="en-DE" smtClean="0"/>
              <a:t>08/05/2024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5FF3-C5D8-4ED1-849C-9A7A35FFC52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22215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550B-ABB8-4034-B691-799CBCB67BB9}" type="datetimeFigureOut">
              <a:rPr lang="en-DE" smtClean="0"/>
              <a:t>08/05/2024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5FF3-C5D8-4ED1-849C-9A7A35FFC52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46992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550B-ABB8-4034-B691-799CBCB67BB9}" type="datetimeFigureOut">
              <a:rPr lang="en-DE" smtClean="0"/>
              <a:t>08/05/2024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5FF3-C5D8-4ED1-849C-9A7A35FFC52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24411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550B-ABB8-4034-B691-799CBCB67BB9}" type="datetimeFigureOut">
              <a:rPr lang="en-DE" smtClean="0"/>
              <a:t>08/05/2024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5FF3-C5D8-4ED1-849C-9A7A35FFC52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6910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550B-ABB8-4034-B691-799CBCB67BB9}" type="datetimeFigureOut">
              <a:rPr lang="en-DE" smtClean="0"/>
              <a:t>08/05/2024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5FF3-C5D8-4ED1-849C-9A7A35FFC52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15317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550B-ABB8-4034-B691-799CBCB67BB9}" type="datetimeFigureOut">
              <a:rPr lang="en-DE" smtClean="0"/>
              <a:t>08/05/2024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5FF3-C5D8-4ED1-849C-9A7A35FFC52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14994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550B-ABB8-4034-B691-799CBCB67BB9}" type="datetimeFigureOut">
              <a:rPr lang="en-DE" smtClean="0"/>
              <a:t>08/05/2024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5FF3-C5D8-4ED1-849C-9A7A35FFC52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50592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550B-ABB8-4034-B691-799CBCB67BB9}" type="datetimeFigureOut">
              <a:rPr lang="en-DE" smtClean="0"/>
              <a:t>08/05/2024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5FF3-C5D8-4ED1-849C-9A7A35FFC52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86799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550B-ABB8-4034-B691-799CBCB67BB9}" type="datetimeFigureOut">
              <a:rPr lang="en-DE" smtClean="0"/>
              <a:t>08/05/2024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5FF3-C5D8-4ED1-849C-9A7A35FFC52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0177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550B-ABB8-4034-B691-799CBCB67BB9}" type="datetimeFigureOut">
              <a:rPr lang="en-DE" smtClean="0"/>
              <a:t>08/05/2024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5FF3-C5D8-4ED1-849C-9A7A35FFC52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7115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550B-ABB8-4034-B691-799CBCB67BB9}" type="datetimeFigureOut">
              <a:rPr lang="en-DE" smtClean="0"/>
              <a:t>08/05/2024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5FF3-C5D8-4ED1-849C-9A7A35FFC52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89464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F550B-ABB8-4034-B691-799CBCB67BB9}" type="datetimeFigureOut">
              <a:rPr lang="en-DE" smtClean="0"/>
              <a:t>08/05/2024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B5FF3-C5D8-4ED1-849C-9A7A35FFC52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45120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09BC3E2-3791-41D3-902C-722775A588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84" t="10964" r="6038"/>
          <a:stretch/>
        </p:blipFill>
        <p:spPr>
          <a:xfrm>
            <a:off x="1006408" y="3131306"/>
            <a:ext cx="2446481" cy="18216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C46FB8-DFE9-4489-8DC4-2738B1160D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" t="5998" r="1555" b="17594"/>
          <a:stretch/>
        </p:blipFill>
        <p:spPr>
          <a:xfrm>
            <a:off x="1190091" y="341602"/>
            <a:ext cx="4653360" cy="26152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B50BE3-A373-4D62-B221-7485C8A59057}"/>
              </a:ext>
            </a:extLst>
          </p:cNvPr>
          <p:cNvSpPr txBox="1"/>
          <p:nvPr/>
        </p:nvSpPr>
        <p:spPr>
          <a:xfrm>
            <a:off x="3401062" y="3053760"/>
            <a:ext cx="292068" cy="3373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2" b="1" dirty="0"/>
              <a:t>C</a:t>
            </a:r>
            <a:endParaRPr lang="en-DE" sz="1592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553944-4075-42A7-B068-27CC428B6967}"/>
              </a:ext>
            </a:extLst>
          </p:cNvPr>
          <p:cNvSpPr txBox="1"/>
          <p:nvPr/>
        </p:nvSpPr>
        <p:spPr>
          <a:xfrm>
            <a:off x="896028" y="3053760"/>
            <a:ext cx="298480" cy="3373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2" b="1" dirty="0"/>
              <a:t>B</a:t>
            </a:r>
            <a:endParaRPr lang="en-DE" sz="1592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E73DE5-ACB5-4073-A538-4743791C1034}"/>
              </a:ext>
            </a:extLst>
          </p:cNvPr>
          <p:cNvSpPr txBox="1"/>
          <p:nvPr/>
        </p:nvSpPr>
        <p:spPr>
          <a:xfrm>
            <a:off x="891563" y="265797"/>
            <a:ext cx="308098" cy="3353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79" b="1" dirty="0"/>
              <a:t>A</a:t>
            </a:r>
            <a:endParaRPr lang="en-DE" sz="1579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1D919E-5623-42C8-818E-DB89FC7FB863}"/>
              </a:ext>
            </a:extLst>
          </p:cNvPr>
          <p:cNvSpPr txBox="1"/>
          <p:nvPr/>
        </p:nvSpPr>
        <p:spPr>
          <a:xfrm>
            <a:off x="4588607" y="3145119"/>
            <a:ext cx="569387" cy="27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94" b="1" dirty="0">
                <a:latin typeface="Arial" panose="020B0604020202020204" pitchFamily="34" charset="0"/>
                <a:cs typeface="Arial" panose="020B0604020202020204" pitchFamily="34" charset="0"/>
              </a:rPr>
              <a:t>20 °C</a:t>
            </a:r>
            <a:endParaRPr lang="en-DE" sz="1194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310389-F7A7-4004-A240-6A45EC40A46A}"/>
              </a:ext>
            </a:extLst>
          </p:cNvPr>
          <p:cNvSpPr txBox="1"/>
          <p:nvPr/>
        </p:nvSpPr>
        <p:spPr>
          <a:xfrm>
            <a:off x="2031755" y="3145119"/>
            <a:ext cx="697800" cy="27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94" b="1" dirty="0">
                <a:latin typeface="Arial" panose="020B0604020202020204" pitchFamily="34" charset="0"/>
                <a:cs typeface="Arial" panose="020B0604020202020204" pitchFamily="34" charset="0"/>
              </a:rPr>
              <a:t>20 °C</a:t>
            </a:r>
            <a:endParaRPr lang="en-DE" sz="1194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36E73F-CB57-43DA-AF38-8DC4848A215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37" t="11190" r="6668"/>
          <a:stretch/>
        </p:blipFill>
        <p:spPr>
          <a:xfrm>
            <a:off x="3693130" y="3131306"/>
            <a:ext cx="2428439" cy="1821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34F465-7A6A-4826-9026-5DC58D133E2D}"/>
              </a:ext>
            </a:extLst>
          </p:cNvPr>
          <p:cNvSpPr txBox="1"/>
          <p:nvPr/>
        </p:nvSpPr>
        <p:spPr>
          <a:xfrm>
            <a:off x="4809094" y="3131306"/>
            <a:ext cx="697800" cy="27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94" b="1" dirty="0">
                <a:latin typeface="Arial" panose="020B0604020202020204" pitchFamily="34" charset="0"/>
                <a:cs typeface="Arial" panose="020B0604020202020204" pitchFamily="34" charset="0"/>
              </a:rPr>
              <a:t>20 °C</a:t>
            </a:r>
            <a:endParaRPr lang="en-DE" sz="1194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535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CFAAE5F4-9E16-4F5F-9B41-111D66C482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37" t="11190" r="6668"/>
          <a:stretch/>
        </p:blipFill>
        <p:spPr>
          <a:xfrm>
            <a:off x="3570433" y="1397810"/>
            <a:ext cx="2428439" cy="1821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C46FB8-DFE9-4489-8DC4-2738B1160D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" t="5998" r="1555" b="67868"/>
          <a:stretch/>
        </p:blipFill>
        <p:spPr>
          <a:xfrm>
            <a:off x="1109488" y="525971"/>
            <a:ext cx="2545701" cy="4893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E73DE5-ACB5-4073-A538-4743791C1034}"/>
              </a:ext>
            </a:extLst>
          </p:cNvPr>
          <p:cNvSpPr txBox="1"/>
          <p:nvPr/>
        </p:nvSpPr>
        <p:spPr>
          <a:xfrm>
            <a:off x="891563" y="435953"/>
            <a:ext cx="308098" cy="3353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79" b="1" dirty="0"/>
              <a:t>A</a:t>
            </a:r>
            <a:endParaRPr lang="en-DE" sz="1579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ECC34C-9F05-4075-B9C4-0AEBB1CC64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" t="36174" r="1555" b="17594"/>
          <a:stretch/>
        </p:blipFill>
        <p:spPr>
          <a:xfrm>
            <a:off x="3330173" y="442014"/>
            <a:ext cx="2545702" cy="8656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F2DB6B-70E1-4C73-ADC4-F98DDB4039B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284" t="10964" r="6038"/>
          <a:stretch/>
        </p:blipFill>
        <p:spPr>
          <a:xfrm>
            <a:off x="1006408" y="1397716"/>
            <a:ext cx="2446481" cy="18216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039F713-5B9E-4550-BC73-DC0A2944D94C}"/>
              </a:ext>
            </a:extLst>
          </p:cNvPr>
          <p:cNvSpPr txBox="1"/>
          <p:nvPr/>
        </p:nvSpPr>
        <p:spPr>
          <a:xfrm>
            <a:off x="3401062" y="1320170"/>
            <a:ext cx="292068" cy="3373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2" b="1" dirty="0"/>
              <a:t>C</a:t>
            </a:r>
            <a:endParaRPr lang="en-DE" sz="1592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02AEFD-96B7-4DA5-BCED-C36C654296A7}"/>
              </a:ext>
            </a:extLst>
          </p:cNvPr>
          <p:cNvSpPr txBox="1"/>
          <p:nvPr/>
        </p:nvSpPr>
        <p:spPr>
          <a:xfrm>
            <a:off x="896028" y="1320169"/>
            <a:ext cx="298480" cy="3373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2" b="1" dirty="0"/>
              <a:t>B</a:t>
            </a:r>
            <a:endParaRPr lang="en-DE" sz="1592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DEFDA2-EDEC-4BEE-9EE6-F8D053EFEAA1}"/>
              </a:ext>
            </a:extLst>
          </p:cNvPr>
          <p:cNvSpPr txBox="1"/>
          <p:nvPr/>
        </p:nvSpPr>
        <p:spPr>
          <a:xfrm>
            <a:off x="4588607" y="1411529"/>
            <a:ext cx="569387" cy="27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94" b="1" dirty="0">
                <a:latin typeface="Arial" panose="020B0604020202020204" pitchFamily="34" charset="0"/>
                <a:cs typeface="Arial" panose="020B0604020202020204" pitchFamily="34" charset="0"/>
              </a:rPr>
              <a:t>20 °C</a:t>
            </a:r>
            <a:endParaRPr lang="en-DE" sz="1194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2FDBE7-5D3D-448B-A3BF-784019AB43BB}"/>
              </a:ext>
            </a:extLst>
          </p:cNvPr>
          <p:cNvSpPr txBox="1"/>
          <p:nvPr/>
        </p:nvSpPr>
        <p:spPr>
          <a:xfrm>
            <a:off x="2031754" y="1411529"/>
            <a:ext cx="609845" cy="27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94" b="1" dirty="0">
                <a:latin typeface="Arial" panose="020B0604020202020204" pitchFamily="34" charset="0"/>
                <a:cs typeface="Arial" panose="020B0604020202020204" pitchFamily="34" charset="0"/>
              </a:rPr>
              <a:t>20 °C</a:t>
            </a:r>
            <a:endParaRPr lang="en-DE" sz="1194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37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95CCFFD-20B3-473F-A20D-C52FDB4111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37" t="11190" r="6668"/>
          <a:stretch/>
        </p:blipFill>
        <p:spPr>
          <a:xfrm>
            <a:off x="3524877" y="3757558"/>
            <a:ext cx="3258715" cy="2444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73E2B7-8D6E-46C5-9B42-A861E7EF91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6202" y="775270"/>
            <a:ext cx="3369672" cy="28260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9BC3E2-3791-41D3-902C-722775A588F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284" t="10964" r="6038"/>
          <a:stretch/>
        </p:blipFill>
        <p:spPr>
          <a:xfrm>
            <a:off x="133350" y="3756402"/>
            <a:ext cx="3284309" cy="24455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C46FB8-DFE9-4489-8DC4-2738B1160D0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" t="5998" r="38611" b="17594"/>
          <a:stretch/>
        </p:blipFill>
        <p:spPr>
          <a:xfrm>
            <a:off x="288314" y="755001"/>
            <a:ext cx="2861208" cy="26334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B50BE3-A373-4D62-B221-7485C8A59057}"/>
              </a:ext>
            </a:extLst>
          </p:cNvPr>
          <p:cNvSpPr txBox="1"/>
          <p:nvPr/>
        </p:nvSpPr>
        <p:spPr>
          <a:xfrm>
            <a:off x="0" y="3699045"/>
            <a:ext cx="332142" cy="3373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553944-4075-42A7-B068-27CC428B6967}"/>
              </a:ext>
            </a:extLst>
          </p:cNvPr>
          <p:cNvSpPr txBox="1"/>
          <p:nvPr/>
        </p:nvSpPr>
        <p:spPr>
          <a:xfrm>
            <a:off x="3376338" y="684593"/>
            <a:ext cx="332142" cy="3373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E73DE5-ACB5-4073-A538-4743791C1034}"/>
              </a:ext>
            </a:extLst>
          </p:cNvPr>
          <p:cNvSpPr txBox="1"/>
          <p:nvPr/>
        </p:nvSpPr>
        <p:spPr>
          <a:xfrm>
            <a:off x="1602" y="686581"/>
            <a:ext cx="330540" cy="3353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1D919E-5623-42C8-818E-DB89FC7FB863}"/>
              </a:ext>
            </a:extLst>
          </p:cNvPr>
          <p:cNvSpPr txBox="1"/>
          <p:nvPr/>
        </p:nvSpPr>
        <p:spPr>
          <a:xfrm>
            <a:off x="5041038" y="3785304"/>
            <a:ext cx="569387" cy="27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94" b="1" dirty="0">
                <a:latin typeface="Arial" panose="020B0604020202020204" pitchFamily="34" charset="0"/>
                <a:cs typeface="Arial" panose="020B0604020202020204" pitchFamily="34" charset="0"/>
              </a:rPr>
              <a:t>20 °C</a:t>
            </a:r>
            <a:endParaRPr lang="en-DE" sz="1194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D28181-8493-4B97-8AED-C1C715AD3BA9}"/>
              </a:ext>
            </a:extLst>
          </p:cNvPr>
          <p:cNvSpPr txBox="1"/>
          <p:nvPr/>
        </p:nvSpPr>
        <p:spPr>
          <a:xfrm>
            <a:off x="3357479" y="3726111"/>
            <a:ext cx="332142" cy="3373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E4C19A-FDD9-43B2-A797-B212356DEC2A}"/>
              </a:ext>
            </a:extLst>
          </p:cNvPr>
          <p:cNvSpPr/>
          <p:nvPr/>
        </p:nvSpPr>
        <p:spPr>
          <a:xfrm>
            <a:off x="259611" y="3601326"/>
            <a:ext cx="1923424" cy="10747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Diskussion</a:t>
            </a:r>
            <a:r>
              <a:rPr lang="en-US" sz="1200" dirty="0"/>
              <a:t>: Alternative </a:t>
            </a:r>
            <a:r>
              <a:rPr lang="en-US" sz="1200" dirty="0" err="1"/>
              <a:t>Bestimmung</a:t>
            </a:r>
            <a:r>
              <a:rPr lang="en-US" sz="1200" dirty="0"/>
              <a:t> der </a:t>
            </a:r>
            <a:r>
              <a:rPr lang="en-US" sz="1200" dirty="0" err="1"/>
              <a:t>Wachstumskurven</a:t>
            </a:r>
            <a:endParaRPr lang="en-US" sz="1200" dirty="0"/>
          </a:p>
          <a:p>
            <a:pPr algn="ctr"/>
            <a:r>
              <a:rPr lang="en-US" sz="1200" dirty="0"/>
              <a:t>Spot assays</a:t>
            </a:r>
          </a:p>
          <a:p>
            <a:pPr algn="ctr"/>
            <a:r>
              <a:rPr lang="en-US" sz="1200" dirty="0" err="1"/>
              <a:t>Proteinbestimmung</a:t>
            </a:r>
            <a:endParaRPr lang="en-DE" sz="1200" dirty="0"/>
          </a:p>
        </p:txBody>
      </p:sp>
    </p:spTree>
    <p:extLst>
      <p:ext uri="{BB962C8B-B14F-4D97-AF65-F5344CB8AC3E}">
        <p14:creationId xmlns:p14="http://schemas.microsoft.com/office/powerpoint/2010/main" val="4166313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731</Words>
  <Application>Microsoft Office PowerPoint</Application>
  <PresentationFormat>A4 Paper (210x297 mm)</PresentationFormat>
  <Paragraphs>31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Pauline Palandre</dc:creator>
  <cp:lastModifiedBy>Pauline Palandre</cp:lastModifiedBy>
  <cp:revision>30</cp:revision>
  <dcterms:created xsi:type="dcterms:W3CDTF">2024-05-02T16:02:39Z</dcterms:created>
  <dcterms:modified xsi:type="dcterms:W3CDTF">2024-05-08T15:25:42Z</dcterms:modified>
</cp:coreProperties>
</file>