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8" r:id="rId15"/>
    <p:sldId id="283" r:id="rId16"/>
    <p:sldId id="284" r:id="rId17"/>
    <p:sldId id="285" r:id="rId18"/>
    <p:sldId id="277" r:id="rId19"/>
    <p:sldId id="286" r:id="rId20"/>
    <p:sldId id="287" r:id="rId21"/>
    <p:sldId id="279" r:id="rId22"/>
    <p:sldId id="280" r:id="rId23"/>
    <p:sldId id="282" r:id="rId24"/>
    <p:sldId id="281" r:id="rId25"/>
  </p:sldIdLst>
  <p:sldSz cx="12188825" cy="6858000"/>
  <p:notesSz cx="6858000" cy="9144000"/>
  <p:embeddedFontLst>
    <p:embeddedFont>
      <p:font typeface="DFKai-SB" panose="03000509000000000000" pitchFamily="65" charset="-12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DFKai-SB" panose="03000509000000000000" pitchFamily="65" charset="-120"/>
      <p:regular r:id="rId27"/>
    </p:embeddedFont>
    <p:embeddedFont>
      <p:font typeface="MingLiu" panose="02020509000000000000" pitchFamily="49" charset="-12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A8QVZzq1On3qnMOaX0ptHGS8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8" autoAdjust="0"/>
  </p:normalViewPr>
  <p:slideViewPr>
    <p:cSldViewPr snapToGrid="0">
      <p:cViewPr>
        <p:scale>
          <a:sx n="75" d="100"/>
          <a:sy n="75" d="100"/>
        </p:scale>
        <p:origin x="516" y="-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ngLiu"/>
              <a:buNone/>
            </a:pPr>
            <a:endParaRPr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02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27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78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470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399"/>
              <a:buFont typeface="Century Gothic"/>
              <a:buNone/>
              <a:defRPr sz="23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>
            <a:spLocks noGrp="1"/>
          </p:cNvSpPr>
          <p:nvPr>
            <p:ph type="pic" idx="2"/>
          </p:nvPr>
        </p:nvSpPr>
        <p:spPr>
          <a:xfrm>
            <a:off x="2588538" y="634965"/>
            <a:ext cx="8913078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2588539" y="5367338"/>
            <a:ext cx="891307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/>
          <p:nvPr/>
        </p:nvSpPr>
        <p:spPr>
          <a:xfrm rot="10800000" flipH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sldNum" idx="12"/>
          </p:nvPr>
        </p:nvSpPr>
        <p:spPr>
          <a:xfrm>
            <a:off x="531674" y="324414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body" idx="1"/>
          </p:nvPr>
        </p:nvSpPr>
        <p:spPr>
          <a:xfrm>
            <a:off x="3274159" y="3505200"/>
            <a:ext cx="753459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2"/>
          </p:nvPr>
        </p:nvSpPr>
        <p:spPr>
          <a:xfrm>
            <a:off x="2588538" y="4354046"/>
            <a:ext cx="8913077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/>
          <p:nvPr/>
        </p:nvSpPr>
        <p:spPr>
          <a:xfrm rot="10800000" flipH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531674" y="324414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5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35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1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7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2" name="Google Shape;142;p3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799"/>
              <a:buFont typeface="Century Gothic"/>
              <a:buNone/>
              <a:defRPr sz="47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2588538" y="4343400"/>
            <a:ext cx="891307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Font typeface="Century Gothic"/>
              <a:buNone/>
              <a:defRPr sz="2399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2588539" y="5181600"/>
            <a:ext cx="8913078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/>
          <p:nvPr/>
        </p:nvSpPr>
        <p:spPr>
          <a:xfrm rot="10800000" flipH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sldNum" idx="12"/>
          </p:nvPr>
        </p:nvSpPr>
        <p:spPr>
          <a:xfrm>
            <a:off x="531674" y="4983088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9"/>
          <p:cNvSpPr txBox="1">
            <a:spLocks noGrp="1"/>
          </p:cNvSpPr>
          <p:nvPr>
            <p:ph type="body" idx="1"/>
          </p:nvPr>
        </p:nvSpPr>
        <p:spPr>
          <a:xfrm rot="5400000">
            <a:off x="5101977" y="-379839"/>
            <a:ext cx="3886200" cy="891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4" name="Google Shape;154;p39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>
            <a:spLocks noGrp="1"/>
          </p:cNvSpPr>
          <p:nvPr>
            <p:ph type="title"/>
          </p:nvPr>
        </p:nvSpPr>
        <p:spPr>
          <a:xfrm rot="5400000">
            <a:off x="7753996" y="2165801"/>
            <a:ext cx="5283817" cy="220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0"/>
          <p:cNvSpPr txBox="1">
            <a:spLocks noGrp="1"/>
          </p:cNvSpPr>
          <p:nvPr>
            <p:ph type="body" idx="1"/>
          </p:nvPr>
        </p:nvSpPr>
        <p:spPr>
          <a:xfrm rot="5400000">
            <a:off x="3184286" y="31658"/>
            <a:ext cx="5283817" cy="64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99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1000"/>
              </a:spcBef>
              <a:spcAft>
                <a:spcPts val="0"/>
              </a:spcAft>
              <a:buSzPts val="2000"/>
              <a:buChar char="🠶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30200" algn="l">
              <a:spcBef>
                <a:spcPts val="1000"/>
              </a:spcBef>
              <a:spcAft>
                <a:spcPts val="0"/>
              </a:spcAft>
              <a:buSzPts val="1600"/>
              <a:buChar char="🠶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 algn="l">
              <a:spcBef>
                <a:spcPts val="1000"/>
              </a:spcBef>
              <a:spcAft>
                <a:spcPts val="0"/>
              </a:spcAft>
              <a:buSzPts val="1400"/>
              <a:buChar char="🠶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04800" algn="l">
              <a:spcBef>
                <a:spcPts val="1000"/>
              </a:spcBef>
              <a:spcAft>
                <a:spcPts val="0"/>
              </a:spcAft>
              <a:buSzPts val="1200"/>
              <a:buChar char="🠶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999" b="0" i="0" u="none" strike="noStrike" cap="non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投影片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398"/>
              <a:buFont typeface="Century Gothic"/>
              <a:buNone/>
              <a:defRPr sz="539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799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/>
          <p:nvPr/>
        </p:nvSpPr>
        <p:spPr>
          <a:xfrm>
            <a:off x="0" y="4323811"/>
            <a:ext cx="1744198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sldNum" idx="12"/>
          </p:nvPr>
        </p:nvSpPr>
        <p:spPr>
          <a:xfrm>
            <a:off x="531674" y="4529541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99"/>
              <a:buFont typeface="Century Gothic"/>
              <a:buNone/>
              <a:defRPr sz="399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99"/>
              <a:buNone/>
              <a:defRPr sz="1999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/>
          <p:nvPr/>
        </p:nvSpPr>
        <p:spPr>
          <a:xfrm rot="10800000" flipH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ldNum" idx="12"/>
          </p:nvPr>
        </p:nvSpPr>
        <p:spPr>
          <a:xfrm>
            <a:off x="531674" y="3244140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431274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2"/>
          </p:nvPr>
        </p:nvSpPr>
        <p:spPr>
          <a:xfrm>
            <a:off x="7188874" y="2126222"/>
            <a:ext cx="431274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99"/>
              <a:buNone/>
              <a:defRPr sz="1999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2"/>
          </p:nvPr>
        </p:nvSpPr>
        <p:spPr>
          <a:xfrm>
            <a:off x="2588538" y="2548966"/>
            <a:ext cx="4341762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3"/>
          </p:nvPr>
        </p:nvSpPr>
        <p:spPr>
          <a:xfrm>
            <a:off x="7504674" y="1969475"/>
            <a:ext cx="399796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399"/>
              <a:buNone/>
              <a:defRPr sz="2399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99"/>
              <a:buNone/>
              <a:defRPr sz="1999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799"/>
              <a:buNone/>
              <a:defRPr sz="1799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4"/>
          </p:nvPr>
        </p:nvSpPr>
        <p:spPr>
          <a:xfrm>
            <a:off x="7165091" y="2545738"/>
            <a:ext cx="433754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99"/>
              <a:buFont typeface="Century Gothic"/>
              <a:buNone/>
              <a:defRPr sz="1999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body" idx="1"/>
          </p:nvPr>
        </p:nvSpPr>
        <p:spPr>
          <a:xfrm>
            <a:off x="6321365" y="446089"/>
            <a:ext cx="5180251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2"/>
          </p:nvPr>
        </p:nvSpPr>
        <p:spPr>
          <a:xfrm>
            <a:off x="2588538" y="1598613"/>
            <a:ext cx="3504286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/>
          <p:nvPr/>
        </p:nvSpPr>
        <p:spPr>
          <a:xfrm rot="10800000" flipH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11" name="Google Shape;11;p2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3"/>
          <p:cNvGrpSpPr/>
          <p:nvPr/>
        </p:nvGrpSpPr>
        <p:grpSpPr>
          <a:xfrm>
            <a:off x="27215" y="-786"/>
            <a:ext cx="2356060" cy="6854039"/>
            <a:chOff x="6627813" y="194833"/>
            <a:chExt cx="1952625" cy="5678918"/>
          </a:xfrm>
        </p:grpSpPr>
        <p:sp>
          <p:nvSpPr>
            <p:cNvPr id="24" name="Google Shape;24;p2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3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99"/>
              <a:buFont typeface="Century Gothic"/>
              <a:buNone/>
              <a:defRPr sz="3599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83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Char char="🠶"/>
              <a:defRPr sz="1799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531674" y="787783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999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allen/pingpo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>
            <a:spLocks noGrp="1"/>
          </p:cNvSpPr>
          <p:nvPr>
            <p:ph type="ctrTitle" idx="4294967295"/>
          </p:nvPr>
        </p:nvSpPr>
        <p:spPr>
          <a:xfrm>
            <a:off x="1845940" y="1484784"/>
            <a:ext cx="8856984" cy="177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Times New Roman"/>
              <a:buNone/>
            </a:pPr>
            <a:r>
              <a:rPr lang="en-US" sz="6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機器學習與實作</a:t>
            </a:r>
            <a:br>
              <a:rPr lang="en-US" sz="6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乒乓球</a:t>
            </a:r>
            <a:endParaRPr/>
          </a:p>
        </p:txBody>
      </p:sp>
      <p:sp>
        <p:nvSpPr>
          <p:cNvPr id="171" name="Google Shape;171;p1"/>
          <p:cNvSpPr txBox="1">
            <a:spLocks noGrp="1"/>
          </p:cNvSpPr>
          <p:nvPr>
            <p:ph type="subTitle" idx="4294967295"/>
          </p:nvPr>
        </p:nvSpPr>
        <p:spPr>
          <a:xfrm>
            <a:off x="4654252" y="4005064"/>
            <a:ext cx="3240360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797" marR="0" lvl="0" indent="-34279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Char char="🠶"/>
            </a:pPr>
            <a:r>
              <a:rPr lang="en-US" sz="1799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指導教授：陳朝烈 教授</a:t>
            </a:r>
            <a:endParaRPr sz="1799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marR="0" lvl="0" indent="-34279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Char char="🠶"/>
            </a:pPr>
            <a:r>
              <a:rPr lang="en-US" sz="1799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組員： F110112116 黃柏瑞</a:t>
            </a:r>
            <a:endParaRPr sz="1799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None/>
            </a:pPr>
            <a:r>
              <a:rPr lang="en-US" sz="1799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F110112127 李勗禾</a:t>
            </a:r>
            <a:endParaRPr sz="1799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None/>
            </a:pPr>
            <a:r>
              <a:rPr lang="en-US" sz="1799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F110112128 施冠宇</a:t>
            </a:r>
            <a:endParaRPr sz="1799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00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Noto Sans Symbols"/>
              <a:buNone/>
            </a:pPr>
            <a:r>
              <a:rPr lang="en-US" sz="1799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F110112133 詹元勳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2015373" y="31775"/>
            <a:ext cx="89094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 dirty="0"/>
              <a:t>Break Down</a:t>
            </a:r>
            <a:endParaRPr dirty="0"/>
          </a:p>
        </p:txBody>
      </p:sp>
      <p:sp>
        <p:nvSpPr>
          <p:cNvPr id="259" name="Google Shape;259;p12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矩形 3"/>
          <p:cNvSpPr/>
          <p:nvPr/>
        </p:nvSpPr>
        <p:spPr>
          <a:xfrm>
            <a:off x="4680373" y="848974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647" y="3000053"/>
            <a:ext cx="224443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computer_Sklearn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390441" y="3000050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endParaRPr lang="zh-TW" altLang="en-US" sz="2000" dirty="0"/>
          </a:p>
        </p:txBody>
      </p:sp>
      <p:cxnSp>
        <p:nvCxnSpPr>
          <p:cNvPr id="3" name="肘形接點 2"/>
          <p:cNvCxnSpPr>
            <a:stCxn id="4" idx="2"/>
            <a:endCxn id="6" idx="0"/>
          </p:cNvCxnSpPr>
          <p:nvPr/>
        </p:nvCxnSpPr>
        <p:spPr>
          <a:xfrm rot="5400000">
            <a:off x="2998106" y="422935"/>
            <a:ext cx="931879" cy="4222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" idx="2"/>
            <a:endCxn id="7" idx="0"/>
          </p:cNvCxnSpPr>
          <p:nvPr/>
        </p:nvCxnSpPr>
        <p:spPr>
          <a:xfrm rot="16200000" flipH="1">
            <a:off x="5464319" y="2179078"/>
            <a:ext cx="931876" cy="710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6470" y="5555673"/>
            <a:ext cx="2010359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Def:__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</a:p>
        </p:txBody>
      </p:sp>
      <p:sp>
        <p:nvSpPr>
          <p:cNvPr id="19" name="矩形 18"/>
          <p:cNvSpPr/>
          <p:nvPr/>
        </p:nvSpPr>
        <p:spPr>
          <a:xfrm>
            <a:off x="2474400" y="5555673"/>
            <a:ext cx="2010359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Def:move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paddle, ball)</a:t>
            </a:r>
          </a:p>
        </p:txBody>
      </p:sp>
      <p:sp>
        <p:nvSpPr>
          <p:cNvPr id="20" name="矩形 19"/>
          <p:cNvSpPr/>
          <p:nvPr/>
        </p:nvSpPr>
        <p:spPr>
          <a:xfrm>
            <a:off x="4832686" y="5555673"/>
            <a:ext cx="2010359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Def:__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</a:p>
        </p:txBody>
      </p:sp>
      <p:cxnSp>
        <p:nvCxnSpPr>
          <p:cNvPr id="12" name="肘形接點 11"/>
          <p:cNvCxnSpPr>
            <a:stCxn id="6" idx="2"/>
            <a:endCxn id="13" idx="0"/>
          </p:cNvCxnSpPr>
          <p:nvPr/>
        </p:nvCxnSpPr>
        <p:spPr>
          <a:xfrm rot="5400000">
            <a:off x="644048" y="4846855"/>
            <a:ext cx="1336420" cy="81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6" idx="2"/>
            <a:endCxn id="19" idx="0"/>
          </p:cNvCxnSpPr>
          <p:nvPr/>
        </p:nvCxnSpPr>
        <p:spPr>
          <a:xfrm rot="16200000" flipH="1">
            <a:off x="1748013" y="3824106"/>
            <a:ext cx="1336420" cy="2126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20" idx="0"/>
          </p:cNvCxnSpPr>
          <p:nvPr/>
        </p:nvCxnSpPr>
        <p:spPr>
          <a:xfrm rot="16200000" flipH="1">
            <a:off x="2927156" y="2644963"/>
            <a:ext cx="1336420" cy="448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64923" y="5555673"/>
            <a:ext cx="1780440" cy="93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Def:acc_factor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(paddle, ball)</a:t>
            </a:r>
          </a:p>
        </p:txBody>
      </p:sp>
      <p:cxnSp>
        <p:nvCxnSpPr>
          <p:cNvPr id="27" name="肘形接點 26"/>
          <p:cNvCxnSpPr>
            <a:stCxn id="7" idx="2"/>
            <a:endCxn id="28" idx="0"/>
          </p:cNvCxnSpPr>
          <p:nvPr/>
        </p:nvCxnSpPr>
        <p:spPr>
          <a:xfrm rot="16200000" flipH="1">
            <a:off x="6602006" y="3902535"/>
            <a:ext cx="1336423" cy="1969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933509" y="3000053"/>
            <a:ext cx="182009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Def:Train_1P(self)</a:t>
            </a:r>
            <a:endParaRPr lang="zh-TW" altLang="en-US" sz="2000" dirty="0"/>
          </a:p>
        </p:txBody>
      </p:sp>
      <p:cxnSp>
        <p:nvCxnSpPr>
          <p:cNvPr id="35" name="肘形接點 34"/>
          <p:cNvCxnSpPr>
            <a:stCxn id="4" idx="2"/>
            <a:endCxn id="36" idx="0"/>
          </p:cNvCxnSpPr>
          <p:nvPr/>
        </p:nvCxnSpPr>
        <p:spPr>
          <a:xfrm rot="16200000" flipH="1">
            <a:off x="6743450" y="899947"/>
            <a:ext cx="931879" cy="3268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0102085" y="3000050"/>
            <a:ext cx="191753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Def:Train_2P(self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zh-TW" altLang="en-US" sz="2000" dirty="0"/>
          </a:p>
        </p:txBody>
      </p:sp>
      <p:cxnSp>
        <p:nvCxnSpPr>
          <p:cNvPr id="48" name="肘形接點 47"/>
          <p:cNvCxnSpPr>
            <a:stCxn id="4" idx="2"/>
            <a:endCxn id="41" idx="0"/>
          </p:cNvCxnSpPr>
          <p:nvPr/>
        </p:nvCxnSpPr>
        <p:spPr>
          <a:xfrm rot="16200000" flipH="1">
            <a:off x="7852101" y="-208704"/>
            <a:ext cx="931876" cy="5485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2027400" y="5611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dirty="0"/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282" name="Google Shape;282;p13"/>
          <p:cNvCxnSpPr>
            <a:stCxn id="283" idx="6"/>
          </p:cNvCxnSpPr>
          <p:nvPr/>
        </p:nvCxnSpPr>
        <p:spPr>
          <a:xfrm>
            <a:off x="1409364" y="2206911"/>
            <a:ext cx="652500" cy="0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3" name="Google Shape;283;p13"/>
          <p:cNvSpPr/>
          <p:nvPr/>
        </p:nvSpPr>
        <p:spPr>
          <a:xfrm>
            <a:off x="1040267" y="2026181"/>
            <a:ext cx="369097" cy="36146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endParaRPr sz="16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1864" y="1597311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球從整個畫面的中心往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的方向發球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並且取得往右的向量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90756" y="1597311"/>
            <a:ext cx="17897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r>
              <a:rPr lang="zh-TW" altLang="en-US" dirty="0" smtClean="0"/>
              <a:t>碰撞檢</a:t>
            </a:r>
            <a:r>
              <a:rPr lang="zh-TW" altLang="en-US" dirty="0"/>
              <a:t>測</a:t>
            </a:r>
          </a:p>
        </p:txBody>
      </p:sp>
      <p:cxnSp>
        <p:nvCxnSpPr>
          <p:cNvPr id="7" name="直線單箭頭接點 6"/>
          <p:cNvCxnSpPr>
            <a:stCxn id="2" idx="3"/>
            <a:endCxn id="27" idx="1"/>
          </p:cNvCxnSpPr>
          <p:nvPr/>
        </p:nvCxnSpPr>
        <p:spPr>
          <a:xfrm>
            <a:off x="3851564" y="2206911"/>
            <a:ext cx="153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7" idx="2"/>
            <a:endCxn id="2" idx="2"/>
          </p:cNvCxnSpPr>
          <p:nvPr/>
        </p:nvCxnSpPr>
        <p:spPr>
          <a:xfrm rot="5400000">
            <a:off x="4621160" y="1152065"/>
            <a:ext cx="12700" cy="332889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311;p14"/>
          <p:cNvSpPr txBox="1"/>
          <p:nvPr/>
        </p:nvSpPr>
        <p:spPr>
          <a:xfrm>
            <a:off x="3617374" y="2878201"/>
            <a:ext cx="1773382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沒接到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,2P</a:t>
            </a: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生命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-1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446186" y="1597311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</a:t>
            </a:r>
            <a:r>
              <a:rPr lang="zh-TW" altLang="en-US" dirty="0"/>
              <a:t>球</a:t>
            </a:r>
            <a:r>
              <a:rPr lang="zh-TW" altLang="en-US" dirty="0" smtClean="0"/>
              <a:t>中心到板子中心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座標相減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如果為正</a:t>
            </a:r>
            <a:r>
              <a:rPr lang="en-US" altLang="zh-TW" dirty="0" smtClean="0"/>
              <a:t>,</a:t>
            </a:r>
            <a:r>
              <a:rPr lang="zh-TW" altLang="en-US" dirty="0" smtClean="0"/>
              <a:t>球則往上</a:t>
            </a:r>
            <a:r>
              <a:rPr lang="en-US" altLang="zh-TW" dirty="0" smtClean="0"/>
              <a:t>,</a:t>
            </a:r>
            <a:r>
              <a:rPr lang="zh-TW" altLang="en-US" dirty="0" smtClean="0"/>
              <a:t>否則為下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27" idx="3"/>
            <a:endCxn id="36" idx="1"/>
          </p:cNvCxnSpPr>
          <p:nvPr/>
        </p:nvCxnSpPr>
        <p:spPr>
          <a:xfrm flipV="1">
            <a:off x="7180456" y="2203736"/>
            <a:ext cx="126573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311;p14"/>
          <p:cNvSpPr txBox="1"/>
          <p:nvPr/>
        </p:nvSpPr>
        <p:spPr>
          <a:xfrm>
            <a:off x="7363048" y="2026181"/>
            <a:ext cx="900546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接到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46186" y="3408344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球如果撞到上下邊界則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座標乘上</a:t>
            </a:r>
            <a:r>
              <a:rPr lang="en-US" altLang="zh-TW" dirty="0" smtClean="0"/>
              <a:t>(-1),</a:t>
            </a:r>
            <a:r>
              <a:rPr lang="zh-TW" altLang="en-US" dirty="0" smtClean="0"/>
              <a:t>否則繼續往</a:t>
            </a:r>
            <a:r>
              <a:rPr lang="en-US" altLang="zh-TW" dirty="0" smtClean="0"/>
              <a:t>P1</a:t>
            </a:r>
            <a:r>
              <a:rPr lang="zh-TW" altLang="en-US" dirty="0" smtClean="0"/>
              <a:t>方向跑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36" idx="2"/>
            <a:endCxn id="44" idx="0"/>
          </p:cNvCxnSpPr>
          <p:nvPr/>
        </p:nvCxnSpPr>
        <p:spPr>
          <a:xfrm>
            <a:off x="9529384" y="2810161"/>
            <a:ext cx="0" cy="59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20983" y="3422777"/>
            <a:ext cx="1873452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r>
              <a:rPr lang="zh-TW" altLang="en-US" dirty="0"/>
              <a:t>碰撞檢測</a:t>
            </a:r>
          </a:p>
        </p:txBody>
      </p:sp>
      <p:cxnSp>
        <p:nvCxnSpPr>
          <p:cNvPr id="31" name="肘形接點 30"/>
          <p:cNvCxnSpPr>
            <a:stCxn id="47" idx="0"/>
            <a:endCxn id="2" idx="2"/>
          </p:cNvCxnSpPr>
          <p:nvPr/>
        </p:nvCxnSpPr>
        <p:spPr>
          <a:xfrm rot="5400000" flipH="1" flipV="1">
            <a:off x="2054078" y="2520142"/>
            <a:ext cx="606266" cy="1199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44" idx="1"/>
            <a:endCxn id="47" idx="3"/>
          </p:cNvCxnSpPr>
          <p:nvPr/>
        </p:nvCxnSpPr>
        <p:spPr>
          <a:xfrm flipH="1">
            <a:off x="2694435" y="4014769"/>
            <a:ext cx="5751751" cy="1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311;p14"/>
          <p:cNvSpPr txBox="1"/>
          <p:nvPr/>
        </p:nvSpPr>
        <p:spPr>
          <a:xfrm>
            <a:off x="921053" y="3084263"/>
            <a:ext cx="1773382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沒接到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,1P</a:t>
            </a: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生命</a:t>
            </a:r>
            <a:r>
              <a:rPr lang="en-US" altLang="zh-TW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-1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617374" y="5137450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</a:t>
            </a:r>
            <a:r>
              <a:rPr lang="zh-TW" altLang="en-US" dirty="0"/>
              <a:t>球</a:t>
            </a:r>
            <a:r>
              <a:rPr lang="zh-TW" altLang="en-US" dirty="0" smtClean="0"/>
              <a:t>中心到板子中心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座標相減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如果為正</a:t>
            </a:r>
            <a:r>
              <a:rPr lang="en-US" altLang="zh-TW" dirty="0" smtClean="0"/>
              <a:t>,</a:t>
            </a:r>
            <a:r>
              <a:rPr lang="zh-TW" altLang="en-US" dirty="0" smtClean="0"/>
              <a:t>球則往上</a:t>
            </a:r>
            <a:r>
              <a:rPr lang="en-US" altLang="zh-TW" dirty="0" smtClean="0"/>
              <a:t>,</a:t>
            </a:r>
            <a:r>
              <a:rPr lang="zh-TW" altLang="en-US" dirty="0" smtClean="0"/>
              <a:t>否則為下</a:t>
            </a:r>
            <a:endParaRPr lang="zh-TW" altLang="en-US" dirty="0"/>
          </a:p>
        </p:txBody>
      </p:sp>
      <p:cxnSp>
        <p:nvCxnSpPr>
          <p:cNvPr id="45" name="肘形接點 44"/>
          <p:cNvCxnSpPr>
            <a:stCxn id="47" idx="2"/>
            <a:endCxn id="72" idx="1"/>
          </p:cNvCxnSpPr>
          <p:nvPr/>
        </p:nvCxnSpPr>
        <p:spPr>
          <a:xfrm rot="16200000" flipH="1">
            <a:off x="2133417" y="4259918"/>
            <a:ext cx="1108248" cy="1859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311;p14"/>
          <p:cNvSpPr txBox="1"/>
          <p:nvPr/>
        </p:nvSpPr>
        <p:spPr>
          <a:xfrm>
            <a:off x="2062518" y="5600955"/>
            <a:ext cx="900546" cy="338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FKai-SB"/>
              <a:buNone/>
            </a:pPr>
            <a:r>
              <a:rPr lang="zh-TW" altLang="en-US" sz="1600" dirty="0" smtClean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接到</a:t>
            </a:r>
            <a:endParaRPr sz="16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180396" y="5137450"/>
            <a:ext cx="2166396" cy="1212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球如果撞到上下邊界則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座標乘上</a:t>
            </a:r>
            <a:r>
              <a:rPr lang="en-US" altLang="zh-TW" dirty="0" smtClean="0"/>
              <a:t>(-1),</a:t>
            </a:r>
            <a:r>
              <a:rPr lang="zh-TW" altLang="en-US" dirty="0" smtClean="0"/>
              <a:t>否則繼續往</a:t>
            </a:r>
            <a:r>
              <a:rPr lang="en-US" altLang="zh-TW" dirty="0" smtClean="0"/>
              <a:t>P1</a:t>
            </a:r>
            <a:r>
              <a:rPr lang="zh-TW" altLang="en-US" dirty="0" smtClean="0"/>
              <a:t>方向跑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72" idx="3"/>
            <a:endCxn id="76" idx="1"/>
          </p:cNvCxnSpPr>
          <p:nvPr/>
        </p:nvCxnSpPr>
        <p:spPr>
          <a:xfrm>
            <a:off x="5783770" y="5743875"/>
            <a:ext cx="1396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76" idx="3"/>
            <a:endCxn id="27" idx="0"/>
          </p:cNvCxnSpPr>
          <p:nvPr/>
        </p:nvCxnSpPr>
        <p:spPr>
          <a:xfrm flipH="1" flipV="1">
            <a:off x="6285606" y="1597311"/>
            <a:ext cx="3061186" cy="4146564"/>
          </a:xfrm>
          <a:prstGeom prst="bentConnector4">
            <a:avLst>
              <a:gd name="adj1" fmla="val -69925"/>
              <a:gd name="adj2" fmla="val 117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51987" y="1694245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08375" y="177913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step2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490949" y="164201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step3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3298" y="2919589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step4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28477" y="360865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58485" y="5770614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step6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210504" y="514371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step7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01857" y="44610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step8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DFKai-SB"/>
              <a:buNone/>
            </a:pPr>
            <a:r>
              <a:rPr lang="en-US" sz="3600">
                <a:latin typeface="DFKai-SB"/>
                <a:ea typeface="DFKai-SB"/>
                <a:cs typeface="DFKai-SB"/>
                <a:sym typeface="DFKai-SB"/>
              </a:rPr>
              <a:t>設計</a:t>
            </a:r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latin typeface="DFKai-SB"/>
                <a:ea typeface="DFKai-SB"/>
                <a:cs typeface="DFKai-SB"/>
                <a:sym typeface="DFKai-SB"/>
              </a:rPr>
              <a:t>11</a:t>
            </a:fld>
            <a:endParaRPr sz="1600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95" name="Google Shape;295;p14"/>
          <p:cNvCxnSpPr>
            <a:stCxn id="296" idx="3"/>
            <a:endCxn id="297" idx="1"/>
          </p:cNvCxnSpPr>
          <p:nvPr/>
        </p:nvCxnSpPr>
        <p:spPr>
          <a:xfrm flipV="1">
            <a:off x="4408298" y="1832798"/>
            <a:ext cx="1439494" cy="7703"/>
          </a:xfrm>
          <a:prstGeom prst="straightConnector1">
            <a:avLst/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8" name="Google Shape;298;p14"/>
          <p:cNvGrpSpPr/>
          <p:nvPr/>
        </p:nvGrpSpPr>
        <p:grpSpPr>
          <a:xfrm>
            <a:off x="1519752" y="1268760"/>
            <a:ext cx="9687618" cy="5521009"/>
            <a:chOff x="1519752" y="1268760"/>
            <a:chExt cx="9687618" cy="5521009"/>
          </a:xfrm>
        </p:grpSpPr>
        <p:sp>
          <p:nvSpPr>
            <p:cNvPr id="297" name="Google Shape;297;p14"/>
            <p:cNvSpPr/>
            <p:nvPr/>
          </p:nvSpPr>
          <p:spPr>
            <a:xfrm>
              <a:off x="5847792" y="1268760"/>
              <a:ext cx="2949844" cy="112807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sz="16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Sklearn</a:t>
              </a:r>
              <a:r>
                <a:rPr lang="zh-TW" altLang="en-US" sz="16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之</a:t>
              </a:r>
              <a:r>
                <a:rPr lang="en-US" altLang="zh-TW" sz="16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Logistic</a:t>
              </a:r>
              <a:r>
                <a:rPr lang="zh-TW" altLang="en-US" sz="16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或者</a:t>
              </a:r>
              <a:r>
                <a:rPr lang="en-US" altLang="zh-TW" sz="16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LinearSVC</a:t>
              </a:r>
              <a:r>
                <a:rPr lang="en-US" sz="16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訓練</a:t>
              </a:r>
              <a:r>
                <a:rPr lang="en-US" sz="16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</a:t>
              </a:r>
              <a:endParaRPr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6" name="Google Shape;306;p14"/>
            <p:cNvGrpSpPr/>
            <p:nvPr/>
          </p:nvGrpSpPr>
          <p:grpSpPr>
            <a:xfrm>
              <a:off x="1519752" y="1452968"/>
              <a:ext cx="9687618" cy="5336801"/>
              <a:chOff x="1341916" y="1448353"/>
              <a:chExt cx="9687618" cy="5315010"/>
            </a:xfrm>
          </p:grpSpPr>
          <p:cxnSp>
            <p:nvCxnSpPr>
              <p:cNvPr id="307" name="Google Shape;307;p14"/>
              <p:cNvCxnSpPr>
                <a:stCxn id="305" idx="3"/>
                <a:endCxn id="308" idx="2"/>
              </p:cNvCxnSpPr>
              <p:nvPr/>
            </p:nvCxnSpPr>
            <p:spPr>
              <a:xfrm>
                <a:off x="6318240" y="5217923"/>
                <a:ext cx="3809400" cy="1022100"/>
              </a:xfrm>
              <a:prstGeom prst="bentConnector3">
                <a:avLst>
                  <a:gd name="adj1" fmla="val 46910"/>
                </a:avLst>
              </a:prstGeom>
              <a:noFill/>
              <a:ln w="9525" cap="rnd" cmpd="sng">
                <a:solidFill>
                  <a:srgbClr val="9D2D0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>
                <a:off x="6310436" y="5748848"/>
                <a:ext cx="18720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9D2D0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310" name="Google Shape;310;p14"/>
              <p:cNvGrpSpPr/>
              <p:nvPr/>
            </p:nvGrpSpPr>
            <p:grpSpPr>
              <a:xfrm>
                <a:off x="1341916" y="1448353"/>
                <a:ext cx="9687618" cy="5315010"/>
                <a:chOff x="987245" y="1353030"/>
                <a:chExt cx="9448569" cy="5315010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987245" y="3686640"/>
                  <a:ext cx="2826591" cy="2344328"/>
                </a:xfrm>
                <a:prstGeom prst="diamond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zh-TW" altLang="en-US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當板子座標小於球座標則傳</a:t>
                  </a:r>
                  <a:r>
                    <a:rPr lang="en-US" altLang="zh-TW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1,</a:t>
                  </a:r>
                  <a:r>
                    <a:rPr lang="zh-TW" altLang="en-US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否則傳回</a:t>
                  </a:r>
                  <a:r>
                    <a:rPr lang="en-US" altLang="zh-TW" sz="1600" dirty="0" smtClean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0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sp>
              <p:nvSpPr>
                <p:cNvPr id="305" name="Google Shape;305;p14"/>
                <p:cNvSpPr/>
                <p:nvPr/>
              </p:nvSpPr>
              <p:spPr>
                <a:xfrm>
                  <a:off x="4519275" y="4927900"/>
                  <a:ext cx="1321500" cy="3894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 往上</a:t>
                  </a:r>
                  <a:endParaRPr sz="16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4519275" y="5458825"/>
                  <a:ext cx="1321500" cy="38940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 </a:t>
                  </a:r>
                  <a:r>
                    <a:rPr lang="en-US" sz="1600" dirty="0" err="1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往下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sp>
              <p:nvSpPr>
                <p:cNvPr id="311" name="Google Shape;311;p14"/>
                <p:cNvSpPr txBox="1"/>
                <p:nvPr/>
              </p:nvSpPr>
              <p:spPr>
                <a:xfrm>
                  <a:off x="4098676" y="4542114"/>
                  <a:ext cx="149267" cy="337132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altLang="zh-TW"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1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cxnSp>
              <p:nvCxnSpPr>
                <p:cNvPr id="312" name="Google Shape;312;p14"/>
                <p:cNvCxnSpPr>
                  <a:stCxn id="303" idx="3"/>
                </p:cNvCxnSpPr>
                <p:nvPr/>
              </p:nvCxnSpPr>
              <p:spPr>
                <a:xfrm>
                  <a:off x="5840775" y="565352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13" name="Google Shape;313;p14"/>
                <p:cNvSpPr txBox="1"/>
                <p:nvPr/>
              </p:nvSpPr>
              <p:spPr>
                <a:xfrm>
                  <a:off x="9295814" y="6261540"/>
                  <a:ext cx="1140000" cy="40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進入程式</a:t>
                  </a:r>
                  <a:endParaRPr sz="160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  <p:grpSp>
              <p:nvGrpSpPr>
                <p:cNvPr id="314" name="Google Shape;314;p14"/>
                <p:cNvGrpSpPr/>
                <p:nvPr/>
              </p:nvGrpSpPr>
              <p:grpSpPr>
                <a:xfrm>
                  <a:off x="987257" y="1353030"/>
                  <a:ext cx="8928939" cy="4971578"/>
                  <a:chOff x="2893446" y="1395863"/>
                  <a:chExt cx="8928939" cy="4971578"/>
                </a:xfrm>
              </p:grpSpPr>
              <p:sp>
                <p:nvSpPr>
                  <p:cNvPr id="296" name="Google Shape;296;p14"/>
                  <p:cNvSpPr/>
                  <p:nvPr/>
                </p:nvSpPr>
                <p:spPr>
                  <a:xfrm>
                    <a:off x="3694402" y="1395863"/>
                    <a:ext cx="2016300" cy="7719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dirty="0" err="1" smtClean="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rPr>
                      <a:t>取得球</a:t>
                    </a:r>
                    <a:r>
                      <a:rPr lang="zh-TW" altLang="en-US" sz="1600" dirty="0" smtClean="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rPr>
                      <a:t>和板子</a:t>
                    </a:r>
                    <a:r>
                      <a:rPr lang="en-US" sz="1600" dirty="0" err="1" smtClean="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rPr>
                      <a:t>的中心Y座標</a:t>
                    </a:r>
                    <a:endParaRPr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endParaRPr>
                  </a:p>
                </p:txBody>
              </p:sp>
              <p:sp>
                <p:nvSpPr>
                  <p:cNvPr id="315" name="Google Shape;315;p14"/>
                  <p:cNvSpPr/>
                  <p:nvPr/>
                </p:nvSpPr>
                <p:spPr>
                  <a:xfrm>
                    <a:off x="2893446" y="1594141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75" cap="rnd" cmpd="sng">
                    <a:solidFill>
                      <a:srgbClr val="78230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entury Gothic"/>
                      <a:buNone/>
                    </a:pPr>
                    <a:endParaRPr sz="1600">
                      <a:solidFill>
                        <a:schemeClr val="lt1"/>
                      </a:solidFill>
                      <a:latin typeface="DFKai-SB"/>
                      <a:ea typeface="DFKai-SB"/>
                      <a:cs typeface="DFKai-SB"/>
                      <a:sym typeface="DFKai-SB"/>
                    </a:endParaRPr>
                  </a:p>
                </p:txBody>
              </p:sp>
              <p:cxnSp>
                <p:nvCxnSpPr>
                  <p:cNvPr id="316" name="Google Shape;316;p14"/>
                  <p:cNvCxnSpPr>
                    <a:stCxn id="315" idx="6"/>
                    <a:endCxn id="296" idx="1"/>
                  </p:cNvCxnSpPr>
                  <p:nvPr/>
                </p:nvCxnSpPr>
                <p:spPr>
                  <a:xfrm>
                    <a:off x="3253446" y="1774141"/>
                    <a:ext cx="440956" cy="7673"/>
                  </a:xfrm>
                  <a:prstGeom prst="straightConnector1">
                    <a:avLst/>
                  </a:prstGeom>
                  <a:noFill/>
                  <a:ln w="9525" cap="rnd" cmpd="sng">
                    <a:solidFill>
                      <a:srgbClr val="9D2D0F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08" name="Google Shape;308;p14"/>
                  <p:cNvSpPr/>
                  <p:nvPr/>
                </p:nvSpPr>
                <p:spPr>
                  <a:xfrm>
                    <a:off x="11462385" y="6007441"/>
                    <a:ext cx="360000" cy="360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5875" cap="rnd" cmpd="sng">
                    <a:solidFill>
                      <a:srgbClr val="78230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entury Gothic"/>
                      <a:buNone/>
                    </a:pPr>
                    <a:endParaRPr sz="1600">
                      <a:solidFill>
                        <a:schemeClr val="lt1"/>
                      </a:solidFill>
                      <a:latin typeface="DFKai-SB"/>
                      <a:ea typeface="DFKai-SB"/>
                      <a:cs typeface="DFKai-SB"/>
                      <a:sym typeface="DFKai-SB"/>
                    </a:endParaRPr>
                  </a:p>
                </p:txBody>
              </p:sp>
            </p:grpSp>
            <p:sp>
              <p:nvSpPr>
                <p:cNvPr id="317" name="Google Shape;317;p14"/>
                <p:cNvSpPr txBox="1"/>
                <p:nvPr/>
              </p:nvSpPr>
              <p:spPr>
                <a:xfrm>
                  <a:off x="5208486" y="5828650"/>
                  <a:ext cx="234900" cy="337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FKai-SB"/>
                    <a:buNone/>
                  </a:pPr>
                  <a:r>
                    <a:rPr lang="en-US" altLang="zh-TW" sz="1600" dirty="0">
                      <a:solidFill>
                        <a:schemeClr val="dk1"/>
                      </a:solidFill>
                      <a:latin typeface="DFKai-SB"/>
                      <a:ea typeface="DFKai-SB"/>
                      <a:cs typeface="DFKai-SB"/>
                      <a:sym typeface="DFKai-SB"/>
                    </a:rPr>
                    <a:t>0</a:t>
                  </a:r>
                  <a:endParaRPr sz="1600" dirty="0">
                    <a:solidFill>
                      <a:schemeClr val="dk1"/>
                    </a:solidFill>
                    <a:latin typeface="DFKai-SB"/>
                    <a:ea typeface="DFKai-SB"/>
                    <a:cs typeface="DFKai-SB"/>
                    <a:sym typeface="DFKai-SB"/>
                  </a:endParaRPr>
                </a:p>
              </p:txBody>
            </p:sp>
          </p:grpSp>
        </p:grpSp>
      </p:grpSp>
      <p:cxnSp>
        <p:nvCxnSpPr>
          <p:cNvPr id="14" name="肘形接點 13"/>
          <p:cNvCxnSpPr>
            <a:stCxn id="297" idx="2"/>
            <a:endCxn id="300" idx="0"/>
          </p:cNvCxnSpPr>
          <p:nvPr/>
        </p:nvCxnSpPr>
        <p:spPr>
          <a:xfrm rot="5400000">
            <a:off x="4446104" y="919535"/>
            <a:ext cx="1399310" cy="4353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300" idx="3"/>
            <a:endCxn id="305" idx="1"/>
          </p:cNvCxnSpPr>
          <p:nvPr/>
        </p:nvCxnSpPr>
        <p:spPr>
          <a:xfrm>
            <a:off x="4417856" y="4973115"/>
            <a:ext cx="723286" cy="264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300" idx="2"/>
            <a:endCxn id="303" idx="1"/>
          </p:cNvCxnSpPr>
          <p:nvPr/>
        </p:nvCxnSpPr>
        <p:spPr>
          <a:xfrm rot="5400000" flipH="1" flipV="1">
            <a:off x="3865478" y="4874421"/>
            <a:ext cx="378990" cy="2172338"/>
          </a:xfrm>
          <a:prstGeom prst="bentConnector4">
            <a:avLst>
              <a:gd name="adj1" fmla="val -60318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82927" y="123713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r>
              <a:rPr lang="en-US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computer_sklearn.py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4336179" y="1399410"/>
            <a:ext cx="16092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Class:Computer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971894" y="2948724"/>
            <a:ext cx="16092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Def:__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Google Shape;326;p15"/>
          <p:cNvCxnSpPr>
            <a:stCxn id="324" idx="2"/>
            <a:endCxn id="325" idx="0"/>
          </p:cNvCxnSpPr>
          <p:nvPr/>
        </p:nvCxnSpPr>
        <p:spPr>
          <a:xfrm flipH="1">
            <a:off x="1776494" y="1919310"/>
            <a:ext cx="3364285" cy="10294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15"/>
          <p:cNvSpPr/>
          <p:nvPr/>
        </p:nvSpPr>
        <p:spPr>
          <a:xfrm>
            <a:off x="4130319" y="2948724"/>
            <a:ext cx="25749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Def:move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paddle, ball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7589298" y="2858238"/>
            <a:ext cx="36279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Def:_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visualize_data_relationship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self,x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9" name="Google Shape;329;p15"/>
          <p:cNvCxnSpPr>
            <a:stCxn id="324" idx="2"/>
            <a:endCxn id="327" idx="0"/>
          </p:cNvCxnSpPr>
          <p:nvPr/>
        </p:nvCxnSpPr>
        <p:spPr>
          <a:xfrm>
            <a:off x="5140779" y="1919310"/>
            <a:ext cx="276990" cy="10294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15"/>
          <p:cNvCxnSpPr>
            <a:stCxn id="324" idx="2"/>
            <a:endCxn id="328" idx="0"/>
          </p:cNvCxnSpPr>
          <p:nvPr/>
        </p:nvCxnSpPr>
        <p:spPr>
          <a:xfrm>
            <a:off x="5140779" y="1919310"/>
            <a:ext cx="4262469" cy="9389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15"/>
          <p:cNvSpPr/>
          <p:nvPr/>
        </p:nvSpPr>
        <p:spPr>
          <a:xfrm>
            <a:off x="532551" y="4251959"/>
            <a:ext cx="2540124" cy="185571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API:model.fit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Input:X:2D_numpy 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:, Y:1D_numpy 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altLang="zh-TW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model</a:t>
            </a:r>
          </a:p>
          <a:p>
            <a:pPr lvl="0"/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</a:p>
          <a:p>
            <a:pPr lvl="0"/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根據給定的訓練數據擬合模型。</a:t>
            </a: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1776494" y="3468624"/>
            <a:ext cx="26119" cy="7833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15"/>
          <p:cNvSpPr/>
          <p:nvPr/>
        </p:nvSpPr>
        <p:spPr>
          <a:xfrm>
            <a:off x="3740351" y="4397232"/>
            <a:ext cx="3354835" cy="17841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API:model.predict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paddle_center:int,ball_center:int</a:t>
            </a:r>
            <a:endParaRPr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Output:0(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1(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  <a:endParaRPr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根據預測的資料來進行移動分別為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向下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Google Shape;334;p15"/>
          <p:cNvCxnSpPr>
            <a:stCxn id="327" idx="2"/>
            <a:endCxn id="333" idx="0"/>
          </p:cNvCxnSpPr>
          <p:nvPr/>
        </p:nvCxnSpPr>
        <p:spPr>
          <a:xfrm>
            <a:off x="5417769" y="3468624"/>
            <a:ext cx="0" cy="9286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333;p15"/>
          <p:cNvSpPr/>
          <p:nvPr/>
        </p:nvSpPr>
        <p:spPr>
          <a:xfrm>
            <a:off x="7762862" y="4397231"/>
            <a:ext cx="3280772" cy="171044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API:pandas.DataFrame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data:2D_array, columns:2D_array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Output:form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</a:p>
          <a:p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來設計可</a:t>
            </a:r>
            <a:r>
              <a:rPr lang="zh-TW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視化圖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oogle Shape;334;p15"/>
          <p:cNvCxnSpPr>
            <a:stCxn id="328" idx="2"/>
            <a:endCxn id="25" idx="0"/>
          </p:cNvCxnSpPr>
          <p:nvPr/>
        </p:nvCxnSpPr>
        <p:spPr>
          <a:xfrm>
            <a:off x="9403248" y="3378138"/>
            <a:ext cx="0" cy="10190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ts val="3550"/>
            </a:pPr>
            <a:r>
              <a:rPr lang="en-US" altLang="zh-TW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game.py</a:t>
            </a:r>
            <a:r>
              <a:rPr lang="en-US" altLang="zh-TW" sz="3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1927509" y="1197840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Def:Train_1P(self)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1583194" y="3192817"/>
            <a:ext cx="4107663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API:random.randint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(a=0,len(paddle1computer.data))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Input:paddle1computer.data:1D_array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Output:0~data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的長度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從實際結果得到的資料分類成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Test,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並把資料傳給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1P</a:t>
            </a:r>
          </a:p>
        </p:txBody>
      </p:sp>
      <p:cxnSp>
        <p:nvCxnSpPr>
          <p:cNvPr id="332" name="Google Shape;332;p15"/>
          <p:cNvCxnSpPr/>
          <p:nvPr/>
        </p:nvCxnSpPr>
        <p:spPr>
          <a:xfrm>
            <a:off x="3637026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25;p15"/>
          <p:cNvSpPr/>
          <p:nvPr/>
        </p:nvSpPr>
        <p:spPr>
          <a:xfrm>
            <a:off x="7073527" y="1197840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Def:Train_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P(self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331;p15"/>
          <p:cNvSpPr/>
          <p:nvPr/>
        </p:nvSpPr>
        <p:spPr>
          <a:xfrm>
            <a:off x="6729212" y="3192817"/>
            <a:ext cx="4107663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API:random.randint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(a=0,len(paddle2computer.data))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Input:paddle2computer.data:1D_array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Output:0~data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的長度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從實際結果得到的資料分類成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Test,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並把資料傳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給</a:t>
            </a:r>
            <a:r>
              <a:rPr lang="en-US" altLang="zh-TW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TW" sz="200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332;p15"/>
          <p:cNvCxnSpPr/>
          <p:nvPr/>
        </p:nvCxnSpPr>
        <p:spPr>
          <a:xfrm>
            <a:off x="8783044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26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3550"/>
            </a:pPr>
            <a:r>
              <a:rPr lang="en-US" altLang="zh-TW" sz="3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3144981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Def:acc_factor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(paddle, ball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2977210" y="3192817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API:random.randint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distance:constant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a:10 ,b:100</a:t>
            </a: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根據碰撞後得到座標來回傳亂數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a~b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)/10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的數值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決定球彈射的幅度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4854500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4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r>
              <a:rPr lang="en-US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3144981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Def:accelerate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factor):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2977209" y="3192816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API:np.multiply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(acceleration, 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([-1,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1]))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Input:acceleration:1D_ary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acceleration:1D_ary</a:t>
            </a: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Method:X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座標碰撞至上下邊界則需要乘上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4854500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16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927509" y="168956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r>
              <a:rPr lang="en-US" sz="3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paddle.py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50"/>
              <a:buFont typeface="DFKai-SB"/>
              <a:buNone/>
            </a:pP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11647005" y="6913499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2036618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move_up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1868846" y="3192816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API:max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Input:y:int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y:int</a:t>
            </a:r>
          </a:p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Parameter:a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Methon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座標不超過畫面的最上方時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讓板子向上移動</a:t>
            </a:r>
            <a:r>
              <a:rPr lang="zh-CN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Google Shape;332;p15"/>
          <p:cNvCxnSpPr>
            <a:stCxn id="325" idx="2"/>
            <a:endCxn id="331" idx="0"/>
          </p:cNvCxnSpPr>
          <p:nvPr/>
        </p:nvCxnSpPr>
        <p:spPr>
          <a:xfrm>
            <a:off x="3746137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25;p15"/>
          <p:cNvSpPr/>
          <p:nvPr/>
        </p:nvSpPr>
        <p:spPr>
          <a:xfrm>
            <a:off x="7500718" y="1224421"/>
            <a:ext cx="3419038" cy="10969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move_down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331;p15"/>
          <p:cNvSpPr/>
          <p:nvPr/>
        </p:nvSpPr>
        <p:spPr>
          <a:xfrm>
            <a:off x="7332946" y="3192816"/>
            <a:ext cx="3754581" cy="28477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API:min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Input:y:int,b:int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Output:new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y:int</a:t>
            </a: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TW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座標不超過畫面的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最下方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r>
              <a:rPr lang="en-US" altLang="zh-TW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讓板子</a:t>
            </a:r>
            <a:r>
              <a:rPr lang="zh-TW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向下移動</a:t>
            </a:r>
            <a:r>
              <a:rPr lang="zh-CN" alt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332;p15"/>
          <p:cNvCxnSpPr>
            <a:stCxn id="7" idx="2"/>
            <a:endCxn id="8" idx="0"/>
          </p:cNvCxnSpPr>
          <p:nvPr/>
        </p:nvCxnSpPr>
        <p:spPr>
          <a:xfrm>
            <a:off x="9210237" y="2321331"/>
            <a:ext cx="1" cy="8714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69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>
            <a:spLocks noGrp="1"/>
          </p:cNvSpPr>
          <p:nvPr>
            <p:ph type="title"/>
          </p:nvPr>
        </p:nvSpPr>
        <p:spPr>
          <a:xfrm>
            <a:off x="2206124" y="97638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3500"/>
            </a:pPr>
            <a:r>
              <a:rPr lang="en-US" altLang="zh-TW" dirty="0" smtClean="0"/>
              <a:t>Logistic</a:t>
            </a:r>
            <a:r>
              <a:rPr lang="zh-TW" altLang="en-US" dirty="0" smtClean="0"/>
              <a:t> </a:t>
            </a:r>
            <a:r>
              <a:rPr lang="en-US" dirty="0" err="1" smtClean="0"/>
              <a:t>可視化</a:t>
            </a:r>
            <a:r>
              <a:rPr lang="en-US" dirty="0" smtClean="0"/>
              <a:t>,</a:t>
            </a:r>
            <a:r>
              <a:rPr lang="zh-TW" altLang="en-US" dirty="0" smtClean="0"/>
              <a:t>隨機資料的結果</a:t>
            </a:r>
            <a:endParaRPr dirty="0"/>
          </a:p>
        </p:txBody>
      </p:sp>
      <p:sp>
        <p:nvSpPr>
          <p:cNvPr id="383" name="Google Shape;383;p22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11" y="1676400"/>
            <a:ext cx="9179309" cy="3287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7050" y="382810"/>
            <a:ext cx="8909366" cy="1280890"/>
          </a:xfrm>
        </p:spPr>
        <p:txBody>
          <a:bodyPr/>
          <a:lstStyle/>
          <a:p>
            <a:r>
              <a:rPr lang="en-US" altLang="zh-TW" dirty="0"/>
              <a:t>Logistic</a:t>
            </a:r>
            <a:r>
              <a:rPr lang="zh-TW" altLang="en-US" dirty="0"/>
              <a:t> </a:t>
            </a:r>
            <a:r>
              <a:rPr lang="en-US" altLang="zh-TW" dirty="0" err="1"/>
              <a:t>可視化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實際資料</a:t>
            </a:r>
            <a:r>
              <a:rPr lang="zh-TW" altLang="en-US" dirty="0"/>
              <a:t>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30" y="2628724"/>
            <a:ext cx="4039164" cy="25149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93" y="2514407"/>
            <a:ext cx="4210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DFKai-SB"/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目錄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8" name="Google Shape;178;p2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797" lvl="0" indent="-342797" algn="l" rtl="0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情境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功能需求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分析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設計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97" lvl="0" indent="-342797" algn="l" rtl="0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altLang="zh-TW" sz="2400" dirty="0" smtClean="0"/>
              <a:t>API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7050" y="382810"/>
            <a:ext cx="8909366" cy="1280890"/>
          </a:xfrm>
        </p:spPr>
        <p:txBody>
          <a:bodyPr/>
          <a:lstStyle/>
          <a:p>
            <a:r>
              <a:rPr lang="en-US" altLang="zh-TW" dirty="0" smtClean="0"/>
              <a:t>SVM</a:t>
            </a:r>
            <a:r>
              <a:rPr lang="zh-TW" altLang="en-US" dirty="0" smtClean="0"/>
              <a:t> </a:t>
            </a:r>
            <a:r>
              <a:rPr lang="en-US" altLang="zh-TW" dirty="0" err="1"/>
              <a:t>可視化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實際資料</a:t>
            </a:r>
            <a:r>
              <a:rPr lang="zh-TW" altLang="en-US" dirty="0"/>
              <a:t>的結果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24" y="2249298"/>
            <a:ext cx="4723747" cy="27531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93" y="2249298"/>
            <a:ext cx="4337623" cy="27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控管紀錄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92250" y="1288396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控管紀錄網址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2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1600" indent="0">
              <a:buNone/>
            </a:pPr>
            <a:r>
              <a:rPr lang="en-US" altLang="zh-TW" sz="3000" dirty="0" smtClean="0"/>
              <a:t>ML:SVM</a:t>
            </a:r>
          </a:p>
          <a:p>
            <a:pPr marL="101600" indent="0">
              <a:buNone/>
            </a:pPr>
            <a:endParaRPr lang="en-US" altLang="zh-TW" sz="3000" dirty="0" smtClean="0"/>
          </a:p>
          <a:p>
            <a:pPr marL="101600" indent="0">
              <a:buNone/>
            </a:pPr>
            <a:r>
              <a:rPr lang="en-US" altLang="zh-TW" sz="3000" dirty="0" smtClean="0"/>
              <a:t>Feature vectors definitions :</a:t>
            </a:r>
            <a:r>
              <a:rPr lang="zh-TW" altLang="en-US" sz="3000" dirty="0" smtClean="0"/>
              <a:t>板子中心的</a:t>
            </a:r>
            <a:r>
              <a:rPr lang="en-US" altLang="zh-TW" sz="3000" dirty="0" smtClean="0"/>
              <a:t>y</a:t>
            </a:r>
            <a:r>
              <a:rPr lang="zh-TW" altLang="en-US" sz="3000" dirty="0" smtClean="0"/>
              <a:t>座標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球中心的</a:t>
            </a:r>
            <a:r>
              <a:rPr lang="en-US" altLang="zh-TW" sz="3000" dirty="0" smtClean="0"/>
              <a:t>y</a:t>
            </a:r>
            <a:r>
              <a:rPr lang="zh-TW" altLang="en-US" sz="3000" dirty="0" smtClean="0"/>
              <a:t>座標</a:t>
            </a:r>
            <a:endParaRPr lang="en-US" altLang="zh-TW" sz="3000" dirty="0" smtClean="0"/>
          </a:p>
          <a:p>
            <a:pPr marL="101600" indent="0">
              <a:buNone/>
            </a:pP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</a:t>
            </a:r>
            <a:r>
              <a:rPr lang="en-US" altLang="zh-TW" dirty="0"/>
              <a:t>procedure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97" y="4147190"/>
            <a:ext cx="5798376" cy="12672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97" y="1687705"/>
            <a:ext cx="7841223" cy="13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</a:t>
            </a:r>
            <a:r>
              <a:rPr lang="en-US" altLang="zh-TW" dirty="0" smtClean="0"/>
              <a:t>summary,</a:t>
            </a:r>
            <a:r>
              <a:rPr lang="zh-TW" altLang="en-US" dirty="0" smtClean="0"/>
              <a:t>實際準確度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47" y="2184401"/>
            <a:ext cx="9189769" cy="29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情境</a:t>
            </a:r>
            <a:endParaRPr/>
          </a:p>
        </p:txBody>
      </p:sp>
      <p:sp>
        <p:nvSpPr>
          <p:cNvPr id="185" name="Google Shape;185;p3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461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1.要能分析對方的動作 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輸入輸出有效明確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0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預測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2.</a:t>
            </a:r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戰略</a:t>
            </a:r>
            <a:endParaRPr dirty="0" smtClean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攻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900"/>
              <a:buChar char="🠶"/>
            </a:pPr>
            <a:r>
              <a:rPr lang="en-US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評估對手板子在相對時間內到不了的位置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900"/>
              <a:buChar char="🠶"/>
            </a:pPr>
            <a:r>
              <a:rPr lang="en-US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例如球在我方到達對面的時間內，</a:t>
            </a:r>
            <a:r>
              <a:rPr lang="en-US" sz="20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對方板子能夠移動到的位置</a:t>
            </a: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900"/>
              <a:buChar char="🠶"/>
            </a:pPr>
            <a:r>
              <a:rPr lang="en-US" sz="20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DFKai-SB"/>
                <a:sym typeface="DFKai-SB"/>
              </a:rPr>
              <a:t>誘導對方板子到達角落，完成下次進攻的準備</a:t>
            </a:r>
          </a:p>
          <a:p>
            <a:pPr marL="45720" lvl="0" indent="0">
              <a:spcBef>
                <a:spcPts val="0"/>
              </a:spcBef>
              <a:buSzPts val="2400"/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當對方擊球時，透過球速度跟位置去計算，使球拍先行移動至	左右邊界反彈的掉落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可能會遇到問題：</a:t>
            </a:r>
          </a:p>
          <a:p>
            <a:pPr marL="937260" lvl="2" indent="-342900">
              <a:buSzPts val="2000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速過快導致球有穿透現象</a:t>
            </a:r>
          </a:p>
          <a:p>
            <a:pPr marL="1051560" lvl="2">
              <a:buSzPts val="2000"/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48640" lvl="0" indent="-304800">
              <a:buSzPts val="2400"/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51560" lvl="2">
              <a:buSzPts val="2000"/>
              <a:buNone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02919" lvl="0" indent="-304799">
              <a:buSzPts val="2400"/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797" lvl="0" indent="-215797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>
              <a:latin typeface="標楷體" panose="03000509000000000000" pitchFamily="65" charset="-120"/>
              <a:ea typeface="標楷體" panose="03000509000000000000" pitchFamily="65" charset="-120"/>
              <a:cs typeface="DFKai-SB"/>
              <a:sym typeface="DFKai-SB"/>
            </a:endParaRPr>
          </a:p>
        </p:txBody>
      </p:sp>
      <p:sp>
        <p:nvSpPr>
          <p:cNvPr id="186" name="Google Shape;186;p3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DFKai-SB"/>
              <a:buNone/>
            </a:pPr>
            <a:r>
              <a:rPr lang="en-US" sz="4000">
                <a:latin typeface="DFKai-SB"/>
                <a:ea typeface="DFKai-SB"/>
                <a:cs typeface="DFKai-SB"/>
                <a:sym typeface="DFKai-SB"/>
              </a:rPr>
              <a:t>功能需求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19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球盡量不漏接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當對方球打擊過來時，預測球的落點接球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打到左右最角落為優先、提高對面漏接的機率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sz="2400"/>
              <a:t>scikit-learn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訓練Model</a:t>
            </a: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可用參數</a:t>
            </a:r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2919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已知參數：球大小、球拍大小、畫面大小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輸入：球速度、球撞到邊框的座標、球拍座標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2919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輸出：是否擊到球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分析(系統切割)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2588538" y="2060848"/>
            <a:ext cx="8913078" cy="443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預測演算系統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球路計算機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1142657" lvl="2" indent="-228531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預測球的移動路徑</a:t>
            </a:r>
            <a:r>
              <a:rPr lang="en-US" sz="1800" dirty="0"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en-US" sz="1800" dirty="0" err="1">
                <a:latin typeface="DFKai-SB"/>
                <a:ea typeface="DFKai-SB"/>
                <a:cs typeface="DFKai-SB"/>
                <a:sym typeface="DFKai-SB"/>
              </a:rPr>
              <a:t>在球已經離開板子後到對方板子間的路徑</a:t>
            </a:r>
            <a:r>
              <a:rPr lang="en-US" sz="1800" dirty="0">
                <a:latin typeface="DFKai-SB"/>
                <a:ea typeface="DFKai-SB"/>
                <a:cs typeface="DFKai-SB"/>
                <a:sym typeface="DFKai-SB"/>
              </a:rPr>
              <a:t>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AutoNum type="arabicPeriod"/>
            </a:pPr>
            <a:r>
              <a:rPr lang="en-US" sz="2400" dirty="0" err="1" smtClean="0">
                <a:latin typeface="DFKai-SB"/>
                <a:ea typeface="DFKai-SB"/>
                <a:cs typeface="DFKai-SB"/>
                <a:sym typeface="DFKai-SB"/>
              </a:rPr>
              <a:t>繪製球的移動路徑與標記碰撞點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742727" lvl="1" indent="-285664" algn="l" rtl="0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dirty="0" err="1" smtClean="0">
                <a:latin typeface="DFKai-SB"/>
                <a:ea typeface="DFKai-SB"/>
                <a:cs typeface="DFKai-SB"/>
                <a:sym typeface="DFKai-SB"/>
              </a:rPr>
              <a:t>樣本可視化</a:t>
            </a:r>
            <a:endParaRPr lang="en-US"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342900" lvl="0" indent="-342900">
              <a:spcBef>
                <a:spcPts val="0"/>
              </a:spcBef>
              <a:buSzPts val="2400"/>
              <a:buFont typeface="Century Gothic"/>
              <a:buAutoNum type="arabicPeriod" startAt="3"/>
            </a:pPr>
            <a:r>
              <a:rPr lang="zh-TW" altLang="en-US" sz="2400" dirty="0">
                <a:latin typeface="DFKai-SB"/>
                <a:ea typeface="DFKai-SB"/>
                <a:cs typeface="DFKai-SB"/>
                <a:sym typeface="DFKai-SB"/>
              </a:rPr>
              <a:t>即時訓練系統</a:t>
            </a:r>
          </a:p>
          <a:p>
            <a:pPr marL="742727" lvl="1" indent="-285664">
              <a:buSzPts val="2000"/>
            </a:pPr>
            <a:r>
              <a:rPr lang="zh-TW" altLang="en-US" sz="2000" dirty="0">
                <a:latin typeface="DFKai-SB"/>
                <a:ea typeface="DFKai-SB"/>
                <a:cs typeface="DFKai-SB"/>
                <a:sym typeface="DFKai-SB"/>
              </a:rPr>
              <a:t>線上</a:t>
            </a:r>
            <a:r>
              <a:rPr lang="zh-TW" altLang="en-US" sz="2000" dirty="0" smtClean="0">
                <a:latin typeface="DFKai-SB"/>
                <a:ea typeface="DFKai-SB"/>
                <a:cs typeface="DFKai-SB"/>
                <a:sym typeface="DFKai-SB"/>
              </a:rPr>
              <a:t>訓練的</a:t>
            </a:r>
            <a:r>
              <a:rPr lang="en-US" altLang="zh-TW" sz="2000" dirty="0" smtClean="0">
                <a:latin typeface="DFKai-SB"/>
                <a:ea typeface="DFKai-SB"/>
                <a:cs typeface="DFKai-SB"/>
                <a:sym typeface="DFKai-SB"/>
              </a:rPr>
              <a:t>AI</a:t>
            </a:r>
            <a:endParaRPr lang="en-US" sz="2000" dirty="0" smtClean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17" name="Google Shape;217;p7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/>
              <a:t>Feature Definition </a:t>
            </a:r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body" idx="1"/>
          </p:nvPr>
        </p:nvSpPr>
        <p:spPr>
          <a:xfrm>
            <a:off x="2205980" y="1533225"/>
            <a:ext cx="8913078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PingPong方格大小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為</a:t>
            </a:r>
            <a:r>
              <a:rPr lang="en-US"/>
              <a:t>800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/>
              <a:t>600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的大小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/>
              <a:t>Ball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球速預設為10，預設移動角度設為1，可以上下左右移動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1P Player(左)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&lt;0,0&gt;,&lt;1,0&gt;,…,&lt;800,0&gt;，只能往</a:t>
            </a:r>
            <a:r>
              <a:rPr lang="en-US"/>
              <a:t>上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或往下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2P </a:t>
            </a:r>
            <a:r>
              <a:rPr lang="en-US"/>
              <a:t>Player(右)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&lt;0,600&gt;,&lt;1,600&gt;,…,&lt;8</a:t>
            </a:r>
            <a:r>
              <a:rPr lang="en-US"/>
              <a:t>00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,600&gt; ，只</a:t>
            </a:r>
            <a:r>
              <a:rPr lang="en-US"/>
              <a:t>能往上或往下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trike="sngStrike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strike="sng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9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4151" y="548680"/>
            <a:ext cx="6984776" cy="55042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/>
          <p:nvPr/>
        </p:nvSpPr>
        <p:spPr>
          <a:xfrm rot="10800000">
            <a:off x="2544840" y="5777436"/>
            <a:ext cx="5709811" cy="504056"/>
          </a:xfrm>
          <a:prstGeom prst="arc">
            <a:avLst>
              <a:gd name="adj1" fmla="val 19599499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4438228" y="5777436"/>
            <a:ext cx="5116013" cy="504056"/>
          </a:xfrm>
          <a:prstGeom prst="arc">
            <a:avLst>
              <a:gd name="adj1" fmla="val 17936150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761845" y="6096827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0"/>
          <p:cNvSpPr/>
          <p:nvPr/>
        </p:nvSpPr>
        <p:spPr>
          <a:xfrm rot="5400000">
            <a:off x="7211122" y="3484404"/>
            <a:ext cx="4655610" cy="504056"/>
          </a:xfrm>
          <a:prstGeom prst="arc">
            <a:avLst>
              <a:gd name="adj1" fmla="val 19599499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0"/>
          <p:cNvSpPr/>
          <p:nvPr/>
        </p:nvSpPr>
        <p:spPr>
          <a:xfrm rot="5400000" flipH="1">
            <a:off x="7238693" y="2804828"/>
            <a:ext cx="4527634" cy="504056"/>
          </a:xfrm>
          <a:prstGeom prst="arc">
            <a:avLst>
              <a:gd name="adj1" fmla="val 17936150"/>
              <a:gd name="adj2" fmla="val 21544667"/>
            </a:avLst>
          </a:prstGeom>
          <a:noFill/>
          <a:ln w="9525" cap="rnd" cmpd="sng">
            <a:solidFill>
              <a:srgbClr val="9D2D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9506261" y="339040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2578797" y="2987660"/>
            <a:ext cx="106734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1P Player</a:t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8483453" y="2987660"/>
            <a:ext cx="1067343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2P Player</a:t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DFKai-SB"/>
              <a:buNone/>
            </a:pPr>
            <a:r>
              <a:rPr lang="en-US"/>
              <a:t>分析(Training Sample Collection)</a:t>
            </a:r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body" idx="1"/>
          </p:nvPr>
        </p:nvSpPr>
        <p:spPr>
          <a:xfrm>
            <a:off x="2588538" y="2133600"/>
            <a:ext cx="89130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rapid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快速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),Large amount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大量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),effective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有效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更改遊戲參數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1.把板子的大小拉到最大，收集球的路線的資料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直接更改球的速度來快速收集資料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給予亂數資料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265" lvl="0" indent="-215265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11409261" y="6492875"/>
            <a:ext cx="7795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Blue Red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574</Words>
  <Application>Microsoft Office PowerPoint</Application>
  <PresentationFormat>自訂</PresentationFormat>
  <Paragraphs>201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Noto Sans Symbols</vt:lpstr>
      <vt:lpstr>DFKai-SB</vt:lpstr>
      <vt:lpstr>新細明體</vt:lpstr>
      <vt:lpstr>Times New Roman</vt:lpstr>
      <vt:lpstr>Arial</vt:lpstr>
      <vt:lpstr>Century Gothic</vt:lpstr>
      <vt:lpstr>DFKai-SB</vt:lpstr>
      <vt:lpstr>MingLiu</vt:lpstr>
      <vt:lpstr>絲縷</vt:lpstr>
      <vt:lpstr>機器學習與實作 乒乓球</vt:lpstr>
      <vt:lpstr>目錄</vt:lpstr>
      <vt:lpstr>情境</vt:lpstr>
      <vt:lpstr>功能需求</vt:lpstr>
      <vt:lpstr>可用參數</vt:lpstr>
      <vt:lpstr>分析(系統切割)</vt:lpstr>
      <vt:lpstr>Feature Definition </vt:lpstr>
      <vt:lpstr>PowerPoint 簡報</vt:lpstr>
      <vt:lpstr>分析(Training Sample Collection)</vt:lpstr>
      <vt:lpstr>Break Down</vt:lpstr>
      <vt:lpstr>架構</vt:lpstr>
      <vt:lpstr>設計</vt:lpstr>
      <vt:lpstr>computer_sklearn.py </vt:lpstr>
      <vt:lpstr>game.py  </vt:lpstr>
      <vt:lpstr>collision.py</vt:lpstr>
      <vt:lpstr>ball.py </vt:lpstr>
      <vt:lpstr>paddle.py </vt:lpstr>
      <vt:lpstr>Logistic 可視化,隨機資料的結果</vt:lpstr>
      <vt:lpstr>Logistic 可視化,實際資料的結果</vt:lpstr>
      <vt:lpstr>SVM 可視化,實際資料的結果</vt:lpstr>
      <vt:lpstr>Github控管紀錄</vt:lpstr>
      <vt:lpstr>ML model</vt:lpstr>
      <vt:lpstr>Training procedure </vt:lpstr>
      <vt:lpstr>Result summary,實際準確度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機器學習與實作 乒乓球</dc:title>
  <dc:creator>User</dc:creator>
  <cp:lastModifiedBy>冠宇</cp:lastModifiedBy>
  <cp:revision>54</cp:revision>
  <dcterms:created xsi:type="dcterms:W3CDTF">2019-09-25T03:21:28Z</dcterms:created>
  <dcterms:modified xsi:type="dcterms:W3CDTF">2022-01-20T14:43:19Z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