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8"/>
  </p:notesMasterIdLst>
  <p:sldIdLst>
    <p:sldId id="256" r:id="rId2"/>
    <p:sldId id="257" r:id="rId3"/>
    <p:sldId id="258" r:id="rId4"/>
    <p:sldId id="259" r:id="rId5"/>
    <p:sldId id="260" r:id="rId6"/>
    <p:sldId id="261" r:id="rId7"/>
  </p:sldIdLst>
  <p:sldSz cx="384048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67A"/>
    <a:srgbClr val="DCC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17"/>
    <p:restoredTop sz="95062" autoAdjust="0"/>
  </p:normalViewPr>
  <p:slideViewPr>
    <p:cSldViewPr snapToGrid="0" snapToObjects="1">
      <p:cViewPr>
        <p:scale>
          <a:sx n="27" d="100"/>
          <a:sy n="27" d="100"/>
        </p:scale>
        <p:origin x="1520" y="40"/>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D1975-5344-3E42-A372-4FDB05D2D9AA}" type="datetimeFigureOut">
              <a:rPr lang="en-US" smtClean="0"/>
              <a:t>8/2/21</a:t>
            </a:fld>
            <a:endParaRPr lang="en-US"/>
          </a:p>
        </p:txBody>
      </p:sp>
      <p:sp>
        <p:nvSpPr>
          <p:cNvPr id="4" name="Slide Image Placeholder 3"/>
          <p:cNvSpPr>
            <a:spLocks noGrp="1" noRot="1" noChangeAspect="1"/>
          </p:cNvSpPr>
          <p:nvPr>
            <p:ph type="sldImg" idx="2"/>
          </p:nvPr>
        </p:nvSpPr>
        <p:spPr>
          <a:xfrm>
            <a:off x="1403350" y="1143000"/>
            <a:ext cx="4051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75E3D-F066-A945-89FE-9B9FAB27C90C}" type="slidenum">
              <a:rPr lang="en-US" smtClean="0"/>
              <a:t>‹#›</a:t>
            </a:fld>
            <a:endParaRPr lang="en-US"/>
          </a:p>
        </p:txBody>
      </p:sp>
    </p:spTree>
    <p:extLst>
      <p:ext uri="{BB962C8B-B14F-4D97-AF65-F5344CB8AC3E}">
        <p14:creationId xmlns:p14="http://schemas.microsoft.com/office/powerpoint/2010/main" val="1525529131"/>
      </p:ext>
    </p:extLst>
  </p:cSld>
  <p:clrMap bg1="lt1" tx1="dk1" bg2="lt2" tx2="dk2" accent1="accent1" accent2="accent2" accent3="accent3" accent4="accent4" accent5="accent5" accent6="accent6" hlink="hlink" folHlink="folHlink"/>
  <p:notesStyle>
    <a:lvl1pPr marL="0" algn="l" defTabSz="2984315" rtl="0" eaLnBrk="1" latinLnBrk="0" hangingPunct="1">
      <a:defRPr sz="3917" kern="1200">
        <a:solidFill>
          <a:schemeClr val="tx1"/>
        </a:solidFill>
        <a:latin typeface="+mn-lt"/>
        <a:ea typeface="+mn-ea"/>
        <a:cs typeface="+mn-cs"/>
      </a:defRPr>
    </a:lvl1pPr>
    <a:lvl2pPr marL="1492158" algn="l" defTabSz="2984315" rtl="0" eaLnBrk="1" latinLnBrk="0" hangingPunct="1">
      <a:defRPr sz="3917" kern="1200">
        <a:solidFill>
          <a:schemeClr val="tx1"/>
        </a:solidFill>
        <a:latin typeface="+mn-lt"/>
        <a:ea typeface="+mn-ea"/>
        <a:cs typeface="+mn-cs"/>
      </a:defRPr>
    </a:lvl2pPr>
    <a:lvl3pPr marL="2984315" algn="l" defTabSz="2984315" rtl="0" eaLnBrk="1" latinLnBrk="0" hangingPunct="1">
      <a:defRPr sz="3917" kern="1200">
        <a:solidFill>
          <a:schemeClr val="tx1"/>
        </a:solidFill>
        <a:latin typeface="+mn-lt"/>
        <a:ea typeface="+mn-ea"/>
        <a:cs typeface="+mn-cs"/>
      </a:defRPr>
    </a:lvl3pPr>
    <a:lvl4pPr marL="4476473" algn="l" defTabSz="2984315" rtl="0" eaLnBrk="1" latinLnBrk="0" hangingPunct="1">
      <a:defRPr sz="3917" kern="1200">
        <a:solidFill>
          <a:schemeClr val="tx1"/>
        </a:solidFill>
        <a:latin typeface="+mn-lt"/>
        <a:ea typeface="+mn-ea"/>
        <a:cs typeface="+mn-cs"/>
      </a:defRPr>
    </a:lvl4pPr>
    <a:lvl5pPr marL="5968630" algn="l" defTabSz="2984315" rtl="0" eaLnBrk="1" latinLnBrk="0" hangingPunct="1">
      <a:defRPr sz="3917" kern="1200">
        <a:solidFill>
          <a:schemeClr val="tx1"/>
        </a:solidFill>
        <a:latin typeface="+mn-lt"/>
        <a:ea typeface="+mn-ea"/>
        <a:cs typeface="+mn-cs"/>
      </a:defRPr>
    </a:lvl5pPr>
    <a:lvl6pPr marL="7460788" algn="l" defTabSz="2984315" rtl="0" eaLnBrk="1" latinLnBrk="0" hangingPunct="1">
      <a:defRPr sz="3917" kern="1200">
        <a:solidFill>
          <a:schemeClr val="tx1"/>
        </a:solidFill>
        <a:latin typeface="+mn-lt"/>
        <a:ea typeface="+mn-ea"/>
        <a:cs typeface="+mn-cs"/>
      </a:defRPr>
    </a:lvl6pPr>
    <a:lvl7pPr marL="8952946" algn="l" defTabSz="2984315" rtl="0" eaLnBrk="1" latinLnBrk="0" hangingPunct="1">
      <a:defRPr sz="3917" kern="1200">
        <a:solidFill>
          <a:schemeClr val="tx1"/>
        </a:solidFill>
        <a:latin typeface="+mn-lt"/>
        <a:ea typeface="+mn-ea"/>
        <a:cs typeface="+mn-cs"/>
      </a:defRPr>
    </a:lvl7pPr>
    <a:lvl8pPr marL="10445103" algn="l" defTabSz="2984315" rtl="0" eaLnBrk="1" latinLnBrk="0" hangingPunct="1">
      <a:defRPr sz="3917" kern="1200">
        <a:solidFill>
          <a:schemeClr val="tx1"/>
        </a:solidFill>
        <a:latin typeface="+mn-lt"/>
        <a:ea typeface="+mn-ea"/>
        <a:cs typeface="+mn-cs"/>
      </a:defRPr>
    </a:lvl8pPr>
    <a:lvl9pPr marL="11937261" algn="l" defTabSz="2984315" rtl="0" eaLnBrk="1" latinLnBrk="0" hangingPunct="1">
      <a:defRPr sz="391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3350" y="1143000"/>
            <a:ext cx="40513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875E3D-F066-A945-89FE-9B9FAB27C90C}" type="slidenum">
              <a:rPr lang="en-US" smtClean="0"/>
              <a:t>1</a:t>
            </a:fld>
            <a:endParaRPr lang="en-US"/>
          </a:p>
        </p:txBody>
      </p:sp>
    </p:spTree>
    <p:extLst>
      <p:ext uri="{BB962C8B-B14F-4D97-AF65-F5344CB8AC3E}">
        <p14:creationId xmlns:p14="http://schemas.microsoft.com/office/powerpoint/2010/main" val="76084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788749"/>
            <a:ext cx="32644080" cy="1018709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5368695"/>
            <a:ext cx="28803600" cy="7064585"/>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B77F8-EEB2-F141-90F8-A23474636B2F}"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261232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B77F8-EEB2-F141-90F8-A23474636B2F}"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662700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557867"/>
            <a:ext cx="8281035"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557867"/>
            <a:ext cx="24363045"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B77F8-EEB2-F141-90F8-A23474636B2F}"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153285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B77F8-EEB2-F141-90F8-A23474636B2F}"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29867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7294888"/>
            <a:ext cx="33124140" cy="1217167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19581715"/>
            <a:ext cx="33124140" cy="64007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B77F8-EEB2-F141-90F8-A23474636B2F}"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129735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789333"/>
            <a:ext cx="1632204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789333"/>
            <a:ext cx="1632204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B77F8-EEB2-F141-90F8-A23474636B2F}"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343825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557873"/>
            <a:ext cx="3312414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7172962"/>
            <a:ext cx="16247028" cy="351535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0688320"/>
            <a:ext cx="1624702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7172962"/>
            <a:ext cx="16327042" cy="351535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0688320"/>
            <a:ext cx="16327042"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B77F8-EEB2-F141-90F8-A23474636B2F}"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961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2B77F8-EEB2-F141-90F8-A23474636B2F}"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426440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B77F8-EEB2-F141-90F8-A23474636B2F}"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267361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50720"/>
            <a:ext cx="12386548" cy="68275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213020"/>
            <a:ext cx="19442430" cy="207941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778240"/>
            <a:ext cx="12386548" cy="16262775"/>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92B77F8-EEB2-F141-90F8-A23474636B2F}"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130581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950720"/>
            <a:ext cx="12386548" cy="68275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213020"/>
            <a:ext cx="19442430" cy="207941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8778240"/>
            <a:ext cx="12386548" cy="16262775"/>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92B77F8-EEB2-F141-90F8-A23474636B2F}"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317AF-A9B3-B043-B507-FA26DE66E8FE}" type="slidenum">
              <a:rPr lang="en-US" smtClean="0"/>
              <a:t>‹#›</a:t>
            </a:fld>
            <a:endParaRPr lang="en-US"/>
          </a:p>
        </p:txBody>
      </p:sp>
    </p:spTree>
    <p:extLst>
      <p:ext uri="{BB962C8B-B14F-4D97-AF65-F5344CB8AC3E}">
        <p14:creationId xmlns:p14="http://schemas.microsoft.com/office/powerpoint/2010/main" val="375366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557873"/>
            <a:ext cx="3312414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789333"/>
            <a:ext cx="3312414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7120433"/>
            <a:ext cx="8641080" cy="1557867"/>
          </a:xfrm>
          <a:prstGeom prst="rect">
            <a:avLst/>
          </a:prstGeom>
        </p:spPr>
        <p:txBody>
          <a:bodyPr vert="horz" lIns="91440" tIns="45720" rIns="91440" bIns="45720" rtlCol="0" anchor="ctr"/>
          <a:lstStyle>
            <a:lvl1pPr algn="l">
              <a:defRPr sz="5040">
                <a:solidFill>
                  <a:schemeClr val="tx1">
                    <a:tint val="75000"/>
                  </a:schemeClr>
                </a:solidFill>
              </a:defRPr>
            </a:lvl1pPr>
          </a:lstStyle>
          <a:p>
            <a:fld id="{792B77F8-EEB2-F141-90F8-A23474636B2F}" type="datetimeFigureOut">
              <a:rPr lang="en-US" smtClean="0"/>
              <a:t>8/2/21</a:t>
            </a:fld>
            <a:endParaRPr lang="en-US"/>
          </a:p>
        </p:txBody>
      </p:sp>
      <p:sp>
        <p:nvSpPr>
          <p:cNvPr id="5" name="Footer Placeholder 4"/>
          <p:cNvSpPr>
            <a:spLocks noGrp="1"/>
          </p:cNvSpPr>
          <p:nvPr>
            <p:ph type="ftr" sz="quarter" idx="3"/>
          </p:nvPr>
        </p:nvSpPr>
        <p:spPr>
          <a:xfrm>
            <a:off x="12721590" y="27120433"/>
            <a:ext cx="12961620" cy="1557867"/>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7120433"/>
            <a:ext cx="8641080" cy="1557867"/>
          </a:xfrm>
          <a:prstGeom prst="rect">
            <a:avLst/>
          </a:prstGeom>
        </p:spPr>
        <p:txBody>
          <a:bodyPr vert="horz" lIns="91440" tIns="45720" rIns="91440" bIns="45720" rtlCol="0" anchor="ctr"/>
          <a:lstStyle>
            <a:lvl1pPr algn="r">
              <a:defRPr sz="5040">
                <a:solidFill>
                  <a:schemeClr val="tx1">
                    <a:tint val="75000"/>
                  </a:schemeClr>
                </a:solidFill>
              </a:defRPr>
            </a:lvl1pPr>
          </a:lstStyle>
          <a:p>
            <a:fld id="{765317AF-A9B3-B043-B507-FA26DE66E8FE}" type="slidenum">
              <a:rPr lang="en-US" smtClean="0"/>
              <a:t>‹#›</a:t>
            </a:fld>
            <a:endParaRPr lang="en-US"/>
          </a:p>
        </p:txBody>
      </p:sp>
    </p:spTree>
    <p:extLst>
      <p:ext uri="{BB962C8B-B14F-4D97-AF65-F5344CB8AC3E}">
        <p14:creationId xmlns:p14="http://schemas.microsoft.com/office/powerpoint/2010/main" val="54118713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7" name="Picture 36" descr="Text&#10;&#10;Description automatically generated">
            <a:extLst>
              <a:ext uri="{FF2B5EF4-FFF2-40B4-BE49-F238E27FC236}">
                <a16:creationId xmlns:a16="http://schemas.microsoft.com/office/drawing/2014/main" id="{6CEC1B66-B9D8-F540-8EFB-4758F363A226}"/>
              </a:ext>
            </a:extLst>
          </p:cNvPr>
          <p:cNvPicPr>
            <a:picLocks noChangeAspect="1"/>
          </p:cNvPicPr>
          <p:nvPr/>
        </p:nvPicPr>
        <p:blipFill>
          <a:blip r:embed="rId3"/>
          <a:stretch>
            <a:fillRect/>
          </a:stretch>
        </p:blipFill>
        <p:spPr>
          <a:xfrm>
            <a:off x="29758108" y="899979"/>
            <a:ext cx="7762142" cy="1705399"/>
          </a:xfrm>
          <a:prstGeom prst="rect">
            <a:avLst/>
          </a:prstGeom>
        </p:spPr>
      </p:pic>
      <p:sp>
        <p:nvSpPr>
          <p:cNvPr id="40" name="Rectangle 39">
            <a:extLst>
              <a:ext uri="{FF2B5EF4-FFF2-40B4-BE49-F238E27FC236}">
                <a16:creationId xmlns:a16="http://schemas.microsoft.com/office/drawing/2014/main" id="{0071E0DA-07AC-FC41-B3B6-E49E9378275F}"/>
              </a:ext>
            </a:extLst>
          </p:cNvPr>
          <p:cNvSpPr/>
          <p:nvPr/>
        </p:nvSpPr>
        <p:spPr>
          <a:xfrm>
            <a:off x="7379029" y="1075202"/>
            <a:ext cx="20652817" cy="1496564"/>
          </a:xfrm>
          <a:prstGeom prst="rect">
            <a:avLst/>
          </a:prstGeom>
        </p:spPr>
        <p:txBody>
          <a:bodyPr wrap="square">
            <a:spAutoFit/>
          </a:bodyPr>
          <a:lstStyle/>
          <a:p>
            <a:pPr algn="ctr"/>
            <a:r>
              <a:rPr lang="en-US" sz="5866" b="1" dirty="0">
                <a:latin typeface="Calibri" panose="020F0502020204030204" pitchFamily="34" charset="0"/>
                <a:cs typeface="Calibri" panose="020F0502020204030204" pitchFamily="34" charset="0"/>
              </a:rPr>
              <a:t>Transcriptome Analysis to  Increase Soybean Oil- a Biofuel Source</a:t>
            </a:r>
          </a:p>
          <a:p>
            <a:pPr algn="ctr"/>
            <a:r>
              <a:rPr lang="en-US" sz="3259" dirty="0">
                <a:latin typeface="Calibri" panose="020F0502020204030204" pitchFamily="34" charset="0"/>
                <a:cs typeface="Calibri" panose="020F0502020204030204" pitchFamily="34" charset="0"/>
              </a:rPr>
              <a:t>Pranav Palli</a:t>
            </a:r>
            <a:r>
              <a:rPr lang="en-US" sz="3259" baseline="30000" dirty="0">
                <a:latin typeface="Calibri" panose="020F0502020204030204" pitchFamily="34" charset="0"/>
                <a:cs typeface="Calibri" panose="020F0502020204030204" pitchFamily="34" charset="0"/>
              </a:rPr>
              <a:t>1</a:t>
            </a:r>
            <a:r>
              <a:rPr lang="en-US" sz="3259" dirty="0">
                <a:latin typeface="Calibri" panose="020F0502020204030204" pitchFamily="34" charset="0"/>
                <a:cs typeface="Calibri" panose="020F0502020204030204" pitchFamily="34" charset="0"/>
              </a:rPr>
              <a:t>, Hanh Nguyen</a:t>
            </a:r>
            <a:r>
              <a:rPr lang="en-US" sz="3259" baseline="30000" dirty="0">
                <a:latin typeface="Calibri" panose="020F0502020204030204" pitchFamily="34" charset="0"/>
                <a:cs typeface="Calibri" panose="020F0502020204030204" pitchFamily="34" charset="0"/>
              </a:rPr>
              <a:t>2</a:t>
            </a:r>
            <a:r>
              <a:rPr lang="en-US" sz="3259" dirty="0">
                <a:latin typeface="Calibri" panose="020F0502020204030204" pitchFamily="34" charset="0"/>
                <a:cs typeface="Calibri" panose="020F0502020204030204" pitchFamily="34" charset="0"/>
              </a:rPr>
              <a:t>, Truyen Quach</a:t>
            </a:r>
            <a:r>
              <a:rPr lang="en-US" sz="3259" baseline="30000" dirty="0">
                <a:latin typeface="Calibri" panose="020F0502020204030204" pitchFamily="34" charset="0"/>
                <a:cs typeface="Calibri" panose="020F0502020204030204" pitchFamily="34" charset="0"/>
              </a:rPr>
              <a:t>2</a:t>
            </a:r>
            <a:r>
              <a:rPr lang="en-US" sz="3259" dirty="0">
                <a:latin typeface="Calibri" panose="020F0502020204030204" pitchFamily="34" charset="0"/>
                <a:cs typeface="Calibri" panose="020F0502020204030204" pitchFamily="34" charset="0"/>
              </a:rPr>
              <a:t>, Yu Shi</a:t>
            </a:r>
            <a:r>
              <a:rPr lang="en-US" sz="3259" baseline="30000" dirty="0">
                <a:latin typeface="Calibri" panose="020F0502020204030204" pitchFamily="34" charset="0"/>
                <a:cs typeface="Calibri" panose="020F0502020204030204" pitchFamily="34" charset="0"/>
              </a:rPr>
              <a:t>3</a:t>
            </a:r>
            <a:r>
              <a:rPr lang="en-US" sz="3259" dirty="0">
                <a:latin typeface="Calibri" panose="020F0502020204030204" pitchFamily="34" charset="0"/>
                <a:cs typeface="Calibri" panose="020F0502020204030204" pitchFamily="34" charset="0"/>
              </a:rPr>
              <a:t>, Thomas Clemente</a:t>
            </a:r>
            <a:r>
              <a:rPr lang="en-US" sz="3259" baseline="30000" dirty="0">
                <a:latin typeface="Calibri" panose="020F0502020204030204" pitchFamily="34" charset="0"/>
                <a:cs typeface="Calibri" panose="020F0502020204030204" pitchFamily="34" charset="0"/>
              </a:rPr>
              <a:t>2</a:t>
            </a:r>
            <a:r>
              <a:rPr lang="en-US" sz="3259" dirty="0">
                <a:latin typeface="Calibri" panose="020F0502020204030204" pitchFamily="34" charset="0"/>
                <a:cs typeface="Calibri" panose="020F0502020204030204" pitchFamily="34" charset="0"/>
              </a:rPr>
              <a:t>, Chi Zhang</a:t>
            </a:r>
            <a:r>
              <a:rPr lang="en-US" sz="3259" baseline="30000" dirty="0">
                <a:latin typeface="Calibri" panose="020F0502020204030204" pitchFamily="34" charset="0"/>
                <a:cs typeface="Calibri" panose="020F0502020204030204" pitchFamily="34" charset="0"/>
              </a:rPr>
              <a:t>3</a:t>
            </a:r>
            <a:endParaRPr lang="en-US" sz="3259"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4B98E766-4F1B-0B43-AE58-40B7DF91CE2C}"/>
              </a:ext>
            </a:extLst>
          </p:cNvPr>
          <p:cNvSpPr txBox="1"/>
          <p:nvPr/>
        </p:nvSpPr>
        <p:spPr>
          <a:xfrm>
            <a:off x="4642482" y="3090287"/>
            <a:ext cx="25180630" cy="1063304"/>
          </a:xfrm>
          <a:prstGeom prst="rect">
            <a:avLst/>
          </a:prstGeom>
          <a:noFill/>
        </p:spPr>
        <p:txBody>
          <a:bodyPr wrap="square" rtlCol="0">
            <a:spAutoFit/>
          </a:bodyPr>
          <a:lstStyle/>
          <a:p>
            <a:pPr algn="ctr">
              <a:lnSpc>
                <a:spcPct val="80000"/>
              </a:lnSpc>
            </a:pPr>
            <a:r>
              <a:rPr lang="en-US" sz="2607" i="1" baseline="30000" dirty="0">
                <a:latin typeface="Calibri" panose="020F0502020204030204" pitchFamily="34" charset="0"/>
                <a:ea typeface="Times New Roman" charset="0"/>
                <a:cs typeface="Calibri" panose="020F0502020204030204" pitchFamily="34" charset="0"/>
              </a:rPr>
              <a:t>1</a:t>
            </a:r>
            <a:r>
              <a:rPr lang="en-US" sz="2607" i="1" dirty="0">
                <a:latin typeface="Calibri" panose="020F0502020204030204" pitchFamily="34" charset="0"/>
                <a:ea typeface="Times New Roman" charset="0"/>
                <a:cs typeface="Calibri" panose="020F0502020204030204" pitchFamily="34" charset="0"/>
              </a:rPr>
              <a:t>School of Computer Science and Engineering, College of Arts and Sciences, UNL, 68588</a:t>
            </a:r>
          </a:p>
          <a:p>
            <a:pPr algn="ctr">
              <a:lnSpc>
                <a:spcPct val="80000"/>
              </a:lnSpc>
            </a:pPr>
            <a:r>
              <a:rPr lang="en-US" sz="2607" i="1" baseline="30000" dirty="0">
                <a:latin typeface="Calibri" panose="020F0502020204030204" pitchFamily="34" charset="0"/>
                <a:ea typeface="Times New Roman" charset="0"/>
                <a:cs typeface="Calibri" panose="020F0502020204030204" pitchFamily="34" charset="0"/>
              </a:rPr>
              <a:t>2</a:t>
            </a:r>
            <a:r>
              <a:rPr lang="en-US" sz="2607" i="1" dirty="0">
                <a:latin typeface="Calibri" panose="020F0502020204030204" pitchFamily="34" charset="0"/>
                <a:ea typeface="Times New Roman" charset="0"/>
                <a:cs typeface="Calibri" panose="020F0502020204030204" pitchFamily="34" charset="0"/>
              </a:rPr>
              <a:t>Department of Agronomy and Horticulture, College of Agricultural Sciences and Natural Resources, Center for Plant Science Innovation, UNL, 68588</a:t>
            </a:r>
          </a:p>
          <a:p>
            <a:pPr algn="ctr">
              <a:lnSpc>
                <a:spcPct val="80000"/>
              </a:lnSpc>
            </a:pPr>
            <a:r>
              <a:rPr lang="en-US" sz="2607" i="1" baseline="30000" dirty="0">
                <a:latin typeface="Calibri" panose="020F0502020204030204" pitchFamily="34" charset="0"/>
                <a:ea typeface="Times New Roman" charset="0"/>
                <a:cs typeface="Calibri" panose="020F0502020204030204" pitchFamily="34" charset="0"/>
              </a:rPr>
              <a:t>3</a:t>
            </a:r>
            <a:r>
              <a:rPr lang="en-US" sz="2607" i="1" dirty="0">
                <a:latin typeface="Calibri" panose="020F0502020204030204" pitchFamily="34" charset="0"/>
                <a:ea typeface="Times New Roman" charset="0"/>
                <a:cs typeface="Calibri" panose="020F0502020204030204" pitchFamily="34" charset="0"/>
              </a:rPr>
              <a:t>School of Biological Sciences, Department of Biochemistry, Center of Plant Science Innovation, UNL, 68588</a:t>
            </a:r>
          </a:p>
        </p:txBody>
      </p:sp>
      <p:graphicFrame>
        <p:nvGraphicFramePr>
          <p:cNvPr id="44" name="Table 43">
            <a:extLst>
              <a:ext uri="{FF2B5EF4-FFF2-40B4-BE49-F238E27FC236}">
                <a16:creationId xmlns:a16="http://schemas.microsoft.com/office/drawing/2014/main" id="{572E1BEB-6597-F84F-B6BF-4DABC63AE80B}"/>
              </a:ext>
            </a:extLst>
          </p:cNvPr>
          <p:cNvGraphicFramePr>
            <a:graphicFrameLocks noGrp="1"/>
          </p:cNvGraphicFramePr>
          <p:nvPr>
            <p:extLst>
              <p:ext uri="{D42A27DB-BD31-4B8C-83A1-F6EECF244321}">
                <p14:modId xmlns:p14="http://schemas.microsoft.com/office/powerpoint/2010/main" val="812957347"/>
              </p:ext>
            </p:extLst>
          </p:nvPr>
        </p:nvGraphicFramePr>
        <p:xfrm>
          <a:off x="890783" y="4871924"/>
          <a:ext cx="8581763" cy="21751104"/>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132577357"/>
                    </a:ext>
                  </a:extLst>
                </a:gridCol>
              </a:tblGrid>
              <a:tr h="1056848">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Calibri" panose="020F0502020204030204" pitchFamily="34" charset="0"/>
                          <a:ea typeface="Arial" charset="0"/>
                          <a:cs typeface="Calibri" panose="020F0502020204030204" pitchFamily="34" charset="0"/>
                        </a:rPr>
                        <a:t>BACKGROUND</a:t>
                      </a:r>
                    </a:p>
                  </a:txBody>
                  <a:tcPr marL="0" marR="0" marT="198646" marB="198646" anchor="ctr">
                    <a:solidFill>
                      <a:srgbClr val="CB2133"/>
                    </a:solidFill>
                  </a:tcPr>
                </a:tc>
                <a:extLst>
                  <a:ext uri="{0D108BD9-81ED-4DB2-BD59-A6C34878D82A}">
                    <a16:rowId xmlns:a16="http://schemas.microsoft.com/office/drawing/2014/main" val="658392893"/>
                  </a:ext>
                </a:extLst>
              </a:tr>
              <a:tr h="19840059">
                <a:tc>
                  <a:txBody>
                    <a:bodyPr/>
                    <a:lstStyle/>
                    <a:p>
                      <a:pPr algn="just">
                        <a:spcAft>
                          <a:spcPts val="1800"/>
                        </a:spcAft>
                      </a:pPr>
                      <a:r>
                        <a:rPr lang="en-US" sz="2600" dirty="0">
                          <a:latin typeface="Calibri" panose="020F0502020204030204" pitchFamily="34" charset="0"/>
                          <a:ea typeface="Times New Roman" charset="0"/>
                          <a:cs typeface="Calibri" panose="020F0502020204030204" pitchFamily="34" charset="0"/>
                        </a:rPr>
                        <a:t>Plants extract carbon dioxide (CO</a:t>
                      </a:r>
                      <a:r>
                        <a:rPr lang="en-US" sz="2600" baseline="-25000" dirty="0">
                          <a:latin typeface="Calibri" panose="020F0502020204030204" pitchFamily="34" charset="0"/>
                          <a:ea typeface="Times New Roman" charset="0"/>
                          <a:cs typeface="Calibri" panose="020F0502020204030204" pitchFamily="34" charset="0"/>
                        </a:rPr>
                        <a:t>2</a:t>
                      </a:r>
                      <a:r>
                        <a:rPr lang="en-US" sz="2600" dirty="0">
                          <a:latin typeface="Calibri" panose="020F0502020204030204" pitchFamily="34" charset="0"/>
                          <a:ea typeface="Times New Roman" charset="0"/>
                          <a:cs typeface="Calibri" panose="020F0502020204030204" pitchFamily="34" charset="0"/>
                        </a:rPr>
                        <a:t>) from the atmosphere to synthesize macromolecules such as lipids. These pathways (carbon-capture pathways) directly affect the yield of plants as they grow. In soybeans, possessing an efficient carbon-capture pathway is key to increasing oil yield in seeds by more than 20%. Soybean oil is a potential biofuel source which can replace fossil fuels. While the links between pathways and oil production are known to exist, the interactions between various genes in the pathways (which is crucial to developing soybeans with increased oil) are poorly understood.</a:t>
                      </a:r>
                    </a:p>
                    <a:p>
                      <a:pPr algn="just">
                        <a:spcAft>
                          <a:spcPts val="1800"/>
                        </a:spcAft>
                      </a:pPr>
                      <a:r>
                        <a:rPr lang="en-US" sz="2600" dirty="0">
                          <a:latin typeface="Calibri" panose="020F0502020204030204" pitchFamily="34" charset="0"/>
                          <a:ea typeface="Times New Roman" charset="0"/>
                          <a:cs typeface="Calibri" panose="020F0502020204030204" pitchFamily="34" charset="0"/>
                        </a:rPr>
                        <a:t>Gene counts represent the number of times a certain gene is present in the genome in parts per million (ppm). These have varying impact on the plants as for instance, a large count of an oil production gene means that more oil is produced and vice versa. Therefore, an experiment comparing differences in gene counts between various transgenic lines of soybeans was conducted. Specifically, one protein (WR1) and two genes (DGAT &amp; </a:t>
                      </a:r>
                      <a:r>
                        <a:rPr lang="en-US" sz="2600" dirty="0" err="1">
                          <a:latin typeface="Calibri" panose="020F0502020204030204" pitchFamily="34" charset="0"/>
                          <a:ea typeface="Times New Roman" charset="0"/>
                          <a:cs typeface="Calibri" panose="020F0502020204030204" pitchFamily="34" charset="0"/>
                        </a:rPr>
                        <a:t>KasII</a:t>
                      </a:r>
                      <a:r>
                        <a:rPr lang="en-US" sz="2600" dirty="0">
                          <a:latin typeface="Calibri" panose="020F0502020204030204" pitchFamily="34" charset="0"/>
                          <a:ea typeface="Times New Roman" charset="0"/>
                          <a:cs typeface="Calibri" panose="020F0502020204030204" pitchFamily="34" charset="0"/>
                        </a:rPr>
                        <a:t>) were isolated as they are known to increase oil synthesis in soybeans. The following table shows the plant lines &amp; their corresponding numbers.</a:t>
                      </a:r>
                    </a:p>
                    <a:p>
                      <a:pPr>
                        <a:spcAft>
                          <a:spcPts val="2400"/>
                        </a:spcAft>
                      </a:pPr>
                      <a:endParaRPr lang="en-US" sz="2600" dirty="0">
                        <a:latin typeface="Calibri" panose="020F0502020204030204" pitchFamily="34" charset="0"/>
                        <a:ea typeface="Times New Roman" charset="0"/>
                        <a:cs typeface="Calibri" panose="020F0502020204030204" pitchFamily="34" charset="0"/>
                      </a:endParaRPr>
                    </a:p>
                    <a:p>
                      <a:pPr>
                        <a:spcAft>
                          <a:spcPts val="2400"/>
                        </a:spcAft>
                      </a:pPr>
                      <a:endParaRPr lang="en-US" sz="2600" dirty="0">
                        <a:latin typeface="Calibri" panose="020F0502020204030204" pitchFamily="34" charset="0"/>
                        <a:ea typeface="Times New Roman" charset="0"/>
                        <a:cs typeface="Calibri" panose="020F0502020204030204" pitchFamily="34" charset="0"/>
                      </a:endParaRPr>
                    </a:p>
                    <a:p>
                      <a:pPr>
                        <a:spcAft>
                          <a:spcPts val="2400"/>
                        </a:spcAft>
                      </a:pPr>
                      <a:endParaRPr lang="en-US" sz="2600" dirty="0">
                        <a:latin typeface="Calibri" panose="020F0502020204030204" pitchFamily="34" charset="0"/>
                        <a:ea typeface="Times New Roman" charset="0"/>
                        <a:cs typeface="Calibri" panose="020F0502020204030204" pitchFamily="34" charset="0"/>
                      </a:endParaRPr>
                    </a:p>
                    <a:p>
                      <a:pPr>
                        <a:lnSpc>
                          <a:spcPct val="100000"/>
                        </a:lnSpc>
                        <a:spcAft>
                          <a:spcPts val="2400"/>
                        </a:spcAft>
                      </a:pPr>
                      <a:endParaRPr lang="en-US" sz="700" dirty="0">
                        <a:latin typeface="Calibri" panose="020F0502020204030204" pitchFamily="34" charset="0"/>
                        <a:ea typeface="Times New Roman" charset="0"/>
                        <a:cs typeface="Calibri" panose="020F0502020204030204" pitchFamily="34" charset="0"/>
                      </a:endParaRPr>
                    </a:p>
                    <a:p>
                      <a:pPr>
                        <a:lnSpc>
                          <a:spcPct val="100000"/>
                        </a:lnSpc>
                        <a:spcAft>
                          <a:spcPts val="2400"/>
                        </a:spcAft>
                      </a:pPr>
                      <a:endParaRPr lang="en-US" sz="1000" dirty="0">
                        <a:latin typeface="Calibri" panose="020F0502020204030204" pitchFamily="34" charset="0"/>
                        <a:ea typeface="Times New Roman" charset="0"/>
                        <a:cs typeface="Calibri" panose="020F0502020204030204" pitchFamily="34" charset="0"/>
                      </a:endParaRPr>
                    </a:p>
                    <a:p>
                      <a:pPr algn="ctr">
                        <a:lnSpc>
                          <a:spcPct val="100000"/>
                        </a:lnSpc>
                        <a:spcAft>
                          <a:spcPts val="1200"/>
                        </a:spcAft>
                      </a:pPr>
                      <a:r>
                        <a:rPr lang="en-US" sz="2200" b="1" dirty="0">
                          <a:latin typeface="Calibri" panose="020F0502020204030204" pitchFamily="34" charset="0"/>
                          <a:ea typeface="Times New Roman" charset="0"/>
                          <a:cs typeface="Calibri" panose="020F0502020204030204" pitchFamily="34" charset="0"/>
                        </a:rPr>
                        <a:t>Table 1. Plant lines</a:t>
                      </a:r>
                    </a:p>
                    <a:p>
                      <a:pPr algn="just">
                        <a:spcAft>
                          <a:spcPts val="1800"/>
                        </a:spcAft>
                      </a:pPr>
                      <a:r>
                        <a:rPr lang="en-US" sz="2600" dirty="0">
                          <a:latin typeface="Calibri" panose="020F0502020204030204" pitchFamily="34" charset="0"/>
                          <a:ea typeface="Times New Roman" charset="0"/>
                          <a:cs typeface="Calibri" panose="020F0502020204030204" pitchFamily="34" charset="0"/>
                        </a:rPr>
                        <a:t>The lines had their gene counts measured (using a high-throughput RNA-Seq tool) at three distinct time-points during the soybean growth process. They are represented by letters as follows:</a:t>
                      </a:r>
                    </a:p>
                    <a:p>
                      <a:pPr marL="571500" indent="-571500" algn="just">
                        <a:spcAft>
                          <a:spcPts val="1800"/>
                        </a:spcAft>
                        <a:buFont typeface="Wingdings" pitchFamily="2" charset="2"/>
                        <a:buChar char="Ø"/>
                      </a:pPr>
                      <a:r>
                        <a:rPr lang="en-US" sz="2600" dirty="0">
                          <a:latin typeface="Calibri" panose="020F0502020204030204" pitchFamily="34" charset="0"/>
                          <a:ea typeface="Times New Roman" charset="0"/>
                          <a:cs typeface="Calibri" panose="020F0502020204030204" pitchFamily="34" charset="0"/>
                        </a:rPr>
                        <a:t>R5 (A)- </a:t>
                      </a:r>
                      <a:r>
                        <a:rPr lang="en-US" sz="2600" b="1" dirty="0">
                          <a:latin typeface="Calibri" panose="020F0502020204030204" pitchFamily="34" charset="0"/>
                          <a:ea typeface="Times New Roman" charset="0"/>
                          <a:cs typeface="Calibri" panose="020F0502020204030204" pitchFamily="34" charset="0"/>
                        </a:rPr>
                        <a:t>Beginning seed:</a:t>
                      </a:r>
                      <a:r>
                        <a:rPr lang="en-US" sz="2600" b="0" dirty="0">
                          <a:latin typeface="Calibri" panose="020F0502020204030204" pitchFamily="34" charset="0"/>
                          <a:ea typeface="Times New Roman" charset="0"/>
                          <a:cs typeface="Calibri" panose="020F0502020204030204" pitchFamily="34" charset="0"/>
                        </a:rPr>
                        <a:t> pods are</a:t>
                      </a:r>
                      <a:r>
                        <a:rPr lang="en-US" sz="2600" b="0" baseline="0" dirty="0">
                          <a:latin typeface="Calibri" panose="020F0502020204030204" pitchFamily="34" charset="0"/>
                          <a:ea typeface="Times New Roman" charset="0"/>
                          <a:cs typeface="Calibri" panose="020F0502020204030204" pitchFamily="34" charset="0"/>
                        </a:rPr>
                        <a:t> 1/8 inches long at one of the four uppermost nodes on the main stem</a:t>
                      </a:r>
                      <a:endParaRPr lang="en-US" sz="2600" dirty="0">
                        <a:latin typeface="Calibri" panose="020F0502020204030204" pitchFamily="34" charset="0"/>
                        <a:ea typeface="Times New Roman" charset="0"/>
                        <a:cs typeface="Calibri" panose="020F0502020204030204" pitchFamily="34" charset="0"/>
                      </a:endParaRPr>
                    </a:p>
                    <a:p>
                      <a:pPr marL="571500" indent="-571500" algn="just">
                        <a:spcAft>
                          <a:spcPts val="1800"/>
                        </a:spcAft>
                        <a:buFont typeface="Wingdings" pitchFamily="2" charset="2"/>
                        <a:buChar char="Ø"/>
                      </a:pPr>
                      <a:r>
                        <a:rPr lang="en-US" sz="2600" dirty="0">
                          <a:latin typeface="Calibri" panose="020F0502020204030204" pitchFamily="34" charset="0"/>
                          <a:ea typeface="Times New Roman" charset="0"/>
                          <a:cs typeface="Calibri" panose="020F0502020204030204" pitchFamily="34" charset="0"/>
                        </a:rPr>
                        <a:t>R5/6 (B)- </a:t>
                      </a:r>
                      <a:r>
                        <a:rPr lang="en-US" sz="2600" b="1" dirty="0">
                          <a:latin typeface="Calibri" panose="020F0502020204030204" pitchFamily="34" charset="0"/>
                          <a:ea typeface="Times New Roman" charset="0"/>
                          <a:cs typeface="Calibri" panose="020F0502020204030204" pitchFamily="34" charset="0"/>
                        </a:rPr>
                        <a:t>Middle seed:</a:t>
                      </a:r>
                      <a:r>
                        <a:rPr lang="en-US" sz="2600" b="0" dirty="0">
                          <a:latin typeface="Calibri" panose="020F0502020204030204" pitchFamily="34" charset="0"/>
                          <a:ea typeface="Times New Roman" charset="0"/>
                          <a:cs typeface="Calibri" panose="020F0502020204030204" pitchFamily="34" charset="0"/>
                        </a:rPr>
                        <a:t> pods with seeds are bigger than beginner seed</a:t>
                      </a:r>
                      <a:endParaRPr lang="en-US" sz="2600" dirty="0">
                        <a:latin typeface="Calibri" panose="020F0502020204030204" pitchFamily="34" charset="0"/>
                        <a:ea typeface="Times New Roman" charset="0"/>
                        <a:cs typeface="Calibri" panose="020F0502020204030204" pitchFamily="34" charset="0"/>
                      </a:endParaRPr>
                    </a:p>
                    <a:p>
                      <a:pPr marL="571500" indent="-571500" algn="just">
                        <a:spcAft>
                          <a:spcPts val="1800"/>
                        </a:spcAft>
                        <a:buFont typeface="Wingdings" pitchFamily="2" charset="2"/>
                        <a:buChar char="Ø"/>
                      </a:pPr>
                      <a:r>
                        <a:rPr lang="en-US" sz="2600" dirty="0">
                          <a:latin typeface="Calibri" panose="020F0502020204030204" pitchFamily="34" charset="0"/>
                          <a:ea typeface="Times New Roman" charset="0"/>
                          <a:cs typeface="Calibri" panose="020F0502020204030204" pitchFamily="34" charset="0"/>
                        </a:rPr>
                        <a:t>R6 (C)- </a:t>
                      </a:r>
                      <a:r>
                        <a:rPr lang="en-US" sz="2600" b="1" dirty="0">
                          <a:latin typeface="Calibri" panose="020F0502020204030204" pitchFamily="34" charset="0"/>
                          <a:ea typeface="Times New Roman" charset="0"/>
                          <a:cs typeface="Calibri" panose="020F0502020204030204" pitchFamily="34" charset="0"/>
                        </a:rPr>
                        <a:t>Full seed: </a:t>
                      </a:r>
                      <a:r>
                        <a:rPr lang="en-US" sz="2600" dirty="0">
                          <a:latin typeface="Calibri" panose="020F0502020204030204" pitchFamily="34" charset="0"/>
                          <a:ea typeface="Times New Roman" charset="0"/>
                          <a:cs typeface="Calibri" panose="020F0502020204030204" pitchFamily="34" charset="0"/>
                        </a:rPr>
                        <a:t>pod containing a green seed that fills the pod capacity</a:t>
                      </a: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r>
                        <a:rPr lang="en-US" sz="2600" dirty="0">
                          <a:latin typeface="Calibri" panose="020F0502020204030204" pitchFamily="34" charset="0"/>
                          <a:ea typeface="Times New Roman" charset="0"/>
                          <a:cs typeface="Calibri" panose="020F0502020204030204" pitchFamily="34" charset="0"/>
                        </a:rPr>
                        <a:t>Each plant line has 3 replicas which are represented as an additional number in the name of a sample. For instance, the second replica of a WR1 + DGAT line at R5/6 would be named </a:t>
                      </a:r>
                      <a:r>
                        <a:rPr lang="en-US" sz="2600" b="1" dirty="0">
                          <a:latin typeface="Calibri" panose="020F0502020204030204" pitchFamily="34" charset="0"/>
                          <a:ea typeface="Times New Roman" charset="0"/>
                          <a:cs typeface="Calibri" panose="020F0502020204030204" pitchFamily="34" charset="0"/>
                        </a:rPr>
                        <a:t>B3_2</a:t>
                      </a:r>
                      <a:r>
                        <a:rPr lang="en-US" sz="2600" dirty="0">
                          <a:latin typeface="Calibri" panose="020F0502020204030204" pitchFamily="34" charset="0"/>
                          <a:ea typeface="Times New Roman" charset="0"/>
                          <a:cs typeface="Calibri" panose="020F0502020204030204" pitchFamily="34" charset="0"/>
                        </a:rPr>
                        <a:t>. Figure 1 provides more examples.</a:t>
                      </a:r>
                    </a:p>
                    <a:p>
                      <a:pPr marL="0" marR="0" lvl="0" indent="0" algn="just" defTabSz="2651760" rtl="0" eaLnBrk="1" fontAlgn="auto" latinLnBrk="0" hangingPunct="1">
                        <a:lnSpc>
                          <a:spcPct val="100000"/>
                        </a:lnSpc>
                        <a:spcBef>
                          <a:spcPts val="0"/>
                        </a:spcBef>
                        <a:spcAft>
                          <a:spcPts val="2400"/>
                        </a:spcAft>
                        <a:buClrTx/>
                        <a:buSzTx/>
                        <a:buFont typeface="Wingdings" pitchFamily="2" charset="2"/>
                        <a:buNone/>
                        <a:tabLst/>
                        <a:defRPr/>
                      </a:pPr>
                      <a:endParaRPr lang="en-US" sz="200" dirty="0">
                        <a:latin typeface="Calibri" panose="020F0502020204030204" pitchFamily="34" charset="0"/>
                        <a:ea typeface="Times New Roman" charset="0"/>
                        <a:cs typeface="Calibri" panose="020F0502020204030204" pitchFamily="34" charset="0"/>
                      </a:endParaRPr>
                    </a:p>
                  </a:txBody>
                  <a:tcPr marL="397292" marR="397292" marT="397292" marB="49661">
                    <a:solidFill>
                      <a:schemeClr val="bg1"/>
                    </a:solidFill>
                  </a:tcPr>
                </a:tc>
                <a:extLst>
                  <a:ext uri="{0D108BD9-81ED-4DB2-BD59-A6C34878D82A}">
                    <a16:rowId xmlns:a16="http://schemas.microsoft.com/office/drawing/2014/main" val="1791983112"/>
                  </a:ext>
                </a:extLst>
              </a:tr>
              <a:tr h="841687">
                <a:tc>
                  <a:txBody>
                    <a:bodyPr/>
                    <a:lstStyle/>
                    <a:p>
                      <a:pPr marL="0" indent="0">
                        <a:spcAft>
                          <a:spcPts val="2400"/>
                        </a:spcAft>
                        <a:buFont typeface="Arial" panose="020B0604020202020204" pitchFamily="34" charset="0"/>
                        <a:buNone/>
                      </a:pPr>
                      <a:endParaRPr lang="en-US" sz="2600" dirty="0">
                        <a:latin typeface="Calibri" panose="020F0502020204030204" pitchFamily="34" charset="0"/>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3735031388"/>
                  </a:ext>
                </a:extLst>
              </a:tr>
            </a:tbl>
          </a:graphicData>
        </a:graphic>
      </p:graphicFrame>
      <p:graphicFrame>
        <p:nvGraphicFramePr>
          <p:cNvPr id="52" name="Table 51">
            <a:extLst>
              <a:ext uri="{FF2B5EF4-FFF2-40B4-BE49-F238E27FC236}">
                <a16:creationId xmlns:a16="http://schemas.microsoft.com/office/drawing/2014/main" id="{8DA7001A-79FC-D844-9B9C-975B1302A4F3}"/>
              </a:ext>
            </a:extLst>
          </p:cNvPr>
          <p:cNvGraphicFramePr>
            <a:graphicFrameLocks noGrp="1"/>
          </p:cNvGraphicFramePr>
          <p:nvPr>
            <p:extLst>
              <p:ext uri="{D42A27DB-BD31-4B8C-83A1-F6EECF244321}">
                <p14:modId xmlns:p14="http://schemas.microsoft.com/office/powerpoint/2010/main" val="1722381970"/>
              </p:ext>
            </p:extLst>
          </p:nvPr>
        </p:nvGraphicFramePr>
        <p:xfrm>
          <a:off x="1428072" y="15653915"/>
          <a:ext cx="7555429" cy="3156459"/>
        </p:xfrm>
        <a:graphic>
          <a:graphicData uri="http://schemas.openxmlformats.org/drawingml/2006/table">
            <a:tbl>
              <a:tblPr firstRow="1" bandRow="1">
                <a:tableStyleId>{21E4AEA4-8DFA-4A89-87EB-49C32662AFE0}</a:tableStyleId>
              </a:tblPr>
              <a:tblGrid>
                <a:gridCol w="791109">
                  <a:extLst>
                    <a:ext uri="{9D8B030D-6E8A-4147-A177-3AD203B41FA5}">
                      <a16:colId xmlns:a16="http://schemas.microsoft.com/office/drawing/2014/main" val="3547776459"/>
                    </a:ext>
                  </a:extLst>
                </a:gridCol>
                <a:gridCol w="1394113">
                  <a:extLst>
                    <a:ext uri="{9D8B030D-6E8A-4147-A177-3AD203B41FA5}">
                      <a16:colId xmlns:a16="http://schemas.microsoft.com/office/drawing/2014/main" val="2517920238"/>
                    </a:ext>
                  </a:extLst>
                </a:gridCol>
                <a:gridCol w="5370207">
                  <a:extLst>
                    <a:ext uri="{9D8B030D-6E8A-4147-A177-3AD203B41FA5}">
                      <a16:colId xmlns:a16="http://schemas.microsoft.com/office/drawing/2014/main" val="378772455"/>
                    </a:ext>
                  </a:extLst>
                </a:gridCol>
              </a:tblGrid>
              <a:tr h="585307">
                <a:tc>
                  <a:txBody>
                    <a:bodyPr/>
                    <a:lstStyle/>
                    <a:p>
                      <a:pPr algn="ctr"/>
                      <a:r>
                        <a:rPr lang="en-US" sz="2600" dirty="0">
                          <a:latin typeface="Calibri" panose="020F0502020204030204" pitchFamily="34" charset="0"/>
                          <a:cs typeface="Calibri" panose="020F0502020204030204" pitchFamily="34" charset="0"/>
                        </a:rPr>
                        <a:t>#</a:t>
                      </a:r>
                    </a:p>
                  </a:txBody>
                  <a:tcPr marL="99323" marR="99323" marT="49661" marB="49661">
                    <a:solidFill>
                      <a:srgbClr val="C00000"/>
                    </a:solidFill>
                  </a:tcPr>
                </a:tc>
                <a:tc>
                  <a:txBody>
                    <a:bodyPr/>
                    <a:lstStyle/>
                    <a:p>
                      <a:pPr algn="ctr"/>
                      <a:r>
                        <a:rPr lang="en-US" sz="2600" dirty="0">
                          <a:latin typeface="Calibri" panose="020F0502020204030204" pitchFamily="34" charset="0"/>
                          <a:cs typeface="Calibri" panose="020F0502020204030204" pitchFamily="34" charset="0"/>
                        </a:rPr>
                        <a:t>Line</a:t>
                      </a:r>
                    </a:p>
                  </a:txBody>
                  <a:tcPr marL="99323" marR="99323" marT="49661" marB="49661">
                    <a:solidFill>
                      <a:srgbClr val="C00000"/>
                    </a:solidFill>
                  </a:tcPr>
                </a:tc>
                <a:tc>
                  <a:txBody>
                    <a:bodyPr/>
                    <a:lstStyle/>
                    <a:p>
                      <a:pPr algn="ctr"/>
                      <a:r>
                        <a:rPr lang="en-US" sz="2600" dirty="0">
                          <a:latin typeface="Calibri" panose="020F0502020204030204" pitchFamily="34" charset="0"/>
                          <a:cs typeface="Calibri" panose="020F0502020204030204" pitchFamily="34" charset="0"/>
                        </a:rPr>
                        <a:t>Plasmid/genes</a:t>
                      </a:r>
                    </a:p>
                  </a:txBody>
                  <a:tcPr marL="99323" marR="99323" marT="49661" marB="49661">
                    <a:solidFill>
                      <a:srgbClr val="C00000"/>
                    </a:solidFill>
                  </a:tcPr>
                </a:tc>
                <a:extLst>
                  <a:ext uri="{0D108BD9-81ED-4DB2-BD59-A6C34878D82A}">
                    <a16:rowId xmlns:a16="http://schemas.microsoft.com/office/drawing/2014/main" val="3897632033"/>
                  </a:ext>
                </a:extLst>
              </a:tr>
              <a:tr h="585307">
                <a:tc>
                  <a:txBody>
                    <a:bodyPr/>
                    <a:lstStyle/>
                    <a:p>
                      <a:pPr algn="ctr"/>
                      <a:r>
                        <a:rPr lang="en-US" sz="2600" dirty="0">
                          <a:latin typeface="Calibri" panose="020F0502020204030204" pitchFamily="34" charset="0"/>
                          <a:cs typeface="Calibri" panose="020F0502020204030204" pitchFamily="34" charset="0"/>
                        </a:rPr>
                        <a:t>1</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Thorne</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Wild type (WT)</a:t>
                      </a:r>
                    </a:p>
                  </a:txBody>
                  <a:tcPr marL="99323" marR="99323" marT="49661" marB="49661"/>
                </a:tc>
                <a:extLst>
                  <a:ext uri="{0D108BD9-81ED-4DB2-BD59-A6C34878D82A}">
                    <a16:rowId xmlns:a16="http://schemas.microsoft.com/office/drawing/2014/main" val="1830378976"/>
                  </a:ext>
                </a:extLst>
              </a:tr>
              <a:tr h="585307">
                <a:tc>
                  <a:txBody>
                    <a:bodyPr/>
                    <a:lstStyle/>
                    <a:p>
                      <a:pPr algn="ctr"/>
                      <a:r>
                        <a:rPr lang="en-US" sz="2600" dirty="0">
                          <a:latin typeface="Calibri" panose="020F0502020204030204" pitchFamily="34" charset="0"/>
                          <a:cs typeface="Calibri" panose="020F0502020204030204" pitchFamily="34" charset="0"/>
                        </a:rPr>
                        <a:t>2</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917-17</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pPTN1174 (WR1)</a:t>
                      </a:r>
                    </a:p>
                  </a:txBody>
                  <a:tcPr marL="99323" marR="99323" marT="49661" marB="49661"/>
                </a:tc>
                <a:extLst>
                  <a:ext uri="{0D108BD9-81ED-4DB2-BD59-A6C34878D82A}">
                    <a16:rowId xmlns:a16="http://schemas.microsoft.com/office/drawing/2014/main" val="2755518074"/>
                  </a:ext>
                </a:extLst>
              </a:tr>
              <a:tr h="585307">
                <a:tc>
                  <a:txBody>
                    <a:bodyPr/>
                    <a:lstStyle/>
                    <a:p>
                      <a:pPr algn="ctr"/>
                      <a:r>
                        <a:rPr lang="en-US" sz="2600" dirty="0">
                          <a:latin typeface="Calibri" panose="020F0502020204030204" pitchFamily="34" charset="0"/>
                          <a:cs typeface="Calibri" panose="020F0502020204030204" pitchFamily="34" charset="0"/>
                        </a:rPr>
                        <a:t>3</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970-1</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pPTN1248 (WR1+DGAT)</a:t>
                      </a:r>
                    </a:p>
                  </a:txBody>
                  <a:tcPr marL="99323" marR="99323" marT="49661" marB="49661"/>
                </a:tc>
                <a:extLst>
                  <a:ext uri="{0D108BD9-81ED-4DB2-BD59-A6C34878D82A}">
                    <a16:rowId xmlns:a16="http://schemas.microsoft.com/office/drawing/2014/main" val="1888645127"/>
                  </a:ext>
                </a:extLst>
              </a:tr>
              <a:tr h="815231">
                <a:tc>
                  <a:txBody>
                    <a:bodyPr/>
                    <a:lstStyle/>
                    <a:p>
                      <a:pPr algn="ctr"/>
                      <a:r>
                        <a:rPr lang="en-US" sz="2600" dirty="0">
                          <a:latin typeface="Calibri" panose="020F0502020204030204" pitchFamily="34" charset="0"/>
                          <a:cs typeface="Calibri" panose="020F0502020204030204" pitchFamily="34" charset="0"/>
                        </a:rPr>
                        <a:t>4</a:t>
                      </a:r>
                    </a:p>
                  </a:txBody>
                  <a:tcPr marL="99323" marR="99323" marT="49661" marB="4966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dirty="0">
                          <a:latin typeface="Calibri" panose="020F0502020204030204" pitchFamily="34" charset="0"/>
                          <a:cs typeface="Calibri" panose="020F0502020204030204" pitchFamily="34" charset="0"/>
                        </a:rPr>
                        <a:t>1053-10</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pPTN1314 (WR1</a:t>
                      </a:r>
                      <a:r>
                        <a:rPr lang="en-US" sz="2600" baseline="0" dirty="0">
                          <a:latin typeface="Calibri" panose="020F0502020204030204" pitchFamily="34" charset="0"/>
                          <a:cs typeface="Calibri" panose="020F0502020204030204" pitchFamily="34" charset="0"/>
                        </a:rPr>
                        <a:t> + </a:t>
                      </a:r>
                      <a:r>
                        <a:rPr lang="en-US" sz="2600" baseline="0" dirty="0" err="1">
                          <a:latin typeface="Calibri" panose="020F0502020204030204" pitchFamily="34" charset="0"/>
                          <a:cs typeface="Calibri" panose="020F0502020204030204" pitchFamily="34" charset="0"/>
                        </a:rPr>
                        <a:t>KasII</a:t>
                      </a:r>
                      <a:r>
                        <a:rPr lang="en-US" sz="2600" baseline="0" dirty="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a:txBody>
                  <a:tcPr marL="99323" marR="99323" marT="49661" marB="49661"/>
                </a:tc>
                <a:extLst>
                  <a:ext uri="{0D108BD9-81ED-4DB2-BD59-A6C34878D82A}">
                    <a16:rowId xmlns:a16="http://schemas.microsoft.com/office/drawing/2014/main" val="3480195519"/>
                  </a:ext>
                </a:extLst>
              </a:tr>
            </a:tbl>
          </a:graphicData>
        </a:graphic>
      </p:graphicFrame>
      <mc:AlternateContent xmlns:mc="http://schemas.openxmlformats.org/markup-compatibility/2006">
        <mc:Choice xmlns:a14="http://schemas.microsoft.com/office/drawing/2010/main" Requires="a14">
          <p:graphicFrame>
            <p:nvGraphicFramePr>
              <p:cNvPr id="65" name="Table 64">
                <a:extLst>
                  <a:ext uri="{FF2B5EF4-FFF2-40B4-BE49-F238E27FC236}">
                    <a16:creationId xmlns:a16="http://schemas.microsoft.com/office/drawing/2014/main" id="{8F925F0A-2C49-F54D-AD8A-5426235C86CF}"/>
                  </a:ext>
                </a:extLst>
              </p:cNvPr>
              <p:cNvGraphicFramePr>
                <a:graphicFrameLocks noGrp="1"/>
              </p:cNvGraphicFramePr>
              <p:nvPr>
                <p:extLst>
                  <p:ext uri="{D42A27DB-BD31-4B8C-83A1-F6EECF244321}">
                    <p14:modId xmlns:p14="http://schemas.microsoft.com/office/powerpoint/2010/main" val="2965978029"/>
                  </p:ext>
                </p:extLst>
              </p:nvPr>
            </p:nvGraphicFramePr>
            <p:xfrm>
              <a:off x="10264163" y="4806088"/>
              <a:ext cx="8581763" cy="24735036"/>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2841385581"/>
                        </a:ext>
                      </a:extLst>
                    </a:gridCol>
                  </a:tblGrid>
                  <a:tr h="1061990">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Calibri" panose="020F0502020204030204" pitchFamily="34" charset="0"/>
                              <a:ea typeface="Arial" charset="0"/>
                              <a:cs typeface="Calibri" panose="020F0502020204030204" pitchFamily="34" charset="0"/>
                            </a:rPr>
                            <a:t>METHODS</a:t>
                          </a:r>
                        </a:p>
                      </a:txBody>
                      <a:tcPr marL="0" marR="0" marT="198646" marB="198646" anchor="ctr">
                        <a:solidFill>
                          <a:srgbClr val="CB2133"/>
                        </a:solidFill>
                      </a:tcPr>
                    </a:tc>
                    <a:extLst>
                      <a:ext uri="{0D108BD9-81ED-4DB2-BD59-A6C34878D82A}">
                        <a16:rowId xmlns:a16="http://schemas.microsoft.com/office/drawing/2014/main" val="104047350"/>
                      </a:ext>
                    </a:extLst>
                  </a:tr>
                  <a:tr h="9584646">
                    <a:tc>
                      <a:txBody>
                        <a:bodyPr/>
                        <a:lstStyle/>
                        <a:p>
                          <a:pPr algn="just">
                            <a:spcAft>
                              <a:spcPts val="2400"/>
                            </a:spcAft>
                          </a:pPr>
                          <a:endParaRPr lang="en-US" sz="26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2400"/>
                            </a:spcAft>
                            <a:buClrTx/>
                            <a:buSzTx/>
                            <a:buFont typeface="Wingdings" pitchFamily="2" charset="2"/>
                            <a:buNone/>
                            <a:tabLst/>
                            <a:defRPr/>
                          </a:pPr>
                          <a:endParaRPr lang="en-US" sz="26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2400"/>
                            </a:spcAft>
                            <a:buClrTx/>
                            <a:buSzTx/>
                            <a:buFont typeface="Wingdings" pitchFamily="2" charset="2"/>
                            <a:buNone/>
                            <a:tabLst/>
                            <a:defRPr/>
                          </a:pPr>
                          <a:endParaRPr lang="en-US" sz="26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2400"/>
                            </a:spcAft>
                            <a:buClrTx/>
                            <a:buSzTx/>
                            <a:buFont typeface="Wingdings" pitchFamily="2" charset="2"/>
                            <a:buNone/>
                            <a:tabLst/>
                            <a:defRPr/>
                          </a:pPr>
                          <a:endParaRPr lang="en-US" sz="26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2400"/>
                            </a:spcAft>
                            <a:buClrTx/>
                            <a:buSzTx/>
                            <a:buFont typeface="Wingdings" pitchFamily="2" charset="2"/>
                            <a:buNone/>
                            <a:tabLst/>
                            <a:defRPr/>
                          </a:pPr>
                          <a:endParaRPr lang="en-US" sz="2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2400"/>
                            </a:spcAft>
                            <a:buClrTx/>
                            <a:buSzTx/>
                            <a:buFont typeface="Wingdings" pitchFamily="2" charset="2"/>
                            <a:buNone/>
                            <a:tabLst/>
                            <a:defRPr/>
                          </a:pPr>
                          <a:endParaRPr lang="en-US" sz="1000" dirty="0">
                            <a:latin typeface="Calibri" panose="020F0502020204030204" pitchFamily="34" charset="0"/>
                            <a:ea typeface="Times New Roman" charset="0"/>
                            <a:cs typeface="Calibri" panose="020F0502020204030204" pitchFamily="34" charset="0"/>
                          </a:endParaRPr>
                        </a:p>
                        <a:p>
                          <a:pPr marL="0" marR="0" lvl="0" indent="0" algn="ctr" defTabSz="2651760" rtl="0" eaLnBrk="1" fontAlgn="auto" latinLnBrk="0" hangingPunct="1">
                            <a:lnSpc>
                              <a:spcPct val="100000"/>
                            </a:lnSpc>
                            <a:spcBef>
                              <a:spcPts val="0"/>
                            </a:spcBef>
                            <a:spcAft>
                              <a:spcPts val="1200"/>
                            </a:spcAft>
                            <a:buClrTx/>
                            <a:buSzTx/>
                            <a:buFont typeface="Wingdings" pitchFamily="2" charset="2"/>
                            <a:buNone/>
                            <a:tabLst/>
                            <a:defRPr/>
                          </a:pPr>
                          <a:r>
                            <a:rPr lang="en-US" sz="2200" b="1" dirty="0">
                              <a:latin typeface="Calibri" panose="020F0502020204030204" pitchFamily="34" charset="0"/>
                              <a:ea typeface="Times New Roman" charset="0"/>
                              <a:cs typeface="Calibri" panose="020F0502020204030204" pitchFamily="34" charset="0"/>
                            </a:rPr>
                            <a:t>Figure 1. Sample of gene counts</a:t>
                          </a:r>
                        </a:p>
                        <a:p>
                          <a:pPr marL="457200" marR="0" lvl="0" indent="-457200" algn="just" defTabSz="2651760" rtl="0" eaLnBrk="1" fontAlgn="auto" latinLnBrk="0" hangingPunct="1">
                            <a:lnSpc>
                              <a:spcPct val="100000"/>
                            </a:lnSpc>
                            <a:spcBef>
                              <a:spcPts val="0"/>
                            </a:spcBef>
                            <a:spcAft>
                              <a:spcPts val="1800"/>
                            </a:spcAft>
                            <a:buClrTx/>
                            <a:buSzTx/>
                            <a:buFont typeface="+mj-lt"/>
                            <a:buAutoNum type="arabicPeriod"/>
                            <a:tabLst/>
                            <a:defRPr/>
                          </a:pPr>
                          <a:r>
                            <a:rPr lang="en-US" sz="2600" b="0" dirty="0">
                              <a:latin typeface="Calibri" panose="020F0502020204030204" pitchFamily="34" charset="0"/>
                              <a:ea typeface="Times New Roman" charset="0"/>
                              <a:cs typeface="Calibri" panose="020F0502020204030204" pitchFamily="34" charset="0"/>
                            </a:rPr>
                            <a:t>The gene counts for each sample could have been acquired from a different part of the plant thus unbalancing the whole sample itself.</a:t>
                          </a:r>
                        </a:p>
                        <a:p>
                          <a:pPr marL="457200" marR="0" lvl="0" indent="-457200" algn="just" defTabSz="2651760" rtl="0" eaLnBrk="1" fontAlgn="auto" latinLnBrk="0" hangingPunct="1">
                            <a:lnSpc>
                              <a:spcPct val="100000"/>
                            </a:lnSpc>
                            <a:spcBef>
                              <a:spcPts val="0"/>
                            </a:spcBef>
                            <a:spcAft>
                              <a:spcPts val="1800"/>
                            </a:spcAft>
                            <a:buClrTx/>
                            <a:buSzTx/>
                            <a:buFont typeface="+mj-lt"/>
                            <a:buAutoNum type="arabicPeriod"/>
                            <a:tabLst/>
                            <a:defRPr/>
                          </a:pPr>
                          <a:r>
                            <a:rPr lang="en-US" sz="2600" b="0" dirty="0">
                              <a:latin typeface="Calibri" panose="020F0502020204030204" pitchFamily="34" charset="0"/>
                              <a:ea typeface="Times New Roman" charset="0"/>
                              <a:cs typeface="Calibri" panose="020F0502020204030204" pitchFamily="34" charset="0"/>
                            </a:rPr>
                            <a:t>The data is very large (56,045 genes * 36 samples) making any p-value from the Wald test (even small ones) extremely possible to false positives. For example, 5% of 4000 results is still 200 false positives.</a:t>
                          </a:r>
                        </a:p>
                        <a:p>
                          <a:pPr marL="0" marR="0" lvl="0" indent="0" algn="just" defTabSz="2651760" rtl="0" eaLnBrk="1" fontAlgn="auto" latinLnBrk="0" hangingPunct="1">
                            <a:lnSpc>
                              <a:spcPct val="100000"/>
                            </a:lnSpc>
                            <a:spcBef>
                              <a:spcPts val="0"/>
                            </a:spcBef>
                            <a:spcAft>
                              <a:spcPts val="1800"/>
                            </a:spcAft>
                            <a:buClrTx/>
                            <a:buSzTx/>
                            <a:buFontTx/>
                            <a:buNone/>
                            <a:tabLst/>
                            <a:defRPr/>
                          </a:pPr>
                          <a:r>
                            <a:rPr lang="en-US" sz="2600" b="0" dirty="0">
                              <a:latin typeface="Calibri" panose="020F0502020204030204" pitchFamily="34" charset="0"/>
                              <a:ea typeface="Times New Roman" charset="0"/>
                              <a:cs typeface="Calibri" panose="020F0502020204030204" pitchFamily="34" charset="0"/>
                            </a:rPr>
                            <a:t>To overcome this problem, we utilized Bioconductor’s DESEQ2 package which normalizes samples employing th</a:t>
                          </a:r>
                          <a:r>
                            <a:rPr lang="en-US" sz="2600" dirty="0">
                              <a:latin typeface="Calibri" panose="020F0502020204030204" pitchFamily="34" charset="0"/>
                              <a:ea typeface="Times New Roman" charset="0"/>
                              <a:cs typeface="Calibri" panose="020F0502020204030204" pitchFamily="34" charset="0"/>
                            </a:rPr>
                            <a:t>e logarithmic methods which are manipulated to fit the library size (i.e., sum of one entire column).</a:t>
                          </a:r>
                        </a:p>
                        <a:p>
                          <a:pPr marL="0" marR="0" lvl="0" indent="0" algn="just" defTabSz="2651760" rtl="0" eaLnBrk="1" fontAlgn="auto" latinLnBrk="0" hangingPunct="1">
                            <a:lnSpc>
                              <a:spcPct val="100000"/>
                            </a:lnSpc>
                            <a:spcBef>
                              <a:spcPts val="0"/>
                            </a:spcBef>
                            <a:spcAft>
                              <a:spcPts val="1800"/>
                            </a:spcAft>
                            <a:buClrTx/>
                            <a:buSzTx/>
                            <a:buFontTx/>
                            <a:buNone/>
                            <a:tabLst/>
                            <a:defRPr/>
                          </a:pPr>
                          <a:r>
                            <a:rPr lang="en-US" sz="2600" dirty="0">
                              <a:latin typeface="Calibri" panose="020F0502020204030204" pitchFamily="34" charset="0"/>
                              <a:ea typeface="Times New Roman" charset="0"/>
                              <a:cs typeface="Calibri" panose="020F0502020204030204" pitchFamily="34" charset="0"/>
                            </a:rPr>
                            <a:t>Utilizing logarithms (specifically log</a:t>
                          </a:r>
                          <a:r>
                            <a:rPr lang="en-US" sz="2600" baseline="-25000" dirty="0">
                              <a:latin typeface="Calibri" panose="020F0502020204030204" pitchFamily="34" charset="0"/>
                              <a:ea typeface="Times New Roman" charset="0"/>
                              <a:cs typeface="Calibri" panose="020F0502020204030204" pitchFamily="34" charset="0"/>
                            </a:rPr>
                            <a:t>2</a:t>
                          </a:r>
                          <a:r>
                            <a:rPr lang="en-US" sz="2600" dirty="0">
                              <a:latin typeface="Calibri" panose="020F0502020204030204" pitchFamily="34" charset="0"/>
                              <a:ea typeface="Times New Roman" charset="0"/>
                              <a:cs typeface="Calibri" panose="020F0502020204030204" pitchFamily="34" charset="0"/>
                            </a:rPr>
                            <a:t>) is better because it inherently reduces the variability in data points. They minimize differences between two samples where one might have very few counts while the other might have very many. </a:t>
                          </a:r>
                          <a:r>
                            <a:rPr lang="en-US" sz="2600" baseline="0" dirty="0">
                              <a:latin typeface="Calibri" panose="020F0502020204030204" pitchFamily="34" charset="0"/>
                              <a:ea typeface="Times New Roman" charset="0"/>
                              <a:cs typeface="Calibri" panose="020F0502020204030204" pitchFamily="34" charset="0"/>
                            </a:rPr>
                            <a:t>The following figure shows the comparison between all the </a:t>
                          </a:r>
                          <a14:m>
                            <m:oMath xmlns:m="http://schemas.openxmlformats.org/officeDocument/2006/math">
                              <m:sSub>
                                <m:sSubPr>
                                  <m:ctrlPr>
                                    <a:rPr lang="en-US" sz="2600" i="1" baseline="0" smtClean="0">
                                      <a:latin typeface="Cambria Math" panose="02040503050406030204" pitchFamily="18" charset="0"/>
                                      <a:cs typeface="Calibri" panose="020F0502020204030204" pitchFamily="34" charset="0"/>
                                    </a:rPr>
                                  </m:ctrlPr>
                                </m:sSubPr>
                                <m:e>
                                  <m:r>
                                    <a:rPr lang="en-US" sz="2600" b="0" i="1" baseline="0" smtClean="0">
                                      <a:latin typeface="Cambria Math" panose="02040503050406030204" pitchFamily="18" charset="0"/>
                                      <a:cs typeface="Calibri" panose="020F0502020204030204" pitchFamily="34" charset="0"/>
                                    </a:rPr>
                                    <m:t>𝑙𝑜𝑔</m:t>
                                  </m:r>
                                </m:e>
                                <m:sub>
                                  <m:r>
                                    <a:rPr lang="en-US" sz="2600" b="0" i="1" baseline="0" smtClean="0">
                                      <a:latin typeface="Cambria Math" panose="02040503050406030204" pitchFamily="18" charset="0"/>
                                      <a:cs typeface="Calibri" panose="020F0502020204030204" pitchFamily="34" charset="0"/>
                                    </a:rPr>
                                    <m:t>2</m:t>
                                  </m:r>
                                </m:sub>
                              </m:sSub>
                              <m:r>
                                <a:rPr lang="en-US" sz="2600" b="0" i="1" baseline="0" smtClean="0">
                                  <a:latin typeface="Cambria Math" panose="02040503050406030204" pitchFamily="18" charset="0"/>
                                  <a:cs typeface="Calibri" panose="020F0502020204030204" pitchFamily="34" charset="0"/>
                                </a:rPr>
                                <m:t>(</m:t>
                              </m:r>
                              <m:r>
                                <a:rPr lang="en-US" sz="2600" b="0" i="1" baseline="0" smtClean="0">
                                  <a:latin typeface="Cambria Math" panose="02040503050406030204" pitchFamily="18" charset="0"/>
                                  <a:cs typeface="Calibri" panose="020F0502020204030204" pitchFamily="34" charset="0"/>
                                </a:rPr>
                                <m:t>𝑐𝑜𝑢𝑛𝑡𝑠</m:t>
                              </m:r>
                              <m:r>
                                <a:rPr lang="en-US" sz="2600" b="0" i="1" baseline="0" smtClean="0">
                                  <a:latin typeface="Cambria Math" panose="02040503050406030204" pitchFamily="18" charset="0"/>
                                  <a:cs typeface="Calibri" panose="020F0502020204030204" pitchFamily="34" charset="0"/>
                                </a:rPr>
                                <m:t>)</m:t>
                              </m:r>
                            </m:oMath>
                          </a14:m>
                          <a:r>
                            <a:rPr lang="en-US" sz="2600" baseline="0" dirty="0">
                              <a:latin typeface="Calibri" panose="020F0502020204030204" pitchFamily="34" charset="0"/>
                              <a:ea typeface="Times New Roman" charset="0"/>
                              <a:cs typeface="Calibri" panose="020F0502020204030204" pitchFamily="34" charset="0"/>
                            </a:rPr>
                            <a:t> of three of the samples. </a:t>
                          </a:r>
                        </a:p>
                        <a:p>
                          <a:pPr marL="0" marR="0" lvl="0" indent="0" algn="just" defTabSz="2651760" rtl="0" eaLnBrk="1" fontAlgn="auto" latinLnBrk="0" hangingPunct="1">
                            <a:lnSpc>
                              <a:spcPct val="100000"/>
                            </a:lnSpc>
                            <a:spcBef>
                              <a:spcPts val="0"/>
                            </a:spcBef>
                            <a:spcAft>
                              <a:spcPts val="1800"/>
                            </a:spcAft>
                            <a:buClrTx/>
                            <a:buSzTx/>
                            <a:buFontTx/>
                            <a:buNone/>
                            <a:tabLst/>
                            <a:defRPr/>
                          </a:pPr>
                          <a:endParaRPr lang="en-US" sz="2600" baseline="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6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6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2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6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6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6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2000" dirty="0">
                            <a:latin typeface="Calibri" panose="020F0502020204030204" pitchFamily="34" charset="0"/>
                            <a:ea typeface="Times New Roman" charset="0"/>
                            <a:cs typeface="Calibri" panose="020F0502020204030204" pitchFamily="34" charset="0"/>
                          </a:endParaRPr>
                        </a:p>
                        <a:p>
                          <a:pPr algn="ctr">
                            <a:spcAft>
                              <a:spcPts val="1200"/>
                            </a:spcAft>
                          </a:pPr>
                          <a:r>
                            <a:rPr lang="en-US" sz="2200" b="1" dirty="0">
                              <a:latin typeface="Calibri" panose="020F0502020204030204" pitchFamily="34" charset="0"/>
                              <a:ea typeface="Times New Roman" charset="0"/>
                              <a:cs typeface="Calibri" panose="020F0502020204030204" pitchFamily="34" charset="0"/>
                            </a:rPr>
                            <a:t>Figure 2a. A1_1 compared to A1_3</a:t>
                          </a: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algn="l">
                            <a:spcAft>
                              <a:spcPts val="1200"/>
                            </a:spcAft>
                          </a:pPr>
                          <a:endParaRPr lang="en-US" sz="2600" b="0" dirty="0">
                            <a:latin typeface="Calibri" panose="020F0502020204030204" pitchFamily="34" charset="0"/>
                            <a:ea typeface="Times New Roman" charset="0"/>
                            <a:cs typeface="Calibri" panose="020F0502020204030204" pitchFamily="34" charset="0"/>
                          </a:endParaRPr>
                        </a:p>
                        <a:p>
                          <a:pPr marL="0" marR="0" lvl="0" indent="0" algn="ctr" defTabSz="3840480" rtl="0" eaLnBrk="1" fontAlgn="auto" latinLnBrk="0" hangingPunct="1">
                            <a:lnSpc>
                              <a:spcPct val="100000"/>
                            </a:lnSpc>
                            <a:spcBef>
                              <a:spcPts val="0"/>
                            </a:spcBef>
                            <a:spcAft>
                              <a:spcPts val="100"/>
                            </a:spcAft>
                            <a:buClrTx/>
                            <a:buSzTx/>
                            <a:buFontTx/>
                            <a:buNone/>
                            <a:tabLst/>
                            <a:defRPr/>
                          </a:pPr>
                          <a:r>
                            <a:rPr lang="en-US" sz="2200" b="1" dirty="0">
                              <a:latin typeface="Calibri" panose="020F0502020204030204" pitchFamily="34" charset="0"/>
                              <a:ea typeface="Times New Roman" charset="0"/>
                              <a:cs typeface="Calibri" panose="020F0502020204030204" pitchFamily="34" charset="0"/>
                            </a:rPr>
                            <a:t>Figure 2b. A1_1 compared to B4_2</a:t>
                          </a:r>
                        </a:p>
                        <a:p>
                          <a:pPr marL="0" marR="0" lvl="0" indent="0" algn="ctr" defTabSz="3840480" rtl="0" eaLnBrk="1" fontAlgn="auto" latinLnBrk="0" hangingPunct="1">
                            <a:lnSpc>
                              <a:spcPct val="100000"/>
                            </a:lnSpc>
                            <a:spcBef>
                              <a:spcPts val="0"/>
                            </a:spcBef>
                            <a:spcAft>
                              <a:spcPts val="3000"/>
                            </a:spcAft>
                            <a:buClrTx/>
                            <a:buSzTx/>
                            <a:buFontTx/>
                            <a:buNone/>
                            <a:tabLst/>
                            <a:defRPr/>
                          </a:pPr>
                          <a:endParaRPr lang="en-US" sz="100" b="1" dirty="0">
                            <a:latin typeface="Calibri" panose="020F0502020204030204" pitchFamily="34" charset="0"/>
                            <a:ea typeface="Times New Roman" charset="0"/>
                            <a:cs typeface="Calibri" panose="020F0502020204030204" pitchFamily="34" charset="0"/>
                          </a:endParaRPr>
                        </a:p>
                      </a:txBody>
                      <a:tcPr marL="397292" marR="397292" marT="397292" marB="49661">
                        <a:solidFill>
                          <a:schemeClr val="bg1"/>
                        </a:solidFill>
                      </a:tcPr>
                    </a:tc>
                    <a:extLst>
                      <a:ext uri="{0D108BD9-81ED-4DB2-BD59-A6C34878D82A}">
                        <a16:rowId xmlns:a16="http://schemas.microsoft.com/office/drawing/2014/main" val="3574022791"/>
                      </a:ext>
                    </a:extLst>
                  </a:tr>
                  <a:tr h="850451">
                    <a:tc>
                      <a:txBody>
                        <a:bodyPr/>
                        <a:lstStyle/>
                        <a:p>
                          <a:pPr marL="0" indent="0">
                            <a:spcAft>
                              <a:spcPts val="2400"/>
                            </a:spcAft>
                            <a:buFont typeface="Arial" panose="020B0604020202020204" pitchFamily="34" charset="0"/>
                            <a:buNone/>
                          </a:pPr>
                          <a:endParaRPr lang="en-US" sz="2600" dirty="0">
                            <a:latin typeface="Calibri" panose="020F0502020204030204" pitchFamily="34" charset="0"/>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1664451625"/>
                      </a:ext>
                    </a:extLst>
                  </a:tr>
                </a:tbl>
              </a:graphicData>
            </a:graphic>
          </p:graphicFrame>
        </mc:Choice>
        <mc:Fallback>
          <p:graphicFrame>
            <p:nvGraphicFramePr>
              <p:cNvPr id="65" name="Table 64">
                <a:extLst>
                  <a:ext uri="{FF2B5EF4-FFF2-40B4-BE49-F238E27FC236}">
                    <a16:creationId xmlns:a16="http://schemas.microsoft.com/office/drawing/2014/main" id="{8F925F0A-2C49-F54D-AD8A-5426235C86CF}"/>
                  </a:ext>
                </a:extLst>
              </p:cNvPr>
              <p:cNvGraphicFramePr>
                <a:graphicFrameLocks noGrp="1"/>
              </p:cNvGraphicFramePr>
              <p:nvPr>
                <p:extLst>
                  <p:ext uri="{D42A27DB-BD31-4B8C-83A1-F6EECF244321}">
                    <p14:modId xmlns:p14="http://schemas.microsoft.com/office/powerpoint/2010/main" val="2965978029"/>
                  </p:ext>
                </p:extLst>
              </p:nvPr>
            </p:nvGraphicFramePr>
            <p:xfrm>
              <a:off x="10264163" y="4806088"/>
              <a:ext cx="8581763" cy="24735036"/>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2841385581"/>
                        </a:ext>
                      </a:extLst>
                    </a:gridCol>
                  </a:tblGrid>
                  <a:tr h="1067852">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Calibri" panose="020F0502020204030204" pitchFamily="34" charset="0"/>
                              <a:ea typeface="Arial" charset="0"/>
                              <a:cs typeface="Calibri" panose="020F0502020204030204" pitchFamily="34" charset="0"/>
                            </a:rPr>
                            <a:t>METHODS</a:t>
                          </a:r>
                        </a:p>
                      </a:txBody>
                      <a:tcPr marL="0" marR="0" marT="198646" marB="198646" anchor="ctr">
                        <a:solidFill>
                          <a:srgbClr val="CB2133"/>
                        </a:solidFill>
                      </a:tcPr>
                    </a:tc>
                    <a:extLst>
                      <a:ext uri="{0D108BD9-81ED-4DB2-BD59-A6C34878D82A}">
                        <a16:rowId xmlns:a16="http://schemas.microsoft.com/office/drawing/2014/main" val="104047350"/>
                      </a:ext>
                    </a:extLst>
                  </a:tr>
                  <a:tr h="22816733">
                    <a:tc>
                      <a:txBody>
                        <a:bodyPr/>
                        <a:lstStyle/>
                        <a:p>
                          <a:endParaRPr lang="en-US"/>
                        </a:p>
                      </a:txBody>
                      <a:tcPr marL="397292" marR="397292" marT="397292" marB="49661">
                        <a:blipFill>
                          <a:blip r:embed="rId4"/>
                          <a:stretch>
                            <a:fillRect l="-740" t="-4783" r="-740" b="-4171"/>
                          </a:stretch>
                        </a:blipFill>
                      </a:tcPr>
                    </a:tc>
                    <a:extLst>
                      <a:ext uri="{0D108BD9-81ED-4DB2-BD59-A6C34878D82A}">
                        <a16:rowId xmlns:a16="http://schemas.microsoft.com/office/drawing/2014/main" val="3574022791"/>
                      </a:ext>
                    </a:extLst>
                  </a:tr>
                  <a:tr h="850451">
                    <a:tc>
                      <a:txBody>
                        <a:bodyPr/>
                        <a:lstStyle/>
                        <a:p>
                          <a:pPr marL="0" indent="0">
                            <a:spcAft>
                              <a:spcPts val="2400"/>
                            </a:spcAft>
                            <a:buFont typeface="Arial" panose="020B0604020202020204" pitchFamily="34" charset="0"/>
                            <a:buNone/>
                          </a:pPr>
                          <a:endParaRPr lang="en-US" sz="2600" dirty="0">
                            <a:latin typeface="Calibri" panose="020F0502020204030204" pitchFamily="34" charset="0"/>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1664451625"/>
                      </a:ext>
                    </a:extLst>
                  </a:tr>
                </a:tbl>
              </a:graphicData>
            </a:graphic>
          </p:graphicFrame>
        </mc:Fallback>
      </mc:AlternateContent>
      <p:graphicFrame>
        <p:nvGraphicFramePr>
          <p:cNvPr id="66" name="Table 65">
            <a:extLst>
              <a:ext uri="{FF2B5EF4-FFF2-40B4-BE49-F238E27FC236}">
                <a16:creationId xmlns:a16="http://schemas.microsoft.com/office/drawing/2014/main" id="{0DFB06F2-A04F-F644-9946-FAFCFA122CAB}"/>
              </a:ext>
            </a:extLst>
          </p:cNvPr>
          <p:cNvGraphicFramePr>
            <a:graphicFrameLocks noGrp="1"/>
          </p:cNvGraphicFramePr>
          <p:nvPr>
            <p:extLst>
              <p:ext uri="{D42A27DB-BD31-4B8C-83A1-F6EECF244321}">
                <p14:modId xmlns:p14="http://schemas.microsoft.com/office/powerpoint/2010/main" val="1655077746"/>
              </p:ext>
            </p:extLst>
          </p:nvPr>
        </p:nvGraphicFramePr>
        <p:xfrm>
          <a:off x="19738771" y="4826921"/>
          <a:ext cx="8581763" cy="14294665"/>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2841385581"/>
                    </a:ext>
                  </a:extLst>
                </a:gridCol>
              </a:tblGrid>
              <a:tr h="787305">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Calibri" panose="020F0502020204030204" pitchFamily="34" charset="0"/>
                          <a:ea typeface="Arial" charset="0"/>
                          <a:cs typeface="Calibri" panose="020F0502020204030204" pitchFamily="34" charset="0"/>
                        </a:rPr>
                        <a:t>METHODS (CONT.)</a:t>
                      </a:r>
                    </a:p>
                  </a:txBody>
                  <a:tcPr marL="0" marR="0" marT="198646" marB="198646" anchor="ctr">
                    <a:solidFill>
                      <a:srgbClr val="CB2133"/>
                    </a:solidFill>
                  </a:tcPr>
                </a:tc>
                <a:extLst>
                  <a:ext uri="{0D108BD9-81ED-4DB2-BD59-A6C34878D82A}">
                    <a16:rowId xmlns:a16="http://schemas.microsoft.com/office/drawing/2014/main" val="104047350"/>
                  </a:ext>
                </a:extLst>
              </a:tr>
              <a:tr h="12383620">
                <a:tc>
                  <a:txBody>
                    <a:bodyPr/>
                    <a:lstStyle/>
                    <a:p>
                      <a:pPr algn="just">
                        <a:spcAft>
                          <a:spcPts val="1800"/>
                        </a:spcAft>
                      </a:pPr>
                      <a:r>
                        <a:rPr lang="en-US" sz="2600" dirty="0">
                          <a:latin typeface="Calibri" panose="020F0502020204030204" pitchFamily="34" charset="0"/>
                          <a:ea typeface="Times New Roman" charset="0"/>
                          <a:cs typeface="Calibri" panose="020F0502020204030204" pitchFamily="34" charset="0"/>
                        </a:rPr>
                        <a:t>The graphs above show how similar two samples are across all genes. The more clustered the graph is, the more similar the samples are. As we can see the replicates at R5 are genetically much closer than two different plants at different time points. To work, DESEQ2 requires 2 sets of samples &amp; a design model such that it internally knows what to control for and compare. Based on these inputs, it normalizes the values based on the aforementioned methods. In this case, we separated the data into different files such that each file has one control and one experimental set of samples. Table 2 shows the file designations.</a:t>
                      </a:r>
                    </a:p>
                    <a:p>
                      <a:pPr marL="0" marR="0" lvl="0" indent="0" algn="just" defTabSz="2651760" rtl="0" eaLnBrk="1" fontAlgn="auto" latinLnBrk="0" hangingPunct="1">
                        <a:lnSpc>
                          <a:spcPct val="100000"/>
                        </a:lnSpc>
                        <a:spcBef>
                          <a:spcPts val="0"/>
                        </a:spcBef>
                        <a:spcAft>
                          <a:spcPts val="1800"/>
                        </a:spcAft>
                        <a:buClrTx/>
                        <a:buSzTx/>
                        <a:buFontTx/>
                        <a:buNone/>
                        <a:tabLst/>
                        <a:defRPr/>
                      </a:pPr>
                      <a:endParaRPr lang="en-US" sz="26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Tx/>
                        <a:buNone/>
                        <a:tabLst/>
                        <a:defRPr/>
                      </a:pPr>
                      <a:endParaRPr lang="en-US" sz="260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Tx/>
                        <a:buNone/>
                        <a:tabLst/>
                        <a:defRPr/>
                      </a:pPr>
                      <a:endParaRPr lang="en-US" sz="4400" dirty="0">
                        <a:latin typeface="Calibri" panose="020F0502020204030204" pitchFamily="34" charset="0"/>
                        <a:ea typeface="Times New Roman" charset="0"/>
                        <a:cs typeface="Calibri" panose="020F0502020204030204" pitchFamily="34" charset="0"/>
                      </a:endParaRPr>
                    </a:p>
                    <a:p>
                      <a:pPr marL="0" marR="0" lvl="0" indent="0" algn="ctr" defTabSz="2651760" rtl="0" eaLnBrk="1" fontAlgn="auto" latinLnBrk="0" hangingPunct="1">
                        <a:lnSpc>
                          <a:spcPct val="100000"/>
                        </a:lnSpc>
                        <a:spcBef>
                          <a:spcPts val="0"/>
                        </a:spcBef>
                        <a:spcAft>
                          <a:spcPts val="1200"/>
                        </a:spcAft>
                        <a:buClrTx/>
                        <a:buSzTx/>
                        <a:buFontTx/>
                        <a:buNone/>
                        <a:tabLst/>
                        <a:defRPr/>
                      </a:pPr>
                      <a:r>
                        <a:rPr lang="en-US" sz="2200" b="1" dirty="0">
                          <a:latin typeface="Calibri" panose="020F0502020204030204" pitchFamily="34" charset="0"/>
                          <a:ea typeface="Times New Roman" charset="0"/>
                          <a:cs typeface="Calibri" panose="020F0502020204030204" pitchFamily="34" charset="0"/>
                        </a:rPr>
                        <a:t>Table 2. File designations</a:t>
                      </a:r>
                    </a:p>
                    <a:p>
                      <a:pPr marL="0" marR="0" lvl="0" indent="0" algn="just" defTabSz="2651760" rtl="0" eaLnBrk="1" fontAlgn="auto" latinLnBrk="0" hangingPunct="1">
                        <a:lnSpc>
                          <a:spcPct val="100000"/>
                        </a:lnSpc>
                        <a:spcBef>
                          <a:spcPts val="0"/>
                        </a:spcBef>
                        <a:spcAft>
                          <a:spcPts val="1800"/>
                        </a:spcAft>
                        <a:buClrTx/>
                        <a:buSzTx/>
                        <a:buFontTx/>
                        <a:buNone/>
                        <a:tabLst/>
                        <a:defRPr/>
                      </a:pPr>
                      <a:r>
                        <a:rPr lang="en-US" sz="2600" dirty="0">
                          <a:latin typeface="Calibri" panose="020F0502020204030204" pitchFamily="34" charset="0"/>
                          <a:ea typeface="Times New Roman" charset="0"/>
                          <a:cs typeface="Calibri" panose="020F0502020204030204" pitchFamily="34" charset="0"/>
                        </a:rPr>
                        <a:t>These samples have metadata attached to them internally that indicates genotype and timing. The design formula is the third parameter of the function shown in Figure 3. It </a:t>
                      </a:r>
                      <a:r>
                        <a:rPr lang="en-US" sz="2600" b="0" dirty="0">
                          <a:latin typeface="Calibri" panose="020F0502020204030204" pitchFamily="34" charset="0"/>
                          <a:ea typeface="Times New Roman" charset="0"/>
                          <a:cs typeface="Calibri" panose="020F0502020204030204" pitchFamily="34" charset="0"/>
                        </a:rPr>
                        <a:t>utilizes the data and meta data to produce differentially expressed genes who differ only because of the second term (genotype) while controlling for the first term (time).</a:t>
                      </a:r>
                      <a:endParaRPr lang="en-US" sz="22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1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1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1000" dirty="0">
                        <a:latin typeface="Calibri" panose="020F0502020204030204" pitchFamily="34" charset="0"/>
                        <a:ea typeface="Times New Roman" charset="0"/>
                        <a:cs typeface="Calibri" panose="020F0502020204030204" pitchFamily="34" charset="0"/>
                      </a:endParaRPr>
                    </a:p>
                    <a:p>
                      <a:pPr algn="ctr">
                        <a:spcAft>
                          <a:spcPts val="1200"/>
                        </a:spcAft>
                      </a:pPr>
                      <a:r>
                        <a:rPr lang="en-US" sz="2200" b="1" dirty="0">
                          <a:latin typeface="Calibri" panose="020F0502020204030204" pitchFamily="34" charset="0"/>
                          <a:ea typeface="Times New Roman" charset="0"/>
                          <a:cs typeface="Calibri" panose="020F0502020204030204" pitchFamily="34" charset="0"/>
                        </a:rPr>
                        <a:t>Figure 3. Design formula</a:t>
                      </a:r>
                    </a:p>
                  </a:txBody>
                  <a:tcPr marL="397292" marR="397292" marT="397292" marB="49661">
                    <a:solidFill>
                      <a:schemeClr val="bg1"/>
                    </a:solidFill>
                  </a:tcPr>
                </a:tc>
                <a:extLst>
                  <a:ext uri="{0D108BD9-81ED-4DB2-BD59-A6C34878D82A}">
                    <a16:rowId xmlns:a16="http://schemas.microsoft.com/office/drawing/2014/main" val="3574022791"/>
                  </a:ext>
                </a:extLst>
              </a:tr>
              <a:tr h="621669">
                <a:tc>
                  <a:txBody>
                    <a:bodyPr/>
                    <a:lstStyle/>
                    <a:p>
                      <a:pPr marL="0" indent="0">
                        <a:spcAft>
                          <a:spcPts val="1800"/>
                        </a:spcAft>
                        <a:buFont typeface="Arial" panose="020B0604020202020204" pitchFamily="34" charset="0"/>
                        <a:buNone/>
                      </a:pPr>
                      <a:endParaRPr lang="en-US" sz="2600" dirty="0">
                        <a:latin typeface="Calibri" panose="020F0502020204030204" pitchFamily="34" charset="0"/>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1664451625"/>
                  </a:ext>
                </a:extLst>
              </a:tr>
            </a:tbl>
          </a:graphicData>
        </a:graphic>
      </p:graphicFrame>
      <p:pic>
        <p:nvPicPr>
          <p:cNvPr id="107" name="Picture 106" descr="Text&#10;&#10;Description automatically generated">
            <a:extLst>
              <a:ext uri="{FF2B5EF4-FFF2-40B4-BE49-F238E27FC236}">
                <a16:creationId xmlns:a16="http://schemas.microsoft.com/office/drawing/2014/main" id="{47C0E7B9-2E26-CF4B-AD65-6348BD2D813A}"/>
              </a:ext>
            </a:extLst>
          </p:cNvPr>
          <p:cNvPicPr>
            <a:picLocks noChangeAspect="1"/>
          </p:cNvPicPr>
          <p:nvPr/>
        </p:nvPicPr>
        <p:blipFill>
          <a:blip r:embed="rId5"/>
          <a:stretch>
            <a:fillRect/>
          </a:stretch>
        </p:blipFill>
        <p:spPr>
          <a:xfrm>
            <a:off x="20127874" y="16307776"/>
            <a:ext cx="7751215" cy="1403423"/>
          </a:xfrm>
          <a:prstGeom prst="rect">
            <a:avLst/>
          </a:prstGeom>
        </p:spPr>
      </p:pic>
      <p:graphicFrame>
        <p:nvGraphicFramePr>
          <p:cNvPr id="92" name="Table 91">
            <a:extLst>
              <a:ext uri="{FF2B5EF4-FFF2-40B4-BE49-F238E27FC236}">
                <a16:creationId xmlns:a16="http://schemas.microsoft.com/office/drawing/2014/main" id="{5939BA2F-86D7-D142-AC23-2F22B367D55A}"/>
              </a:ext>
            </a:extLst>
          </p:cNvPr>
          <p:cNvGraphicFramePr>
            <a:graphicFrameLocks noGrp="1"/>
          </p:cNvGraphicFramePr>
          <p:nvPr>
            <p:extLst>
              <p:ext uri="{D42A27DB-BD31-4B8C-83A1-F6EECF244321}">
                <p14:modId xmlns:p14="http://schemas.microsoft.com/office/powerpoint/2010/main" val="383455431"/>
              </p:ext>
            </p:extLst>
          </p:nvPr>
        </p:nvGraphicFramePr>
        <p:xfrm>
          <a:off x="19712599" y="18764377"/>
          <a:ext cx="8581763" cy="10814403"/>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1162202965"/>
                    </a:ext>
                  </a:extLst>
                </a:gridCol>
              </a:tblGrid>
              <a:tr h="1046811">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mn-lt"/>
                          <a:ea typeface="Arial" charset="0"/>
                          <a:cs typeface="Calibri" panose="020F0502020204030204" pitchFamily="34" charset="0"/>
                        </a:rPr>
                        <a:t>RESULTS</a:t>
                      </a:r>
                    </a:p>
                  </a:txBody>
                  <a:tcPr marL="0" marR="0" marT="198646" marB="198646" anchor="ctr">
                    <a:solidFill>
                      <a:srgbClr val="CB2133"/>
                    </a:solidFill>
                  </a:tcPr>
                </a:tc>
                <a:extLst>
                  <a:ext uri="{0D108BD9-81ED-4DB2-BD59-A6C34878D82A}">
                    <a16:rowId xmlns:a16="http://schemas.microsoft.com/office/drawing/2014/main" val="2748323761"/>
                  </a:ext>
                </a:extLst>
              </a:tr>
              <a:tr h="8903358">
                <a:tc>
                  <a:txBody>
                    <a:bodyPr/>
                    <a:lstStyle/>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r>
                        <a:rPr lang="en-US" sz="2600" dirty="0">
                          <a:latin typeface="+mn-lt"/>
                          <a:ea typeface="Times New Roman" charset="0"/>
                          <a:cs typeface="Times New Roman" panose="02020603050405020304" pitchFamily="18" charset="0"/>
                        </a:rPr>
                        <a:t>The model above controls for the time points while measuring the variance across both the genotypes. After</a:t>
                      </a: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r>
                        <a:rPr lang="en-US" sz="2600" dirty="0">
                          <a:latin typeface="+mn-lt"/>
                          <a:ea typeface="Times New Roman" charset="0"/>
                          <a:cs typeface="Times New Roman" panose="02020603050405020304" pitchFamily="18" charset="0"/>
                        </a:rPr>
                        <a:t>running the data through our design, we obtain results which contain log2FoldChange (difference between log of </a:t>
                      </a:r>
                      <a:r>
                        <a:rPr lang="en-US" sz="2600" b="0" dirty="0">
                          <a:latin typeface="Calibri" panose="020F0502020204030204" pitchFamily="34" charset="0"/>
                          <a:ea typeface="Times New Roman" charset="0"/>
                          <a:cs typeface="Calibri" panose="020F0502020204030204" pitchFamily="34" charset="0"/>
                        </a:rPr>
                        <a:t>gene counts) and p-adj (adjusted p-value calculated by the Benjamini and Hochberg method). From the results data, we then eliminated all the genes with a log2FoldChange &lt; 0.7 </a:t>
                      </a:r>
                      <a:r>
                        <a:rPr lang="en-US" sz="2600" b="1" dirty="0">
                          <a:latin typeface="Calibri" panose="020F0502020204030204" pitchFamily="34" charset="0"/>
                          <a:ea typeface="Times New Roman" charset="0"/>
                          <a:cs typeface="Calibri" panose="020F0502020204030204" pitchFamily="34" charset="0"/>
                        </a:rPr>
                        <a:t>OR</a:t>
                      </a:r>
                      <a:r>
                        <a:rPr lang="en-US" sz="2600" b="0" dirty="0">
                          <a:latin typeface="Calibri" panose="020F0502020204030204" pitchFamily="34" charset="0"/>
                          <a:ea typeface="Times New Roman" charset="0"/>
                          <a:cs typeface="Calibri" panose="020F0502020204030204" pitchFamily="34" charset="0"/>
                        </a:rPr>
                        <a:t> p-adj &gt; 0.005. This ensures that our results are only genes that are very strongly differentially expressed. Figure 4. shows a sample of the filtered results of File 1 from Table 2.</a:t>
                      </a: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0"/>
                        </a:spcAft>
                        <a:buClrTx/>
                        <a:buSzTx/>
                        <a:buFont typeface="Wingdings" pitchFamily="2" charset="2"/>
                        <a:buNone/>
                        <a:tabLst/>
                        <a:defRPr/>
                      </a:pPr>
                      <a:endParaRPr lang="en-US" sz="3400" b="0" dirty="0">
                        <a:latin typeface="Calibri" panose="020F0502020204030204" pitchFamily="34" charset="0"/>
                        <a:ea typeface="Times New Roman" charset="0"/>
                        <a:cs typeface="Calibri" panose="020F0502020204030204" pitchFamily="34" charset="0"/>
                      </a:endParaRPr>
                    </a:p>
                    <a:p>
                      <a:pPr marL="0" marR="0" lvl="0" indent="0" algn="ctr" defTabSz="2651760" rtl="0" eaLnBrk="1" fontAlgn="auto" latinLnBrk="0" hangingPunct="1">
                        <a:lnSpc>
                          <a:spcPct val="100000"/>
                        </a:lnSpc>
                        <a:spcBef>
                          <a:spcPts val="0"/>
                        </a:spcBef>
                        <a:spcAft>
                          <a:spcPts val="0"/>
                        </a:spcAft>
                        <a:buClrTx/>
                        <a:buSzTx/>
                        <a:buFont typeface="Wingdings" pitchFamily="2" charset="2"/>
                        <a:buNone/>
                        <a:tabLst/>
                        <a:defRPr/>
                      </a:pPr>
                      <a:r>
                        <a:rPr lang="en-US" sz="2200" b="1" dirty="0">
                          <a:latin typeface="Calibri" panose="020F0502020204030204" pitchFamily="34" charset="0"/>
                          <a:ea typeface="Times New Roman" charset="0"/>
                          <a:cs typeface="Calibri" panose="020F0502020204030204" pitchFamily="34" charset="0"/>
                        </a:rPr>
                        <a:t>Figure 4. Sample of results from WR1 vs. WT</a:t>
                      </a:r>
                    </a:p>
                    <a:p>
                      <a:pPr marL="0" marR="0" lvl="0" indent="0" algn="l" defTabSz="2651760" rtl="0" eaLnBrk="1" fontAlgn="auto" latinLnBrk="0" hangingPunct="1">
                        <a:lnSpc>
                          <a:spcPct val="100000"/>
                        </a:lnSpc>
                        <a:spcBef>
                          <a:spcPts val="0"/>
                        </a:spcBef>
                        <a:spcAft>
                          <a:spcPts val="0"/>
                        </a:spcAft>
                        <a:buClrTx/>
                        <a:buSzTx/>
                        <a:buFont typeface="Wingdings" pitchFamily="2" charset="2"/>
                        <a:buNone/>
                        <a:tabLst/>
                        <a:defRPr/>
                      </a:pPr>
                      <a:endParaRPr lang="en-US" sz="400" b="0" dirty="0">
                        <a:latin typeface="Calibri" panose="020F0502020204030204" pitchFamily="34" charset="0"/>
                        <a:ea typeface="Times New Roman" charset="0"/>
                        <a:cs typeface="Calibri" panose="020F0502020204030204" pitchFamily="34" charset="0"/>
                      </a:endParaRPr>
                    </a:p>
                  </a:txBody>
                  <a:tcPr marL="397292" marR="397292" marT="397292" marB="49661">
                    <a:solidFill>
                      <a:schemeClr val="bg1"/>
                    </a:solidFill>
                  </a:tcPr>
                </a:tc>
                <a:extLst>
                  <a:ext uri="{0D108BD9-81ED-4DB2-BD59-A6C34878D82A}">
                    <a16:rowId xmlns:a16="http://schemas.microsoft.com/office/drawing/2014/main" val="305863275"/>
                  </a:ext>
                </a:extLst>
              </a:tr>
              <a:tr h="826578">
                <a:tc>
                  <a:txBody>
                    <a:bodyPr/>
                    <a:lstStyle/>
                    <a:p>
                      <a:pPr marL="0" indent="0">
                        <a:spcAft>
                          <a:spcPts val="2400"/>
                        </a:spcAft>
                        <a:buFont typeface="Arial" panose="020B0604020202020204" pitchFamily="34" charset="0"/>
                        <a:buNone/>
                      </a:pPr>
                      <a:endParaRPr lang="en-US" sz="2600" dirty="0">
                        <a:latin typeface="+mn-lt"/>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4085115141"/>
                  </a:ext>
                </a:extLst>
              </a:tr>
            </a:tbl>
          </a:graphicData>
        </a:graphic>
      </p:graphicFrame>
      <p:graphicFrame>
        <p:nvGraphicFramePr>
          <p:cNvPr id="94" name="Table 93">
            <a:extLst>
              <a:ext uri="{FF2B5EF4-FFF2-40B4-BE49-F238E27FC236}">
                <a16:creationId xmlns:a16="http://schemas.microsoft.com/office/drawing/2014/main" id="{A96C3BD4-B137-504E-83E0-2D4763010D20}"/>
              </a:ext>
            </a:extLst>
          </p:cNvPr>
          <p:cNvGraphicFramePr>
            <a:graphicFrameLocks noGrp="1"/>
          </p:cNvGraphicFramePr>
          <p:nvPr>
            <p:extLst>
              <p:ext uri="{D42A27DB-BD31-4B8C-83A1-F6EECF244321}">
                <p14:modId xmlns:p14="http://schemas.microsoft.com/office/powerpoint/2010/main" val="3812375548"/>
              </p:ext>
            </p:extLst>
          </p:nvPr>
        </p:nvGraphicFramePr>
        <p:xfrm>
          <a:off x="29112478" y="4871925"/>
          <a:ext cx="8581763" cy="11705724"/>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1560963037"/>
                    </a:ext>
                  </a:extLst>
                </a:gridCol>
              </a:tblGrid>
              <a:tr h="637159">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Calibri" panose="020F0502020204030204" pitchFamily="34" charset="0"/>
                          <a:ea typeface="Arial" charset="0"/>
                          <a:cs typeface="Calibri" panose="020F0502020204030204" pitchFamily="34" charset="0"/>
                        </a:rPr>
                        <a:t>RESULTS (CONT.)</a:t>
                      </a:r>
                    </a:p>
                  </a:txBody>
                  <a:tcPr marL="0" marR="0" marT="198646" marB="198646" anchor="ctr">
                    <a:solidFill>
                      <a:srgbClr val="CB2133"/>
                    </a:solidFill>
                  </a:tcPr>
                </a:tc>
                <a:extLst>
                  <a:ext uri="{0D108BD9-81ED-4DB2-BD59-A6C34878D82A}">
                    <a16:rowId xmlns:a16="http://schemas.microsoft.com/office/drawing/2014/main" val="886840282"/>
                  </a:ext>
                </a:extLst>
              </a:tr>
              <a:tr h="9794679">
                <a:tc>
                  <a:txBody>
                    <a:bodyPr/>
                    <a:lstStyle/>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r>
                        <a:rPr lang="en-US" sz="2600" b="0" dirty="0">
                          <a:latin typeface="Calibri" panose="020F0502020204030204" pitchFamily="34" charset="0"/>
                          <a:ea typeface="Times New Roman" charset="0"/>
                          <a:cs typeface="Calibri" panose="020F0502020204030204" pitchFamily="34" charset="0"/>
                        </a:rPr>
                        <a:t>After obtaining this list of differentially expressed genes, we used Soybase (a genomics database) to identify the biological function of the identified genes as shown in Figure 5.</a:t>
                      </a: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2600" b="0" dirty="0">
                        <a:latin typeface="Calibri" panose="020F0502020204030204" pitchFamily="34" charset="0"/>
                        <a:ea typeface="Times New Roman" charset="0"/>
                        <a:cs typeface="Calibri" panose="020F0502020204030204" pitchFamily="34" charset="0"/>
                      </a:endParaRP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endParaRPr lang="en-US" sz="4600" b="0" dirty="0">
                        <a:latin typeface="Calibri" panose="020F0502020204030204" pitchFamily="34" charset="0"/>
                        <a:ea typeface="Times New Roman" charset="0"/>
                        <a:cs typeface="Calibri" panose="020F0502020204030204" pitchFamily="34" charset="0"/>
                      </a:endParaRPr>
                    </a:p>
                    <a:p>
                      <a:pPr marL="0" marR="0" lvl="0" indent="0" algn="ctr" defTabSz="2651760" rtl="0" eaLnBrk="1" fontAlgn="auto" latinLnBrk="0" hangingPunct="1">
                        <a:lnSpc>
                          <a:spcPct val="100000"/>
                        </a:lnSpc>
                        <a:spcBef>
                          <a:spcPts val="0"/>
                        </a:spcBef>
                        <a:spcAft>
                          <a:spcPts val="1200"/>
                        </a:spcAft>
                        <a:buClrTx/>
                        <a:buSzTx/>
                        <a:buFont typeface="Wingdings" pitchFamily="2" charset="2"/>
                        <a:buNone/>
                        <a:tabLst/>
                        <a:defRPr/>
                      </a:pPr>
                      <a:r>
                        <a:rPr lang="en-US" sz="2200" b="1" dirty="0">
                          <a:latin typeface="Calibri" panose="020F0502020204030204" pitchFamily="34" charset="0"/>
                          <a:ea typeface="Times New Roman" charset="0"/>
                          <a:cs typeface="Calibri" panose="020F0502020204030204" pitchFamily="34" charset="0"/>
                        </a:rPr>
                        <a:t>Figure 5. Biological processes of differentially expressed genes</a:t>
                      </a:r>
                    </a:p>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r>
                        <a:rPr lang="en-US" sz="2600" b="0" dirty="0">
                          <a:latin typeface="Calibri" panose="020F0502020204030204" pitchFamily="34" charset="0"/>
                          <a:ea typeface="Times New Roman" charset="0"/>
                          <a:cs typeface="Calibri" panose="020F0502020204030204" pitchFamily="34" charset="0"/>
                        </a:rPr>
                        <a:t>The three largest components are lipid/carbohydrate synthesis and transport which corroborates the idea that WR1 is responsible for increased oil production and maintenance among other functions. </a:t>
                      </a:r>
                      <a:endParaRPr lang="en-US" sz="200" b="0" dirty="0">
                        <a:latin typeface="Calibri" panose="020F0502020204030204" pitchFamily="34" charset="0"/>
                        <a:ea typeface="Times New Roman" charset="0"/>
                        <a:cs typeface="Calibri" panose="020F0502020204030204" pitchFamily="34" charset="0"/>
                      </a:endParaRPr>
                    </a:p>
                  </a:txBody>
                  <a:tcPr marL="397292" marR="397292" marT="397292" marB="49661">
                    <a:solidFill>
                      <a:schemeClr val="bg1"/>
                    </a:solidFill>
                  </a:tcPr>
                </a:tc>
                <a:extLst>
                  <a:ext uri="{0D108BD9-81ED-4DB2-BD59-A6C34878D82A}">
                    <a16:rowId xmlns:a16="http://schemas.microsoft.com/office/drawing/2014/main" val="3286105138"/>
                  </a:ext>
                </a:extLst>
              </a:tr>
              <a:tr h="507737">
                <a:tc>
                  <a:txBody>
                    <a:bodyPr/>
                    <a:lstStyle/>
                    <a:p>
                      <a:pPr marL="0" indent="0">
                        <a:spcAft>
                          <a:spcPts val="1800"/>
                        </a:spcAft>
                        <a:buFont typeface="Arial" panose="020B0604020202020204" pitchFamily="34" charset="0"/>
                        <a:buNone/>
                      </a:pPr>
                      <a:endParaRPr lang="en-US" sz="2600" dirty="0">
                        <a:latin typeface="Calibri" panose="020F0502020204030204" pitchFamily="34" charset="0"/>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2942216052"/>
                  </a:ext>
                </a:extLst>
              </a:tr>
            </a:tbl>
          </a:graphicData>
        </a:graphic>
      </p:graphicFrame>
      <p:graphicFrame>
        <p:nvGraphicFramePr>
          <p:cNvPr id="95" name="Table 94">
            <a:extLst>
              <a:ext uri="{FF2B5EF4-FFF2-40B4-BE49-F238E27FC236}">
                <a16:creationId xmlns:a16="http://schemas.microsoft.com/office/drawing/2014/main" id="{154AD6F2-40CC-2049-B689-B03D4733CA76}"/>
              </a:ext>
            </a:extLst>
          </p:cNvPr>
          <p:cNvGraphicFramePr>
            <a:graphicFrameLocks noGrp="1"/>
          </p:cNvGraphicFramePr>
          <p:nvPr>
            <p:extLst>
              <p:ext uri="{D42A27DB-BD31-4B8C-83A1-F6EECF244321}">
                <p14:modId xmlns:p14="http://schemas.microsoft.com/office/powerpoint/2010/main" val="1312446513"/>
              </p:ext>
            </p:extLst>
          </p:nvPr>
        </p:nvGraphicFramePr>
        <p:xfrm>
          <a:off x="29086305" y="20866353"/>
          <a:ext cx="8581763" cy="8758798"/>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1560963037"/>
                    </a:ext>
                  </a:extLst>
                </a:gridCol>
              </a:tblGrid>
              <a:tr h="1020472">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mn-lt"/>
                          <a:ea typeface="Arial" charset="0"/>
                          <a:cs typeface="Calibri" panose="020F0502020204030204" pitchFamily="34" charset="0"/>
                        </a:rPr>
                        <a:t>REF/ACKNOWLEDGEMENTS</a:t>
                      </a:r>
                    </a:p>
                  </a:txBody>
                  <a:tcPr marL="0" marR="0" marT="198646" marB="198646" anchor="ctr">
                    <a:solidFill>
                      <a:srgbClr val="CB2133"/>
                    </a:solidFill>
                  </a:tcPr>
                </a:tc>
                <a:extLst>
                  <a:ext uri="{0D108BD9-81ED-4DB2-BD59-A6C34878D82A}">
                    <a16:rowId xmlns:a16="http://schemas.microsoft.com/office/drawing/2014/main" val="886840282"/>
                  </a:ext>
                </a:extLst>
              </a:tr>
              <a:tr h="6568194">
                <a:tc>
                  <a:txBody>
                    <a:bodyPr/>
                    <a:lstStyle/>
                    <a:p>
                      <a:pPr marL="514350" marR="0" lvl="0" indent="-514350" algn="l" defTabSz="4389120" rtl="0" eaLnBrk="1" fontAlgn="auto" latinLnBrk="0" hangingPunct="1">
                        <a:lnSpc>
                          <a:spcPct val="100000"/>
                        </a:lnSpc>
                        <a:spcBef>
                          <a:spcPts val="0"/>
                        </a:spcBef>
                        <a:spcAft>
                          <a:spcPts val="1200"/>
                        </a:spcAft>
                        <a:buClrTx/>
                        <a:buSzTx/>
                        <a:buFont typeface="Arial" charset="0"/>
                        <a:buAutoNum type="arabicPeriod"/>
                        <a:tabLst/>
                        <a:defRPr/>
                      </a:pPr>
                      <a:r>
                        <a:rPr lang="en-US" sz="2600" i="0" dirty="0">
                          <a:latin typeface="+mn-lt"/>
                          <a:ea typeface="Times New Roman" charset="0"/>
                          <a:cs typeface="Times New Roman" charset="0"/>
                        </a:rPr>
                        <a:t>This work was directly supported by the Nebraska Public Power District through the Nebraska Center for Energy Sciences Research at UNL.</a:t>
                      </a:r>
                    </a:p>
                    <a:p>
                      <a:pPr marL="514350" indent="-514350">
                        <a:spcBef>
                          <a:spcPts val="0"/>
                        </a:spcBef>
                        <a:spcAft>
                          <a:spcPts val="1200"/>
                        </a:spcAft>
                        <a:buFont typeface="Arial" charset="0"/>
                        <a:buAutoNum type="arabicPeriod"/>
                      </a:pPr>
                      <a:r>
                        <a:rPr lang="en-US" sz="2600" i="0" dirty="0">
                          <a:latin typeface="+mn-lt"/>
                          <a:ea typeface="Times New Roman" charset="0"/>
                          <a:cs typeface="Times New Roman" charset="0"/>
                        </a:rPr>
                        <a:t>Love, M.I., Huber, W., Anders, S. Moderated estimation of fold change and dispersion for RNA-seq data with DESeq2. Genome Biology 15(12):550 (2014)</a:t>
                      </a:r>
                    </a:p>
                    <a:p>
                      <a:pPr marL="514350" indent="-514350">
                        <a:spcBef>
                          <a:spcPts val="0"/>
                        </a:spcBef>
                        <a:spcAft>
                          <a:spcPts val="1200"/>
                        </a:spcAft>
                        <a:buFont typeface="Arial" charset="0"/>
                        <a:buAutoNum type="arabicPeriod"/>
                      </a:pPr>
                      <a:r>
                        <a:rPr lang="en-US" sz="2600" i="0" dirty="0">
                          <a:latin typeface="+mn-lt"/>
                          <a:ea typeface="Times New Roman" charset="0"/>
                          <a:cs typeface="Times New Roman" charset="0"/>
                        </a:rPr>
                        <a:t>Hadley Wickham, Romain François, Lionel Henry and Kirill Müller (2021). </a:t>
                      </a:r>
                      <a:r>
                        <a:rPr lang="en-US" sz="2600" i="0" dirty="0" err="1">
                          <a:latin typeface="+mn-lt"/>
                          <a:ea typeface="Times New Roman" charset="0"/>
                          <a:cs typeface="Times New Roman" charset="0"/>
                        </a:rPr>
                        <a:t>dplyr</a:t>
                      </a:r>
                      <a:r>
                        <a:rPr lang="en-US" sz="2600" i="0" dirty="0">
                          <a:latin typeface="+mn-lt"/>
                          <a:ea typeface="Times New Roman" charset="0"/>
                          <a:cs typeface="Times New Roman" charset="0"/>
                        </a:rPr>
                        <a:t>: A Grammar of Data Manipulation. R package version 1.0.7. https://CRAN.R-</a:t>
                      </a:r>
                      <a:r>
                        <a:rPr lang="en-US" sz="2600" i="0" dirty="0" err="1">
                          <a:latin typeface="+mn-lt"/>
                          <a:ea typeface="Times New Roman" charset="0"/>
                          <a:cs typeface="Times New Roman" charset="0"/>
                        </a:rPr>
                        <a:t>project.org</a:t>
                      </a:r>
                      <a:r>
                        <a:rPr lang="en-US" sz="2600" i="0" dirty="0">
                          <a:latin typeface="+mn-lt"/>
                          <a:ea typeface="Times New Roman" charset="0"/>
                          <a:cs typeface="Times New Roman" charset="0"/>
                        </a:rPr>
                        <a:t>/package=</a:t>
                      </a:r>
                      <a:r>
                        <a:rPr lang="en-US" sz="2600" i="0" dirty="0" err="1">
                          <a:latin typeface="+mn-lt"/>
                          <a:ea typeface="Times New Roman" charset="0"/>
                          <a:cs typeface="Times New Roman" charset="0"/>
                        </a:rPr>
                        <a:t>dplyr</a:t>
                      </a:r>
                      <a:endParaRPr lang="en-US" sz="2600" i="0" dirty="0">
                        <a:latin typeface="+mn-lt"/>
                        <a:ea typeface="Times New Roman" charset="0"/>
                        <a:cs typeface="Times New Roman" charset="0"/>
                      </a:endParaRPr>
                    </a:p>
                    <a:p>
                      <a:pPr marL="514350" indent="-514350">
                        <a:spcBef>
                          <a:spcPts val="0"/>
                        </a:spcBef>
                        <a:spcAft>
                          <a:spcPts val="1200"/>
                        </a:spcAft>
                        <a:buFont typeface="Arial" charset="0"/>
                        <a:buAutoNum type="arabicPeriod"/>
                      </a:pPr>
                      <a:r>
                        <a:rPr lang="en-US" sz="2600" i="0" dirty="0">
                          <a:latin typeface="+mn-lt"/>
                          <a:ea typeface="Times New Roman" charset="0"/>
                          <a:cs typeface="Times New Roman" charset="0"/>
                        </a:rPr>
                        <a:t>Grant, D., Nelson, R.T., Cannon, S.B. and Shoemaker, R.C. (2010) </a:t>
                      </a:r>
                      <a:r>
                        <a:rPr lang="en-US" sz="2600" i="0" dirty="0" err="1">
                          <a:latin typeface="+mn-lt"/>
                          <a:ea typeface="Times New Roman" charset="0"/>
                          <a:cs typeface="Times New Roman" charset="0"/>
                        </a:rPr>
                        <a:t>SoyBase</a:t>
                      </a:r>
                      <a:r>
                        <a:rPr lang="en-US" sz="2600" i="0" dirty="0">
                          <a:latin typeface="+mn-lt"/>
                          <a:ea typeface="Times New Roman" charset="0"/>
                          <a:cs typeface="Times New Roman" charset="0"/>
                        </a:rPr>
                        <a:t>, the USDA-ARS soybean genetics and genomics database. </a:t>
                      </a:r>
                      <a:r>
                        <a:rPr lang="en-US" sz="2600" i="0" dirty="0" err="1">
                          <a:latin typeface="+mn-lt"/>
                          <a:ea typeface="Times New Roman" charset="0"/>
                          <a:cs typeface="Times New Roman" charset="0"/>
                        </a:rPr>
                        <a:t>Nucl</a:t>
                      </a:r>
                      <a:r>
                        <a:rPr lang="en-US" sz="2600" i="0" dirty="0">
                          <a:latin typeface="+mn-lt"/>
                          <a:ea typeface="Times New Roman" charset="0"/>
                          <a:cs typeface="Times New Roman" charset="0"/>
                        </a:rPr>
                        <a:t>. Acids Res. (2010) 38 (suppl 1): D843-D846. </a:t>
                      </a:r>
                      <a:r>
                        <a:rPr lang="en-US" sz="2600" i="0" dirty="0" err="1">
                          <a:latin typeface="+mn-lt"/>
                          <a:ea typeface="Times New Roman" charset="0"/>
                          <a:cs typeface="Times New Roman" charset="0"/>
                        </a:rPr>
                        <a:t>doi</a:t>
                      </a:r>
                      <a:r>
                        <a:rPr lang="en-US" sz="2600" i="0" dirty="0">
                          <a:latin typeface="+mn-lt"/>
                          <a:ea typeface="Times New Roman" charset="0"/>
                          <a:cs typeface="Times New Roman" charset="0"/>
                        </a:rPr>
                        <a:t>: 10.1093/</a:t>
                      </a:r>
                      <a:r>
                        <a:rPr lang="en-US" sz="2600" i="0" dirty="0" err="1">
                          <a:latin typeface="+mn-lt"/>
                          <a:ea typeface="Times New Roman" charset="0"/>
                          <a:cs typeface="Times New Roman" charset="0"/>
                        </a:rPr>
                        <a:t>nar</a:t>
                      </a:r>
                      <a:r>
                        <a:rPr lang="en-US" sz="2600" i="0" dirty="0">
                          <a:latin typeface="+mn-lt"/>
                          <a:ea typeface="Times New Roman" charset="0"/>
                          <a:cs typeface="Times New Roman" charset="0"/>
                        </a:rPr>
                        <a:t>/gkp798</a:t>
                      </a:r>
                    </a:p>
                    <a:p>
                      <a:pPr marL="0" indent="0">
                        <a:spcBef>
                          <a:spcPts val="0"/>
                        </a:spcBef>
                        <a:spcAft>
                          <a:spcPts val="1200"/>
                        </a:spcAft>
                        <a:buFont typeface="Arial" charset="0"/>
                        <a:buNone/>
                      </a:pPr>
                      <a:endParaRPr lang="en-US" sz="100" i="0" dirty="0">
                        <a:latin typeface="+mn-lt"/>
                        <a:ea typeface="Times New Roman" charset="0"/>
                        <a:cs typeface="Times New Roman" charset="0"/>
                      </a:endParaRPr>
                    </a:p>
                    <a:p>
                      <a:pPr marL="0" indent="0">
                        <a:spcBef>
                          <a:spcPts val="0"/>
                        </a:spcBef>
                        <a:spcAft>
                          <a:spcPts val="3000"/>
                        </a:spcAft>
                        <a:buFont typeface="Arial" charset="0"/>
                        <a:buNone/>
                      </a:pPr>
                      <a:endParaRPr lang="en-US" sz="500" b="0" i="0" dirty="0">
                        <a:latin typeface="+mn-lt"/>
                        <a:ea typeface="Times New Roman" charset="0"/>
                        <a:cs typeface="Calibri" panose="020F0502020204030204" pitchFamily="34" charset="0"/>
                      </a:endParaRPr>
                    </a:p>
                  </a:txBody>
                  <a:tcPr marL="397292" marR="397292" marT="397292" marB="49661">
                    <a:solidFill>
                      <a:schemeClr val="bg1"/>
                    </a:solidFill>
                  </a:tcPr>
                </a:tc>
                <a:extLst>
                  <a:ext uri="{0D108BD9-81ED-4DB2-BD59-A6C34878D82A}">
                    <a16:rowId xmlns:a16="http://schemas.microsoft.com/office/drawing/2014/main" val="3286105138"/>
                  </a:ext>
                </a:extLst>
              </a:tr>
              <a:tr h="805781">
                <a:tc>
                  <a:txBody>
                    <a:bodyPr/>
                    <a:lstStyle/>
                    <a:p>
                      <a:pPr marL="0" indent="0">
                        <a:spcAft>
                          <a:spcPts val="2400"/>
                        </a:spcAft>
                        <a:buFont typeface="Arial" panose="020B0604020202020204" pitchFamily="34" charset="0"/>
                        <a:buNone/>
                      </a:pPr>
                      <a:endParaRPr lang="en-US" sz="2600" dirty="0">
                        <a:latin typeface="+mn-lt"/>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2942216052"/>
                  </a:ext>
                </a:extLst>
              </a:tr>
            </a:tbl>
          </a:graphicData>
        </a:graphic>
      </p:graphicFrame>
      <p:pic>
        <p:nvPicPr>
          <p:cNvPr id="97" name="Picture 96" descr="Chart, pie chart&#10;&#10;Description automatically generated">
            <a:extLst>
              <a:ext uri="{FF2B5EF4-FFF2-40B4-BE49-F238E27FC236}">
                <a16:creationId xmlns:a16="http://schemas.microsoft.com/office/drawing/2014/main" id="{8BD469D2-56FA-7944-84A6-E724D50DE73E}"/>
              </a:ext>
            </a:extLst>
          </p:cNvPr>
          <p:cNvPicPr>
            <a:picLocks noChangeAspect="1"/>
          </p:cNvPicPr>
          <p:nvPr/>
        </p:nvPicPr>
        <p:blipFill>
          <a:blip r:embed="rId6"/>
          <a:stretch>
            <a:fillRect/>
          </a:stretch>
        </p:blipFill>
        <p:spPr>
          <a:xfrm>
            <a:off x="29213379" y="7826359"/>
            <a:ext cx="8257824" cy="5571545"/>
          </a:xfrm>
          <a:prstGeom prst="rect">
            <a:avLst/>
          </a:prstGeom>
        </p:spPr>
      </p:pic>
      <p:pic>
        <p:nvPicPr>
          <p:cNvPr id="99" name="Picture 98" descr="A picture containing text, wall, crossword puzzle, electronics&#10;&#10;Description automatically generated">
            <a:extLst>
              <a:ext uri="{FF2B5EF4-FFF2-40B4-BE49-F238E27FC236}">
                <a16:creationId xmlns:a16="http://schemas.microsoft.com/office/drawing/2014/main" id="{4868815A-75CB-024C-96A0-40754697584B}"/>
              </a:ext>
            </a:extLst>
          </p:cNvPr>
          <p:cNvPicPr>
            <a:picLocks noChangeAspect="1"/>
          </p:cNvPicPr>
          <p:nvPr/>
        </p:nvPicPr>
        <p:blipFill>
          <a:blip r:embed="rId7"/>
          <a:stretch>
            <a:fillRect/>
          </a:stretch>
        </p:blipFill>
        <p:spPr>
          <a:xfrm>
            <a:off x="10736404" y="6014230"/>
            <a:ext cx="7555428" cy="3837206"/>
          </a:xfrm>
          <a:prstGeom prst="rect">
            <a:avLst/>
          </a:prstGeom>
        </p:spPr>
      </p:pic>
      <p:pic>
        <p:nvPicPr>
          <p:cNvPr id="103" name="Picture 102" descr="Table&#10;&#10;Description automatically generated">
            <a:extLst>
              <a:ext uri="{FF2B5EF4-FFF2-40B4-BE49-F238E27FC236}">
                <a16:creationId xmlns:a16="http://schemas.microsoft.com/office/drawing/2014/main" id="{EB669634-BE30-6E4A-B602-B64172A6FDFD}"/>
              </a:ext>
            </a:extLst>
          </p:cNvPr>
          <p:cNvPicPr>
            <a:picLocks noChangeAspect="1"/>
          </p:cNvPicPr>
          <p:nvPr/>
        </p:nvPicPr>
        <p:blipFill>
          <a:blip r:embed="rId8"/>
          <a:stretch>
            <a:fillRect/>
          </a:stretch>
        </p:blipFill>
        <p:spPr>
          <a:xfrm>
            <a:off x="19887740" y="24627854"/>
            <a:ext cx="8144106" cy="3188261"/>
          </a:xfrm>
          <a:prstGeom prst="rect">
            <a:avLst/>
          </a:prstGeom>
        </p:spPr>
      </p:pic>
      <p:pic>
        <p:nvPicPr>
          <p:cNvPr id="105" name="Picture 104" descr="Chart, scatter chart&#10;&#10;Description automatically generated">
            <a:extLst>
              <a:ext uri="{FF2B5EF4-FFF2-40B4-BE49-F238E27FC236}">
                <a16:creationId xmlns:a16="http://schemas.microsoft.com/office/drawing/2014/main" id="{772017AF-797E-6341-84BF-DC32155AE218}"/>
              </a:ext>
            </a:extLst>
          </p:cNvPr>
          <p:cNvPicPr>
            <a:picLocks noChangeAspect="1"/>
          </p:cNvPicPr>
          <p:nvPr/>
        </p:nvPicPr>
        <p:blipFill>
          <a:blip r:embed="rId9"/>
          <a:stretch>
            <a:fillRect/>
          </a:stretch>
        </p:blipFill>
        <p:spPr>
          <a:xfrm>
            <a:off x="10556833" y="23275165"/>
            <a:ext cx="7948696" cy="4920621"/>
          </a:xfrm>
          <a:prstGeom prst="rect">
            <a:avLst/>
          </a:prstGeom>
        </p:spPr>
      </p:pic>
      <p:graphicFrame>
        <p:nvGraphicFramePr>
          <p:cNvPr id="126" name="Table 125">
            <a:extLst>
              <a:ext uri="{FF2B5EF4-FFF2-40B4-BE49-F238E27FC236}">
                <a16:creationId xmlns:a16="http://schemas.microsoft.com/office/drawing/2014/main" id="{2E463756-D182-F944-ABD4-8A1A238CEC52}"/>
              </a:ext>
            </a:extLst>
          </p:cNvPr>
          <p:cNvGraphicFramePr>
            <a:graphicFrameLocks noGrp="1"/>
          </p:cNvGraphicFramePr>
          <p:nvPr>
            <p:extLst>
              <p:ext uri="{D42A27DB-BD31-4B8C-83A1-F6EECF244321}">
                <p14:modId xmlns:p14="http://schemas.microsoft.com/office/powerpoint/2010/main" val="2723969948"/>
              </p:ext>
            </p:extLst>
          </p:nvPr>
        </p:nvGraphicFramePr>
        <p:xfrm>
          <a:off x="29086306" y="16251603"/>
          <a:ext cx="8581763" cy="4897144"/>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1560963037"/>
                    </a:ext>
                  </a:extLst>
                </a:gridCol>
              </a:tblGrid>
              <a:tr h="1016362">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mn-lt"/>
                          <a:ea typeface="Arial" charset="0"/>
                          <a:cs typeface="Calibri" panose="020F0502020204030204" pitchFamily="34" charset="0"/>
                        </a:rPr>
                        <a:t>CONCLUSION</a:t>
                      </a:r>
                    </a:p>
                  </a:txBody>
                  <a:tcPr marL="0" marR="0" marT="198646" marB="198646" anchor="ctr">
                    <a:solidFill>
                      <a:srgbClr val="CB2133"/>
                    </a:solidFill>
                  </a:tcPr>
                </a:tc>
                <a:extLst>
                  <a:ext uri="{0D108BD9-81ED-4DB2-BD59-A6C34878D82A}">
                    <a16:rowId xmlns:a16="http://schemas.microsoft.com/office/drawing/2014/main" val="886840282"/>
                  </a:ext>
                </a:extLst>
              </a:tr>
              <a:tr h="2986099">
                <a:tc>
                  <a:txBody>
                    <a:bodyPr/>
                    <a:lstStyle/>
                    <a:p>
                      <a:pPr marL="0" marR="0" lvl="0" indent="0" algn="l" defTabSz="4389120" rtl="0" eaLnBrk="1" fontAlgn="auto" latinLnBrk="0" hangingPunct="1">
                        <a:lnSpc>
                          <a:spcPct val="100000"/>
                        </a:lnSpc>
                        <a:spcBef>
                          <a:spcPts val="0"/>
                        </a:spcBef>
                        <a:spcAft>
                          <a:spcPts val="1200"/>
                        </a:spcAft>
                        <a:buClrTx/>
                        <a:buSzTx/>
                        <a:buFont typeface="Arial" charset="0"/>
                        <a:buNone/>
                        <a:tabLst/>
                        <a:defRPr/>
                      </a:pPr>
                      <a:r>
                        <a:rPr lang="en-US" sz="2600" b="0" i="0" dirty="0">
                          <a:latin typeface="+mn-lt"/>
                          <a:ea typeface="Times New Roman" charset="0"/>
                          <a:cs typeface="Calibri" panose="020F0502020204030204" pitchFamily="34" charset="0"/>
                        </a:rPr>
                        <a:t>In addition to the results shared above, we can even explore how the genes change &amp; adapt over time. Differential gene analysis in soybeans can help us find the intricate relations that each gene has on the overall plant and on each other</a:t>
                      </a:r>
                      <a:r>
                        <a:rPr lang="en-US" sz="2600" b="0" dirty="0">
                          <a:latin typeface="Calibri" panose="020F0502020204030204" pitchFamily="34" charset="0"/>
                          <a:ea typeface="Times New Roman" charset="0"/>
                          <a:cs typeface="Calibri" panose="020F0502020204030204" pitchFamily="34" charset="0"/>
                        </a:rPr>
                        <a:t>. </a:t>
                      </a:r>
                      <a:r>
                        <a:rPr lang="en-US" sz="2600" b="0" i="0" dirty="0">
                          <a:latin typeface="+mn-lt"/>
                          <a:ea typeface="Times New Roman" charset="0"/>
                          <a:cs typeface="Calibri" panose="020F0502020204030204" pitchFamily="34" charset="0"/>
                        </a:rPr>
                        <a:t>This can help us construct better plant lines that have an increased oil yield.</a:t>
                      </a:r>
                    </a:p>
                  </a:txBody>
                  <a:tcPr marL="397292" marR="397292" marT="397292" marB="49661">
                    <a:solidFill>
                      <a:schemeClr val="bg1"/>
                    </a:solidFill>
                  </a:tcPr>
                </a:tc>
                <a:extLst>
                  <a:ext uri="{0D108BD9-81ED-4DB2-BD59-A6C34878D82A}">
                    <a16:rowId xmlns:a16="http://schemas.microsoft.com/office/drawing/2014/main" val="3286105138"/>
                  </a:ext>
                </a:extLst>
              </a:tr>
              <a:tr h="802536">
                <a:tc>
                  <a:txBody>
                    <a:bodyPr/>
                    <a:lstStyle/>
                    <a:p>
                      <a:pPr marL="0" indent="0">
                        <a:spcAft>
                          <a:spcPts val="2400"/>
                        </a:spcAft>
                        <a:buFont typeface="Arial" panose="020B0604020202020204" pitchFamily="34" charset="0"/>
                        <a:buNone/>
                      </a:pPr>
                      <a:endParaRPr lang="en-US" sz="2600" dirty="0">
                        <a:latin typeface="+mn-lt"/>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2942216052"/>
                  </a:ext>
                </a:extLst>
              </a:tr>
            </a:tbl>
          </a:graphicData>
        </a:graphic>
      </p:graphicFrame>
      <p:pic>
        <p:nvPicPr>
          <p:cNvPr id="110" name="Picture 109" descr="Chart, scatter chart&#10;&#10;Description automatically generated">
            <a:extLst>
              <a:ext uri="{FF2B5EF4-FFF2-40B4-BE49-F238E27FC236}">
                <a16:creationId xmlns:a16="http://schemas.microsoft.com/office/drawing/2014/main" id="{BFB482C8-DF9F-B042-A21B-0732AE46F4B9}"/>
              </a:ext>
            </a:extLst>
          </p:cNvPr>
          <p:cNvPicPr>
            <a:picLocks noChangeAspect="1"/>
          </p:cNvPicPr>
          <p:nvPr/>
        </p:nvPicPr>
        <p:blipFill>
          <a:blip r:embed="rId10"/>
          <a:stretch>
            <a:fillRect/>
          </a:stretch>
        </p:blipFill>
        <p:spPr>
          <a:xfrm>
            <a:off x="10521484" y="17956753"/>
            <a:ext cx="7956478" cy="4920620"/>
          </a:xfrm>
          <a:prstGeom prst="rect">
            <a:avLst/>
          </a:prstGeom>
        </p:spPr>
      </p:pic>
      <p:pic>
        <p:nvPicPr>
          <p:cNvPr id="129" name="Picture 128">
            <a:extLst>
              <a:ext uri="{FF2B5EF4-FFF2-40B4-BE49-F238E27FC236}">
                <a16:creationId xmlns:a16="http://schemas.microsoft.com/office/drawing/2014/main" id="{B83C33CA-3907-274C-8B99-83BCA03AA0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28072" y="759043"/>
            <a:ext cx="2848168" cy="2664415"/>
          </a:xfrm>
          <a:prstGeom prst="rect">
            <a:avLst/>
          </a:prstGeom>
        </p:spPr>
      </p:pic>
      <p:graphicFrame>
        <p:nvGraphicFramePr>
          <p:cNvPr id="130" name="Table 129">
            <a:extLst>
              <a:ext uri="{FF2B5EF4-FFF2-40B4-BE49-F238E27FC236}">
                <a16:creationId xmlns:a16="http://schemas.microsoft.com/office/drawing/2014/main" id="{E07B9635-8699-214D-80D6-A6CDBBD4DAED}"/>
              </a:ext>
            </a:extLst>
          </p:cNvPr>
          <p:cNvGraphicFramePr>
            <a:graphicFrameLocks noGrp="1"/>
          </p:cNvGraphicFramePr>
          <p:nvPr>
            <p:extLst>
              <p:ext uri="{D42A27DB-BD31-4B8C-83A1-F6EECF244321}">
                <p14:modId xmlns:p14="http://schemas.microsoft.com/office/powerpoint/2010/main" val="3165229201"/>
              </p:ext>
            </p:extLst>
          </p:nvPr>
        </p:nvGraphicFramePr>
        <p:xfrm>
          <a:off x="20395342" y="11139056"/>
          <a:ext cx="6976016" cy="2258848"/>
        </p:xfrm>
        <a:graphic>
          <a:graphicData uri="http://schemas.openxmlformats.org/drawingml/2006/table">
            <a:tbl>
              <a:tblPr firstRow="1" bandRow="1">
                <a:tableStyleId>{21E4AEA4-8DFA-4A89-87EB-49C32662AFE0}</a:tableStyleId>
              </a:tblPr>
              <a:tblGrid>
                <a:gridCol w="1202944">
                  <a:extLst>
                    <a:ext uri="{9D8B030D-6E8A-4147-A177-3AD203B41FA5}">
                      <a16:colId xmlns:a16="http://schemas.microsoft.com/office/drawing/2014/main" val="1986166016"/>
                    </a:ext>
                  </a:extLst>
                </a:gridCol>
                <a:gridCol w="2652861">
                  <a:extLst>
                    <a:ext uri="{9D8B030D-6E8A-4147-A177-3AD203B41FA5}">
                      <a16:colId xmlns:a16="http://schemas.microsoft.com/office/drawing/2014/main" val="2519512308"/>
                    </a:ext>
                  </a:extLst>
                </a:gridCol>
                <a:gridCol w="3120211">
                  <a:extLst>
                    <a:ext uri="{9D8B030D-6E8A-4147-A177-3AD203B41FA5}">
                      <a16:colId xmlns:a16="http://schemas.microsoft.com/office/drawing/2014/main" val="547403332"/>
                    </a:ext>
                  </a:extLst>
                </a:gridCol>
              </a:tblGrid>
              <a:tr h="564712">
                <a:tc>
                  <a:txBody>
                    <a:bodyPr/>
                    <a:lstStyle/>
                    <a:p>
                      <a:pPr algn="ctr"/>
                      <a:r>
                        <a:rPr lang="en-US" sz="2600" dirty="0">
                          <a:latin typeface="Calibri" panose="020F0502020204030204" pitchFamily="34" charset="0"/>
                          <a:cs typeface="Calibri" panose="020F0502020204030204" pitchFamily="34" charset="0"/>
                        </a:rPr>
                        <a:t>File</a:t>
                      </a:r>
                    </a:p>
                  </a:txBody>
                  <a:tcPr marL="99323" marR="99323" marT="49661" marB="49661">
                    <a:solidFill>
                      <a:srgbClr val="C00000"/>
                    </a:solidFill>
                  </a:tcPr>
                </a:tc>
                <a:tc>
                  <a:txBody>
                    <a:bodyPr/>
                    <a:lstStyle/>
                    <a:p>
                      <a:pPr algn="ctr"/>
                      <a:r>
                        <a:rPr lang="en-US" sz="2600" dirty="0">
                          <a:latin typeface="Calibri" panose="020F0502020204030204" pitchFamily="34" charset="0"/>
                          <a:cs typeface="Calibri" panose="020F0502020204030204" pitchFamily="34" charset="0"/>
                        </a:rPr>
                        <a:t>Control</a:t>
                      </a:r>
                    </a:p>
                  </a:txBody>
                  <a:tcPr marL="99323" marR="99323" marT="49661" marB="49661">
                    <a:solidFill>
                      <a:srgbClr val="C00000"/>
                    </a:solidFill>
                  </a:tcPr>
                </a:tc>
                <a:tc>
                  <a:txBody>
                    <a:bodyPr/>
                    <a:lstStyle/>
                    <a:p>
                      <a:pPr algn="ctr"/>
                      <a:r>
                        <a:rPr lang="en-US" sz="2600" dirty="0">
                          <a:latin typeface="Calibri" panose="020F0502020204030204" pitchFamily="34" charset="0"/>
                          <a:cs typeface="Calibri" panose="020F0502020204030204" pitchFamily="34" charset="0"/>
                        </a:rPr>
                        <a:t>Experimental</a:t>
                      </a:r>
                    </a:p>
                  </a:txBody>
                  <a:tcPr marL="99323" marR="99323" marT="49661" marB="49661">
                    <a:solidFill>
                      <a:srgbClr val="C00000"/>
                    </a:solidFill>
                  </a:tcPr>
                </a:tc>
                <a:extLst>
                  <a:ext uri="{0D108BD9-81ED-4DB2-BD59-A6C34878D82A}">
                    <a16:rowId xmlns:a16="http://schemas.microsoft.com/office/drawing/2014/main" val="2010128744"/>
                  </a:ext>
                </a:extLst>
              </a:tr>
              <a:tr h="564712">
                <a:tc>
                  <a:txBody>
                    <a:bodyPr/>
                    <a:lstStyle/>
                    <a:p>
                      <a:pPr algn="ctr"/>
                      <a:r>
                        <a:rPr lang="en-US" sz="2600" dirty="0">
                          <a:latin typeface="Calibri" panose="020F0502020204030204" pitchFamily="34" charset="0"/>
                          <a:cs typeface="Calibri" panose="020F0502020204030204" pitchFamily="34" charset="0"/>
                        </a:rPr>
                        <a:t>1</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WT (1)</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WR1 (2)</a:t>
                      </a:r>
                    </a:p>
                  </a:txBody>
                  <a:tcPr marL="99323" marR="99323" marT="49661" marB="49661"/>
                </a:tc>
                <a:extLst>
                  <a:ext uri="{0D108BD9-81ED-4DB2-BD59-A6C34878D82A}">
                    <a16:rowId xmlns:a16="http://schemas.microsoft.com/office/drawing/2014/main" val="3408402444"/>
                  </a:ext>
                </a:extLst>
              </a:tr>
              <a:tr h="564712">
                <a:tc>
                  <a:txBody>
                    <a:bodyPr/>
                    <a:lstStyle/>
                    <a:p>
                      <a:pPr algn="ctr"/>
                      <a:r>
                        <a:rPr lang="en-US" sz="2600" dirty="0">
                          <a:latin typeface="Calibri" panose="020F0502020204030204" pitchFamily="34" charset="0"/>
                          <a:cs typeface="Calibri" panose="020F0502020204030204" pitchFamily="34" charset="0"/>
                        </a:rPr>
                        <a:t>2</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WR1 (2)</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WR1 + DGAT (3)</a:t>
                      </a:r>
                    </a:p>
                  </a:txBody>
                  <a:tcPr marL="99323" marR="99323" marT="49661" marB="49661"/>
                </a:tc>
                <a:extLst>
                  <a:ext uri="{0D108BD9-81ED-4DB2-BD59-A6C34878D82A}">
                    <a16:rowId xmlns:a16="http://schemas.microsoft.com/office/drawing/2014/main" val="3810376385"/>
                  </a:ext>
                </a:extLst>
              </a:tr>
              <a:tr h="564712">
                <a:tc>
                  <a:txBody>
                    <a:bodyPr/>
                    <a:lstStyle/>
                    <a:p>
                      <a:pPr algn="ctr"/>
                      <a:r>
                        <a:rPr lang="en-US" sz="2600" dirty="0">
                          <a:latin typeface="Calibri" panose="020F0502020204030204" pitchFamily="34" charset="0"/>
                          <a:cs typeface="Calibri" panose="020F0502020204030204" pitchFamily="34" charset="0"/>
                        </a:rPr>
                        <a:t>3</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WR1 (2)</a:t>
                      </a:r>
                    </a:p>
                  </a:txBody>
                  <a:tcPr marL="99323" marR="99323" marT="49661" marB="49661"/>
                </a:tc>
                <a:tc>
                  <a:txBody>
                    <a:bodyPr/>
                    <a:lstStyle/>
                    <a:p>
                      <a:pPr algn="ctr"/>
                      <a:r>
                        <a:rPr lang="en-US" sz="2600" dirty="0">
                          <a:latin typeface="Calibri" panose="020F0502020204030204" pitchFamily="34" charset="0"/>
                          <a:cs typeface="Calibri" panose="020F0502020204030204" pitchFamily="34" charset="0"/>
                        </a:rPr>
                        <a:t>WR1 + </a:t>
                      </a:r>
                      <a:r>
                        <a:rPr lang="en-US" sz="2600" dirty="0" err="1">
                          <a:latin typeface="Calibri" panose="020F0502020204030204" pitchFamily="34" charset="0"/>
                          <a:cs typeface="Calibri" panose="020F0502020204030204" pitchFamily="34" charset="0"/>
                        </a:rPr>
                        <a:t>KasII</a:t>
                      </a:r>
                      <a:endParaRPr lang="en-US" sz="2600" dirty="0">
                        <a:latin typeface="Calibri" panose="020F0502020204030204" pitchFamily="34" charset="0"/>
                        <a:cs typeface="Calibri" panose="020F0502020204030204" pitchFamily="34" charset="0"/>
                      </a:endParaRPr>
                    </a:p>
                  </a:txBody>
                  <a:tcPr marL="99323" marR="99323" marT="49661" marB="49661"/>
                </a:tc>
                <a:extLst>
                  <a:ext uri="{0D108BD9-81ED-4DB2-BD59-A6C34878D82A}">
                    <a16:rowId xmlns:a16="http://schemas.microsoft.com/office/drawing/2014/main" val="1026506686"/>
                  </a:ext>
                </a:extLst>
              </a:tr>
            </a:tbl>
          </a:graphicData>
        </a:graphic>
      </p:graphicFrame>
      <p:graphicFrame>
        <p:nvGraphicFramePr>
          <p:cNvPr id="131" name="Table 130">
            <a:extLst>
              <a:ext uri="{FF2B5EF4-FFF2-40B4-BE49-F238E27FC236}">
                <a16:creationId xmlns:a16="http://schemas.microsoft.com/office/drawing/2014/main" id="{B4FE3DB1-1F27-854B-A26A-327FE246296C}"/>
              </a:ext>
            </a:extLst>
          </p:cNvPr>
          <p:cNvGraphicFramePr>
            <a:graphicFrameLocks noGrp="1"/>
          </p:cNvGraphicFramePr>
          <p:nvPr>
            <p:extLst>
              <p:ext uri="{D42A27DB-BD31-4B8C-83A1-F6EECF244321}">
                <p14:modId xmlns:p14="http://schemas.microsoft.com/office/powerpoint/2010/main" val="2244728621"/>
              </p:ext>
            </p:extLst>
          </p:nvPr>
        </p:nvGraphicFramePr>
        <p:xfrm>
          <a:off x="864284" y="26170514"/>
          <a:ext cx="8581763" cy="3468789"/>
        </p:xfrm>
        <a:graphic>
          <a:graphicData uri="http://schemas.openxmlformats.org/drawingml/2006/table">
            <a:tbl>
              <a:tblPr firstRow="1" bandRow="1">
                <a:effectLst>
                  <a:outerShdw blurRad="63500" dist="38100" dir="5400000" algn="t" rotWithShape="0">
                    <a:prstClr val="black">
                      <a:alpha val="50000"/>
                    </a:prstClr>
                  </a:outerShdw>
                </a:effectLst>
                <a:tableStyleId>{2D5ABB26-0587-4C30-8999-92F81FD0307C}</a:tableStyleId>
              </a:tblPr>
              <a:tblGrid>
                <a:gridCol w="8581763">
                  <a:extLst>
                    <a:ext uri="{9D8B030D-6E8A-4147-A177-3AD203B41FA5}">
                      <a16:colId xmlns:a16="http://schemas.microsoft.com/office/drawing/2014/main" val="2841385581"/>
                    </a:ext>
                  </a:extLst>
                </a:gridCol>
              </a:tblGrid>
              <a:tr h="856353">
                <a:tc>
                  <a:txBody>
                    <a:bodyPr/>
                    <a:lstStyle/>
                    <a:p>
                      <a:pPr marL="0" marR="0" indent="0" algn="ctr" defTabSz="3535710" rtl="0" eaLnBrk="1" fontAlgn="auto" latinLnBrk="0" hangingPunct="1">
                        <a:lnSpc>
                          <a:spcPct val="100000"/>
                        </a:lnSpc>
                        <a:spcBef>
                          <a:spcPts val="0"/>
                        </a:spcBef>
                        <a:spcAft>
                          <a:spcPts val="1800"/>
                        </a:spcAft>
                        <a:buClrTx/>
                        <a:buSzTx/>
                        <a:buFontTx/>
                        <a:buNone/>
                        <a:tabLst/>
                        <a:defRPr/>
                      </a:pPr>
                      <a:r>
                        <a:rPr lang="en-US" sz="4400" b="1" spc="300" dirty="0">
                          <a:solidFill>
                            <a:schemeClr val="bg1"/>
                          </a:solidFill>
                          <a:latin typeface="Calibri" panose="020F0502020204030204" pitchFamily="34" charset="0"/>
                          <a:ea typeface="Arial" charset="0"/>
                          <a:cs typeface="Calibri" panose="020F0502020204030204" pitchFamily="34" charset="0"/>
                        </a:rPr>
                        <a:t>METHODS</a:t>
                      </a:r>
                    </a:p>
                  </a:txBody>
                  <a:tcPr marL="0" marR="0" marT="198646" marB="198646" anchor="ctr">
                    <a:solidFill>
                      <a:srgbClr val="CB2133"/>
                    </a:solidFill>
                  </a:tcPr>
                </a:tc>
                <a:extLst>
                  <a:ext uri="{0D108BD9-81ED-4DB2-BD59-A6C34878D82A}">
                    <a16:rowId xmlns:a16="http://schemas.microsoft.com/office/drawing/2014/main" val="104047350"/>
                  </a:ext>
                </a:extLst>
              </a:tr>
              <a:tr h="1557744">
                <a:tc>
                  <a:txBody>
                    <a:bodyPr/>
                    <a:lstStyle/>
                    <a:p>
                      <a:pPr marL="0" marR="0" lvl="0" indent="0" algn="just" defTabSz="2651760" rtl="0" eaLnBrk="1" fontAlgn="auto" latinLnBrk="0" hangingPunct="1">
                        <a:lnSpc>
                          <a:spcPct val="100000"/>
                        </a:lnSpc>
                        <a:spcBef>
                          <a:spcPts val="0"/>
                        </a:spcBef>
                        <a:spcAft>
                          <a:spcPts val="1800"/>
                        </a:spcAft>
                        <a:buClrTx/>
                        <a:buSzTx/>
                        <a:buFont typeface="Wingdings" pitchFamily="2" charset="2"/>
                        <a:buNone/>
                        <a:tabLst/>
                        <a:defRPr/>
                      </a:pPr>
                      <a:r>
                        <a:rPr lang="en-US" sz="2600" b="0" dirty="0">
                          <a:latin typeface="Calibri" panose="020F0502020204030204" pitchFamily="34" charset="0"/>
                          <a:ea typeface="Times New Roman" charset="0"/>
                          <a:cs typeface="Calibri" panose="020F0502020204030204" pitchFamily="34" charset="0"/>
                        </a:rPr>
                        <a:t>We cannot directly compare between the raw counts of samples for two main reasons:</a:t>
                      </a:r>
                    </a:p>
                  </a:txBody>
                  <a:tcPr marL="397292" marR="397292" marT="397292" marB="49661">
                    <a:solidFill>
                      <a:schemeClr val="bg1"/>
                    </a:solidFill>
                  </a:tcPr>
                </a:tc>
                <a:extLst>
                  <a:ext uri="{0D108BD9-81ED-4DB2-BD59-A6C34878D82A}">
                    <a16:rowId xmlns:a16="http://schemas.microsoft.com/office/drawing/2014/main" val="3574022791"/>
                  </a:ext>
                </a:extLst>
              </a:tr>
              <a:tr h="676190">
                <a:tc>
                  <a:txBody>
                    <a:bodyPr/>
                    <a:lstStyle/>
                    <a:p>
                      <a:pPr marL="0" indent="0">
                        <a:spcAft>
                          <a:spcPts val="2400"/>
                        </a:spcAft>
                        <a:buFont typeface="Arial" panose="020B0604020202020204" pitchFamily="34" charset="0"/>
                        <a:buNone/>
                      </a:pPr>
                      <a:endParaRPr lang="en-US" sz="2600" dirty="0">
                        <a:latin typeface="Calibri" panose="020F0502020204030204" pitchFamily="34" charset="0"/>
                        <a:ea typeface="Times New Roman" charset="0"/>
                        <a:cs typeface="Calibri" panose="020F0502020204030204" pitchFamily="34" charset="0"/>
                      </a:endParaRPr>
                    </a:p>
                  </a:txBody>
                  <a:tcPr marL="397292" marR="397292" marT="397292" marB="49661"/>
                </a:tc>
                <a:extLst>
                  <a:ext uri="{0D108BD9-81ED-4DB2-BD59-A6C34878D82A}">
                    <a16:rowId xmlns:a16="http://schemas.microsoft.com/office/drawing/2014/main" val="1664451625"/>
                  </a:ext>
                </a:extLst>
              </a:tr>
            </a:tbl>
          </a:graphicData>
        </a:graphic>
      </p:graphicFrame>
    </p:spTree>
    <p:extLst>
      <p:ext uri="{BB962C8B-B14F-4D97-AF65-F5344CB8AC3E}">
        <p14:creationId xmlns:p14="http://schemas.microsoft.com/office/powerpoint/2010/main" val="15285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7231C-99A9-8A44-BA66-F387BDF049CB}"/>
              </a:ext>
            </a:extLst>
          </p:cNvPr>
          <p:cNvSpPr txBox="1"/>
          <p:nvPr/>
        </p:nvSpPr>
        <p:spPr>
          <a:xfrm>
            <a:off x="1419726" y="1588168"/>
            <a:ext cx="36215053" cy="1938992"/>
          </a:xfrm>
          <a:prstGeom prst="rect">
            <a:avLst/>
          </a:prstGeom>
          <a:solidFill>
            <a:srgbClr val="C00000"/>
          </a:solidFill>
        </p:spPr>
        <p:txBody>
          <a:bodyPr wrap="square" rtlCol="0">
            <a:spAutoFit/>
          </a:bodyPr>
          <a:lstStyle/>
          <a:p>
            <a:pPr algn="ctr"/>
            <a:r>
              <a:rPr lang="en-US" sz="12000" b="1" dirty="0">
                <a:solidFill>
                  <a:schemeClr val="bg1"/>
                </a:solidFill>
              </a:rPr>
              <a:t>BACKGROUND</a:t>
            </a:r>
          </a:p>
        </p:txBody>
      </p:sp>
      <p:sp>
        <p:nvSpPr>
          <p:cNvPr id="6" name="Rectangle 5">
            <a:extLst>
              <a:ext uri="{FF2B5EF4-FFF2-40B4-BE49-F238E27FC236}">
                <a16:creationId xmlns:a16="http://schemas.microsoft.com/office/drawing/2014/main" id="{6F0C3C17-CEB7-A740-9DB0-9651A8489E17}"/>
              </a:ext>
            </a:extLst>
          </p:cNvPr>
          <p:cNvSpPr/>
          <p:nvPr/>
        </p:nvSpPr>
        <p:spPr>
          <a:xfrm>
            <a:off x="1419726" y="4592247"/>
            <a:ext cx="35445032" cy="22283023"/>
          </a:xfrm>
          <a:prstGeom prst="rect">
            <a:avLst/>
          </a:prstGeom>
        </p:spPr>
        <p:txBody>
          <a:bodyPr wrap="square">
            <a:spAutoFit/>
          </a:bodyPr>
          <a:lstStyle/>
          <a:p>
            <a:pPr algn="just">
              <a:spcAft>
                <a:spcPts val="1800"/>
              </a:spcAft>
            </a:pPr>
            <a:r>
              <a:rPr lang="en-US" sz="5400" dirty="0">
                <a:latin typeface="Calibri" panose="020F0502020204030204" pitchFamily="34" charset="0"/>
                <a:ea typeface="Times New Roman" charset="0"/>
                <a:cs typeface="Calibri" panose="020F0502020204030204" pitchFamily="34" charset="0"/>
              </a:rPr>
              <a:t>Plants extract carbon dioxide (CO</a:t>
            </a:r>
            <a:r>
              <a:rPr lang="en-US" sz="5400" baseline="-25000" dirty="0">
                <a:latin typeface="Calibri" panose="020F0502020204030204" pitchFamily="34" charset="0"/>
                <a:ea typeface="Times New Roman" charset="0"/>
                <a:cs typeface="Calibri" panose="020F0502020204030204" pitchFamily="34" charset="0"/>
              </a:rPr>
              <a:t>2</a:t>
            </a:r>
            <a:r>
              <a:rPr lang="en-US" sz="5400" dirty="0">
                <a:latin typeface="Calibri" panose="020F0502020204030204" pitchFamily="34" charset="0"/>
                <a:ea typeface="Times New Roman" charset="0"/>
                <a:cs typeface="Calibri" panose="020F0502020204030204" pitchFamily="34" charset="0"/>
              </a:rPr>
              <a:t>) from the atmosphere to synthesize macromolecules such as lipids. These pathways (carbon-capture pathways) directly affect the yield of plants as they grow. In soybeans, possessing an efficient carbon-capture pathway is key to increasing oil yield in seeds by more than 20%. Soybean oil is a potential biofuel source which can replace fossil fuels. While the links between pathways and oil production are known to exist, the interactions between various genes in the pathways (which is crucial to developing soybeans with increased oil) are poorly understood.</a:t>
            </a:r>
          </a:p>
          <a:p>
            <a:pPr algn="just">
              <a:spcAft>
                <a:spcPts val="1800"/>
              </a:spcAft>
            </a:pPr>
            <a:r>
              <a:rPr lang="en-US" sz="5400" dirty="0">
                <a:latin typeface="Calibri" panose="020F0502020204030204" pitchFamily="34" charset="0"/>
                <a:ea typeface="Times New Roman" charset="0"/>
                <a:cs typeface="Calibri" panose="020F0502020204030204" pitchFamily="34" charset="0"/>
              </a:rPr>
              <a:t>Gene counts represent the number of times a certain gene is present in the genome in parts per million (ppm). These have varying impact on the plants as for instance, a large count of an oil production gene means that more oil is produced and vice versa. Therefore, an experiment comparing differences in gene counts between various transgenic lines of soybeans was conducted. Specifically, one protein (WR1) and two genes (DGAT &amp; </a:t>
            </a:r>
            <a:r>
              <a:rPr lang="en-US" sz="5400" dirty="0" err="1">
                <a:latin typeface="Calibri" panose="020F0502020204030204" pitchFamily="34" charset="0"/>
                <a:ea typeface="Times New Roman" charset="0"/>
                <a:cs typeface="Calibri" panose="020F0502020204030204" pitchFamily="34" charset="0"/>
              </a:rPr>
              <a:t>KasII</a:t>
            </a:r>
            <a:r>
              <a:rPr lang="en-US" sz="5400" dirty="0">
                <a:latin typeface="Calibri" panose="020F0502020204030204" pitchFamily="34" charset="0"/>
                <a:ea typeface="Times New Roman" charset="0"/>
                <a:cs typeface="Calibri" panose="020F0502020204030204" pitchFamily="34" charset="0"/>
              </a:rPr>
              <a:t>) were isolated as they are known to increase oil synthesis in soybeans. The following table shows the plant lines &amp; their corresponding numbers.</a:t>
            </a:r>
          </a:p>
          <a:p>
            <a:pPr>
              <a:spcAft>
                <a:spcPts val="2400"/>
              </a:spcAft>
            </a:pPr>
            <a:endParaRPr lang="en-US" sz="5400" dirty="0">
              <a:latin typeface="Calibri" panose="020F0502020204030204" pitchFamily="34" charset="0"/>
              <a:ea typeface="Times New Roman" charset="0"/>
              <a:cs typeface="Calibri" panose="020F0502020204030204" pitchFamily="34" charset="0"/>
            </a:endParaRPr>
          </a:p>
          <a:p>
            <a:pPr>
              <a:spcAft>
                <a:spcPts val="2400"/>
              </a:spcAft>
            </a:pPr>
            <a:endParaRPr lang="en-US" sz="5400" dirty="0">
              <a:latin typeface="Calibri" panose="020F0502020204030204" pitchFamily="34" charset="0"/>
              <a:ea typeface="Times New Roman" charset="0"/>
              <a:cs typeface="Calibri" panose="020F0502020204030204" pitchFamily="34" charset="0"/>
            </a:endParaRPr>
          </a:p>
          <a:p>
            <a:pPr>
              <a:spcAft>
                <a:spcPts val="2400"/>
              </a:spcAft>
            </a:pPr>
            <a:endParaRPr lang="en-US" sz="5400" dirty="0">
              <a:latin typeface="Calibri" panose="020F0502020204030204" pitchFamily="34" charset="0"/>
              <a:ea typeface="Times New Roman" charset="0"/>
              <a:cs typeface="Calibri" panose="020F0502020204030204" pitchFamily="34" charset="0"/>
            </a:endParaRPr>
          </a:p>
          <a:p>
            <a:pPr>
              <a:lnSpc>
                <a:spcPct val="100000"/>
              </a:lnSpc>
              <a:spcAft>
                <a:spcPts val="2400"/>
              </a:spcAft>
            </a:pPr>
            <a:endParaRPr lang="en-US" sz="5400" dirty="0">
              <a:latin typeface="Calibri" panose="020F0502020204030204" pitchFamily="34" charset="0"/>
              <a:ea typeface="Times New Roman" charset="0"/>
              <a:cs typeface="Calibri" panose="020F0502020204030204" pitchFamily="34" charset="0"/>
            </a:endParaRPr>
          </a:p>
          <a:p>
            <a:pPr>
              <a:lnSpc>
                <a:spcPct val="100000"/>
              </a:lnSpc>
              <a:spcAft>
                <a:spcPts val="2400"/>
              </a:spcAft>
            </a:pPr>
            <a:endParaRPr lang="en-US" sz="5400" dirty="0">
              <a:latin typeface="Calibri" panose="020F0502020204030204" pitchFamily="34" charset="0"/>
              <a:ea typeface="Times New Roman" charset="0"/>
              <a:cs typeface="Calibri" panose="020F0502020204030204" pitchFamily="34" charset="0"/>
            </a:endParaRPr>
          </a:p>
          <a:p>
            <a:pPr algn="ctr">
              <a:lnSpc>
                <a:spcPct val="100000"/>
              </a:lnSpc>
              <a:spcAft>
                <a:spcPts val="1200"/>
              </a:spcAft>
            </a:pPr>
            <a:r>
              <a:rPr lang="en-US" sz="5400" b="1" dirty="0">
                <a:latin typeface="Calibri" panose="020F0502020204030204" pitchFamily="34" charset="0"/>
                <a:ea typeface="Times New Roman" charset="0"/>
                <a:cs typeface="Calibri" panose="020F0502020204030204" pitchFamily="34" charset="0"/>
              </a:rPr>
              <a:t>Table 1. Plant lines</a:t>
            </a:r>
          </a:p>
          <a:p>
            <a:pPr algn="just">
              <a:spcAft>
                <a:spcPts val="1800"/>
              </a:spcAft>
            </a:pPr>
            <a:r>
              <a:rPr lang="en-US" sz="5400" dirty="0">
                <a:latin typeface="Calibri" panose="020F0502020204030204" pitchFamily="34" charset="0"/>
                <a:ea typeface="Times New Roman" charset="0"/>
                <a:cs typeface="Calibri" panose="020F0502020204030204" pitchFamily="34" charset="0"/>
              </a:rPr>
              <a:t>The lines had their gene counts measured (using a high-throughput RNA-Seq tool) at three distinct time-points during the soybean growth process. They are represented by letters as follows:</a:t>
            </a:r>
          </a:p>
          <a:p>
            <a:pPr marL="571500" indent="-571500" algn="just">
              <a:spcAft>
                <a:spcPts val="1800"/>
              </a:spcAft>
              <a:buFont typeface="Wingdings" pitchFamily="2" charset="2"/>
              <a:buChar char="Ø"/>
            </a:pPr>
            <a:r>
              <a:rPr lang="en-US" sz="5400" dirty="0">
                <a:latin typeface="Calibri" panose="020F0502020204030204" pitchFamily="34" charset="0"/>
                <a:ea typeface="Times New Roman" charset="0"/>
                <a:cs typeface="Calibri" panose="020F0502020204030204" pitchFamily="34" charset="0"/>
              </a:rPr>
              <a:t>R5 (A)- </a:t>
            </a:r>
            <a:r>
              <a:rPr lang="en-US" sz="5400" b="1" dirty="0">
                <a:latin typeface="Calibri" panose="020F0502020204030204" pitchFamily="34" charset="0"/>
                <a:ea typeface="Times New Roman" charset="0"/>
                <a:cs typeface="Calibri" panose="020F0502020204030204" pitchFamily="34" charset="0"/>
              </a:rPr>
              <a:t>Beginning seed:</a:t>
            </a:r>
            <a:r>
              <a:rPr lang="en-US" sz="5400" dirty="0">
                <a:latin typeface="Calibri" panose="020F0502020204030204" pitchFamily="34" charset="0"/>
                <a:ea typeface="Times New Roman" charset="0"/>
                <a:cs typeface="Calibri" panose="020F0502020204030204" pitchFamily="34" charset="0"/>
              </a:rPr>
              <a:t> pods are 1/8 inches long at one of the four uppermost nodes on the main stem</a:t>
            </a:r>
          </a:p>
          <a:p>
            <a:pPr marL="571500" indent="-571500" algn="just">
              <a:spcAft>
                <a:spcPts val="1800"/>
              </a:spcAft>
              <a:buFont typeface="Wingdings" pitchFamily="2" charset="2"/>
              <a:buChar char="Ø"/>
            </a:pPr>
            <a:r>
              <a:rPr lang="en-US" sz="5400" dirty="0">
                <a:latin typeface="Calibri" panose="020F0502020204030204" pitchFamily="34" charset="0"/>
                <a:ea typeface="Times New Roman" charset="0"/>
                <a:cs typeface="Calibri" panose="020F0502020204030204" pitchFamily="34" charset="0"/>
              </a:rPr>
              <a:t>R5/6 (B)- </a:t>
            </a:r>
            <a:r>
              <a:rPr lang="en-US" sz="5400" b="1" dirty="0">
                <a:latin typeface="Calibri" panose="020F0502020204030204" pitchFamily="34" charset="0"/>
                <a:ea typeface="Times New Roman" charset="0"/>
                <a:cs typeface="Calibri" panose="020F0502020204030204" pitchFamily="34" charset="0"/>
              </a:rPr>
              <a:t>Middle seed:</a:t>
            </a:r>
            <a:r>
              <a:rPr lang="en-US" sz="5400" dirty="0">
                <a:latin typeface="Calibri" panose="020F0502020204030204" pitchFamily="34" charset="0"/>
                <a:ea typeface="Times New Roman" charset="0"/>
                <a:cs typeface="Calibri" panose="020F0502020204030204" pitchFamily="34" charset="0"/>
              </a:rPr>
              <a:t> pods with seeds are bigger than beginner seed</a:t>
            </a:r>
          </a:p>
          <a:p>
            <a:pPr marL="571500" indent="-571500" algn="just">
              <a:spcAft>
                <a:spcPts val="1800"/>
              </a:spcAft>
              <a:buFont typeface="Wingdings" pitchFamily="2" charset="2"/>
              <a:buChar char="Ø"/>
            </a:pPr>
            <a:r>
              <a:rPr lang="en-US" sz="5400" dirty="0">
                <a:latin typeface="Calibri" panose="020F0502020204030204" pitchFamily="34" charset="0"/>
                <a:ea typeface="Times New Roman" charset="0"/>
                <a:cs typeface="Calibri" panose="020F0502020204030204" pitchFamily="34" charset="0"/>
              </a:rPr>
              <a:t>R6 (C)- </a:t>
            </a:r>
            <a:r>
              <a:rPr lang="en-US" sz="5400" b="1" dirty="0">
                <a:latin typeface="Calibri" panose="020F0502020204030204" pitchFamily="34" charset="0"/>
                <a:ea typeface="Times New Roman" charset="0"/>
                <a:cs typeface="Calibri" panose="020F0502020204030204" pitchFamily="34" charset="0"/>
              </a:rPr>
              <a:t>Full seed: </a:t>
            </a:r>
            <a:r>
              <a:rPr lang="en-US" sz="5400" dirty="0">
                <a:latin typeface="Calibri" panose="020F0502020204030204" pitchFamily="34" charset="0"/>
                <a:ea typeface="Times New Roman" charset="0"/>
                <a:cs typeface="Calibri" panose="020F0502020204030204" pitchFamily="34" charset="0"/>
              </a:rPr>
              <a:t>pod containing a green seed that fills the pod capacity</a:t>
            </a:r>
          </a:p>
          <a:p>
            <a:pPr lvl="0"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Each plant line has 3 replicas which are represented as an additional number in the name of a sample. For instance, the second replica of a WR1 + DGAT line at R5/6 would be named </a:t>
            </a:r>
            <a:r>
              <a:rPr lang="en-US" sz="5400" b="1" dirty="0">
                <a:latin typeface="Calibri" panose="020F0502020204030204" pitchFamily="34" charset="0"/>
                <a:ea typeface="Times New Roman" charset="0"/>
                <a:cs typeface="Calibri" panose="020F0502020204030204" pitchFamily="34" charset="0"/>
              </a:rPr>
              <a:t>B3_2</a:t>
            </a:r>
            <a:r>
              <a:rPr lang="en-US" sz="5400" dirty="0">
                <a:latin typeface="Calibri" panose="020F0502020204030204" pitchFamily="34" charset="0"/>
                <a:ea typeface="Times New Roman" charset="0"/>
                <a:cs typeface="Calibri" panose="020F0502020204030204" pitchFamily="34" charset="0"/>
              </a:rPr>
              <a:t>. Figure 1 provides more examples.</a:t>
            </a:r>
          </a:p>
        </p:txBody>
      </p:sp>
      <p:graphicFrame>
        <p:nvGraphicFramePr>
          <p:cNvPr id="7" name="Table 6">
            <a:extLst>
              <a:ext uri="{FF2B5EF4-FFF2-40B4-BE49-F238E27FC236}">
                <a16:creationId xmlns:a16="http://schemas.microsoft.com/office/drawing/2014/main" id="{D3E6CC50-C38D-2645-86F9-29DEA58E4800}"/>
              </a:ext>
            </a:extLst>
          </p:cNvPr>
          <p:cNvGraphicFramePr>
            <a:graphicFrameLocks noGrp="1"/>
          </p:cNvGraphicFramePr>
          <p:nvPr>
            <p:extLst>
              <p:ext uri="{D42A27DB-BD31-4B8C-83A1-F6EECF244321}">
                <p14:modId xmlns:p14="http://schemas.microsoft.com/office/powerpoint/2010/main" val="2260312952"/>
              </p:ext>
            </p:extLst>
          </p:nvPr>
        </p:nvGraphicFramePr>
        <p:xfrm>
          <a:off x="11963562" y="13234736"/>
          <a:ext cx="14357360" cy="5761485"/>
        </p:xfrm>
        <a:graphic>
          <a:graphicData uri="http://schemas.openxmlformats.org/drawingml/2006/table">
            <a:tbl>
              <a:tblPr firstRow="1" bandRow="1">
                <a:tableStyleId>{21E4AEA4-8DFA-4A89-87EB-49C32662AFE0}</a:tableStyleId>
              </a:tblPr>
              <a:tblGrid>
                <a:gridCol w="1503322">
                  <a:extLst>
                    <a:ext uri="{9D8B030D-6E8A-4147-A177-3AD203B41FA5}">
                      <a16:colId xmlns:a16="http://schemas.microsoft.com/office/drawing/2014/main" val="3547776459"/>
                    </a:ext>
                  </a:extLst>
                </a:gridCol>
                <a:gridCol w="2649192">
                  <a:extLst>
                    <a:ext uri="{9D8B030D-6E8A-4147-A177-3AD203B41FA5}">
                      <a16:colId xmlns:a16="http://schemas.microsoft.com/office/drawing/2014/main" val="2517920238"/>
                    </a:ext>
                  </a:extLst>
                </a:gridCol>
                <a:gridCol w="10204846">
                  <a:extLst>
                    <a:ext uri="{9D8B030D-6E8A-4147-A177-3AD203B41FA5}">
                      <a16:colId xmlns:a16="http://schemas.microsoft.com/office/drawing/2014/main" val="378772455"/>
                    </a:ext>
                  </a:extLst>
                </a:gridCol>
              </a:tblGrid>
              <a:tr h="830587">
                <a:tc>
                  <a:txBody>
                    <a:bodyPr/>
                    <a:lstStyle/>
                    <a:p>
                      <a:pPr algn="ctr"/>
                      <a:r>
                        <a:rPr lang="en-US" sz="5400" dirty="0">
                          <a:latin typeface="Calibri" panose="020F0502020204030204" pitchFamily="34" charset="0"/>
                          <a:cs typeface="Calibri" panose="020F0502020204030204" pitchFamily="34" charset="0"/>
                        </a:rPr>
                        <a:t>#</a:t>
                      </a:r>
                    </a:p>
                  </a:txBody>
                  <a:tcPr marL="99323" marR="99323" marT="49661" marB="49661">
                    <a:solidFill>
                      <a:srgbClr val="C00000"/>
                    </a:solidFill>
                  </a:tcPr>
                </a:tc>
                <a:tc>
                  <a:txBody>
                    <a:bodyPr/>
                    <a:lstStyle/>
                    <a:p>
                      <a:pPr algn="ctr"/>
                      <a:r>
                        <a:rPr lang="en-US" sz="5400" dirty="0">
                          <a:latin typeface="Calibri" panose="020F0502020204030204" pitchFamily="34" charset="0"/>
                          <a:cs typeface="Calibri" panose="020F0502020204030204" pitchFamily="34" charset="0"/>
                        </a:rPr>
                        <a:t>Line</a:t>
                      </a:r>
                    </a:p>
                  </a:txBody>
                  <a:tcPr marL="99323" marR="99323" marT="49661" marB="49661">
                    <a:solidFill>
                      <a:srgbClr val="C00000"/>
                    </a:solidFill>
                  </a:tcPr>
                </a:tc>
                <a:tc>
                  <a:txBody>
                    <a:bodyPr/>
                    <a:lstStyle/>
                    <a:p>
                      <a:pPr algn="ctr"/>
                      <a:r>
                        <a:rPr lang="en-US" sz="5400" dirty="0">
                          <a:latin typeface="Calibri" panose="020F0502020204030204" pitchFamily="34" charset="0"/>
                          <a:cs typeface="Calibri" panose="020F0502020204030204" pitchFamily="34" charset="0"/>
                        </a:rPr>
                        <a:t>Plasmid/genes</a:t>
                      </a:r>
                    </a:p>
                  </a:txBody>
                  <a:tcPr marL="99323" marR="99323" marT="49661" marB="49661">
                    <a:solidFill>
                      <a:srgbClr val="C00000"/>
                    </a:solidFill>
                  </a:tcPr>
                </a:tc>
                <a:extLst>
                  <a:ext uri="{0D108BD9-81ED-4DB2-BD59-A6C34878D82A}">
                    <a16:rowId xmlns:a16="http://schemas.microsoft.com/office/drawing/2014/main" val="3897632033"/>
                  </a:ext>
                </a:extLst>
              </a:tr>
              <a:tr h="1422911">
                <a:tc>
                  <a:txBody>
                    <a:bodyPr/>
                    <a:lstStyle/>
                    <a:p>
                      <a:pPr algn="ctr"/>
                      <a:r>
                        <a:rPr lang="en-US" sz="5400" dirty="0">
                          <a:latin typeface="Calibri" panose="020F0502020204030204" pitchFamily="34" charset="0"/>
                          <a:cs typeface="Calibri" panose="020F0502020204030204" pitchFamily="34" charset="0"/>
                        </a:rPr>
                        <a:t>1</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Thorne</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Wild type (WT)</a:t>
                      </a:r>
                    </a:p>
                  </a:txBody>
                  <a:tcPr marL="99323" marR="99323" marT="49661" marB="49661"/>
                </a:tc>
                <a:extLst>
                  <a:ext uri="{0D108BD9-81ED-4DB2-BD59-A6C34878D82A}">
                    <a16:rowId xmlns:a16="http://schemas.microsoft.com/office/drawing/2014/main" val="1830378976"/>
                  </a:ext>
                </a:extLst>
              </a:tr>
              <a:tr h="830587">
                <a:tc>
                  <a:txBody>
                    <a:bodyPr/>
                    <a:lstStyle/>
                    <a:p>
                      <a:pPr algn="ctr"/>
                      <a:r>
                        <a:rPr lang="en-US" sz="5400" dirty="0">
                          <a:latin typeface="Calibri" panose="020F0502020204030204" pitchFamily="34" charset="0"/>
                          <a:cs typeface="Calibri" panose="020F0502020204030204" pitchFamily="34" charset="0"/>
                        </a:rPr>
                        <a:t>2</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917-17</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pPTN1174 (WR1)</a:t>
                      </a:r>
                    </a:p>
                  </a:txBody>
                  <a:tcPr marL="99323" marR="99323" marT="49661" marB="49661"/>
                </a:tc>
                <a:extLst>
                  <a:ext uri="{0D108BD9-81ED-4DB2-BD59-A6C34878D82A}">
                    <a16:rowId xmlns:a16="http://schemas.microsoft.com/office/drawing/2014/main" val="2755518074"/>
                  </a:ext>
                </a:extLst>
              </a:tr>
              <a:tr h="830587">
                <a:tc>
                  <a:txBody>
                    <a:bodyPr/>
                    <a:lstStyle/>
                    <a:p>
                      <a:pPr algn="ctr"/>
                      <a:r>
                        <a:rPr lang="en-US" sz="5400" dirty="0">
                          <a:latin typeface="Calibri" panose="020F0502020204030204" pitchFamily="34" charset="0"/>
                          <a:cs typeface="Calibri" panose="020F0502020204030204" pitchFamily="34" charset="0"/>
                        </a:rPr>
                        <a:t>3</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970-1</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pPTN1248 (WR1+DGAT)</a:t>
                      </a:r>
                    </a:p>
                  </a:txBody>
                  <a:tcPr marL="99323" marR="99323" marT="49661" marB="49661"/>
                </a:tc>
                <a:extLst>
                  <a:ext uri="{0D108BD9-81ED-4DB2-BD59-A6C34878D82A}">
                    <a16:rowId xmlns:a16="http://schemas.microsoft.com/office/drawing/2014/main" val="1888645127"/>
                  </a:ext>
                </a:extLst>
              </a:tr>
              <a:tr h="1571728">
                <a:tc>
                  <a:txBody>
                    <a:bodyPr/>
                    <a:lstStyle/>
                    <a:p>
                      <a:pPr algn="ctr"/>
                      <a:r>
                        <a:rPr lang="en-US" sz="5400" dirty="0">
                          <a:latin typeface="Calibri" panose="020F0502020204030204" pitchFamily="34" charset="0"/>
                          <a:cs typeface="Calibri" panose="020F0502020204030204" pitchFamily="34" charset="0"/>
                        </a:rPr>
                        <a:t>4</a:t>
                      </a:r>
                    </a:p>
                  </a:txBody>
                  <a:tcPr marL="99323" marR="99323" marT="49661" marB="4966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dirty="0">
                          <a:latin typeface="Calibri" panose="020F0502020204030204" pitchFamily="34" charset="0"/>
                          <a:cs typeface="Calibri" panose="020F0502020204030204" pitchFamily="34" charset="0"/>
                        </a:rPr>
                        <a:t>1053-10</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pPTN1314 (WR1</a:t>
                      </a:r>
                      <a:r>
                        <a:rPr lang="en-US" sz="5400" baseline="0" dirty="0">
                          <a:latin typeface="Calibri" panose="020F0502020204030204" pitchFamily="34" charset="0"/>
                          <a:cs typeface="Calibri" panose="020F0502020204030204" pitchFamily="34" charset="0"/>
                        </a:rPr>
                        <a:t> + </a:t>
                      </a:r>
                      <a:r>
                        <a:rPr lang="en-US" sz="5400" baseline="0" dirty="0" err="1">
                          <a:latin typeface="Calibri" panose="020F0502020204030204" pitchFamily="34" charset="0"/>
                          <a:cs typeface="Calibri" panose="020F0502020204030204" pitchFamily="34" charset="0"/>
                        </a:rPr>
                        <a:t>KasII</a:t>
                      </a:r>
                      <a:r>
                        <a:rPr lang="en-US" sz="5400" baseline="0" dirty="0">
                          <a:latin typeface="Calibri" panose="020F0502020204030204" pitchFamily="34" charset="0"/>
                          <a:cs typeface="Calibri" panose="020F0502020204030204" pitchFamily="34" charset="0"/>
                        </a:rPr>
                        <a:t>)</a:t>
                      </a:r>
                      <a:endParaRPr lang="en-US" sz="5400" dirty="0">
                        <a:latin typeface="Calibri" panose="020F0502020204030204" pitchFamily="34" charset="0"/>
                        <a:cs typeface="Calibri" panose="020F0502020204030204" pitchFamily="34" charset="0"/>
                      </a:endParaRPr>
                    </a:p>
                  </a:txBody>
                  <a:tcPr marL="99323" marR="99323" marT="49661" marB="49661"/>
                </a:tc>
                <a:extLst>
                  <a:ext uri="{0D108BD9-81ED-4DB2-BD59-A6C34878D82A}">
                    <a16:rowId xmlns:a16="http://schemas.microsoft.com/office/drawing/2014/main" val="3480195519"/>
                  </a:ext>
                </a:extLst>
              </a:tr>
            </a:tbl>
          </a:graphicData>
        </a:graphic>
      </p:graphicFrame>
    </p:spTree>
    <p:extLst>
      <p:ext uri="{BB962C8B-B14F-4D97-AF65-F5344CB8AC3E}">
        <p14:creationId xmlns:p14="http://schemas.microsoft.com/office/powerpoint/2010/main" val="355293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7231C-99A9-8A44-BA66-F387BDF049CB}"/>
              </a:ext>
            </a:extLst>
          </p:cNvPr>
          <p:cNvSpPr txBox="1"/>
          <p:nvPr/>
        </p:nvSpPr>
        <p:spPr>
          <a:xfrm>
            <a:off x="1419726" y="1588168"/>
            <a:ext cx="36215053" cy="1938992"/>
          </a:xfrm>
          <a:prstGeom prst="rect">
            <a:avLst/>
          </a:prstGeom>
          <a:solidFill>
            <a:srgbClr val="C00000"/>
          </a:solidFill>
        </p:spPr>
        <p:txBody>
          <a:bodyPr wrap="square" rtlCol="0">
            <a:spAutoFit/>
          </a:bodyPr>
          <a:lstStyle/>
          <a:p>
            <a:pPr algn="ctr"/>
            <a:r>
              <a:rPr lang="en-US" sz="12000" b="1" dirty="0">
                <a:solidFill>
                  <a:schemeClr val="bg1"/>
                </a:solidFill>
              </a:rPr>
              <a:t>METHODS</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E6754535-A45A-874C-94B4-CCFE1B834A13}"/>
                  </a:ext>
                </a:extLst>
              </p:cNvPr>
              <p:cNvSpPr/>
              <p:nvPr/>
            </p:nvSpPr>
            <p:spPr>
              <a:xfrm>
                <a:off x="1419725" y="3527161"/>
                <a:ext cx="35445033" cy="25637788"/>
              </a:xfrm>
              <a:prstGeom prst="rect">
                <a:avLst/>
              </a:prstGeom>
            </p:spPr>
            <p:txBody>
              <a:bodyPr wrap="square">
                <a:spAutoFit/>
              </a:bodyPr>
              <a:lstStyle/>
              <a:p>
                <a:pPr algn="just">
                  <a:spcAft>
                    <a:spcPts val="2400"/>
                  </a:spcAft>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24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24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24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24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2400"/>
                  </a:spcAft>
                  <a:defRPr/>
                </a:pPr>
                <a:endParaRPr lang="en-US" sz="5400" dirty="0">
                  <a:latin typeface="Calibri" panose="020F0502020204030204" pitchFamily="34" charset="0"/>
                  <a:ea typeface="Times New Roman" charset="0"/>
                  <a:cs typeface="Calibri" panose="020F0502020204030204" pitchFamily="34" charset="0"/>
                </a:endParaRPr>
              </a:p>
              <a:p>
                <a:pPr lvl="0" algn="ctr" defTabSz="2651760">
                  <a:spcAft>
                    <a:spcPts val="1200"/>
                  </a:spcAft>
                  <a:defRPr/>
                </a:pPr>
                <a:r>
                  <a:rPr lang="en-US" sz="5400" b="1" dirty="0">
                    <a:latin typeface="Calibri" panose="020F0502020204030204" pitchFamily="34" charset="0"/>
                    <a:ea typeface="Times New Roman" charset="0"/>
                    <a:cs typeface="Calibri" panose="020F0502020204030204" pitchFamily="34" charset="0"/>
                  </a:rPr>
                  <a:t>Figure 1. Sample of gene counts</a:t>
                </a:r>
              </a:p>
              <a:p>
                <a:pPr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We cannot directly compare between the raw counts of samples for two main reasons:</a:t>
                </a:r>
              </a:p>
              <a:p>
                <a:pPr marL="457200" lvl="0" indent="-457200" algn="just" defTabSz="2651760">
                  <a:spcAft>
                    <a:spcPts val="1800"/>
                  </a:spcAft>
                  <a:buFont typeface="+mj-lt"/>
                  <a:buAutoNum type="arabicPeriod"/>
                  <a:defRPr/>
                </a:pPr>
                <a:r>
                  <a:rPr lang="en-US" sz="5400" dirty="0">
                    <a:latin typeface="Calibri" panose="020F0502020204030204" pitchFamily="34" charset="0"/>
                    <a:ea typeface="Times New Roman" charset="0"/>
                    <a:cs typeface="Calibri" panose="020F0502020204030204" pitchFamily="34" charset="0"/>
                  </a:rPr>
                  <a:t>The gene counts for each sample could have been acquired from a different part of the plant thus unbalancing the whole sample itself.</a:t>
                </a:r>
              </a:p>
              <a:p>
                <a:pPr marL="457200" lvl="0" indent="-457200" algn="just" defTabSz="2651760">
                  <a:spcAft>
                    <a:spcPts val="1800"/>
                  </a:spcAft>
                  <a:buFont typeface="+mj-lt"/>
                  <a:buAutoNum type="arabicPeriod"/>
                  <a:defRPr/>
                </a:pPr>
                <a:r>
                  <a:rPr lang="en-US" sz="5400" dirty="0">
                    <a:latin typeface="Calibri" panose="020F0502020204030204" pitchFamily="34" charset="0"/>
                    <a:ea typeface="Times New Roman" charset="0"/>
                    <a:cs typeface="Calibri" panose="020F0502020204030204" pitchFamily="34" charset="0"/>
                  </a:rPr>
                  <a:t>The data is very large (56,045 genes * 36 samples) making any p-value from the Wald test (even small ones) extremely possible to false positives. For example, 5% of 4000 results is still 200 false positives.</a:t>
                </a:r>
              </a:p>
              <a:p>
                <a:pPr lvl="0"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To overcome this problem, we utilized Bioconductor’s DESEQ2 package which normalizes samples employing the logarithmic methods which are manipulated to fit the library size (i.e., sum of one entire column).</a:t>
                </a:r>
              </a:p>
              <a:p>
                <a:pPr lvl="0"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Utilizing logarithms (specifically log</a:t>
                </a:r>
                <a:r>
                  <a:rPr lang="en-US" sz="5400" baseline="-25000" dirty="0">
                    <a:latin typeface="Calibri" panose="020F0502020204030204" pitchFamily="34" charset="0"/>
                    <a:ea typeface="Times New Roman" charset="0"/>
                    <a:cs typeface="Calibri" panose="020F0502020204030204" pitchFamily="34" charset="0"/>
                  </a:rPr>
                  <a:t>2</a:t>
                </a:r>
                <a:r>
                  <a:rPr lang="en-US" sz="5400" dirty="0">
                    <a:latin typeface="Calibri" panose="020F0502020204030204" pitchFamily="34" charset="0"/>
                    <a:ea typeface="Times New Roman" charset="0"/>
                    <a:cs typeface="Calibri" panose="020F0502020204030204" pitchFamily="34" charset="0"/>
                  </a:rPr>
                  <a:t>) is better because it inherently reduces the variability in data points. They minimize differences between two samples where one might have very few counts while the other might have very many. The following figure shows the comparison between all the </a:t>
                </a:r>
                <a14:m>
                  <m:oMath xmlns:m="http://schemas.openxmlformats.org/officeDocument/2006/math">
                    <m:sSub>
                      <m:sSubPr>
                        <m:ctrlPr>
                          <a:rPr lang="en-US" sz="5400" i="1">
                            <a:latin typeface="Cambria Math" panose="02040503050406030204" pitchFamily="18" charset="0"/>
                            <a:cs typeface="Calibri" panose="020F0502020204030204" pitchFamily="34" charset="0"/>
                          </a:rPr>
                        </m:ctrlPr>
                      </m:sSubPr>
                      <m:e>
                        <m:r>
                          <a:rPr lang="en-US" sz="5400" i="1">
                            <a:latin typeface="Cambria Math" panose="02040503050406030204" pitchFamily="18" charset="0"/>
                            <a:cs typeface="Calibri" panose="020F0502020204030204" pitchFamily="34" charset="0"/>
                          </a:rPr>
                          <m:t>𝑙𝑜𝑔</m:t>
                        </m:r>
                      </m:e>
                      <m:sub>
                        <m:r>
                          <a:rPr lang="en-US" sz="5400" i="1">
                            <a:latin typeface="Cambria Math" panose="02040503050406030204" pitchFamily="18" charset="0"/>
                            <a:cs typeface="Calibri" panose="020F0502020204030204" pitchFamily="34" charset="0"/>
                          </a:rPr>
                          <m:t>2</m:t>
                        </m:r>
                      </m:sub>
                    </m:sSub>
                    <m:r>
                      <a:rPr lang="en-US" sz="5400" i="1">
                        <a:latin typeface="Cambria Math" panose="02040503050406030204" pitchFamily="18" charset="0"/>
                        <a:cs typeface="Calibri" panose="020F0502020204030204" pitchFamily="34" charset="0"/>
                      </a:rPr>
                      <m:t>(</m:t>
                    </m:r>
                    <m:r>
                      <a:rPr lang="en-US" sz="5400" i="1">
                        <a:latin typeface="Cambria Math" panose="02040503050406030204" pitchFamily="18" charset="0"/>
                        <a:cs typeface="Calibri" panose="020F0502020204030204" pitchFamily="34" charset="0"/>
                      </a:rPr>
                      <m:t>𝑐𝑜𝑢𝑛𝑡𝑠</m:t>
                    </m:r>
                    <m:r>
                      <a:rPr lang="en-US" sz="5400" i="1">
                        <a:latin typeface="Cambria Math" panose="02040503050406030204" pitchFamily="18" charset="0"/>
                        <a:cs typeface="Calibri" panose="020F0502020204030204" pitchFamily="34" charset="0"/>
                      </a:rPr>
                      <m:t>)</m:t>
                    </m:r>
                  </m:oMath>
                </a14:m>
                <a:r>
                  <a:rPr lang="en-US" sz="5400" dirty="0">
                    <a:latin typeface="Calibri" panose="020F0502020204030204" pitchFamily="34" charset="0"/>
                    <a:ea typeface="Times New Roman" charset="0"/>
                    <a:cs typeface="Calibri" panose="020F0502020204030204" pitchFamily="34" charset="0"/>
                  </a:rPr>
                  <a:t> of three of the samples. </a:t>
                </a: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ctr">
                  <a:spcAft>
                    <a:spcPts val="1200"/>
                  </a:spcAft>
                </a:pPr>
                <a:r>
                  <a:rPr lang="en-US" sz="5400" b="1" dirty="0">
                    <a:latin typeface="Calibri" panose="020F0502020204030204" pitchFamily="34" charset="0"/>
                    <a:ea typeface="Times New Roman" charset="0"/>
                    <a:cs typeface="Calibri" panose="020F0502020204030204" pitchFamily="34" charset="0"/>
                  </a:rPr>
                  <a:t>Figure 2a. A1_1 compared to A1_3					Figure 2b. A1_1 compared to B4_2</a:t>
                </a:r>
              </a:p>
            </p:txBody>
          </p:sp>
        </mc:Choice>
        <mc:Fallback>
          <p:sp>
            <p:nvSpPr>
              <p:cNvPr id="2" name="Rectangle 1">
                <a:extLst>
                  <a:ext uri="{FF2B5EF4-FFF2-40B4-BE49-F238E27FC236}">
                    <a16:creationId xmlns:a16="http://schemas.microsoft.com/office/drawing/2014/main" id="{E6754535-A45A-874C-94B4-CCFE1B834A13}"/>
                  </a:ext>
                </a:extLst>
              </p:cNvPr>
              <p:cNvSpPr>
                <a:spLocks noRot="1" noChangeAspect="1" noMove="1" noResize="1" noEditPoints="1" noAdjustHandles="1" noChangeArrowheads="1" noChangeShapeType="1" noTextEdit="1"/>
              </p:cNvSpPr>
              <p:nvPr/>
            </p:nvSpPr>
            <p:spPr>
              <a:xfrm>
                <a:off x="1419725" y="3527161"/>
                <a:ext cx="35445033" cy="25637788"/>
              </a:xfrm>
              <a:prstGeom prst="rect">
                <a:avLst/>
              </a:prstGeom>
              <a:blipFill>
                <a:blip r:embed="rId2"/>
                <a:stretch>
                  <a:fillRect l="-931" r="-895" b="-446"/>
                </a:stretch>
              </a:blipFill>
            </p:spPr>
            <p:txBody>
              <a:bodyPr/>
              <a:lstStyle/>
              <a:p>
                <a:r>
                  <a:rPr lang="en-US">
                    <a:noFill/>
                  </a:rPr>
                  <a:t> </a:t>
                </a:r>
              </a:p>
            </p:txBody>
          </p:sp>
        </mc:Fallback>
      </mc:AlternateContent>
      <p:pic>
        <p:nvPicPr>
          <p:cNvPr id="8" name="Picture 7" descr="A picture containing text, wall, crossword puzzle, electronics&#10;&#10;Description automatically generated">
            <a:extLst>
              <a:ext uri="{FF2B5EF4-FFF2-40B4-BE49-F238E27FC236}">
                <a16:creationId xmlns:a16="http://schemas.microsoft.com/office/drawing/2014/main" id="{8911F2ED-7D3D-264C-9E68-613855036C8B}"/>
              </a:ext>
            </a:extLst>
          </p:cNvPr>
          <p:cNvPicPr>
            <a:picLocks noChangeAspect="1"/>
          </p:cNvPicPr>
          <p:nvPr/>
        </p:nvPicPr>
        <p:blipFill>
          <a:blip r:embed="rId3"/>
          <a:stretch>
            <a:fillRect/>
          </a:stretch>
        </p:blipFill>
        <p:spPr>
          <a:xfrm>
            <a:off x="13657384" y="4185429"/>
            <a:ext cx="11090031" cy="5632339"/>
          </a:xfrm>
          <a:prstGeom prst="rect">
            <a:avLst/>
          </a:prstGeom>
        </p:spPr>
      </p:pic>
      <p:pic>
        <p:nvPicPr>
          <p:cNvPr id="9" name="Picture 8" descr="Chart, scatter chart&#10;&#10;Description automatically generated">
            <a:extLst>
              <a:ext uri="{FF2B5EF4-FFF2-40B4-BE49-F238E27FC236}">
                <a16:creationId xmlns:a16="http://schemas.microsoft.com/office/drawing/2014/main" id="{2B011510-48EB-EE4D-8566-7CF15CB7F203}"/>
              </a:ext>
            </a:extLst>
          </p:cNvPr>
          <p:cNvPicPr>
            <a:picLocks noChangeAspect="1"/>
          </p:cNvPicPr>
          <p:nvPr/>
        </p:nvPicPr>
        <p:blipFill>
          <a:blip r:embed="rId4"/>
          <a:stretch>
            <a:fillRect/>
          </a:stretch>
        </p:blipFill>
        <p:spPr>
          <a:xfrm>
            <a:off x="19458043" y="20813019"/>
            <a:ext cx="11304535" cy="6998045"/>
          </a:xfrm>
          <a:prstGeom prst="rect">
            <a:avLst/>
          </a:prstGeom>
        </p:spPr>
      </p:pic>
      <p:pic>
        <p:nvPicPr>
          <p:cNvPr id="10" name="Picture 9" descr="Chart, scatter chart&#10;&#10;Description automatically generated">
            <a:extLst>
              <a:ext uri="{FF2B5EF4-FFF2-40B4-BE49-F238E27FC236}">
                <a16:creationId xmlns:a16="http://schemas.microsoft.com/office/drawing/2014/main" id="{41D76A25-3D24-144E-AB1E-07B564C571A6}"/>
              </a:ext>
            </a:extLst>
          </p:cNvPr>
          <p:cNvPicPr>
            <a:picLocks noChangeAspect="1"/>
          </p:cNvPicPr>
          <p:nvPr/>
        </p:nvPicPr>
        <p:blipFill>
          <a:blip r:embed="rId5"/>
          <a:stretch>
            <a:fillRect/>
          </a:stretch>
        </p:blipFill>
        <p:spPr>
          <a:xfrm>
            <a:off x="7642222" y="20950710"/>
            <a:ext cx="10870320" cy="6722662"/>
          </a:xfrm>
          <a:prstGeom prst="rect">
            <a:avLst/>
          </a:prstGeom>
        </p:spPr>
      </p:pic>
    </p:spTree>
    <p:extLst>
      <p:ext uri="{BB962C8B-B14F-4D97-AF65-F5344CB8AC3E}">
        <p14:creationId xmlns:p14="http://schemas.microsoft.com/office/powerpoint/2010/main" val="159139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7231C-99A9-8A44-BA66-F387BDF049CB}"/>
              </a:ext>
            </a:extLst>
          </p:cNvPr>
          <p:cNvSpPr txBox="1"/>
          <p:nvPr/>
        </p:nvSpPr>
        <p:spPr>
          <a:xfrm>
            <a:off x="1419726" y="1588168"/>
            <a:ext cx="36215053" cy="1938992"/>
          </a:xfrm>
          <a:prstGeom prst="rect">
            <a:avLst/>
          </a:prstGeom>
          <a:solidFill>
            <a:srgbClr val="C00000"/>
          </a:solidFill>
        </p:spPr>
        <p:txBody>
          <a:bodyPr wrap="square" rtlCol="0">
            <a:spAutoFit/>
          </a:bodyPr>
          <a:lstStyle/>
          <a:p>
            <a:pPr algn="ctr"/>
            <a:r>
              <a:rPr lang="en-US" sz="12000" b="1" dirty="0">
                <a:solidFill>
                  <a:schemeClr val="bg1"/>
                </a:solidFill>
              </a:rPr>
              <a:t>METHODS (continued)</a:t>
            </a:r>
          </a:p>
        </p:txBody>
      </p:sp>
      <p:sp>
        <p:nvSpPr>
          <p:cNvPr id="3" name="Rectangle 2">
            <a:extLst>
              <a:ext uri="{FF2B5EF4-FFF2-40B4-BE49-F238E27FC236}">
                <a16:creationId xmlns:a16="http://schemas.microsoft.com/office/drawing/2014/main" id="{69C59C41-AC87-0D42-97FF-5CC1AC4112AC}"/>
              </a:ext>
            </a:extLst>
          </p:cNvPr>
          <p:cNvSpPr/>
          <p:nvPr/>
        </p:nvSpPr>
        <p:spPr>
          <a:xfrm>
            <a:off x="1419725" y="4637690"/>
            <a:ext cx="35878169" cy="18574316"/>
          </a:xfrm>
          <a:prstGeom prst="rect">
            <a:avLst/>
          </a:prstGeom>
        </p:spPr>
        <p:txBody>
          <a:bodyPr wrap="square">
            <a:spAutoFit/>
          </a:bodyPr>
          <a:lstStyle/>
          <a:p>
            <a:pPr algn="just">
              <a:spcAft>
                <a:spcPts val="1800"/>
              </a:spcAft>
            </a:pPr>
            <a:r>
              <a:rPr lang="en-US" sz="5400" dirty="0">
                <a:latin typeface="Calibri" panose="020F0502020204030204" pitchFamily="34" charset="0"/>
                <a:ea typeface="Times New Roman" charset="0"/>
                <a:cs typeface="Calibri" panose="020F0502020204030204" pitchFamily="34" charset="0"/>
              </a:rPr>
              <a:t>The graphs above show how similar two samples are across all genes. The more clustered the graph is, the more similar the samples are. As we can see the replicates at R5 are genetically much closer than two different plants at different time points. To work, DESEQ2 requires 2 sets of samples &amp; a design model such that it internally knows what to control for and compare. Based on these inputs, it normalizes the values based on the aforementioned methods. In this case, we separated the data into different files such that each file has one control and one experimental set of samples. Table 2 shows the file designations.</a:t>
            </a: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ctr" defTabSz="2651760">
              <a:spcAft>
                <a:spcPts val="1200"/>
              </a:spcAft>
              <a:defRPr/>
            </a:pPr>
            <a:r>
              <a:rPr lang="en-US" sz="5400" b="1" dirty="0">
                <a:latin typeface="Calibri" panose="020F0502020204030204" pitchFamily="34" charset="0"/>
                <a:ea typeface="Times New Roman" charset="0"/>
                <a:cs typeface="Calibri" panose="020F0502020204030204" pitchFamily="34" charset="0"/>
              </a:rPr>
              <a:t>Table 2. File designations</a:t>
            </a:r>
          </a:p>
          <a:p>
            <a:pPr lvl="0"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These samples have metadata attached to them internally that indicates genotype and timing. The design formula is the third parameter of the function shown in Figure 3. It utilizes the data and meta data to produce differentially expressed genes who differ only because of the second term (genotype) while controlling for the first term (time).</a:t>
            </a: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just">
              <a:spcAft>
                <a:spcPts val="1800"/>
              </a:spcAft>
            </a:pPr>
            <a:endParaRPr lang="en-US" sz="5400" dirty="0">
              <a:latin typeface="Calibri" panose="020F0502020204030204" pitchFamily="34" charset="0"/>
              <a:ea typeface="Times New Roman" charset="0"/>
              <a:cs typeface="Calibri" panose="020F0502020204030204" pitchFamily="34" charset="0"/>
            </a:endParaRPr>
          </a:p>
          <a:p>
            <a:pPr algn="ctr">
              <a:spcAft>
                <a:spcPts val="1200"/>
              </a:spcAft>
            </a:pPr>
            <a:r>
              <a:rPr lang="en-US" sz="5400" b="1" dirty="0">
                <a:latin typeface="Calibri" panose="020F0502020204030204" pitchFamily="34" charset="0"/>
                <a:ea typeface="Times New Roman" charset="0"/>
                <a:cs typeface="Calibri" panose="020F0502020204030204" pitchFamily="34" charset="0"/>
              </a:rPr>
              <a:t>Figure 3. Design formula</a:t>
            </a:r>
          </a:p>
        </p:txBody>
      </p:sp>
      <p:pic>
        <p:nvPicPr>
          <p:cNvPr id="11" name="Picture 10" descr="Text&#10;&#10;Description automatically generated">
            <a:extLst>
              <a:ext uri="{FF2B5EF4-FFF2-40B4-BE49-F238E27FC236}">
                <a16:creationId xmlns:a16="http://schemas.microsoft.com/office/drawing/2014/main" id="{90264E4B-0708-F048-89BD-5AA7E1075D30}"/>
              </a:ext>
            </a:extLst>
          </p:cNvPr>
          <p:cNvPicPr>
            <a:picLocks noChangeAspect="1"/>
          </p:cNvPicPr>
          <p:nvPr/>
        </p:nvPicPr>
        <p:blipFill>
          <a:blip r:embed="rId2"/>
          <a:stretch>
            <a:fillRect/>
          </a:stretch>
        </p:blipFill>
        <p:spPr>
          <a:xfrm>
            <a:off x="10603316" y="18407756"/>
            <a:ext cx="17847872" cy="3231508"/>
          </a:xfrm>
          <a:prstGeom prst="rect">
            <a:avLst/>
          </a:prstGeom>
        </p:spPr>
      </p:pic>
      <p:graphicFrame>
        <p:nvGraphicFramePr>
          <p:cNvPr id="12" name="Table 11">
            <a:extLst>
              <a:ext uri="{FF2B5EF4-FFF2-40B4-BE49-F238E27FC236}">
                <a16:creationId xmlns:a16="http://schemas.microsoft.com/office/drawing/2014/main" id="{68E05988-0B16-1F4F-B6A7-A60317DE151A}"/>
              </a:ext>
            </a:extLst>
          </p:cNvPr>
          <p:cNvGraphicFramePr>
            <a:graphicFrameLocks noGrp="1"/>
          </p:cNvGraphicFramePr>
          <p:nvPr>
            <p:extLst>
              <p:ext uri="{D42A27DB-BD31-4B8C-83A1-F6EECF244321}">
                <p14:modId xmlns:p14="http://schemas.microsoft.com/office/powerpoint/2010/main" val="84797727"/>
              </p:ext>
            </p:extLst>
          </p:nvPr>
        </p:nvGraphicFramePr>
        <p:xfrm>
          <a:off x="14001021" y="9175472"/>
          <a:ext cx="11052462" cy="4694502"/>
        </p:xfrm>
        <a:graphic>
          <a:graphicData uri="http://schemas.openxmlformats.org/drawingml/2006/table">
            <a:tbl>
              <a:tblPr firstRow="1" bandRow="1">
                <a:tableStyleId>{21E4AEA4-8DFA-4A89-87EB-49C32662AFE0}</a:tableStyleId>
              </a:tblPr>
              <a:tblGrid>
                <a:gridCol w="1905887">
                  <a:extLst>
                    <a:ext uri="{9D8B030D-6E8A-4147-A177-3AD203B41FA5}">
                      <a16:colId xmlns:a16="http://schemas.microsoft.com/office/drawing/2014/main" val="1986166016"/>
                    </a:ext>
                  </a:extLst>
                </a:gridCol>
                <a:gridCol w="4203064">
                  <a:extLst>
                    <a:ext uri="{9D8B030D-6E8A-4147-A177-3AD203B41FA5}">
                      <a16:colId xmlns:a16="http://schemas.microsoft.com/office/drawing/2014/main" val="2519512308"/>
                    </a:ext>
                  </a:extLst>
                </a:gridCol>
                <a:gridCol w="4943511">
                  <a:extLst>
                    <a:ext uri="{9D8B030D-6E8A-4147-A177-3AD203B41FA5}">
                      <a16:colId xmlns:a16="http://schemas.microsoft.com/office/drawing/2014/main" val="547403332"/>
                    </a:ext>
                  </a:extLst>
                </a:gridCol>
              </a:tblGrid>
              <a:tr h="959568">
                <a:tc>
                  <a:txBody>
                    <a:bodyPr/>
                    <a:lstStyle/>
                    <a:p>
                      <a:pPr algn="ctr"/>
                      <a:r>
                        <a:rPr lang="en-US" sz="5400" dirty="0">
                          <a:latin typeface="Calibri" panose="020F0502020204030204" pitchFamily="34" charset="0"/>
                          <a:cs typeface="Calibri" panose="020F0502020204030204" pitchFamily="34" charset="0"/>
                        </a:rPr>
                        <a:t>File</a:t>
                      </a:r>
                    </a:p>
                  </a:txBody>
                  <a:tcPr marL="99323" marR="99323" marT="49661" marB="49661">
                    <a:solidFill>
                      <a:srgbClr val="C00000"/>
                    </a:solidFill>
                  </a:tcPr>
                </a:tc>
                <a:tc>
                  <a:txBody>
                    <a:bodyPr/>
                    <a:lstStyle/>
                    <a:p>
                      <a:pPr algn="ctr"/>
                      <a:r>
                        <a:rPr lang="en-US" sz="5400" dirty="0">
                          <a:latin typeface="Calibri" panose="020F0502020204030204" pitchFamily="34" charset="0"/>
                          <a:cs typeface="Calibri" panose="020F0502020204030204" pitchFamily="34" charset="0"/>
                        </a:rPr>
                        <a:t>Control</a:t>
                      </a:r>
                    </a:p>
                  </a:txBody>
                  <a:tcPr marL="99323" marR="99323" marT="49661" marB="49661">
                    <a:solidFill>
                      <a:srgbClr val="C00000"/>
                    </a:solidFill>
                  </a:tcPr>
                </a:tc>
                <a:tc>
                  <a:txBody>
                    <a:bodyPr/>
                    <a:lstStyle/>
                    <a:p>
                      <a:pPr algn="ctr"/>
                      <a:r>
                        <a:rPr lang="en-US" sz="5400" dirty="0">
                          <a:latin typeface="Calibri" panose="020F0502020204030204" pitchFamily="34" charset="0"/>
                          <a:cs typeface="Calibri" panose="020F0502020204030204" pitchFamily="34" charset="0"/>
                        </a:rPr>
                        <a:t>Experimental</a:t>
                      </a:r>
                    </a:p>
                  </a:txBody>
                  <a:tcPr marL="99323" marR="99323" marT="49661" marB="49661">
                    <a:solidFill>
                      <a:srgbClr val="C00000"/>
                    </a:solidFill>
                  </a:tcPr>
                </a:tc>
                <a:extLst>
                  <a:ext uri="{0D108BD9-81ED-4DB2-BD59-A6C34878D82A}">
                    <a16:rowId xmlns:a16="http://schemas.microsoft.com/office/drawing/2014/main" val="2010128744"/>
                  </a:ext>
                </a:extLst>
              </a:tr>
              <a:tr h="959568">
                <a:tc>
                  <a:txBody>
                    <a:bodyPr/>
                    <a:lstStyle/>
                    <a:p>
                      <a:pPr algn="ctr"/>
                      <a:r>
                        <a:rPr lang="en-US" sz="5400" dirty="0">
                          <a:latin typeface="Calibri" panose="020F0502020204030204" pitchFamily="34" charset="0"/>
                          <a:cs typeface="Calibri" panose="020F0502020204030204" pitchFamily="34" charset="0"/>
                        </a:rPr>
                        <a:t>1</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WT (1)</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WR1 (2)</a:t>
                      </a:r>
                    </a:p>
                  </a:txBody>
                  <a:tcPr marL="99323" marR="99323" marT="49661" marB="49661"/>
                </a:tc>
                <a:extLst>
                  <a:ext uri="{0D108BD9-81ED-4DB2-BD59-A6C34878D82A}">
                    <a16:rowId xmlns:a16="http://schemas.microsoft.com/office/drawing/2014/main" val="3408402444"/>
                  </a:ext>
                </a:extLst>
              </a:tr>
              <a:tr h="1815798">
                <a:tc>
                  <a:txBody>
                    <a:bodyPr/>
                    <a:lstStyle/>
                    <a:p>
                      <a:pPr algn="ctr"/>
                      <a:r>
                        <a:rPr lang="en-US" sz="5400" dirty="0">
                          <a:latin typeface="Calibri" panose="020F0502020204030204" pitchFamily="34" charset="0"/>
                          <a:cs typeface="Calibri" panose="020F0502020204030204" pitchFamily="34" charset="0"/>
                        </a:rPr>
                        <a:t>2</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WR1 (2)</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WR1 + DGAT (3)</a:t>
                      </a:r>
                    </a:p>
                  </a:txBody>
                  <a:tcPr marL="99323" marR="99323" marT="49661" marB="49661"/>
                </a:tc>
                <a:extLst>
                  <a:ext uri="{0D108BD9-81ED-4DB2-BD59-A6C34878D82A}">
                    <a16:rowId xmlns:a16="http://schemas.microsoft.com/office/drawing/2014/main" val="3810376385"/>
                  </a:ext>
                </a:extLst>
              </a:tr>
              <a:tr h="959568">
                <a:tc>
                  <a:txBody>
                    <a:bodyPr/>
                    <a:lstStyle/>
                    <a:p>
                      <a:pPr algn="ctr"/>
                      <a:r>
                        <a:rPr lang="en-US" sz="5400" dirty="0">
                          <a:latin typeface="Calibri" panose="020F0502020204030204" pitchFamily="34" charset="0"/>
                          <a:cs typeface="Calibri" panose="020F0502020204030204" pitchFamily="34" charset="0"/>
                        </a:rPr>
                        <a:t>3</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WR1 (2)</a:t>
                      </a:r>
                    </a:p>
                  </a:txBody>
                  <a:tcPr marL="99323" marR="99323" marT="49661" marB="49661"/>
                </a:tc>
                <a:tc>
                  <a:txBody>
                    <a:bodyPr/>
                    <a:lstStyle/>
                    <a:p>
                      <a:pPr algn="ctr"/>
                      <a:r>
                        <a:rPr lang="en-US" sz="5400" dirty="0">
                          <a:latin typeface="Calibri" panose="020F0502020204030204" pitchFamily="34" charset="0"/>
                          <a:cs typeface="Calibri" panose="020F0502020204030204" pitchFamily="34" charset="0"/>
                        </a:rPr>
                        <a:t>WR1 + </a:t>
                      </a:r>
                      <a:r>
                        <a:rPr lang="en-US" sz="5400" dirty="0" err="1">
                          <a:latin typeface="Calibri" panose="020F0502020204030204" pitchFamily="34" charset="0"/>
                          <a:cs typeface="Calibri" panose="020F0502020204030204" pitchFamily="34" charset="0"/>
                        </a:rPr>
                        <a:t>KasII</a:t>
                      </a:r>
                      <a:endParaRPr lang="en-US" sz="5400" dirty="0">
                        <a:latin typeface="Calibri" panose="020F0502020204030204" pitchFamily="34" charset="0"/>
                        <a:cs typeface="Calibri" panose="020F0502020204030204" pitchFamily="34" charset="0"/>
                      </a:endParaRPr>
                    </a:p>
                  </a:txBody>
                  <a:tcPr marL="99323" marR="99323" marT="49661" marB="49661"/>
                </a:tc>
                <a:extLst>
                  <a:ext uri="{0D108BD9-81ED-4DB2-BD59-A6C34878D82A}">
                    <a16:rowId xmlns:a16="http://schemas.microsoft.com/office/drawing/2014/main" val="1026506686"/>
                  </a:ext>
                </a:extLst>
              </a:tr>
            </a:tbl>
          </a:graphicData>
        </a:graphic>
      </p:graphicFrame>
    </p:spTree>
    <p:extLst>
      <p:ext uri="{BB962C8B-B14F-4D97-AF65-F5344CB8AC3E}">
        <p14:creationId xmlns:p14="http://schemas.microsoft.com/office/powerpoint/2010/main" val="360205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7231C-99A9-8A44-BA66-F387BDF049CB}"/>
              </a:ext>
            </a:extLst>
          </p:cNvPr>
          <p:cNvSpPr txBox="1"/>
          <p:nvPr/>
        </p:nvSpPr>
        <p:spPr>
          <a:xfrm>
            <a:off x="1419726" y="1588168"/>
            <a:ext cx="36215053" cy="1938992"/>
          </a:xfrm>
          <a:prstGeom prst="rect">
            <a:avLst/>
          </a:prstGeom>
          <a:solidFill>
            <a:srgbClr val="C00000"/>
          </a:solidFill>
        </p:spPr>
        <p:txBody>
          <a:bodyPr wrap="square" rtlCol="0">
            <a:spAutoFit/>
          </a:bodyPr>
          <a:lstStyle/>
          <a:p>
            <a:pPr algn="ctr"/>
            <a:r>
              <a:rPr lang="en-US" sz="12000" b="1" dirty="0">
                <a:solidFill>
                  <a:schemeClr val="bg1"/>
                </a:solidFill>
              </a:rPr>
              <a:t>RESULTS</a:t>
            </a:r>
          </a:p>
        </p:txBody>
      </p:sp>
      <p:sp>
        <p:nvSpPr>
          <p:cNvPr id="2" name="Rectangle 1">
            <a:extLst>
              <a:ext uri="{FF2B5EF4-FFF2-40B4-BE49-F238E27FC236}">
                <a16:creationId xmlns:a16="http://schemas.microsoft.com/office/drawing/2014/main" id="{D2ECEE47-07B7-7845-A8E4-79148DB8C143}"/>
              </a:ext>
            </a:extLst>
          </p:cNvPr>
          <p:cNvSpPr/>
          <p:nvPr/>
        </p:nvSpPr>
        <p:spPr>
          <a:xfrm>
            <a:off x="1419726" y="4715867"/>
            <a:ext cx="35830042" cy="26253341"/>
          </a:xfrm>
          <a:prstGeom prst="rect">
            <a:avLst/>
          </a:prstGeom>
        </p:spPr>
        <p:txBody>
          <a:bodyPr wrap="square">
            <a:spAutoFit/>
          </a:bodyPr>
          <a:lstStyle/>
          <a:p>
            <a:pPr lvl="0" algn="just" defTabSz="2651760">
              <a:defRPr/>
            </a:pPr>
            <a:r>
              <a:rPr lang="en-US" sz="5400" dirty="0">
                <a:ea typeface="Times New Roman" charset="0"/>
                <a:cs typeface="Times New Roman" panose="02020603050405020304" pitchFamily="18" charset="0"/>
              </a:rPr>
              <a:t>The model above controls for the time points while measuring the variance across both the genotypes. After</a:t>
            </a:r>
          </a:p>
          <a:p>
            <a:pPr lvl="0" algn="just" defTabSz="2651760">
              <a:defRPr/>
            </a:pPr>
            <a:r>
              <a:rPr lang="en-US" sz="5400" dirty="0">
                <a:ea typeface="Times New Roman" charset="0"/>
                <a:cs typeface="Times New Roman" panose="02020603050405020304" pitchFamily="18" charset="0"/>
              </a:rPr>
              <a:t>running the data through our design, we obtain results which contain log2FoldChange (difference between log of </a:t>
            </a:r>
            <a:r>
              <a:rPr lang="en-US" sz="5400" dirty="0">
                <a:latin typeface="Calibri" panose="020F0502020204030204" pitchFamily="34" charset="0"/>
                <a:ea typeface="Times New Roman" charset="0"/>
                <a:cs typeface="Calibri" panose="020F0502020204030204" pitchFamily="34" charset="0"/>
              </a:rPr>
              <a:t>gene counts) and p-adj (adjusted p-value calculated by the Benjamini and Hochberg method). From the results data, we then eliminated all the genes with a </a:t>
            </a:r>
            <a:r>
              <a:rPr lang="en-US" sz="5400">
                <a:latin typeface="Calibri" panose="020F0502020204030204" pitchFamily="34" charset="0"/>
                <a:ea typeface="Times New Roman" charset="0"/>
                <a:cs typeface="Calibri" panose="020F0502020204030204" pitchFamily="34" charset="0"/>
              </a:rPr>
              <a:t>log2FoldChange &lt; </a:t>
            </a:r>
            <a:r>
              <a:rPr lang="en-US" sz="5400" dirty="0">
                <a:latin typeface="Calibri" panose="020F0502020204030204" pitchFamily="34" charset="0"/>
                <a:ea typeface="Times New Roman" charset="0"/>
                <a:cs typeface="Calibri" panose="020F0502020204030204" pitchFamily="34" charset="0"/>
              </a:rPr>
              <a:t>0.7 </a:t>
            </a:r>
            <a:r>
              <a:rPr lang="en-US" sz="5400" b="1" dirty="0">
                <a:latin typeface="Calibri" panose="020F0502020204030204" pitchFamily="34" charset="0"/>
                <a:ea typeface="Times New Roman" charset="0"/>
                <a:cs typeface="Calibri" panose="020F0502020204030204" pitchFamily="34" charset="0"/>
              </a:rPr>
              <a:t>OR</a:t>
            </a:r>
            <a:r>
              <a:rPr lang="en-US" sz="5400" dirty="0">
                <a:latin typeface="Calibri" panose="020F0502020204030204" pitchFamily="34" charset="0"/>
                <a:ea typeface="Times New Roman" charset="0"/>
                <a:cs typeface="Calibri" panose="020F0502020204030204" pitchFamily="34" charset="0"/>
              </a:rPr>
              <a:t> </a:t>
            </a:r>
            <a:r>
              <a:rPr lang="en-US" sz="5400">
                <a:latin typeface="Calibri" panose="020F0502020204030204" pitchFamily="34" charset="0"/>
                <a:ea typeface="Times New Roman" charset="0"/>
                <a:cs typeface="Calibri" panose="020F0502020204030204" pitchFamily="34" charset="0"/>
              </a:rPr>
              <a:t>p-adj &gt; </a:t>
            </a:r>
            <a:r>
              <a:rPr lang="en-US" sz="5400" dirty="0">
                <a:latin typeface="Calibri" panose="020F0502020204030204" pitchFamily="34" charset="0"/>
                <a:ea typeface="Times New Roman" charset="0"/>
                <a:cs typeface="Calibri" panose="020F0502020204030204" pitchFamily="34" charset="0"/>
              </a:rPr>
              <a:t>0.005. This ensures that our results are only genes that are very strongly differentially expressed. Figure 4. shows a sample of the filtered results of File 1 from Table 2.</a:t>
            </a: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defRPr/>
            </a:pPr>
            <a:endParaRPr lang="en-US" sz="5400" dirty="0">
              <a:latin typeface="Calibri" panose="020F0502020204030204" pitchFamily="34" charset="0"/>
              <a:ea typeface="Times New Roman" charset="0"/>
              <a:cs typeface="Calibri" panose="020F0502020204030204" pitchFamily="34" charset="0"/>
            </a:endParaRPr>
          </a:p>
          <a:p>
            <a:pPr lvl="0" algn="ctr" defTabSz="2651760">
              <a:defRPr/>
            </a:pPr>
            <a:r>
              <a:rPr lang="en-US" sz="5400" b="1" dirty="0">
                <a:latin typeface="Calibri" panose="020F0502020204030204" pitchFamily="34" charset="0"/>
                <a:ea typeface="Times New Roman" charset="0"/>
                <a:cs typeface="Calibri" panose="020F0502020204030204" pitchFamily="34" charset="0"/>
              </a:rPr>
              <a:t>Figure 4. Sample of results from WR1 vs. WT</a:t>
            </a:r>
          </a:p>
          <a:p>
            <a:pPr lvl="0"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After obtaining this list of differentially expressed genes, we used Soybase (a genomics database) to identify the biological function of the identified genes as shown in Figure 5.</a:t>
            </a: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5400" dirty="0">
              <a:latin typeface="Calibri" panose="020F0502020204030204" pitchFamily="34" charset="0"/>
              <a:ea typeface="Times New Roman" charset="0"/>
              <a:cs typeface="Calibri" panose="020F0502020204030204" pitchFamily="34" charset="0"/>
            </a:endParaRPr>
          </a:p>
          <a:p>
            <a:pPr lvl="0" algn="just" defTabSz="2651760">
              <a:spcAft>
                <a:spcPts val="1800"/>
              </a:spcAft>
              <a:defRPr/>
            </a:pPr>
            <a:endParaRPr lang="en-US" sz="8800" dirty="0">
              <a:latin typeface="Calibri" panose="020F0502020204030204" pitchFamily="34" charset="0"/>
              <a:ea typeface="Times New Roman" charset="0"/>
              <a:cs typeface="Calibri" panose="020F0502020204030204" pitchFamily="34" charset="0"/>
            </a:endParaRPr>
          </a:p>
          <a:p>
            <a:pPr lvl="0" algn="ctr" defTabSz="2651760">
              <a:spcAft>
                <a:spcPts val="1200"/>
              </a:spcAft>
              <a:defRPr/>
            </a:pPr>
            <a:r>
              <a:rPr lang="en-US" sz="4800" b="1" dirty="0">
                <a:latin typeface="Calibri" panose="020F0502020204030204" pitchFamily="34" charset="0"/>
                <a:ea typeface="Times New Roman" charset="0"/>
                <a:cs typeface="Calibri" panose="020F0502020204030204" pitchFamily="34" charset="0"/>
              </a:rPr>
              <a:t>Figure 5. Biological processes of differentially expressed genes</a:t>
            </a:r>
          </a:p>
          <a:p>
            <a:pPr lvl="0" algn="just" defTabSz="2651760">
              <a:spcAft>
                <a:spcPts val="1800"/>
              </a:spcAft>
              <a:defRPr/>
            </a:pPr>
            <a:r>
              <a:rPr lang="en-US" sz="5400" dirty="0">
                <a:latin typeface="Calibri" panose="020F0502020204030204" pitchFamily="34" charset="0"/>
                <a:ea typeface="Times New Roman" charset="0"/>
                <a:cs typeface="Calibri" panose="020F0502020204030204" pitchFamily="34" charset="0"/>
              </a:rPr>
              <a:t>The three largest components are lipid/carbohydrate synthesis and transport which corroborates the idea that WR1 is responsible for increased oil production and maintenance among other functions. </a:t>
            </a:r>
            <a:endParaRPr lang="en-US" sz="800" dirty="0">
              <a:latin typeface="Calibri" panose="020F0502020204030204" pitchFamily="34" charset="0"/>
              <a:ea typeface="Times New Roman" charset="0"/>
              <a:cs typeface="Calibri" panose="020F0502020204030204" pitchFamily="34" charset="0"/>
            </a:endParaRPr>
          </a:p>
          <a:p>
            <a:pPr lvl="0" defTabSz="2651760">
              <a:defRPr/>
            </a:pPr>
            <a:endParaRPr lang="en-US" sz="5400" dirty="0">
              <a:latin typeface="Calibri" panose="020F0502020204030204" pitchFamily="34" charset="0"/>
              <a:ea typeface="Times New Roman" charset="0"/>
              <a:cs typeface="Calibri" panose="020F0502020204030204" pitchFamily="34" charset="0"/>
            </a:endParaRPr>
          </a:p>
        </p:txBody>
      </p:sp>
      <p:pic>
        <p:nvPicPr>
          <p:cNvPr id="7" name="Picture 6" descr="Chart, pie chart&#10;&#10;Description automatically generated">
            <a:extLst>
              <a:ext uri="{FF2B5EF4-FFF2-40B4-BE49-F238E27FC236}">
                <a16:creationId xmlns:a16="http://schemas.microsoft.com/office/drawing/2014/main" id="{313E0B17-29F4-E141-8227-D8F2072A8AE2}"/>
              </a:ext>
            </a:extLst>
          </p:cNvPr>
          <p:cNvPicPr>
            <a:picLocks noChangeAspect="1"/>
          </p:cNvPicPr>
          <p:nvPr/>
        </p:nvPicPr>
        <p:blipFill>
          <a:blip r:embed="rId2"/>
          <a:stretch>
            <a:fillRect/>
          </a:stretch>
        </p:blipFill>
        <p:spPr>
          <a:xfrm>
            <a:off x="12455506" y="16980218"/>
            <a:ext cx="13493788" cy="9104245"/>
          </a:xfrm>
          <a:prstGeom prst="rect">
            <a:avLst/>
          </a:prstGeom>
        </p:spPr>
      </p:pic>
      <p:pic>
        <p:nvPicPr>
          <p:cNvPr id="8" name="Picture 7" descr="Table&#10;&#10;Description automatically generated">
            <a:extLst>
              <a:ext uri="{FF2B5EF4-FFF2-40B4-BE49-F238E27FC236}">
                <a16:creationId xmlns:a16="http://schemas.microsoft.com/office/drawing/2014/main" id="{4F6AFA06-0824-5D43-AF74-C3CEF7F989D0}"/>
              </a:ext>
            </a:extLst>
          </p:cNvPr>
          <p:cNvPicPr>
            <a:picLocks noChangeAspect="1"/>
          </p:cNvPicPr>
          <p:nvPr/>
        </p:nvPicPr>
        <p:blipFill>
          <a:blip r:embed="rId3"/>
          <a:stretch>
            <a:fillRect/>
          </a:stretch>
        </p:blipFill>
        <p:spPr>
          <a:xfrm>
            <a:off x="12187529" y="9131180"/>
            <a:ext cx="14185691" cy="5553425"/>
          </a:xfrm>
          <a:prstGeom prst="rect">
            <a:avLst/>
          </a:prstGeom>
        </p:spPr>
      </p:pic>
    </p:spTree>
    <p:extLst>
      <p:ext uri="{BB962C8B-B14F-4D97-AF65-F5344CB8AC3E}">
        <p14:creationId xmlns:p14="http://schemas.microsoft.com/office/powerpoint/2010/main" val="279523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100000">
              <a:schemeClr val="accent3">
                <a:lumMod val="45000"/>
                <a:lumOff val="55000"/>
              </a:schemeClr>
            </a:gs>
            <a:gs pos="100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7231C-99A9-8A44-BA66-F387BDF049CB}"/>
              </a:ext>
            </a:extLst>
          </p:cNvPr>
          <p:cNvSpPr txBox="1"/>
          <p:nvPr/>
        </p:nvSpPr>
        <p:spPr>
          <a:xfrm>
            <a:off x="1419726" y="1588168"/>
            <a:ext cx="36215053" cy="1938992"/>
          </a:xfrm>
          <a:prstGeom prst="rect">
            <a:avLst/>
          </a:prstGeom>
          <a:solidFill>
            <a:srgbClr val="C00000"/>
          </a:solidFill>
        </p:spPr>
        <p:txBody>
          <a:bodyPr wrap="square" rtlCol="0">
            <a:spAutoFit/>
          </a:bodyPr>
          <a:lstStyle/>
          <a:p>
            <a:pPr algn="ctr"/>
            <a:r>
              <a:rPr lang="en-US" sz="12000" b="1" dirty="0">
                <a:solidFill>
                  <a:schemeClr val="bg1"/>
                </a:solidFill>
              </a:rPr>
              <a:t>CONCLUSION</a:t>
            </a:r>
          </a:p>
        </p:txBody>
      </p:sp>
      <p:sp>
        <p:nvSpPr>
          <p:cNvPr id="3" name="Rectangle 2">
            <a:extLst>
              <a:ext uri="{FF2B5EF4-FFF2-40B4-BE49-F238E27FC236}">
                <a16:creationId xmlns:a16="http://schemas.microsoft.com/office/drawing/2014/main" id="{FF675670-E444-4241-9B7A-73AE0A9E0710}"/>
              </a:ext>
            </a:extLst>
          </p:cNvPr>
          <p:cNvSpPr/>
          <p:nvPr/>
        </p:nvSpPr>
        <p:spPr>
          <a:xfrm>
            <a:off x="1419726" y="4296961"/>
            <a:ext cx="35781916" cy="4247317"/>
          </a:xfrm>
          <a:prstGeom prst="rect">
            <a:avLst/>
          </a:prstGeom>
        </p:spPr>
        <p:txBody>
          <a:bodyPr wrap="square">
            <a:spAutoFit/>
          </a:bodyPr>
          <a:lstStyle/>
          <a:p>
            <a:pPr lvl="0" defTabSz="4389120">
              <a:spcAft>
                <a:spcPts val="1200"/>
              </a:spcAft>
              <a:defRPr/>
            </a:pPr>
            <a:r>
              <a:rPr lang="en-US" sz="5400" dirty="0">
                <a:ea typeface="Times New Roman" charset="0"/>
                <a:cs typeface="Calibri" panose="020F0502020204030204" pitchFamily="34" charset="0"/>
              </a:rPr>
              <a:t>In addition to the results shared above, we can even explore how the genes change &amp; adapt over time. Differential gene analysis in soybeans can help us find the intricate relations that each gene has on the overall plant and on each other</a:t>
            </a:r>
            <a:r>
              <a:rPr lang="en-US" sz="5400" dirty="0">
                <a:latin typeface="Calibri" panose="020F0502020204030204" pitchFamily="34" charset="0"/>
                <a:ea typeface="Times New Roman" charset="0"/>
                <a:cs typeface="Calibri" panose="020F0502020204030204" pitchFamily="34" charset="0"/>
              </a:rPr>
              <a:t>. Another aspect of differential analysis we can explore is how the genes change over time. How the most differently expressed genes change over all three time points can tell us the how different genetic treatments are affected over plant-growth. </a:t>
            </a:r>
            <a:r>
              <a:rPr lang="en-US" sz="5400" dirty="0">
                <a:ea typeface="Times New Roman" charset="0"/>
                <a:cs typeface="Calibri" panose="020F0502020204030204" pitchFamily="34" charset="0"/>
              </a:rPr>
              <a:t>This can help us construct better plant lines that have an increased oil yield.</a:t>
            </a:r>
          </a:p>
        </p:txBody>
      </p:sp>
      <p:sp>
        <p:nvSpPr>
          <p:cNvPr id="9" name="TextBox 8">
            <a:extLst>
              <a:ext uri="{FF2B5EF4-FFF2-40B4-BE49-F238E27FC236}">
                <a16:creationId xmlns:a16="http://schemas.microsoft.com/office/drawing/2014/main" id="{DB5EC4F4-9CF3-0840-8A69-4EDD2B8ECC7E}"/>
              </a:ext>
            </a:extLst>
          </p:cNvPr>
          <p:cNvSpPr txBox="1"/>
          <p:nvPr/>
        </p:nvSpPr>
        <p:spPr>
          <a:xfrm>
            <a:off x="1419726" y="9729536"/>
            <a:ext cx="36215053" cy="1938992"/>
          </a:xfrm>
          <a:prstGeom prst="rect">
            <a:avLst/>
          </a:prstGeom>
          <a:solidFill>
            <a:srgbClr val="C00000"/>
          </a:solidFill>
        </p:spPr>
        <p:txBody>
          <a:bodyPr wrap="square" rtlCol="0">
            <a:spAutoFit/>
          </a:bodyPr>
          <a:lstStyle/>
          <a:p>
            <a:pPr algn="ctr"/>
            <a:r>
              <a:rPr lang="en-US" sz="12000" b="1" dirty="0">
                <a:solidFill>
                  <a:schemeClr val="bg1"/>
                </a:solidFill>
              </a:rPr>
              <a:t>REFERENCES/ACKNOWLEDGEMENTS</a:t>
            </a:r>
          </a:p>
        </p:txBody>
      </p:sp>
      <p:sp>
        <p:nvSpPr>
          <p:cNvPr id="4" name="Rectangle 3">
            <a:extLst>
              <a:ext uri="{FF2B5EF4-FFF2-40B4-BE49-F238E27FC236}">
                <a16:creationId xmlns:a16="http://schemas.microsoft.com/office/drawing/2014/main" id="{859B1C15-2428-7C4F-863E-8462D2098CA0}"/>
              </a:ext>
            </a:extLst>
          </p:cNvPr>
          <p:cNvSpPr/>
          <p:nvPr/>
        </p:nvSpPr>
        <p:spPr>
          <a:xfrm>
            <a:off x="1419725" y="12691408"/>
            <a:ext cx="35781915" cy="7201972"/>
          </a:xfrm>
          <a:prstGeom prst="rect">
            <a:avLst/>
          </a:prstGeom>
        </p:spPr>
        <p:txBody>
          <a:bodyPr wrap="square">
            <a:spAutoFit/>
          </a:bodyPr>
          <a:lstStyle/>
          <a:p>
            <a:pPr marL="514350" lvl="0" indent="-514350" defTabSz="4389120">
              <a:spcAft>
                <a:spcPts val="1200"/>
              </a:spcAft>
              <a:buFont typeface="Arial" charset="0"/>
              <a:buAutoNum type="arabicPeriod"/>
              <a:defRPr/>
            </a:pPr>
            <a:r>
              <a:rPr lang="en-US" sz="5400" dirty="0">
                <a:ea typeface="Times New Roman" charset="0"/>
                <a:cs typeface="Times New Roman" charset="0"/>
              </a:rPr>
              <a:t>This work was directly supported by the Nebraska Public Power District through the Nebraska Center for Energy Sciences Research at UNL.</a:t>
            </a:r>
          </a:p>
          <a:p>
            <a:pPr marL="514350" indent="-514350">
              <a:spcBef>
                <a:spcPts val="0"/>
              </a:spcBef>
              <a:spcAft>
                <a:spcPts val="1200"/>
              </a:spcAft>
              <a:buFont typeface="Arial" charset="0"/>
              <a:buAutoNum type="arabicPeriod"/>
            </a:pPr>
            <a:r>
              <a:rPr lang="en-US" sz="5400" dirty="0">
                <a:ea typeface="Times New Roman" charset="0"/>
                <a:cs typeface="Times New Roman" charset="0"/>
              </a:rPr>
              <a:t>Love, M.I., Huber, W., Anders, S. Moderated estimation of fold change and dispersion for RNA-seq data with DESeq2. Genome Biology 15(12):550 (2014)</a:t>
            </a:r>
          </a:p>
          <a:p>
            <a:pPr marL="514350" indent="-514350">
              <a:spcBef>
                <a:spcPts val="0"/>
              </a:spcBef>
              <a:spcAft>
                <a:spcPts val="1200"/>
              </a:spcAft>
              <a:buFont typeface="Arial" charset="0"/>
              <a:buAutoNum type="arabicPeriod"/>
            </a:pPr>
            <a:r>
              <a:rPr lang="en-US" sz="5400" dirty="0">
                <a:ea typeface="Times New Roman" charset="0"/>
                <a:cs typeface="Times New Roman" charset="0"/>
              </a:rPr>
              <a:t>Hadley Wickham, Romain François, Lionel Henry and Kirill Müller (2021). </a:t>
            </a:r>
            <a:r>
              <a:rPr lang="en-US" sz="5400" dirty="0" err="1">
                <a:ea typeface="Times New Roman" charset="0"/>
                <a:cs typeface="Times New Roman" charset="0"/>
              </a:rPr>
              <a:t>dplyr</a:t>
            </a:r>
            <a:r>
              <a:rPr lang="en-US" sz="5400" dirty="0">
                <a:ea typeface="Times New Roman" charset="0"/>
                <a:cs typeface="Times New Roman" charset="0"/>
              </a:rPr>
              <a:t>: A Grammar of Data Manipulation. R package version 1.0.7. https://CRAN.R-</a:t>
            </a:r>
            <a:r>
              <a:rPr lang="en-US" sz="5400" dirty="0" err="1">
                <a:ea typeface="Times New Roman" charset="0"/>
                <a:cs typeface="Times New Roman" charset="0"/>
              </a:rPr>
              <a:t>project.org</a:t>
            </a:r>
            <a:r>
              <a:rPr lang="en-US" sz="5400" dirty="0">
                <a:ea typeface="Times New Roman" charset="0"/>
                <a:cs typeface="Times New Roman" charset="0"/>
              </a:rPr>
              <a:t>/package=</a:t>
            </a:r>
            <a:r>
              <a:rPr lang="en-US" sz="5400" dirty="0" err="1">
                <a:ea typeface="Times New Roman" charset="0"/>
                <a:cs typeface="Times New Roman" charset="0"/>
              </a:rPr>
              <a:t>dplyr</a:t>
            </a:r>
            <a:endParaRPr lang="en-US" sz="5400" dirty="0">
              <a:ea typeface="Times New Roman" charset="0"/>
              <a:cs typeface="Times New Roman" charset="0"/>
            </a:endParaRPr>
          </a:p>
          <a:p>
            <a:pPr marL="514350" indent="-514350">
              <a:spcBef>
                <a:spcPts val="0"/>
              </a:spcBef>
              <a:spcAft>
                <a:spcPts val="1200"/>
              </a:spcAft>
              <a:buFont typeface="Arial" charset="0"/>
              <a:buAutoNum type="arabicPeriod"/>
            </a:pPr>
            <a:r>
              <a:rPr lang="en-US" sz="5400" dirty="0">
                <a:ea typeface="Times New Roman" charset="0"/>
                <a:cs typeface="Times New Roman" charset="0"/>
              </a:rPr>
              <a:t>Grant, D., Nelson, R.T., Cannon, S.B. and Shoemaker, R.C. (2010) </a:t>
            </a:r>
            <a:r>
              <a:rPr lang="en-US" sz="5400" dirty="0" err="1">
                <a:ea typeface="Times New Roman" charset="0"/>
                <a:cs typeface="Times New Roman" charset="0"/>
              </a:rPr>
              <a:t>SoyBase</a:t>
            </a:r>
            <a:r>
              <a:rPr lang="en-US" sz="5400" dirty="0">
                <a:ea typeface="Times New Roman" charset="0"/>
                <a:cs typeface="Times New Roman" charset="0"/>
              </a:rPr>
              <a:t>, the USDA-ARS soybean genetics and genomics database. </a:t>
            </a:r>
            <a:r>
              <a:rPr lang="en-US" sz="5400" dirty="0" err="1">
                <a:ea typeface="Times New Roman" charset="0"/>
                <a:cs typeface="Times New Roman" charset="0"/>
              </a:rPr>
              <a:t>Nucl</a:t>
            </a:r>
            <a:r>
              <a:rPr lang="en-US" sz="5400" dirty="0">
                <a:ea typeface="Times New Roman" charset="0"/>
                <a:cs typeface="Times New Roman" charset="0"/>
              </a:rPr>
              <a:t>. Acids Res. (2010) 38 (suppl 1): D843-D846. </a:t>
            </a:r>
            <a:r>
              <a:rPr lang="en-US" sz="5400" dirty="0" err="1">
                <a:ea typeface="Times New Roman" charset="0"/>
                <a:cs typeface="Times New Roman" charset="0"/>
              </a:rPr>
              <a:t>doi</a:t>
            </a:r>
            <a:r>
              <a:rPr lang="en-US" sz="5400" dirty="0">
                <a:ea typeface="Times New Roman" charset="0"/>
                <a:cs typeface="Times New Roman" charset="0"/>
              </a:rPr>
              <a:t>: 10.1093/</a:t>
            </a:r>
            <a:r>
              <a:rPr lang="en-US" sz="5400" dirty="0" err="1">
                <a:ea typeface="Times New Roman" charset="0"/>
                <a:cs typeface="Times New Roman" charset="0"/>
              </a:rPr>
              <a:t>nar</a:t>
            </a:r>
            <a:r>
              <a:rPr lang="en-US" sz="5400" dirty="0">
                <a:ea typeface="Times New Roman" charset="0"/>
                <a:cs typeface="Times New Roman" charset="0"/>
              </a:rPr>
              <a:t>/gkp798</a:t>
            </a:r>
          </a:p>
        </p:txBody>
      </p:sp>
    </p:spTree>
    <p:extLst>
      <p:ext uri="{BB962C8B-B14F-4D97-AF65-F5344CB8AC3E}">
        <p14:creationId xmlns:p14="http://schemas.microsoft.com/office/powerpoint/2010/main" val="12826159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20967</TotalTime>
  <Words>2563</Words>
  <Application>Microsoft Macintosh PowerPoint</Application>
  <PresentationFormat>Custom</PresentationFormat>
  <Paragraphs>227</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 du</dc:creator>
  <cp:lastModifiedBy>Pranav Palli</cp:lastModifiedBy>
  <cp:revision>277</cp:revision>
  <dcterms:created xsi:type="dcterms:W3CDTF">2017-09-08T15:00:20Z</dcterms:created>
  <dcterms:modified xsi:type="dcterms:W3CDTF">2021-08-03T18:28:48Z</dcterms:modified>
</cp:coreProperties>
</file>