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9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97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Transcriptome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3266"/>
            <a:ext cx="2735424" cy="3138261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Samples:</a:t>
            </a:r>
          </a:p>
          <a:p>
            <a:pPr lvl="1"/>
            <a:r>
              <a:rPr lang="en-US" sz="1800" dirty="0"/>
              <a:t>Genotypes (8):  field 2019</a:t>
            </a:r>
          </a:p>
          <a:p>
            <a:pPr lvl="1"/>
            <a:r>
              <a:rPr lang="en-US" sz="1800" dirty="0"/>
              <a:t>Time points (3): R5, R5/6 and R6</a:t>
            </a:r>
          </a:p>
          <a:p>
            <a:pPr lvl="2"/>
            <a:r>
              <a:rPr lang="en-US" sz="1400" dirty="0"/>
              <a:t>R5: 8/20/2019</a:t>
            </a:r>
          </a:p>
          <a:p>
            <a:pPr lvl="2"/>
            <a:r>
              <a:rPr lang="en-US" sz="1400" dirty="0"/>
              <a:t>R5/6</a:t>
            </a:r>
          </a:p>
          <a:p>
            <a:pPr lvl="2"/>
            <a:r>
              <a:rPr lang="en-US" sz="1400" dirty="0"/>
              <a:t>R6</a:t>
            </a:r>
          </a:p>
          <a:p>
            <a:pPr lvl="1"/>
            <a:r>
              <a:rPr lang="en-US" sz="1800" dirty="0"/>
              <a:t>Rep: 3</a:t>
            </a:r>
          </a:p>
          <a:p>
            <a:pPr lvl="1"/>
            <a:r>
              <a:rPr lang="en-US" sz="1800" dirty="0"/>
              <a:t>Total samples: 72</a:t>
            </a:r>
          </a:p>
          <a:p>
            <a:endParaRPr lang="en-US" sz="2000" dirty="0"/>
          </a:p>
          <a:p>
            <a:r>
              <a:rPr lang="en-US" sz="2000" dirty="0"/>
              <a:t>Genotype seeds for the transgenes, then extract RNA from seeds.</a:t>
            </a:r>
          </a:p>
          <a:p>
            <a:r>
              <a:rPr lang="en-US" sz="2000" dirty="0"/>
              <a:t>RNA of ~100 ng is needed for each sample</a:t>
            </a:r>
          </a:p>
          <a:p>
            <a:r>
              <a:rPr lang="en-US" sz="2000" dirty="0"/>
              <a:t>Illumina sequencing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96" y="1120366"/>
            <a:ext cx="4559349" cy="472744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E0AA60-3C67-2B4D-BA06-8BC31B7D5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44960"/>
              </p:ext>
            </p:extLst>
          </p:nvPr>
        </p:nvGraphicFramePr>
        <p:xfrm>
          <a:off x="2735424" y="1483266"/>
          <a:ext cx="4632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1">
                  <a:extLst>
                    <a:ext uri="{9D8B030D-6E8A-4147-A177-3AD203B41FA5}">
                      <a16:colId xmlns:a16="http://schemas.microsoft.com/office/drawing/2014/main" val="3332482319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362990453"/>
                    </a:ext>
                  </a:extLst>
                </a:gridCol>
                <a:gridCol w="672776">
                  <a:extLst>
                    <a:ext uri="{9D8B030D-6E8A-4147-A177-3AD203B41FA5}">
                      <a16:colId xmlns:a16="http://schemas.microsoft.com/office/drawing/2014/main" val="4073453808"/>
                    </a:ext>
                  </a:extLst>
                </a:gridCol>
                <a:gridCol w="2814193">
                  <a:extLst>
                    <a:ext uri="{9D8B030D-6E8A-4147-A177-3AD203B41FA5}">
                      <a16:colId xmlns:a16="http://schemas.microsoft.com/office/drawing/2014/main" val="264044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Plasmid/genes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1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Thorne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pPTN1174 (WR1)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970-1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pPTN1248 (WR1+DGAT)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4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1053-10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pPTN1314 (WR1</a:t>
                      </a:r>
                      <a:r>
                        <a:rPr lang="en-US" sz="1200" baseline="0" dirty="0"/>
                        <a:t> + </a:t>
                      </a:r>
                      <a:r>
                        <a:rPr lang="en-US" sz="1200" baseline="0" dirty="0" err="1"/>
                        <a:t>KasII</a:t>
                      </a:r>
                      <a:r>
                        <a:rPr lang="en-US" sz="1200" baseline="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5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 2019, keep the same plants for all works.</a:t>
            </a:r>
          </a:p>
          <a:p>
            <a:r>
              <a:rPr lang="en-US" dirty="0"/>
              <a:t>Harvest 12 seeds from each plant (as a rep) with three replicates</a:t>
            </a:r>
          </a:p>
          <a:p>
            <a:pPr lvl="1"/>
            <a:r>
              <a:rPr lang="en-US" dirty="0"/>
              <a:t>R5:		8/20</a:t>
            </a:r>
          </a:p>
          <a:p>
            <a:pPr lvl="1"/>
            <a:r>
              <a:rPr lang="en-US" dirty="0"/>
              <a:t>R5/6:		8/27</a:t>
            </a:r>
          </a:p>
          <a:p>
            <a:pPr lvl="1"/>
            <a:r>
              <a:rPr lang="en-US" dirty="0"/>
              <a:t>R6:		9/4</a:t>
            </a:r>
          </a:p>
          <a:p>
            <a:pPr lvl="1"/>
            <a:endParaRPr lang="en-US" dirty="0"/>
          </a:p>
          <a:p>
            <a:r>
              <a:rPr lang="en-US" dirty="0"/>
              <a:t>PCR for the positive, and do </a:t>
            </a:r>
          </a:p>
          <a:p>
            <a:r>
              <a:rPr lang="en-US" dirty="0"/>
              <a:t>RNA extraction</a:t>
            </a:r>
          </a:p>
          <a:p>
            <a:pPr lvl="1"/>
            <a:r>
              <a:rPr lang="en-US" dirty="0"/>
              <a:t>QIAGEN mini kit, QC by gel, and </a:t>
            </a:r>
            <a:r>
              <a:rPr lang="en-US" dirty="0" err="1"/>
              <a:t>nanodrop</a:t>
            </a:r>
            <a:endParaRPr lang="en-US" dirty="0"/>
          </a:p>
          <a:p>
            <a:pPr lvl="1"/>
            <a:r>
              <a:rPr lang="en-US" dirty="0"/>
              <a:t>Turbo DNA free kit</a:t>
            </a:r>
          </a:p>
          <a:p>
            <a:pPr lvl="1"/>
            <a:r>
              <a:rPr lang="en-US" dirty="0"/>
              <a:t>Send to UNMC in tubes, in dry ice</a:t>
            </a:r>
          </a:p>
          <a:p>
            <a:r>
              <a:rPr lang="en-US" dirty="0"/>
              <a:t>Send for sequencing: 9-25-2019 UNMC, </a:t>
            </a:r>
            <a:r>
              <a:rPr lang="en-US" dirty="0" err="1"/>
              <a:t>Dr</a:t>
            </a:r>
            <a:r>
              <a:rPr lang="en-US" dirty="0"/>
              <a:t> Timothy (Chi Zhang)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6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36250"/>
              </p:ext>
            </p:extLst>
          </p:nvPr>
        </p:nvGraphicFramePr>
        <p:xfrm>
          <a:off x="707571" y="1138336"/>
          <a:ext cx="10394302" cy="2820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756">
                  <a:extLst>
                    <a:ext uri="{9D8B030D-6E8A-4147-A177-3AD203B41FA5}">
                      <a16:colId xmlns:a16="http://schemas.microsoft.com/office/drawing/2014/main" val="316962745"/>
                    </a:ext>
                  </a:extLst>
                </a:gridCol>
                <a:gridCol w="3011433">
                  <a:extLst>
                    <a:ext uri="{9D8B030D-6E8A-4147-A177-3AD203B41FA5}">
                      <a16:colId xmlns:a16="http://schemas.microsoft.com/office/drawing/2014/main" val="855523657"/>
                    </a:ext>
                  </a:extLst>
                </a:gridCol>
                <a:gridCol w="929798">
                  <a:extLst>
                    <a:ext uri="{9D8B030D-6E8A-4147-A177-3AD203B41FA5}">
                      <a16:colId xmlns:a16="http://schemas.microsoft.com/office/drawing/2014/main" val="4138741941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3616515687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1908007738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1067331914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4277266557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3099465141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1071666977"/>
                    </a:ext>
                  </a:extLst>
                </a:gridCol>
              </a:tblGrid>
              <a:tr h="2266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Genotype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Plasmid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Growth stage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R5/6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58929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Plant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674255421"/>
                  </a:ext>
                </a:extLst>
              </a:tr>
              <a:tr h="32689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Thorne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Wild type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1796226595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493057534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C1-3.N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668164711"/>
                  </a:ext>
                </a:extLst>
              </a:tr>
              <a:tr h="22667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917-17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pPTN1174 (WR1)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904562439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C2-2.N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177090758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C2-3.N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4035434275"/>
                  </a:ext>
                </a:extLst>
              </a:tr>
              <a:tr h="22667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970-1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pPTN1248 (WR1+DGAT)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036906560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137142840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436855300"/>
                  </a:ext>
                </a:extLst>
              </a:tr>
              <a:tr h="2266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1053-10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pPTN1314 (WR1 + </a:t>
                      </a:r>
                      <a:r>
                        <a:rPr lang="en-US" sz="1100" b="1" u="none" strike="noStrike" dirty="0" err="1">
                          <a:effectLst/>
                        </a:rPr>
                        <a:t>KasII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76977729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6273" y="182824"/>
            <a:ext cx="10515600" cy="955512"/>
          </a:xfrm>
        </p:spPr>
        <p:txBody>
          <a:bodyPr/>
          <a:lstStyle/>
          <a:p>
            <a:r>
              <a:rPr lang="en-US" dirty="0"/>
              <a:t>RNA samples for sequencing (UNMC)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273" y="6008914"/>
            <a:ext cx="1099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Seeds at growth stage of R5 R5-6 and R6 were collected, genotyped and bulked in 4 seeds for RNA extraction, using QIAGEN Plant RNeasy kits. Final RNA concentration is of ~200ug/</a:t>
            </a:r>
            <a:r>
              <a:rPr lang="en-US" sz="1200" dirty="0" err="1"/>
              <a:t>ul</a:t>
            </a:r>
            <a:r>
              <a:rPr lang="en-US" sz="1200" dirty="0"/>
              <a:t>. RNA was extracted on September 16 2019 with 260/280~ 2.05-2.17. RNA was check using electrophoresis (next page)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A42E5-9506-9E46-9B97-3DE76CED0BD0}"/>
              </a:ext>
            </a:extLst>
          </p:cNvPr>
          <p:cNvSpPr txBox="1"/>
          <p:nvPr/>
        </p:nvSpPr>
        <p:spPr>
          <a:xfrm>
            <a:off x="1176591" y="4439254"/>
            <a:ext cx="10071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A1, B1, C1 are WT at R5, R5/6, R6 three time point       (A1-1, A1-2, and A1-3 are three replicates of A1)</a:t>
            </a:r>
          </a:p>
          <a:p>
            <a:pPr fontAlgn="base"/>
            <a:r>
              <a:rPr lang="en-US" dirty="0"/>
              <a:t>A2, B2, C2, are pPTN1174 (WR1) at R5, R5/6, R6</a:t>
            </a:r>
          </a:p>
          <a:p>
            <a:pPr fontAlgn="base"/>
            <a:r>
              <a:rPr lang="en-US" dirty="0"/>
              <a:t>A3, B3, C3, are pPTN1248 (WR1+DGAT)  at R5, R5/6, R6</a:t>
            </a:r>
          </a:p>
          <a:p>
            <a:pPr fontAlgn="base"/>
            <a:r>
              <a:rPr lang="en-US" dirty="0"/>
              <a:t>A4, B4, C4, are pPTN1314 (WR1 + </a:t>
            </a:r>
            <a:r>
              <a:rPr lang="en-US" dirty="0" err="1"/>
              <a:t>KasII</a:t>
            </a:r>
            <a:r>
              <a:rPr lang="en-US" dirty="0"/>
              <a:t>)  at R5, R5/6, R6</a:t>
            </a:r>
          </a:p>
        </p:txBody>
      </p:sp>
    </p:spTree>
    <p:extLst>
      <p:ext uri="{BB962C8B-B14F-4D97-AF65-F5344CB8AC3E}">
        <p14:creationId xmlns:p14="http://schemas.microsoft.com/office/powerpoint/2010/main" val="39082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0C26-0265-0C4E-95C5-D6E92230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6" y="142101"/>
            <a:ext cx="10515600" cy="71654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34DC6-ADB5-C94C-80F4-F671271FB2D8}"/>
              </a:ext>
            </a:extLst>
          </p:cNvPr>
          <p:cNvSpPr txBox="1"/>
          <p:nvPr/>
        </p:nvSpPr>
        <p:spPr>
          <a:xfrm>
            <a:off x="702526" y="890474"/>
            <a:ext cx="10071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We have WT, WR1, WR1+DGAT, WR1+KasII</a:t>
            </a:r>
          </a:p>
          <a:p>
            <a:pPr fontAlgn="base"/>
            <a:r>
              <a:rPr lang="en-US" dirty="0"/>
              <a:t> 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can we find genes that are regulated by WR1? 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Can we find genes that are regulated by DGAT or </a:t>
            </a:r>
            <a:r>
              <a:rPr lang="en-US" dirty="0" err="1"/>
              <a:t>KasII</a:t>
            </a:r>
            <a:r>
              <a:rPr lang="en-US" dirty="0"/>
              <a:t>?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How to use time information? </a:t>
            </a:r>
          </a:p>
          <a:p>
            <a:pPr fontAlgn="base"/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D06054-72C9-D448-B4F1-B032F7F9D1FF}"/>
              </a:ext>
            </a:extLst>
          </p:cNvPr>
          <p:cNvSpPr/>
          <p:nvPr/>
        </p:nvSpPr>
        <p:spPr>
          <a:xfrm>
            <a:off x="6119435" y="4417957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WR1 target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5DCAF-EC8A-D841-BF6A-9FD501653D9C}"/>
              </a:ext>
            </a:extLst>
          </p:cNvPr>
          <p:cNvSpPr txBox="1"/>
          <p:nvPr/>
        </p:nvSpPr>
        <p:spPr>
          <a:xfrm>
            <a:off x="7003193" y="2851797"/>
            <a:ext cx="63190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55CAC-7D64-4141-BA70-EF82E2F6F96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6994324" y="3221129"/>
            <a:ext cx="324821" cy="119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810A2B-8E85-9E44-A980-C9A4CBA27EFE}"/>
              </a:ext>
            </a:extLst>
          </p:cNvPr>
          <p:cNvSpPr txBox="1"/>
          <p:nvPr/>
        </p:nvSpPr>
        <p:spPr>
          <a:xfrm>
            <a:off x="4466635" y="3392928"/>
            <a:ext cx="70044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DGAT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307B8B-9AD0-CC47-9D1E-FB6CF998D888}"/>
              </a:ext>
            </a:extLst>
          </p:cNvPr>
          <p:cNvSpPr/>
          <p:nvPr/>
        </p:nvSpPr>
        <p:spPr>
          <a:xfrm>
            <a:off x="3591746" y="4602688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DGAT target genes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BE56C-D48A-2C40-8530-307F69ABB2A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466635" y="3762260"/>
            <a:ext cx="350224" cy="8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BC5D40-5E2A-C34A-BF7E-0399DB4D6461}"/>
              </a:ext>
            </a:extLst>
          </p:cNvPr>
          <p:cNvSpPr txBox="1"/>
          <p:nvPr/>
        </p:nvSpPr>
        <p:spPr>
          <a:xfrm>
            <a:off x="9522014" y="3208197"/>
            <a:ext cx="52706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KaII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00B311-149B-CF45-A7A6-CE1D5A99E591}"/>
              </a:ext>
            </a:extLst>
          </p:cNvPr>
          <p:cNvSpPr/>
          <p:nvPr/>
        </p:nvSpPr>
        <p:spPr>
          <a:xfrm>
            <a:off x="8647125" y="4417957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KaII</a:t>
            </a:r>
            <a:r>
              <a:rPr lang="en-US" dirty="0"/>
              <a:t> target genes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C77961-8A24-5C4C-BE71-869A963CE6F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522014" y="3577529"/>
            <a:ext cx="263534" cy="8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4453AF-9F83-9141-A1CF-FE1DCAB0231A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745929" y="5509771"/>
            <a:ext cx="454074" cy="61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F4F13D-CC0A-E740-89B8-9F03ACF9F6BC}"/>
              </a:ext>
            </a:extLst>
          </p:cNvPr>
          <p:cNvCxnSpPr>
            <a:cxnSpLocks/>
            <a:stCxn id="4" idx="3"/>
            <a:endCxn id="24" idx="6"/>
          </p:cNvCxnSpPr>
          <p:nvPr/>
        </p:nvCxnSpPr>
        <p:spPr>
          <a:xfrm flipH="1">
            <a:off x="4002178" y="5227353"/>
            <a:ext cx="2373506" cy="123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2D7D81F-BE5C-EC41-976E-42F5BD00C379}"/>
              </a:ext>
            </a:extLst>
          </p:cNvPr>
          <p:cNvSpPr/>
          <p:nvPr/>
        </p:nvSpPr>
        <p:spPr>
          <a:xfrm>
            <a:off x="2252400" y="5983904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43CA4C-E314-FF4F-8DD4-F5A972FF12B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612964" y="5227353"/>
            <a:ext cx="1443950" cy="89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13BA4FB-A1CE-B54C-BC8D-83F0C2106627}"/>
              </a:ext>
            </a:extLst>
          </p:cNvPr>
          <p:cNvSpPr/>
          <p:nvPr/>
        </p:nvSpPr>
        <p:spPr>
          <a:xfrm>
            <a:off x="8920131" y="5925027"/>
            <a:ext cx="1443949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ABCB2B-CB70-5A4E-895D-50F5EADCC3D0}"/>
              </a:ext>
            </a:extLst>
          </p:cNvPr>
          <p:cNvCxnSpPr>
            <a:cxnSpLocks/>
          </p:cNvCxnSpPr>
          <p:nvPr/>
        </p:nvCxnSpPr>
        <p:spPr>
          <a:xfrm>
            <a:off x="9570558" y="5460325"/>
            <a:ext cx="58639" cy="48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4F5EF7D-483A-6C4D-93C8-E657AAF1FDBA}"/>
              </a:ext>
            </a:extLst>
          </p:cNvPr>
          <p:cNvSpPr/>
          <p:nvPr/>
        </p:nvSpPr>
        <p:spPr>
          <a:xfrm>
            <a:off x="6272349" y="6015701"/>
            <a:ext cx="1443949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FAA3C6-9A88-1A4C-9536-2E6D96E141C3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6994324" y="5366223"/>
            <a:ext cx="0" cy="64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08B9-8B4A-E747-9CBE-DB1E00DF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build a new model for these data?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99ACD-5605-0F49-9B08-C53E5164D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W:</a:t>
                </a:r>
                <a:r>
                  <a:rPr lang="zh-CN" altLang="en-US" dirty="0"/>
                  <a:t> </a:t>
                </a:r>
                <a:r>
                  <a:rPr lang="en-US" dirty="0"/>
                  <a:t> if having WRI1</a:t>
                </a:r>
              </a:p>
              <a:p>
                <a:r>
                  <a:rPr lang="en-US" altLang="zh-CN" dirty="0"/>
                  <a:t>D: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if having  GDAT</a:t>
                </a:r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 if having 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KasII</a:t>
                </a:r>
                <a:endParaRPr lang="en-US" dirty="0"/>
              </a:p>
              <a:p>
                <a:r>
                  <a:rPr lang="en-US" dirty="0"/>
                  <a:t>T</a:t>
                </a:r>
                <a:r>
                  <a:rPr lang="en-US"/>
                  <a:t>: time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Gene-exp=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99ACD-5605-0F49-9B08-C53E5164D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3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593</Words>
  <Application>Microsoft Macintosh PowerPoint</Application>
  <PresentationFormat>Widescreen</PresentationFormat>
  <Paragraphs>163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Transcriptome analysis</vt:lpstr>
      <vt:lpstr>Methods</vt:lpstr>
      <vt:lpstr>RNA samples for sequencing (UNMC)</vt:lpstr>
      <vt:lpstr>Analysis</vt:lpstr>
      <vt:lpstr>Can we build a new model for these data?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</dc:title>
  <dc:creator>Truyen Quach</dc:creator>
  <cp:lastModifiedBy>Pranav Palli</cp:lastModifiedBy>
  <cp:revision>28</cp:revision>
  <dcterms:created xsi:type="dcterms:W3CDTF">2019-08-07T17:32:51Z</dcterms:created>
  <dcterms:modified xsi:type="dcterms:W3CDTF">2021-05-18T15:50:35Z</dcterms:modified>
</cp:coreProperties>
</file>