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5" r:id="rId2"/>
    <p:sldId id="418" r:id="rId3"/>
    <p:sldId id="407" r:id="rId4"/>
    <p:sldId id="408" r:id="rId5"/>
    <p:sldId id="409" r:id="rId6"/>
    <p:sldId id="367" r:id="rId7"/>
    <p:sldId id="410" r:id="rId8"/>
    <p:sldId id="411" r:id="rId9"/>
    <p:sldId id="412" r:id="rId10"/>
    <p:sldId id="400" r:id="rId11"/>
    <p:sldId id="413" r:id="rId12"/>
    <p:sldId id="414" r:id="rId13"/>
    <p:sldId id="417" r:id="rId14"/>
    <p:sldId id="415" r:id="rId15"/>
    <p:sldId id="312" r:id="rId16"/>
  </p:sldIdLst>
  <p:sldSz cx="23039388" cy="12960350"/>
  <p:notesSz cx="6858000" cy="9144000"/>
  <p:custDataLst>
    <p:tags r:id="rId19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5"/>
            <p14:sldId id="418"/>
            <p14:sldId id="407"/>
            <p14:sldId id="408"/>
            <p14:sldId id="409"/>
            <p14:sldId id="367"/>
            <p14:sldId id="410"/>
            <p14:sldId id="411"/>
            <p14:sldId id="412"/>
            <p14:sldId id="400"/>
            <p14:sldId id="413"/>
            <p14:sldId id="414"/>
            <p14:sldId id="417"/>
            <p14:sldId id="415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>
          <p15:clr>
            <a:srgbClr val="A4A3A4"/>
          </p15:clr>
        </p15:guide>
        <p15:guide id="2" pos="7256">
          <p15:clr>
            <a:srgbClr val="A4A3A4"/>
          </p15:clr>
        </p15:guide>
        <p15:guide id="3" pos="4599">
          <p15:clr>
            <a:srgbClr val="A4A3A4"/>
          </p15:clr>
        </p15:guide>
        <p15:guide id="4" pos="9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强 李" initials="强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8F2"/>
    <a:srgbClr val="1577BA"/>
    <a:srgbClr val="6F7378"/>
    <a:srgbClr val="C9C9C9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98" autoAdjust="0"/>
    <p:restoredTop sz="96327" autoAdjust="0"/>
  </p:normalViewPr>
  <p:slideViewPr>
    <p:cSldViewPr>
      <p:cViewPr varScale="1">
        <p:scale>
          <a:sx n="39" d="100"/>
          <a:sy n="39" d="100"/>
        </p:scale>
        <p:origin x="330" y="90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54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6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600" indent="-863600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600" indent="-863600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09C68ED-4402-40DB-96B7-5746D8BFF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9694" y="1035176"/>
            <a:ext cx="9203166" cy="3060000"/>
          </a:xfrm>
        </p:spPr>
        <p:txBody>
          <a:bodyPr/>
          <a:lstStyle/>
          <a:p>
            <a:r>
              <a:rPr lang="zh-CN" altLang="en-US" dirty="0"/>
              <a:t>还没进</a:t>
            </a:r>
            <a:r>
              <a:rPr lang="en-US" altLang="zh-CN" dirty="0"/>
              <a:t>webpack</a:t>
            </a:r>
            <a:r>
              <a:rPr lang="zh-CN" altLang="en-US" dirty="0"/>
              <a:t>训练营群的同学添加灿灿进群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D22B95-ADBC-426B-A3A3-7056DCBD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94" y="675175"/>
            <a:ext cx="7459878" cy="936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A82785-CD9C-4309-A121-758688684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694" y="4546812"/>
            <a:ext cx="5490000" cy="5490000"/>
          </a:xfrm>
          <a:prstGeom prst="rect">
            <a:avLst/>
          </a:prstGeom>
        </p:spPr>
      </p:pic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7D40148-A0BB-4F83-8891-52F3BD01FF92}"/>
              </a:ext>
            </a:extLst>
          </p:cNvPr>
          <p:cNvSpPr txBox="1">
            <a:spLocks/>
          </p:cNvSpPr>
          <p:nvPr/>
        </p:nvSpPr>
        <p:spPr>
          <a:xfrm>
            <a:off x="15915184" y="6946578"/>
            <a:ext cx="6795000" cy="906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None/>
              <a:defRPr lang="zh-CN" altLang="en-US" sz="6600" b="0" kern="12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微信：</a:t>
            </a:r>
            <a:r>
              <a:rPr lang="en-US" altLang="zh-CN" sz="4000" dirty="0"/>
              <a:t>weizhuanye016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kumimoji="1" lang="zh-CN" altLang="en-US" dirty="0"/>
              <a:t>各种资源的处理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008545" y="2179687"/>
            <a:ext cx="3028394" cy="3941144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3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的处理与编译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940E4F-EB32-A145-8A19-7D104C49E764}"/>
              </a:ext>
            </a:extLst>
          </p:cNvPr>
          <p:cNvSpPr txBox="1"/>
          <p:nvPr/>
        </p:nvSpPr>
        <p:spPr>
          <a:xfrm>
            <a:off x="1819499" y="2681837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>
                <a:solidFill>
                  <a:srgbClr val="1577BA"/>
                </a:solidFill>
                <a:ea typeface="思源黑体 CN Normal" panose="020B0400000000000000" pitchFamily="34" charset="-122"/>
              </a:rPr>
              <a:t>Babel-loader-</a:t>
            </a:r>
            <a:r>
              <a:rPr lang="zh-CN" altLang="en-US" sz="4400" b="1" dirty="0">
                <a:solidFill>
                  <a:srgbClr val="1577BA"/>
                </a:solidFill>
                <a:ea typeface="思源黑体 CN Normal" panose="020B0400000000000000" pitchFamily="34" charset="-122"/>
              </a:rPr>
              <a:t>编译</a:t>
            </a:r>
            <a:r>
              <a:rPr lang="en-US" altLang="zh-CN" sz="4400" b="1" dirty="0" err="1">
                <a:solidFill>
                  <a:srgbClr val="1577BA"/>
                </a:solidFill>
                <a:ea typeface="思源黑体 CN Normal" panose="020B0400000000000000" pitchFamily="34" charset="-122"/>
              </a:rPr>
              <a:t>js</a:t>
            </a:r>
            <a:r>
              <a:rPr lang="zh-CN" altLang="en-US" sz="4400" b="1" dirty="0">
                <a:solidFill>
                  <a:srgbClr val="1577BA"/>
                </a:solidFill>
                <a:ea typeface="思源黑体 CN Normal" panose="020B0400000000000000" pitchFamily="34" charset="-122"/>
              </a:rPr>
              <a:t>的</a:t>
            </a:r>
            <a:r>
              <a:rPr lang="en-US" altLang="zh-CN" sz="4400" b="1" dirty="0">
                <a:solidFill>
                  <a:srgbClr val="1577BA"/>
                </a:solidFill>
                <a:ea typeface="思源黑体 CN Normal" panose="020B0400000000000000" pitchFamily="34" charset="-122"/>
              </a:rPr>
              <a:t>loader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01D5FD-B2E4-9540-BC2F-14DF7CC8304E}"/>
              </a:ext>
            </a:extLst>
          </p:cNvPr>
          <p:cNvSpPr txBox="1"/>
          <p:nvPr/>
        </p:nvSpPr>
        <p:spPr>
          <a:xfrm>
            <a:off x="1819499" y="4455175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Babel-core-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编译所依赖的核心库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F333DA-357E-5D4E-9B6D-651A5F534739}"/>
              </a:ext>
            </a:extLst>
          </p:cNvPr>
          <p:cNvSpPr txBox="1"/>
          <p:nvPr/>
        </p:nvSpPr>
        <p:spPr>
          <a:xfrm>
            <a:off x="1836048" y="6228513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Babel-preset-env-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编译的标准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E2E090-F839-3143-9E0E-771236A16033}"/>
              </a:ext>
            </a:extLst>
          </p:cNvPr>
          <p:cNvSpPr txBox="1"/>
          <p:nvPr/>
        </p:nvSpPr>
        <p:spPr>
          <a:xfrm>
            <a:off x="1819498" y="8001851"/>
            <a:ext cx="18403567" cy="9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AU" altLang="zh-CN" sz="4400" b="1" dirty="0">
                <a:solidFill>
                  <a:srgbClr val="1577BA"/>
                </a:solidFill>
                <a:ea typeface="思源黑体 CN Normal" panose="020B0400000000000000" pitchFamily="34" charset="-122"/>
              </a:rPr>
              <a:t>babel-</a:t>
            </a:r>
            <a:r>
              <a:rPr lang="en-AU" altLang="zh-CN" sz="4400" b="1" dirty="0" err="1">
                <a:solidFill>
                  <a:srgbClr val="1577BA"/>
                </a:solidFill>
                <a:ea typeface="思源黑体 CN Normal" panose="020B0400000000000000" pitchFamily="34" charset="-122"/>
              </a:rPr>
              <a:t>polyfill</a:t>
            </a:r>
            <a:r>
              <a:rPr lang="en-US" altLang="zh-CN" sz="4400" b="1" dirty="0">
                <a:solidFill>
                  <a:srgbClr val="1577BA"/>
                </a:solidFill>
                <a:ea typeface="思源黑体 CN Normal" panose="020B0400000000000000" pitchFamily="34" charset="-122"/>
              </a:rPr>
              <a:t>/</a:t>
            </a:r>
            <a:r>
              <a:rPr lang="en-AU" altLang="zh-CN" sz="4400" b="1" dirty="0">
                <a:solidFill>
                  <a:srgbClr val="1577BA"/>
                </a:solidFill>
                <a:ea typeface="思源黑体 CN Normal" panose="020B0400000000000000" pitchFamily="34" charset="-122"/>
              </a:rPr>
              <a:t> babel-</a:t>
            </a:r>
            <a:r>
              <a:rPr lang="en-US" altLang="zh-CN" sz="4400" b="1" dirty="0">
                <a:solidFill>
                  <a:srgbClr val="1577BA"/>
                </a:solidFill>
                <a:ea typeface="思源黑体 CN Normal" panose="020B0400000000000000" pitchFamily="34" charset="-122"/>
              </a:rPr>
              <a:t>transform-runtime-es6</a:t>
            </a:r>
            <a:r>
              <a:rPr lang="zh-CN" altLang="en-US" sz="4400" b="1" dirty="0">
                <a:solidFill>
                  <a:srgbClr val="1577BA"/>
                </a:solidFill>
                <a:ea typeface="思源黑体 CN Normal" panose="020B0400000000000000" pitchFamily="34" charset="-122"/>
              </a:rPr>
              <a:t>方法，对象的编译</a:t>
            </a:r>
            <a:endParaRPr lang="en-US" altLang="zh-CN" sz="4400" b="1" dirty="0">
              <a:solidFill>
                <a:srgbClr val="1577BA"/>
              </a:solidFill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2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的处理与打包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131962-7141-844B-AD79-620BD6286406}"/>
              </a:ext>
            </a:extLst>
          </p:cNvPr>
          <p:cNvSpPr txBox="1"/>
          <p:nvPr/>
        </p:nvSpPr>
        <p:spPr>
          <a:xfrm>
            <a:off x="1664694" y="2160175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css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-loader-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让</a:t>
            </a:r>
            <a:r>
              <a:rPr lang="en-US" altLang="zh-CN" sz="4400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css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文件可以正确解析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D3E756-D7E6-9D4F-9438-A987BA11455D}"/>
              </a:ext>
            </a:extLst>
          </p:cNvPr>
          <p:cNvSpPr txBox="1"/>
          <p:nvPr/>
        </p:nvSpPr>
        <p:spPr>
          <a:xfrm>
            <a:off x="1682388" y="3465175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style-loader-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把处理后的</a:t>
            </a:r>
            <a:r>
              <a:rPr lang="en-US" altLang="zh-CN" sz="4400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css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插入到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html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F3D024-5D4A-D34A-B036-15FF9FE8704F}"/>
              </a:ext>
            </a:extLst>
          </p:cNvPr>
          <p:cNvSpPr txBox="1"/>
          <p:nvPr/>
        </p:nvSpPr>
        <p:spPr>
          <a:xfrm>
            <a:off x="1682388" y="4770175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extract-text-webpack-plugin-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</a:t>
            </a:r>
            <a:r>
              <a:rPr lang="en-US" altLang="zh-CN" sz="4400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css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提取为独立文件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E3A3B-2EAA-FA44-8416-3B4BC39ADD7C}"/>
              </a:ext>
            </a:extLst>
          </p:cNvPr>
          <p:cNvSpPr txBox="1"/>
          <p:nvPr/>
        </p:nvSpPr>
        <p:spPr>
          <a:xfrm>
            <a:off x="1664694" y="6189242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Postcss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一系列工具，如雪碧图，自动增加前缀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80DBAC-13BA-7B4E-8DB4-A65C0695E218}"/>
              </a:ext>
            </a:extLst>
          </p:cNvPr>
          <p:cNvSpPr txBox="1"/>
          <p:nvPr/>
        </p:nvSpPr>
        <p:spPr>
          <a:xfrm>
            <a:off x="1691682" y="7608309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less-loader/sass-loader-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less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sass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8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8CF2A-24CC-B944-97B7-7A38B293CADD}"/>
              </a:ext>
            </a:extLst>
          </p:cNvPr>
          <p:cNvSpPr txBox="1"/>
          <p:nvPr/>
        </p:nvSpPr>
        <p:spPr>
          <a:xfrm>
            <a:off x="1394694" y="2835175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Html-webpack-plugin-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自动生成一个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html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，并且引入打包的</a:t>
            </a:r>
            <a:r>
              <a:rPr lang="en-US" altLang="zh-CN" sz="4400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3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图片等其他资源的处理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1EFCFC-598C-FD4C-AAEF-EA8B32C6D08E}"/>
              </a:ext>
            </a:extLst>
          </p:cNvPr>
          <p:cNvSpPr txBox="1"/>
          <p:nvPr/>
        </p:nvSpPr>
        <p:spPr>
          <a:xfrm>
            <a:off x="1394694" y="2700175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file-loader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–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让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webpack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可以引入其他文件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28CE81-27B5-434F-A347-55CB4DD369A5}"/>
              </a:ext>
            </a:extLst>
          </p:cNvPr>
          <p:cNvSpPr txBox="1"/>
          <p:nvPr/>
        </p:nvSpPr>
        <p:spPr>
          <a:xfrm>
            <a:off x="1394694" y="4005175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url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-loader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–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包含了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file-loader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，可以代替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file-loader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E0BE9-838C-B64B-98FA-0BC683578866}"/>
              </a:ext>
            </a:extLst>
          </p:cNvPr>
          <p:cNvSpPr txBox="1"/>
          <p:nvPr/>
        </p:nvSpPr>
        <p:spPr>
          <a:xfrm>
            <a:off x="1394694" y="5479708"/>
            <a:ext cx="18403567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4400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img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-loader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–</a:t>
            </a:r>
            <a:r>
              <a:rPr lang="zh-CN" altLang="en-US" sz="44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可以对图片进行多种处理，包括压缩等等</a:t>
            </a:r>
            <a:endParaRPr lang="en-US" altLang="zh-CN" sz="4400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7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 谢</a:t>
            </a:r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观看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Webpack4</a:t>
            </a:r>
            <a:r>
              <a:rPr lang="zh-CN" altLang="en-US" dirty="0"/>
              <a:t>的基础使用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981528" y="6003173"/>
            <a:ext cx="15075606" cy="1454565"/>
          </a:xfrm>
        </p:spPr>
        <p:txBody>
          <a:bodyPr/>
          <a:lstStyle/>
          <a:p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78371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2715743"/>
          </a:xfrm>
        </p:spPr>
        <p:txBody>
          <a:bodyPr/>
          <a:lstStyle/>
          <a:p>
            <a:r>
              <a:rPr kumimoji="1" lang="zh-CN" altLang="en-US" dirty="0"/>
              <a:t>为什么使用</a:t>
            </a:r>
            <a:r>
              <a:rPr kumimoji="1" lang="en-US" altLang="zh-CN" dirty="0" err="1"/>
              <a:t>webpack</a:t>
            </a:r>
            <a:r>
              <a:rPr kumimoji="1" lang="zh-CN" altLang="en-US" dirty="0"/>
              <a:t>与安装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008545" y="2179687"/>
            <a:ext cx="3028394" cy="3941144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3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为什么我们要使用</a:t>
            </a:r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îsḷîḓè">
            <a:extLst>
              <a:ext uri="{FF2B5EF4-FFF2-40B4-BE49-F238E27FC236}">
                <a16:creationId xmlns:a16="http://schemas.microsoft.com/office/drawing/2014/main" id="{5946B468-F2FF-0644-95AE-D328F0E0BFB7}"/>
              </a:ext>
            </a:extLst>
          </p:cNvPr>
          <p:cNvSpPr/>
          <p:nvPr/>
        </p:nvSpPr>
        <p:spPr>
          <a:xfrm>
            <a:off x="1783487" y="2745175"/>
            <a:ext cx="9203803" cy="8369999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îsḷîḓè">
            <a:extLst>
              <a:ext uri="{FF2B5EF4-FFF2-40B4-BE49-F238E27FC236}">
                <a16:creationId xmlns:a16="http://schemas.microsoft.com/office/drawing/2014/main" id="{F6466B08-1A65-E04B-A2CE-59F09836C617}"/>
              </a:ext>
            </a:extLst>
          </p:cNvPr>
          <p:cNvSpPr/>
          <p:nvPr/>
        </p:nvSpPr>
        <p:spPr>
          <a:xfrm>
            <a:off x="11969694" y="2745175"/>
            <a:ext cx="9674999" cy="8369999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BB0C3BFC-2DFA-7A41-9EE7-C32A6A9C912E}"/>
              </a:ext>
            </a:extLst>
          </p:cNvPr>
          <p:cNvSpPr txBox="1"/>
          <p:nvPr/>
        </p:nvSpPr>
        <p:spPr>
          <a:xfrm>
            <a:off x="2512299" y="4757112"/>
            <a:ext cx="7668654" cy="43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工程化是系统化、模块化、规范化的过程。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工程化主要解决“如何提高整个系统生产效率” 的问题。</a:t>
            </a:r>
          </a:p>
        </p:txBody>
      </p:sp>
      <p:sp>
        <p:nvSpPr>
          <p:cNvPr id="6" name="标题文案">
            <a:extLst>
              <a:ext uri="{FF2B5EF4-FFF2-40B4-BE49-F238E27FC236}">
                <a16:creationId xmlns:a16="http://schemas.microsoft.com/office/drawing/2014/main" id="{E92100BF-731B-CB4B-A7ED-D041E98B217D}"/>
              </a:ext>
            </a:extLst>
          </p:cNvPr>
          <p:cNvSpPr txBox="1"/>
          <p:nvPr/>
        </p:nvSpPr>
        <p:spPr>
          <a:xfrm>
            <a:off x="2512299" y="3540223"/>
            <a:ext cx="7668654" cy="81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40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什么是前端工程化？</a:t>
            </a:r>
          </a:p>
        </p:txBody>
      </p:sp>
      <p:sp>
        <p:nvSpPr>
          <p:cNvPr id="7" name="标题文案">
            <a:extLst>
              <a:ext uri="{FF2B5EF4-FFF2-40B4-BE49-F238E27FC236}">
                <a16:creationId xmlns:a16="http://schemas.microsoft.com/office/drawing/2014/main" id="{F9F22F7B-4D75-C845-A821-3F338D1461B7}"/>
              </a:ext>
            </a:extLst>
          </p:cNvPr>
          <p:cNvSpPr txBox="1"/>
          <p:nvPr/>
        </p:nvSpPr>
        <p:spPr>
          <a:xfrm>
            <a:off x="12381232" y="3540223"/>
            <a:ext cx="8725524" cy="81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40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前端工程化的主要改变在哪些方面？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1A90F0A5-64FE-904B-8343-2940A2A12621}"/>
              </a:ext>
            </a:extLst>
          </p:cNvPr>
          <p:cNvSpPr/>
          <p:nvPr/>
        </p:nvSpPr>
        <p:spPr>
          <a:xfrm>
            <a:off x="14587565" y="5247568"/>
            <a:ext cx="4554577" cy="1065184"/>
          </a:xfrm>
          <a:prstGeom prst="snip2DiagRect">
            <a:avLst/>
          </a:prstGeom>
          <a:solidFill>
            <a:srgbClr val="113A78"/>
          </a:solidFill>
          <a:ln w="12700">
            <a:miter lim="400000"/>
          </a:ln>
        </p:spPr>
        <p:txBody>
          <a:bodyPr lIns="45722" rIns="45722" anchor="ctr"/>
          <a:lstStyle/>
          <a:p>
            <a:pPr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600"/>
          </a:p>
        </p:txBody>
      </p:sp>
      <p:sp>
        <p:nvSpPr>
          <p:cNvPr id="9" name="圆角矩形 18">
            <a:extLst>
              <a:ext uri="{FF2B5EF4-FFF2-40B4-BE49-F238E27FC236}">
                <a16:creationId xmlns:a16="http://schemas.microsoft.com/office/drawing/2014/main" id="{46E1E8C0-FED4-E04F-B1B5-255E01A43856}"/>
              </a:ext>
            </a:extLst>
          </p:cNvPr>
          <p:cNvSpPr/>
          <p:nvPr/>
        </p:nvSpPr>
        <p:spPr>
          <a:xfrm>
            <a:off x="14588876" y="7105083"/>
            <a:ext cx="4551954" cy="1065184"/>
          </a:xfrm>
          <a:prstGeom prst="snip2Diag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45722" rIns="45722" anchor="ctr"/>
          <a:lstStyle/>
          <a:p>
            <a:pPr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600"/>
          </a:p>
        </p:txBody>
      </p:sp>
      <p:sp>
        <p:nvSpPr>
          <p:cNvPr id="10" name="圆角矩形 23">
            <a:extLst>
              <a:ext uri="{FF2B5EF4-FFF2-40B4-BE49-F238E27FC236}">
                <a16:creationId xmlns:a16="http://schemas.microsoft.com/office/drawing/2014/main" id="{C785942A-FF14-DE4E-BFC0-E18F7AB62B62}"/>
              </a:ext>
            </a:extLst>
          </p:cNvPr>
          <p:cNvSpPr/>
          <p:nvPr/>
        </p:nvSpPr>
        <p:spPr>
          <a:xfrm>
            <a:off x="14540339" y="8959966"/>
            <a:ext cx="4554578" cy="1067808"/>
          </a:xfrm>
          <a:prstGeom prst="snip2DiagRect">
            <a:avLst/>
          </a:prstGeom>
          <a:solidFill>
            <a:srgbClr val="113A78"/>
          </a:solidFill>
          <a:ln w="12700">
            <a:miter lim="400000"/>
          </a:ln>
        </p:spPr>
        <p:txBody>
          <a:bodyPr lIns="45722" rIns="45722" anchor="ctr"/>
          <a:lstStyle/>
          <a:p>
            <a:pPr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600"/>
          </a:p>
        </p:txBody>
      </p:sp>
      <p:sp>
        <p:nvSpPr>
          <p:cNvPr id="11" name="产品概述">
            <a:extLst>
              <a:ext uri="{FF2B5EF4-FFF2-40B4-BE49-F238E27FC236}">
                <a16:creationId xmlns:a16="http://schemas.microsoft.com/office/drawing/2014/main" id="{2EBF5AC3-AFD4-BE49-8E97-A682DFE4B795}"/>
              </a:ext>
            </a:extLst>
          </p:cNvPr>
          <p:cNvSpPr txBox="1"/>
          <p:nvPr/>
        </p:nvSpPr>
        <p:spPr>
          <a:xfrm>
            <a:off x="15593324" y="5428922"/>
            <a:ext cx="2543058" cy="65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1" tIns="45721" rIns="45721" bIns="45721"/>
          <a:lstStyle>
            <a:lvl1pPr defTabSz="457200">
              <a:defRPr sz="36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工具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产品概述">
            <a:extLst>
              <a:ext uri="{FF2B5EF4-FFF2-40B4-BE49-F238E27FC236}">
                <a16:creationId xmlns:a16="http://schemas.microsoft.com/office/drawing/2014/main" id="{431FA830-9953-9E4D-8987-9FFA9252E206}"/>
              </a:ext>
            </a:extLst>
          </p:cNvPr>
          <p:cNvSpPr txBox="1"/>
          <p:nvPr/>
        </p:nvSpPr>
        <p:spPr>
          <a:xfrm>
            <a:off x="15593324" y="7286437"/>
            <a:ext cx="2543058" cy="65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1" tIns="45721" rIns="45721" bIns="45721"/>
          <a:lstStyle>
            <a:lvl1pPr defTabSz="457200">
              <a:defRPr sz="36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人员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产品概述">
            <a:extLst>
              <a:ext uri="{FF2B5EF4-FFF2-40B4-BE49-F238E27FC236}">
                <a16:creationId xmlns:a16="http://schemas.microsoft.com/office/drawing/2014/main" id="{A0EF9C8A-63AB-1C45-928F-C422D40295B9}"/>
              </a:ext>
            </a:extLst>
          </p:cNvPr>
          <p:cNvSpPr txBox="1"/>
          <p:nvPr/>
        </p:nvSpPr>
        <p:spPr>
          <a:xfrm>
            <a:off x="15242628" y="9151822"/>
            <a:ext cx="3150000" cy="65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1" tIns="45721" rIns="45721" bIns="45721"/>
          <a:lstStyle>
            <a:lvl1pPr defTabSz="457200">
              <a:defRPr sz="36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写代码的方式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5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圆形">
            <a:extLst>
              <a:ext uri="{FF2B5EF4-FFF2-40B4-BE49-F238E27FC236}">
                <a16:creationId xmlns:a16="http://schemas.microsoft.com/office/drawing/2014/main" id="{C10BE496-876B-984A-82A0-94704D7D4452}"/>
              </a:ext>
            </a:extLst>
          </p:cNvPr>
          <p:cNvSpPr/>
          <p:nvPr/>
        </p:nvSpPr>
        <p:spPr>
          <a:xfrm>
            <a:off x="5124246" y="360017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圆形">
            <a:extLst>
              <a:ext uri="{FF2B5EF4-FFF2-40B4-BE49-F238E27FC236}">
                <a16:creationId xmlns:a16="http://schemas.microsoft.com/office/drawing/2014/main" id="{D9C88A3E-7B55-9740-A881-7A6394D3E7A4}"/>
              </a:ext>
            </a:extLst>
          </p:cNvPr>
          <p:cNvSpPr/>
          <p:nvPr/>
        </p:nvSpPr>
        <p:spPr>
          <a:xfrm>
            <a:off x="5249924" y="372485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604A2801-01D1-1341-A6B4-BD33AE7591D5}"/>
              </a:ext>
            </a:extLst>
          </p:cNvPr>
          <p:cNvSpPr txBox="1"/>
          <p:nvPr/>
        </p:nvSpPr>
        <p:spPr>
          <a:xfrm>
            <a:off x="6856469" y="3847068"/>
            <a:ext cx="10660005" cy="75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4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r>
              <a:rPr lang="en-US" altLang="zh-CN" sz="4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endParaRPr lang="zh-CN" altLang="en-US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22">
            <a:extLst>
              <a:ext uri="{FF2B5EF4-FFF2-40B4-BE49-F238E27FC236}">
                <a16:creationId xmlns:a16="http://schemas.microsoft.com/office/drawing/2014/main" id="{A6401155-DE9D-8346-BBC1-B20DFBD089F6}"/>
              </a:ext>
            </a:extLst>
          </p:cNvPr>
          <p:cNvSpPr txBox="1"/>
          <p:nvPr/>
        </p:nvSpPr>
        <p:spPr>
          <a:xfrm>
            <a:off x="6856470" y="6181734"/>
            <a:ext cx="11728224" cy="75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4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 </a:t>
            </a:r>
            <a:r>
              <a:rPr lang="en-US" altLang="zh-CN" sz="4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npm install webpack –g </a:t>
            </a:r>
            <a:r>
              <a:rPr lang="zh-CN" altLang="en-US" sz="4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全局安装</a:t>
            </a:r>
            <a:r>
              <a:rPr lang="en-US" altLang="zh-CN" sz="4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Webpack</a:t>
            </a:r>
            <a:endParaRPr lang="en-US" altLang="zh-CN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23">
            <a:extLst>
              <a:ext uri="{FF2B5EF4-FFF2-40B4-BE49-F238E27FC236}">
                <a16:creationId xmlns:a16="http://schemas.microsoft.com/office/drawing/2014/main" id="{7A4ED42F-0D54-334C-9E06-7FDC02845CF8}"/>
              </a:ext>
            </a:extLst>
          </p:cNvPr>
          <p:cNvSpPr txBox="1"/>
          <p:nvPr/>
        </p:nvSpPr>
        <p:spPr>
          <a:xfrm>
            <a:off x="6856470" y="8528692"/>
            <a:ext cx="11278224" cy="75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4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</a:t>
            </a:r>
            <a:r>
              <a:rPr lang="en-US" altLang="zh-CN" sz="4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webpack –v </a:t>
            </a:r>
            <a:r>
              <a:rPr lang="zh-CN" altLang="en-US" sz="4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能看到版本号，则表示安装成功</a:t>
            </a:r>
            <a:endParaRPr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01">
            <a:extLst>
              <a:ext uri="{FF2B5EF4-FFF2-40B4-BE49-F238E27FC236}">
                <a16:creationId xmlns:a16="http://schemas.microsoft.com/office/drawing/2014/main" id="{FF627FB6-D651-CE4A-A509-8AC2E716A7EA}"/>
              </a:ext>
            </a:extLst>
          </p:cNvPr>
          <p:cNvSpPr txBox="1"/>
          <p:nvPr/>
        </p:nvSpPr>
        <p:spPr>
          <a:xfrm>
            <a:off x="5491460" y="3976640"/>
            <a:ext cx="642843" cy="690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</a:p>
        </p:txBody>
      </p:sp>
      <p:sp>
        <p:nvSpPr>
          <p:cNvPr id="9" name="圆形">
            <a:extLst>
              <a:ext uri="{FF2B5EF4-FFF2-40B4-BE49-F238E27FC236}">
                <a16:creationId xmlns:a16="http://schemas.microsoft.com/office/drawing/2014/main" id="{AC716247-DFA4-654F-B1FC-41AF6B0D0B9C}"/>
              </a:ext>
            </a:extLst>
          </p:cNvPr>
          <p:cNvSpPr/>
          <p:nvPr/>
        </p:nvSpPr>
        <p:spPr>
          <a:xfrm>
            <a:off x="5124246" y="5857243"/>
            <a:ext cx="1104861" cy="1104861"/>
          </a:xfrm>
          <a:prstGeom prst="rect">
            <a:avLst/>
          </a:prstGeom>
          <a:noFill/>
          <a:ln w="38100">
            <a:solidFill>
              <a:srgbClr val="113A78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圆形">
            <a:extLst>
              <a:ext uri="{FF2B5EF4-FFF2-40B4-BE49-F238E27FC236}">
                <a16:creationId xmlns:a16="http://schemas.microsoft.com/office/drawing/2014/main" id="{CE90B59A-DDF2-644D-9821-3CF60B0F6AE9}"/>
              </a:ext>
            </a:extLst>
          </p:cNvPr>
          <p:cNvSpPr/>
          <p:nvPr/>
        </p:nvSpPr>
        <p:spPr>
          <a:xfrm>
            <a:off x="5249924" y="5981920"/>
            <a:ext cx="1104861" cy="1104861"/>
          </a:xfrm>
          <a:prstGeom prst="rect">
            <a:avLst/>
          </a:prstGeom>
          <a:solidFill>
            <a:srgbClr val="113A78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01">
            <a:extLst>
              <a:ext uri="{FF2B5EF4-FFF2-40B4-BE49-F238E27FC236}">
                <a16:creationId xmlns:a16="http://schemas.microsoft.com/office/drawing/2014/main" id="{93E30214-5E3D-8847-8E74-CFBE47CCCE87}"/>
              </a:ext>
            </a:extLst>
          </p:cNvPr>
          <p:cNvSpPr txBox="1"/>
          <p:nvPr/>
        </p:nvSpPr>
        <p:spPr>
          <a:xfrm>
            <a:off x="5483892" y="6233746"/>
            <a:ext cx="870893" cy="690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圆形">
            <a:extLst>
              <a:ext uri="{FF2B5EF4-FFF2-40B4-BE49-F238E27FC236}">
                <a16:creationId xmlns:a16="http://schemas.microsoft.com/office/drawing/2014/main" id="{B1EAFB5B-51B4-8C45-AD2C-F2B4CAD68AFE}"/>
              </a:ext>
            </a:extLst>
          </p:cNvPr>
          <p:cNvSpPr/>
          <p:nvPr/>
        </p:nvSpPr>
        <p:spPr>
          <a:xfrm>
            <a:off x="5127790" y="823626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圆形">
            <a:extLst>
              <a:ext uri="{FF2B5EF4-FFF2-40B4-BE49-F238E27FC236}">
                <a16:creationId xmlns:a16="http://schemas.microsoft.com/office/drawing/2014/main" id="{D6141AE3-07C9-BB42-AA12-5843C23E28EE}"/>
              </a:ext>
            </a:extLst>
          </p:cNvPr>
          <p:cNvSpPr/>
          <p:nvPr/>
        </p:nvSpPr>
        <p:spPr>
          <a:xfrm>
            <a:off x="5253468" y="836094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01">
            <a:extLst>
              <a:ext uri="{FF2B5EF4-FFF2-40B4-BE49-F238E27FC236}">
                <a16:creationId xmlns:a16="http://schemas.microsoft.com/office/drawing/2014/main" id="{B7A9D34D-4993-1B49-9DD4-8B0072B4B61F}"/>
              </a:ext>
            </a:extLst>
          </p:cNvPr>
          <p:cNvSpPr txBox="1"/>
          <p:nvPr/>
        </p:nvSpPr>
        <p:spPr>
          <a:xfrm>
            <a:off x="5468386" y="8606128"/>
            <a:ext cx="642809" cy="690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îsḷîḓè">
            <a:extLst>
              <a:ext uri="{FF2B5EF4-FFF2-40B4-BE49-F238E27FC236}">
                <a16:creationId xmlns:a16="http://schemas.microsoft.com/office/drawing/2014/main" id="{3DC1AD9F-A803-5549-8070-D5BF92B6130C}"/>
              </a:ext>
            </a:extLst>
          </p:cNvPr>
          <p:cNvSpPr/>
          <p:nvPr/>
        </p:nvSpPr>
        <p:spPr>
          <a:xfrm>
            <a:off x="3522215" y="2520176"/>
            <a:ext cx="15994959" cy="8235000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kumimoji="1" lang="en-US" altLang="zh-CN" dirty="0" err="1"/>
              <a:t>Webpack</a:t>
            </a:r>
            <a:r>
              <a:rPr kumimoji="1" lang="zh-CN" altLang="en-US" dirty="0"/>
              <a:t>的一些概念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008545" y="2179687"/>
            <a:ext cx="3028394" cy="3941144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入口与出口</a:t>
            </a:r>
          </a:p>
        </p:txBody>
      </p:sp>
      <p:sp>
        <p:nvSpPr>
          <p:cNvPr id="3" name="îsḷîḓè">
            <a:extLst>
              <a:ext uri="{FF2B5EF4-FFF2-40B4-BE49-F238E27FC236}">
                <a16:creationId xmlns:a16="http://schemas.microsoft.com/office/drawing/2014/main" id="{56BFE048-2C7B-2D42-A949-54F75430CAF2}"/>
              </a:ext>
            </a:extLst>
          </p:cNvPr>
          <p:cNvSpPr/>
          <p:nvPr/>
        </p:nvSpPr>
        <p:spPr>
          <a:xfrm>
            <a:off x="1783487" y="2745175"/>
            <a:ext cx="9203803" cy="8369999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îsḷîḓè">
            <a:extLst>
              <a:ext uri="{FF2B5EF4-FFF2-40B4-BE49-F238E27FC236}">
                <a16:creationId xmlns:a16="http://schemas.microsoft.com/office/drawing/2014/main" id="{5062E616-BABF-3B46-98C1-BBAA0ED14CB7}"/>
              </a:ext>
            </a:extLst>
          </p:cNvPr>
          <p:cNvSpPr/>
          <p:nvPr/>
        </p:nvSpPr>
        <p:spPr>
          <a:xfrm>
            <a:off x="11969694" y="2745175"/>
            <a:ext cx="9674999" cy="8369999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文案">
            <a:extLst>
              <a:ext uri="{FF2B5EF4-FFF2-40B4-BE49-F238E27FC236}">
                <a16:creationId xmlns:a16="http://schemas.microsoft.com/office/drawing/2014/main" id="{50076D16-C8E4-C747-95C4-EE9798DF3C07}"/>
              </a:ext>
            </a:extLst>
          </p:cNvPr>
          <p:cNvSpPr txBox="1"/>
          <p:nvPr/>
        </p:nvSpPr>
        <p:spPr>
          <a:xfrm>
            <a:off x="2512299" y="3540223"/>
            <a:ext cx="7668654" cy="81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400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entry</a:t>
            </a:r>
            <a:endParaRPr lang="zh-CN" altLang="en-US" sz="44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标题文案">
            <a:extLst>
              <a:ext uri="{FF2B5EF4-FFF2-40B4-BE49-F238E27FC236}">
                <a16:creationId xmlns:a16="http://schemas.microsoft.com/office/drawing/2014/main" id="{9181EE9D-5EEA-6B4A-98A6-48DD2EE03713}"/>
              </a:ext>
            </a:extLst>
          </p:cNvPr>
          <p:cNvSpPr txBox="1"/>
          <p:nvPr/>
        </p:nvSpPr>
        <p:spPr>
          <a:xfrm>
            <a:off x="12381232" y="3540223"/>
            <a:ext cx="8725524" cy="81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400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output</a:t>
            </a:r>
            <a:endParaRPr lang="zh-CN" altLang="en-US" sz="44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A4DDD78B-43F9-0F41-9C3A-751FAA51F408}"/>
              </a:ext>
            </a:extLst>
          </p:cNvPr>
          <p:cNvSpPr txBox="1"/>
          <p:nvPr/>
        </p:nvSpPr>
        <p:spPr>
          <a:xfrm>
            <a:off x="2512299" y="4757112"/>
            <a:ext cx="7668654" cy="2141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打包的起点，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webpack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必须有一个入口知道从哪开始处理</a:t>
            </a: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EB06A78B-B5D7-CA4B-9BD1-4BE342D810B8}"/>
              </a:ext>
            </a:extLst>
          </p:cNvPr>
          <p:cNvSpPr txBox="1"/>
          <p:nvPr/>
        </p:nvSpPr>
        <p:spPr>
          <a:xfrm>
            <a:off x="12599694" y="4521988"/>
            <a:ext cx="7668654" cy="103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处理完成后，结果文件输出到哪</a:t>
            </a:r>
          </a:p>
        </p:txBody>
      </p:sp>
    </p:spTree>
    <p:extLst>
      <p:ext uri="{BB962C8B-B14F-4D97-AF65-F5344CB8AC3E}">
        <p14:creationId xmlns:p14="http://schemas.microsoft.com/office/powerpoint/2010/main" val="41607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</a:t>
            </a:r>
            <a:r>
              <a:rPr lang="zh-CN" altLang="en-US" dirty="0"/>
              <a:t>与</a:t>
            </a:r>
            <a:r>
              <a:rPr lang="en-US" altLang="zh-CN" dirty="0"/>
              <a:t>plugins</a:t>
            </a:r>
            <a:endParaRPr lang="zh-CN" altLang="en-US" dirty="0"/>
          </a:p>
        </p:txBody>
      </p:sp>
      <p:sp>
        <p:nvSpPr>
          <p:cNvPr id="3" name="îsḷîḓè">
            <a:extLst>
              <a:ext uri="{FF2B5EF4-FFF2-40B4-BE49-F238E27FC236}">
                <a16:creationId xmlns:a16="http://schemas.microsoft.com/office/drawing/2014/main" id="{B283CE62-445E-384E-B776-E9EE011F411E}"/>
              </a:ext>
            </a:extLst>
          </p:cNvPr>
          <p:cNvSpPr/>
          <p:nvPr/>
        </p:nvSpPr>
        <p:spPr>
          <a:xfrm>
            <a:off x="1783487" y="2745175"/>
            <a:ext cx="9203803" cy="8865000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îsḷîḓè">
            <a:extLst>
              <a:ext uri="{FF2B5EF4-FFF2-40B4-BE49-F238E27FC236}">
                <a16:creationId xmlns:a16="http://schemas.microsoft.com/office/drawing/2014/main" id="{FCC224D2-FD64-244C-B449-A7397D9F33D2}"/>
              </a:ext>
            </a:extLst>
          </p:cNvPr>
          <p:cNvSpPr/>
          <p:nvPr/>
        </p:nvSpPr>
        <p:spPr>
          <a:xfrm>
            <a:off x="11969694" y="2745175"/>
            <a:ext cx="9674999" cy="8369999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文案">
            <a:extLst>
              <a:ext uri="{FF2B5EF4-FFF2-40B4-BE49-F238E27FC236}">
                <a16:creationId xmlns:a16="http://schemas.microsoft.com/office/drawing/2014/main" id="{2F50E1D2-7EE5-E243-ACFF-D07388EC0B29}"/>
              </a:ext>
            </a:extLst>
          </p:cNvPr>
          <p:cNvSpPr txBox="1"/>
          <p:nvPr/>
        </p:nvSpPr>
        <p:spPr>
          <a:xfrm>
            <a:off x="2512299" y="3255947"/>
            <a:ext cx="7668654" cy="81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400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loader</a:t>
            </a:r>
            <a:endParaRPr lang="zh-CN" altLang="en-US" sz="44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标题文案">
            <a:extLst>
              <a:ext uri="{FF2B5EF4-FFF2-40B4-BE49-F238E27FC236}">
                <a16:creationId xmlns:a16="http://schemas.microsoft.com/office/drawing/2014/main" id="{C5AEF894-3111-7E4B-8DFA-D3CD41B4E0E5}"/>
              </a:ext>
            </a:extLst>
          </p:cNvPr>
          <p:cNvSpPr txBox="1"/>
          <p:nvPr/>
        </p:nvSpPr>
        <p:spPr>
          <a:xfrm>
            <a:off x="12444431" y="3255947"/>
            <a:ext cx="8725524" cy="81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400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plugins</a:t>
            </a:r>
            <a:endParaRPr lang="zh-CN" altLang="en-US" sz="44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73A77FDF-F463-1942-BE68-D6D457C22C1A}"/>
              </a:ext>
            </a:extLst>
          </p:cNvPr>
          <p:cNvSpPr txBox="1"/>
          <p:nvPr/>
        </p:nvSpPr>
        <p:spPr>
          <a:xfrm>
            <a:off x="2512299" y="4353581"/>
            <a:ext cx="7668654" cy="6573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Webpack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只认识</a:t>
            </a:r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，而且除了打包不会做任何处理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所以如果我们项目要用到别的内容我们就必须使用到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loader</a:t>
            </a:r>
          </a:p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所以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loader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是定义对某种文件的处理</a:t>
            </a: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C9DDAE14-4223-184C-98D1-B9B181FB7D1C}"/>
              </a:ext>
            </a:extLst>
          </p:cNvPr>
          <p:cNvSpPr txBox="1"/>
          <p:nvPr/>
        </p:nvSpPr>
        <p:spPr>
          <a:xfrm>
            <a:off x="12459180" y="4353581"/>
            <a:ext cx="7668654" cy="4357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Webpack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出了自身一些对功能外，需要扩张别的功能，需要通过插件。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Loader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是对于某种类型文件的处理，而，而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plugins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是整体的某个功能</a:t>
            </a:r>
          </a:p>
        </p:txBody>
      </p:sp>
    </p:spTree>
    <p:extLst>
      <p:ext uri="{BB962C8B-B14F-4D97-AF65-F5344CB8AC3E}">
        <p14:creationId xmlns:p14="http://schemas.microsoft.com/office/powerpoint/2010/main" val="13715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Chunks</a:t>
            </a:r>
            <a:r>
              <a:rPr lang="zh-CN" altLang="en-US" dirty="0"/>
              <a:t>和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3" name="îsḷîḓè">
            <a:extLst>
              <a:ext uri="{FF2B5EF4-FFF2-40B4-BE49-F238E27FC236}">
                <a16:creationId xmlns:a16="http://schemas.microsoft.com/office/drawing/2014/main" id="{E19CC07C-8386-EE4E-9714-A1738A5738C4}"/>
              </a:ext>
            </a:extLst>
          </p:cNvPr>
          <p:cNvSpPr/>
          <p:nvPr/>
        </p:nvSpPr>
        <p:spPr>
          <a:xfrm>
            <a:off x="1783487" y="2745175"/>
            <a:ext cx="9203803" cy="8369999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îsḷîḓè">
            <a:extLst>
              <a:ext uri="{FF2B5EF4-FFF2-40B4-BE49-F238E27FC236}">
                <a16:creationId xmlns:a16="http://schemas.microsoft.com/office/drawing/2014/main" id="{0C03E0B6-19DC-7E4B-930C-64BBC8F82ED0}"/>
              </a:ext>
            </a:extLst>
          </p:cNvPr>
          <p:cNvSpPr/>
          <p:nvPr/>
        </p:nvSpPr>
        <p:spPr>
          <a:xfrm>
            <a:off x="11969694" y="2745175"/>
            <a:ext cx="9674999" cy="8369999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文案">
            <a:extLst>
              <a:ext uri="{FF2B5EF4-FFF2-40B4-BE49-F238E27FC236}">
                <a16:creationId xmlns:a16="http://schemas.microsoft.com/office/drawing/2014/main" id="{F3FFA8B7-DC13-4341-BB4F-31AF0D1C7756}"/>
              </a:ext>
            </a:extLst>
          </p:cNvPr>
          <p:cNvSpPr txBox="1"/>
          <p:nvPr/>
        </p:nvSpPr>
        <p:spPr>
          <a:xfrm>
            <a:off x="2512299" y="3540223"/>
            <a:ext cx="7668654" cy="81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400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module</a:t>
            </a:r>
            <a:endParaRPr lang="zh-CN" altLang="en-US" sz="44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标题文案">
            <a:extLst>
              <a:ext uri="{FF2B5EF4-FFF2-40B4-BE49-F238E27FC236}">
                <a16:creationId xmlns:a16="http://schemas.microsoft.com/office/drawing/2014/main" id="{0190A1F8-03A8-8B46-80E7-DC75ED311D2D}"/>
              </a:ext>
            </a:extLst>
          </p:cNvPr>
          <p:cNvSpPr txBox="1"/>
          <p:nvPr/>
        </p:nvSpPr>
        <p:spPr>
          <a:xfrm>
            <a:off x="12381232" y="3540223"/>
            <a:ext cx="8725524" cy="81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400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chunks</a:t>
            </a:r>
            <a:endParaRPr lang="zh-CN" altLang="en-US" sz="44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76BDC364-5B9D-5741-81BD-52D2B95D89F7}"/>
              </a:ext>
            </a:extLst>
          </p:cNvPr>
          <p:cNvSpPr txBox="1"/>
          <p:nvPr/>
        </p:nvSpPr>
        <p:spPr>
          <a:xfrm>
            <a:off x="2512299" y="4757112"/>
            <a:ext cx="7668654" cy="103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每一个被处理的文件都是一个模块</a:t>
            </a: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C060A708-0FD4-FD42-8537-46C2D87A6493}"/>
              </a:ext>
            </a:extLst>
          </p:cNvPr>
          <p:cNvSpPr txBox="1"/>
          <p:nvPr/>
        </p:nvSpPr>
        <p:spPr>
          <a:xfrm>
            <a:off x="12599694" y="4521988"/>
            <a:ext cx="7668654" cy="103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5FC47792-03E8-5B4D-AC79-F5F64601E5DD}"/>
              </a:ext>
            </a:extLst>
          </p:cNvPr>
          <p:cNvSpPr txBox="1"/>
          <p:nvPr/>
        </p:nvSpPr>
        <p:spPr>
          <a:xfrm>
            <a:off x="12579588" y="4757123"/>
            <a:ext cx="7668654" cy="103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最终产出的文件被称为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chunks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31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3bdd966-e715-493c-b0b6-15db98bf7916}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2005</TotalTime>
  <Words>374</Words>
  <Application>Microsoft Office PowerPoint</Application>
  <PresentationFormat>自定义</PresentationFormat>
  <Paragraphs>61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思源黑体 CN Bold</vt:lpstr>
      <vt:lpstr>思源黑体 CN Heavy</vt:lpstr>
      <vt:lpstr>思源黑体 CN Medium</vt:lpstr>
      <vt:lpstr>思源黑体 CN Normal</vt:lpstr>
      <vt:lpstr>微软雅黑</vt:lpstr>
      <vt:lpstr>Arial</vt:lpstr>
      <vt:lpstr>Calibri</vt:lpstr>
      <vt:lpstr>Wingdings</vt:lpstr>
      <vt:lpstr>《成为前端开发工程师》走进高校</vt:lpstr>
      <vt:lpstr>PowerPoint 演示文稿</vt:lpstr>
      <vt:lpstr>PowerPoint 演示文稿</vt:lpstr>
      <vt:lpstr>PowerPoint 演示文稿</vt:lpstr>
      <vt:lpstr>为什么我们要使用webpack</vt:lpstr>
      <vt:lpstr>安装</vt:lpstr>
      <vt:lpstr>PowerPoint 演示文稿</vt:lpstr>
      <vt:lpstr>入口与出口</vt:lpstr>
      <vt:lpstr>Loader与plugins</vt:lpstr>
      <vt:lpstr>Chunks和module</vt:lpstr>
      <vt:lpstr>PowerPoint 演示文稿</vt:lpstr>
      <vt:lpstr>JavaScript的处理与编译</vt:lpstr>
      <vt:lpstr>css的处理与打包</vt:lpstr>
      <vt:lpstr>html处理</vt:lpstr>
      <vt:lpstr>图片等其他资源的处理</vt:lpstr>
      <vt:lpstr>谢 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陈伟佳</cp:lastModifiedBy>
  <cp:revision>1021</cp:revision>
  <dcterms:created xsi:type="dcterms:W3CDTF">2014-06-24T08:28:00Z</dcterms:created>
  <dcterms:modified xsi:type="dcterms:W3CDTF">2019-12-12T07:27:53Z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