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0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4DE-94B1-4B45-A1F3-103598A1CB0A}" type="datetimeFigureOut">
              <a:rPr lang="es-AR" smtClean="0"/>
              <a:t>04/05/2017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6E1-9ECB-4FAD-A33F-347B22AFA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959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4DE-94B1-4B45-A1F3-103598A1CB0A}" type="datetimeFigureOut">
              <a:rPr lang="es-AR" smtClean="0"/>
              <a:t>04/05/2017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6E1-9ECB-4FAD-A33F-347B22AFA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719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4DE-94B1-4B45-A1F3-103598A1CB0A}" type="datetimeFigureOut">
              <a:rPr lang="es-AR" smtClean="0"/>
              <a:t>04/05/2017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6E1-9ECB-4FAD-A33F-347B22AFA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364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4DE-94B1-4B45-A1F3-103598A1CB0A}" type="datetimeFigureOut">
              <a:rPr lang="es-AR" smtClean="0"/>
              <a:t>04/05/2017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6E1-9ECB-4FAD-A33F-347B22AFA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325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4DE-94B1-4B45-A1F3-103598A1CB0A}" type="datetimeFigureOut">
              <a:rPr lang="es-AR" smtClean="0"/>
              <a:t>04/05/2017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6E1-9ECB-4FAD-A33F-347B22AFA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32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4DE-94B1-4B45-A1F3-103598A1CB0A}" type="datetimeFigureOut">
              <a:rPr lang="es-AR" smtClean="0"/>
              <a:t>04/05/2017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6E1-9ECB-4FAD-A33F-347B22AFA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652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4DE-94B1-4B45-A1F3-103598A1CB0A}" type="datetimeFigureOut">
              <a:rPr lang="es-AR" smtClean="0"/>
              <a:t>04/05/2017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6E1-9ECB-4FAD-A33F-347B22AFA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049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4DE-94B1-4B45-A1F3-103598A1CB0A}" type="datetimeFigureOut">
              <a:rPr lang="es-AR" smtClean="0"/>
              <a:t>04/05/2017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6E1-9ECB-4FAD-A33F-347B22AFA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683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4DE-94B1-4B45-A1F3-103598A1CB0A}" type="datetimeFigureOut">
              <a:rPr lang="es-AR" smtClean="0"/>
              <a:t>04/05/2017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6E1-9ECB-4FAD-A33F-347B22AFA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219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4DE-94B1-4B45-A1F3-103598A1CB0A}" type="datetimeFigureOut">
              <a:rPr lang="es-AR" smtClean="0"/>
              <a:t>04/05/2017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6E1-9ECB-4FAD-A33F-347B22AFA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408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4DE-94B1-4B45-A1F3-103598A1CB0A}" type="datetimeFigureOut">
              <a:rPr lang="es-AR" smtClean="0"/>
              <a:t>04/05/2017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6E1-9ECB-4FAD-A33F-347B22AFA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235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AD4DE-94B1-4B45-A1F3-103598A1CB0A}" type="datetimeFigureOut">
              <a:rPr lang="es-AR" smtClean="0"/>
              <a:t>04/05/2017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26E1-9ECB-4FAD-A33F-347B22AFA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906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827584" y="197346"/>
            <a:ext cx="75608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Lenguajes  Formales                                                                                         </a:t>
            </a:r>
          </a:p>
          <a:p>
            <a:r>
              <a:rPr lang="es-AR" dirty="0" smtClean="0"/>
              <a:t>Primer Parcial TM 2017</a:t>
            </a:r>
          </a:p>
          <a:p>
            <a:endParaRPr lang="es-AR" dirty="0" smtClean="0"/>
          </a:p>
          <a:p>
            <a:r>
              <a:rPr lang="es-AR" dirty="0" smtClean="0"/>
              <a:t>Apellido y Nombre: …………………………………… ……………………….… ……………………..</a:t>
            </a:r>
          </a:p>
          <a:p>
            <a:endParaRPr lang="es-AR" dirty="0" smtClean="0"/>
          </a:p>
          <a:p>
            <a:r>
              <a:rPr lang="es-AR" dirty="0" smtClean="0"/>
              <a:t>Ejercicio 1 [2.5]</a:t>
            </a:r>
          </a:p>
          <a:p>
            <a:r>
              <a:rPr lang="es-AR" dirty="0" smtClean="0"/>
              <a:t>Dados los lenguajes:    L1 = {</a:t>
            </a:r>
            <a:r>
              <a:rPr lang="es-AR" dirty="0">
                <a:sym typeface="Symbol"/>
              </a:rPr>
              <a:t></a:t>
            </a:r>
            <a:r>
              <a:rPr lang="es-AR" dirty="0" smtClean="0"/>
              <a:t>}, L2 = {</a:t>
            </a:r>
            <a:r>
              <a:rPr lang="es-AR" dirty="0" err="1" smtClean="0"/>
              <a:t>aa</a:t>
            </a:r>
            <a:r>
              <a:rPr lang="es-AR" dirty="0" smtClean="0"/>
              <a:t>, ab, </a:t>
            </a:r>
            <a:r>
              <a:rPr lang="es-AR" dirty="0" err="1" smtClean="0"/>
              <a:t>bb</a:t>
            </a:r>
            <a:r>
              <a:rPr lang="es-AR" dirty="0" smtClean="0"/>
              <a:t>}, L3={</a:t>
            </a:r>
            <a:r>
              <a:rPr lang="es-AR" dirty="0">
                <a:sym typeface="Symbol"/>
              </a:rPr>
              <a:t></a:t>
            </a:r>
            <a:r>
              <a:rPr lang="es-AR" dirty="0" smtClean="0"/>
              <a:t>, </a:t>
            </a:r>
            <a:r>
              <a:rPr lang="es-AR" dirty="0" err="1" smtClean="0"/>
              <a:t>aa</a:t>
            </a:r>
            <a:r>
              <a:rPr lang="es-AR" dirty="0" smtClean="0"/>
              <a:t>, </a:t>
            </a:r>
            <a:r>
              <a:rPr lang="es-AR" dirty="0" err="1" smtClean="0"/>
              <a:t>bb</a:t>
            </a:r>
            <a:r>
              <a:rPr lang="es-AR" dirty="0" smtClean="0"/>
              <a:t>}, L4={}, sobre el alfabeto={a, b}, obtener los siguientes lenguajes:</a:t>
            </a:r>
          </a:p>
          <a:p>
            <a:endParaRPr lang="es-AR" dirty="0" smtClean="0"/>
          </a:p>
          <a:p>
            <a:r>
              <a:rPr lang="es-AR" dirty="0" smtClean="0"/>
              <a:t>a)	[0.625] L1 U L3</a:t>
            </a:r>
          </a:p>
          <a:p>
            <a:r>
              <a:rPr lang="es-AR" dirty="0" smtClean="0"/>
              <a:t>b)	[0.625] L2   ∩   L4 </a:t>
            </a:r>
          </a:p>
          <a:p>
            <a:r>
              <a:rPr lang="es-AR" dirty="0" smtClean="0"/>
              <a:t>c)	[0.625] L2 . L3</a:t>
            </a:r>
          </a:p>
          <a:p>
            <a:r>
              <a:rPr lang="es-AR" dirty="0" smtClean="0"/>
              <a:t>d)	[0.625] (L3)2</a:t>
            </a:r>
          </a:p>
          <a:p>
            <a:r>
              <a:rPr lang="es-AR" dirty="0" err="1" smtClean="0"/>
              <a:t>Rta</a:t>
            </a:r>
            <a:r>
              <a:rPr lang="es-AR" dirty="0" smtClean="0"/>
              <a:t>: </a:t>
            </a:r>
          </a:p>
          <a:p>
            <a:r>
              <a:rPr lang="es-AR" dirty="0" smtClean="0"/>
              <a:t>a)	L1 U L3 = {</a:t>
            </a:r>
            <a:r>
              <a:rPr lang="es-AR" dirty="0">
                <a:sym typeface="Symbol"/>
              </a:rPr>
              <a:t></a:t>
            </a:r>
            <a:r>
              <a:rPr lang="es-AR" dirty="0" smtClean="0"/>
              <a:t>, </a:t>
            </a:r>
            <a:r>
              <a:rPr lang="es-AR" dirty="0" err="1" smtClean="0"/>
              <a:t>aa</a:t>
            </a:r>
            <a:r>
              <a:rPr lang="es-AR" dirty="0" smtClean="0"/>
              <a:t>, </a:t>
            </a:r>
            <a:r>
              <a:rPr lang="es-AR" dirty="0" err="1" smtClean="0"/>
              <a:t>bb</a:t>
            </a:r>
            <a:r>
              <a:rPr lang="es-AR" dirty="0" smtClean="0"/>
              <a:t>}</a:t>
            </a:r>
          </a:p>
          <a:p>
            <a:r>
              <a:rPr lang="es-AR" dirty="0" smtClean="0"/>
              <a:t>b)	L2   ∩   L4= {}</a:t>
            </a:r>
          </a:p>
          <a:p>
            <a:r>
              <a:rPr lang="es-AR" dirty="0" smtClean="0"/>
              <a:t>c)	L2 . L3= {</a:t>
            </a:r>
            <a:r>
              <a:rPr lang="es-AR" dirty="0" err="1" smtClean="0"/>
              <a:t>aa</a:t>
            </a:r>
            <a:r>
              <a:rPr lang="es-AR" dirty="0" smtClean="0"/>
              <a:t>, </a:t>
            </a:r>
            <a:r>
              <a:rPr lang="es-AR" dirty="0" err="1" smtClean="0"/>
              <a:t>aaaa</a:t>
            </a:r>
            <a:r>
              <a:rPr lang="es-AR" dirty="0" smtClean="0"/>
              <a:t>, </a:t>
            </a:r>
            <a:r>
              <a:rPr lang="es-AR" dirty="0" err="1" smtClean="0"/>
              <a:t>aabb</a:t>
            </a:r>
            <a:r>
              <a:rPr lang="es-AR" dirty="0" smtClean="0"/>
              <a:t>, ab, </a:t>
            </a:r>
            <a:r>
              <a:rPr lang="es-AR" dirty="0" err="1" smtClean="0"/>
              <a:t>abaa</a:t>
            </a:r>
            <a:r>
              <a:rPr lang="es-AR" dirty="0" smtClean="0"/>
              <a:t>, </a:t>
            </a:r>
            <a:r>
              <a:rPr lang="es-AR" dirty="0" err="1" smtClean="0"/>
              <a:t>abbb</a:t>
            </a:r>
            <a:r>
              <a:rPr lang="es-AR" dirty="0" smtClean="0"/>
              <a:t>, </a:t>
            </a:r>
            <a:r>
              <a:rPr lang="es-AR" dirty="0" err="1" smtClean="0"/>
              <a:t>bb</a:t>
            </a:r>
            <a:r>
              <a:rPr lang="es-AR" dirty="0" smtClean="0"/>
              <a:t>, </a:t>
            </a:r>
            <a:r>
              <a:rPr lang="es-AR" dirty="0" err="1" smtClean="0"/>
              <a:t>bbaa</a:t>
            </a:r>
            <a:r>
              <a:rPr lang="es-AR" dirty="0" smtClean="0"/>
              <a:t>, </a:t>
            </a:r>
            <a:r>
              <a:rPr lang="es-AR" dirty="0" err="1" smtClean="0"/>
              <a:t>bbbb</a:t>
            </a:r>
            <a:r>
              <a:rPr lang="es-AR" dirty="0" smtClean="0"/>
              <a:t>}</a:t>
            </a:r>
          </a:p>
          <a:p>
            <a:r>
              <a:rPr lang="es-AR" dirty="0" smtClean="0"/>
              <a:t>d)	(L3)2= L3 . L3={</a:t>
            </a:r>
            <a:r>
              <a:rPr lang="es-AR" dirty="0">
                <a:sym typeface="Symbol"/>
              </a:rPr>
              <a:t></a:t>
            </a:r>
            <a:r>
              <a:rPr lang="es-AR" dirty="0" smtClean="0"/>
              <a:t>,  </a:t>
            </a:r>
            <a:r>
              <a:rPr lang="es-AR" dirty="0" err="1" smtClean="0"/>
              <a:t>aa</a:t>
            </a:r>
            <a:r>
              <a:rPr lang="es-AR" dirty="0" smtClean="0"/>
              <a:t>, </a:t>
            </a:r>
            <a:r>
              <a:rPr lang="es-AR" dirty="0" err="1" smtClean="0"/>
              <a:t>bb</a:t>
            </a:r>
            <a:r>
              <a:rPr lang="es-AR" dirty="0" smtClean="0"/>
              <a:t>, </a:t>
            </a:r>
            <a:r>
              <a:rPr lang="es-AR" dirty="0" err="1" smtClean="0"/>
              <a:t>aaaa</a:t>
            </a:r>
            <a:r>
              <a:rPr lang="es-AR" dirty="0" smtClean="0"/>
              <a:t>, </a:t>
            </a:r>
            <a:r>
              <a:rPr lang="es-AR" dirty="0" err="1" smtClean="0"/>
              <a:t>aabb</a:t>
            </a:r>
            <a:r>
              <a:rPr lang="es-AR" dirty="0" smtClean="0"/>
              <a:t>, </a:t>
            </a:r>
            <a:r>
              <a:rPr lang="es-AR" dirty="0" err="1" smtClean="0"/>
              <a:t>bbaa</a:t>
            </a:r>
            <a:r>
              <a:rPr lang="es-AR" dirty="0" smtClean="0"/>
              <a:t>, </a:t>
            </a:r>
            <a:r>
              <a:rPr lang="es-AR" dirty="0" err="1" smtClean="0"/>
              <a:t>bbbb</a:t>
            </a:r>
            <a:r>
              <a:rPr lang="es-AR" dirty="0" smtClean="0"/>
              <a:t>}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984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3688" y="1443841"/>
            <a:ext cx="50943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/>
              <a:t>Ejercicio 2 [2.5]</a:t>
            </a:r>
          </a:p>
          <a:p>
            <a:pPr lvl="0"/>
            <a:r>
              <a:rPr lang="es-AR" dirty="0"/>
              <a:t>[1.25] Generar la gramática regular para el lenguaje: Todas las cadenas cuyos símbolos pertenecen al alfabeto {0,1} y comienzan o terminan con 00 o 11.</a:t>
            </a:r>
            <a:endParaRPr lang="es-AR" b="1" dirty="0"/>
          </a:p>
          <a:p>
            <a:pPr lvl="0"/>
            <a:r>
              <a:rPr lang="es-AR" dirty="0"/>
              <a:t>[1.25] Diseñar la expresión regular del lenguaje del punto a.</a:t>
            </a:r>
            <a:endParaRPr lang="es-AR" b="1" dirty="0"/>
          </a:p>
          <a:p>
            <a:r>
              <a:rPr lang="es-AR" b="1" dirty="0"/>
              <a:t> </a:t>
            </a:r>
          </a:p>
          <a:p>
            <a:r>
              <a:rPr lang="es-AR" b="1" dirty="0" err="1"/>
              <a:t>Rta</a:t>
            </a:r>
            <a:r>
              <a:rPr lang="es-AR" b="1" dirty="0"/>
              <a:t>: GR: Una puede ser (GR a derecha):</a:t>
            </a:r>
          </a:p>
          <a:p>
            <a:pPr lvl="0"/>
            <a:r>
              <a:rPr lang="es-AR" dirty="0"/>
              <a:t>S </a:t>
            </a:r>
            <a:r>
              <a:rPr lang="es-AR" dirty="0">
                <a:sym typeface="Wingdings"/>
              </a:rPr>
              <a:t></a:t>
            </a:r>
            <a:r>
              <a:rPr lang="es-AR" dirty="0"/>
              <a:t> 00A / 11A / B</a:t>
            </a:r>
            <a:endParaRPr lang="es-AR" b="1" dirty="0"/>
          </a:p>
          <a:p>
            <a:r>
              <a:rPr lang="es-AR" dirty="0"/>
              <a:t>A </a:t>
            </a:r>
            <a:r>
              <a:rPr lang="es-AR" dirty="0">
                <a:sym typeface="Wingdings"/>
              </a:rPr>
              <a:t></a:t>
            </a:r>
            <a:r>
              <a:rPr lang="es-AR" dirty="0"/>
              <a:t> 0A / 1A / 0 / 1</a:t>
            </a:r>
            <a:endParaRPr lang="es-AR" b="1" dirty="0"/>
          </a:p>
          <a:p>
            <a:r>
              <a:rPr lang="es-AR" dirty="0"/>
              <a:t>B </a:t>
            </a:r>
            <a:r>
              <a:rPr lang="es-AR" dirty="0">
                <a:sym typeface="Wingdings"/>
              </a:rPr>
              <a:t></a:t>
            </a:r>
            <a:r>
              <a:rPr lang="es-AR" dirty="0"/>
              <a:t> 0B /1B /00 /11</a:t>
            </a:r>
            <a:endParaRPr lang="es-AR" b="1" dirty="0"/>
          </a:p>
          <a:p>
            <a:r>
              <a:rPr lang="es-AR" dirty="0"/>
              <a:t> </a:t>
            </a:r>
            <a:endParaRPr lang="es-AR" b="1" dirty="0"/>
          </a:p>
          <a:p>
            <a:pPr lvl="0"/>
            <a:r>
              <a:rPr lang="es-AR" dirty="0"/>
              <a:t> (00/11) (0/1)* / (0/1)* (00/11)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1435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259632" y="1305342"/>
            <a:ext cx="64807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/>
              <a:t>Ejercicio 3 [2.5]</a:t>
            </a:r>
          </a:p>
          <a:p>
            <a:r>
              <a:rPr lang="es-AR" dirty="0" smtClean="0"/>
              <a:t>Sea la siguiente GIC: G=&lt;{S, A, B}, {0, 1, 2, 3, 4}, S, P}, donde P es el conjunto de producciones:</a:t>
            </a:r>
          </a:p>
          <a:p>
            <a:r>
              <a:rPr lang="es-AR" dirty="0" smtClean="0"/>
              <a:t>	 S </a:t>
            </a:r>
            <a:r>
              <a:rPr lang="es-AR" dirty="0" smtClean="0">
                <a:sym typeface="Wingdings" panose="05000000000000000000" pitchFamily="2" charset="2"/>
              </a:rPr>
              <a:t></a:t>
            </a:r>
            <a:r>
              <a:rPr lang="es-AR" dirty="0" smtClean="0"/>
              <a:t> AB4</a:t>
            </a:r>
          </a:p>
          <a:p>
            <a:r>
              <a:rPr lang="es-AR" dirty="0" smtClean="0"/>
              <a:t>            A </a:t>
            </a:r>
            <a:r>
              <a:rPr lang="es-AR" dirty="0" smtClean="0">
                <a:sym typeface="Wingdings" panose="05000000000000000000" pitchFamily="2" charset="2"/>
              </a:rPr>
              <a:t></a:t>
            </a:r>
            <a:r>
              <a:rPr lang="es-AR" dirty="0" smtClean="0"/>
              <a:t> 0A1 / 01</a:t>
            </a:r>
          </a:p>
          <a:p>
            <a:r>
              <a:rPr lang="es-AR" dirty="0" smtClean="0"/>
              <a:t>            </a:t>
            </a:r>
            <a:r>
              <a:rPr lang="es-AR" smtClean="0"/>
              <a:t>B </a:t>
            </a:r>
            <a:r>
              <a:rPr lang="es-AR" smtClean="0">
                <a:sym typeface="Wingdings" panose="05000000000000000000" pitchFamily="2" charset="2"/>
              </a:rPr>
              <a:t></a:t>
            </a:r>
            <a:r>
              <a:rPr lang="es-AR" smtClean="0"/>
              <a:t> </a:t>
            </a:r>
            <a:r>
              <a:rPr lang="es-AR" dirty="0" smtClean="0"/>
              <a:t>2B3 / 23	</a:t>
            </a:r>
          </a:p>
          <a:p>
            <a:r>
              <a:rPr lang="es-AR" dirty="0" smtClean="0"/>
              <a:t>[1.25] Generar el árbol de derivación de la cadena x=0011234 Indicar si la misma  pertenece al lenguaje, y verificar si la cadena x=012223334 pertenece al lenguaje, aplicando derivación horizontal. Indicar en cada paso qué regla está utilizando.</a:t>
            </a:r>
          </a:p>
          <a:p>
            <a:r>
              <a:rPr lang="es-AR" dirty="0" smtClean="0"/>
              <a:t>[1.25] Dé tres ejemplos de cadenas no válidas del lenguaje representado por la gramática e indique qué lenguaje genera la misma.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532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691680" y="197346"/>
            <a:ext cx="51663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err="1" smtClean="0"/>
              <a:t>Rta</a:t>
            </a:r>
            <a:r>
              <a:rPr lang="es-AR" dirty="0" smtClean="0"/>
              <a:t>: Numeramos las reglas:</a:t>
            </a:r>
          </a:p>
          <a:p>
            <a:r>
              <a:rPr lang="es-AR" dirty="0" smtClean="0"/>
              <a:t> 	S </a:t>
            </a:r>
            <a:r>
              <a:rPr lang="es-AR" dirty="0" smtClean="0">
                <a:sym typeface="Wingdings" panose="05000000000000000000" pitchFamily="2" charset="2"/>
              </a:rPr>
              <a:t></a:t>
            </a:r>
            <a:r>
              <a:rPr lang="es-AR" dirty="0" smtClean="0"/>
              <a:t> AB4   1</a:t>
            </a:r>
          </a:p>
          <a:p>
            <a:r>
              <a:rPr lang="es-AR" dirty="0" smtClean="0"/>
              <a:t>	A </a:t>
            </a:r>
            <a:r>
              <a:rPr lang="es-AR" dirty="0" smtClean="0">
                <a:sym typeface="Wingdings" panose="05000000000000000000" pitchFamily="2" charset="2"/>
              </a:rPr>
              <a:t></a:t>
            </a:r>
            <a:r>
              <a:rPr lang="es-AR" dirty="0" smtClean="0"/>
              <a:t> 0A1 / 01   </a:t>
            </a:r>
          </a:p>
          <a:p>
            <a:r>
              <a:rPr lang="es-AR" dirty="0" smtClean="0"/>
              <a:t>                     2      3</a:t>
            </a:r>
          </a:p>
          <a:p>
            <a:r>
              <a:rPr lang="es-AR" dirty="0" smtClean="0"/>
              <a:t>            B </a:t>
            </a:r>
            <a:r>
              <a:rPr lang="es-AR" dirty="0" smtClean="0">
                <a:sym typeface="Wingdings" panose="05000000000000000000" pitchFamily="2" charset="2"/>
              </a:rPr>
              <a:t></a:t>
            </a:r>
            <a:r>
              <a:rPr lang="es-AR" dirty="0" smtClean="0"/>
              <a:t> 2B3 / 23  </a:t>
            </a:r>
          </a:p>
          <a:p>
            <a:r>
              <a:rPr lang="es-AR" dirty="0" smtClean="0"/>
              <a:t>                        4    5</a:t>
            </a:r>
          </a:p>
          <a:p>
            <a:r>
              <a:rPr lang="es-AR" dirty="0" err="1" smtClean="0"/>
              <a:t>Rta</a:t>
            </a:r>
            <a:r>
              <a:rPr lang="es-AR" dirty="0" smtClean="0"/>
              <a:t>. a)    	   S</a:t>
            </a:r>
          </a:p>
          <a:p>
            <a:r>
              <a:rPr lang="es-AR" dirty="0" smtClean="0"/>
              <a:t>                /      |   \       r1</a:t>
            </a:r>
          </a:p>
          <a:p>
            <a:r>
              <a:rPr lang="es-AR" dirty="0" smtClean="0"/>
              <a:t>             A       B   4</a:t>
            </a:r>
          </a:p>
          <a:p>
            <a:r>
              <a:rPr lang="es-AR" dirty="0" smtClean="0"/>
              <a:t>  r2        / | \     /\           r5</a:t>
            </a:r>
          </a:p>
          <a:p>
            <a:r>
              <a:rPr lang="es-AR" dirty="0" smtClean="0"/>
              <a:t>           0 A 1  2  3</a:t>
            </a:r>
          </a:p>
          <a:p>
            <a:r>
              <a:rPr lang="es-AR" dirty="0" smtClean="0"/>
              <a:t>                    /  \                  r3</a:t>
            </a:r>
          </a:p>
          <a:p>
            <a:r>
              <a:rPr lang="es-AR" dirty="0" smtClean="0"/>
              <a:t>                    0  1                     </a:t>
            </a:r>
          </a:p>
          <a:p>
            <a:r>
              <a:rPr lang="es-AR" dirty="0" smtClean="0"/>
              <a:t> Es válida.</a:t>
            </a:r>
          </a:p>
          <a:p>
            <a:r>
              <a:rPr lang="es-AR" dirty="0" smtClean="0"/>
              <a:t>  S = = &gt;  AB4 = = &gt; 01B4 = = &gt; 012B34 = = &gt; 0122B334 = = &gt; 012223334 Es válida.</a:t>
            </a:r>
          </a:p>
          <a:p>
            <a:r>
              <a:rPr lang="es-AR" dirty="0" smtClean="0"/>
              <a:t>            1                   3          4                     4                          5</a:t>
            </a:r>
          </a:p>
          <a:p>
            <a:r>
              <a:rPr lang="es-AR" dirty="0" smtClean="0"/>
              <a:t>b) Cadenas no válidas: 01, 012344, 0123, 011234.</a:t>
            </a:r>
          </a:p>
          <a:p>
            <a:r>
              <a:rPr lang="es-AR" dirty="0" smtClean="0"/>
              <a:t>    Es un lenguaje cuyo alfabeto es { 0, 1, 2, 3, 4} y genera el lenguaje { x/x = 0</a:t>
            </a:r>
            <a:r>
              <a:rPr lang="es-AR" baseline="30000" dirty="0" smtClean="0"/>
              <a:t>n</a:t>
            </a:r>
            <a:r>
              <a:rPr lang="es-AR" dirty="0" smtClean="0"/>
              <a:t>1</a:t>
            </a:r>
            <a:r>
              <a:rPr lang="es-AR" baseline="30000" dirty="0" smtClean="0"/>
              <a:t>n</a:t>
            </a:r>
            <a:r>
              <a:rPr lang="es-AR" dirty="0" smtClean="0"/>
              <a:t>2</a:t>
            </a:r>
            <a:r>
              <a:rPr lang="es-AR" baseline="30000" dirty="0" smtClean="0"/>
              <a:t>m</a:t>
            </a:r>
            <a:r>
              <a:rPr lang="es-AR" dirty="0" smtClean="0"/>
              <a:t>3</a:t>
            </a:r>
            <a:r>
              <a:rPr lang="es-AR" baseline="30000" dirty="0" smtClean="0"/>
              <a:t>m</a:t>
            </a:r>
            <a:r>
              <a:rPr lang="es-AR" dirty="0" smtClean="0"/>
              <a:t>4 , para </a:t>
            </a:r>
            <a:r>
              <a:rPr lang="es-AR" dirty="0" err="1" smtClean="0"/>
              <a:t>n,m</a:t>
            </a:r>
            <a:r>
              <a:rPr lang="es-AR" dirty="0" smtClean="0"/>
              <a:t>&gt;=1}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7843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259632" y="1997839"/>
            <a:ext cx="61926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/>
              <a:t>Ejercicio 4 [2.5]</a:t>
            </a:r>
          </a:p>
          <a:p>
            <a:r>
              <a:rPr lang="es-AR" dirty="0" smtClean="0"/>
              <a:t>a)	[2.0] Diseñar un autómata finito, en base a la siguiente expresión regular:</a:t>
            </a:r>
          </a:p>
          <a:p>
            <a:r>
              <a:rPr lang="es-AR" dirty="0" smtClean="0"/>
              <a:t>           (ab)+</a:t>
            </a:r>
            <a:r>
              <a:rPr lang="es-AR" dirty="0" err="1" smtClean="0"/>
              <a:t>cba</a:t>
            </a:r>
            <a:r>
              <a:rPr lang="es-AR" dirty="0" smtClean="0"/>
              <a:t>(baba)*</a:t>
            </a:r>
          </a:p>
          <a:p>
            <a:r>
              <a:rPr lang="es-AR" dirty="0" smtClean="0"/>
              <a:t>Hacer el grafo y definir formalmente el AF.</a:t>
            </a:r>
          </a:p>
          <a:p>
            <a:r>
              <a:rPr lang="es-AR" dirty="0" smtClean="0"/>
              <a:t>b)	[0.5] ¿El autómata que ha diseñado es determinístico? ¿Por qué?</a:t>
            </a:r>
          </a:p>
          <a:p>
            <a:endParaRPr lang="es-AR" dirty="0" smtClean="0"/>
          </a:p>
          <a:p>
            <a:r>
              <a:rPr lang="es-AR" dirty="0" err="1" smtClean="0"/>
              <a:t>Rta</a:t>
            </a:r>
            <a:r>
              <a:rPr lang="es-AR" dirty="0" smtClean="0"/>
              <a:t>: a)</a:t>
            </a:r>
          </a:p>
          <a:p>
            <a:r>
              <a:rPr lang="es-AR" dirty="0" smtClean="0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2374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2776"/>
            <a:ext cx="6552728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75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051720" y="1166843"/>
            <a:ext cx="48062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AF= &lt; {q0, q1, q2, q3, q4, q5, q6}, {a, b, c}, q0, d, {q5}&gt; y</a:t>
            </a:r>
          </a:p>
          <a:p>
            <a:endParaRPr lang="es-AR" dirty="0" smtClean="0"/>
          </a:p>
          <a:p>
            <a:r>
              <a:rPr lang="es-AR" dirty="0" smtClean="0"/>
              <a:t>Tabla de transición de estados:</a:t>
            </a:r>
          </a:p>
          <a:p>
            <a:endParaRPr lang="es-AR" dirty="0" smtClean="0"/>
          </a:p>
          <a:p>
            <a:r>
              <a:rPr lang="es-AR" dirty="0" smtClean="0"/>
              <a:t>       d             	a   b    c</a:t>
            </a:r>
          </a:p>
          <a:p>
            <a:r>
              <a:rPr lang="es-AR" dirty="0" smtClean="0"/>
              <a:t>     q0		q1  -     -</a:t>
            </a:r>
          </a:p>
          <a:p>
            <a:r>
              <a:rPr lang="es-AR" dirty="0" smtClean="0"/>
              <a:t>     q1		-    q2   -</a:t>
            </a:r>
          </a:p>
          <a:p>
            <a:r>
              <a:rPr lang="es-AR" dirty="0" smtClean="0"/>
              <a:t>     q2		q1  -    q3</a:t>
            </a:r>
          </a:p>
          <a:p>
            <a:r>
              <a:rPr lang="es-AR" dirty="0" smtClean="0"/>
              <a:t>     q3		-    q4   -</a:t>
            </a:r>
          </a:p>
          <a:p>
            <a:r>
              <a:rPr lang="es-AR" dirty="0" smtClean="0"/>
              <a:t>     q4		q5  -     -</a:t>
            </a:r>
          </a:p>
          <a:p>
            <a:r>
              <a:rPr lang="es-AR" dirty="0" smtClean="0"/>
              <a:t>     q5		-    q6   -</a:t>
            </a:r>
          </a:p>
          <a:p>
            <a:r>
              <a:rPr lang="es-AR" dirty="0" smtClean="0"/>
              <a:t>     q6		q3   -    -</a:t>
            </a:r>
          </a:p>
          <a:p>
            <a:endParaRPr lang="es-AR" dirty="0" smtClean="0"/>
          </a:p>
          <a:p>
            <a:r>
              <a:rPr lang="es-AR" dirty="0" smtClean="0"/>
              <a:t>b)Sí, porque de cada nodo, para cada símbolo, hay una única transición posible.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1092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206</Words>
  <Application>Microsoft Office PowerPoint</Application>
  <PresentationFormat>Presentación en pantalla (4:3)</PresentationFormat>
  <Paragraphs>74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Cañete</dc:creator>
  <cp:lastModifiedBy>Gabriel Cañete</cp:lastModifiedBy>
  <cp:revision>10</cp:revision>
  <dcterms:created xsi:type="dcterms:W3CDTF">2017-05-04T12:30:19Z</dcterms:created>
  <dcterms:modified xsi:type="dcterms:W3CDTF">2017-05-04T12:53:24Z</dcterms:modified>
</cp:coreProperties>
</file>