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95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1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6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32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2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52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04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83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219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08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3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D4DE-94B1-4B45-A1F3-103598A1CB0A}" type="datetimeFigureOut">
              <a:rPr lang="es-AR" smtClean="0"/>
              <a:t>15/04/2018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26E1-9ECB-4FAD-A33F-347B22AFA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90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827584" y="197346"/>
            <a:ext cx="75608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Lenguajes  Formales                                                                                         </a:t>
            </a:r>
          </a:p>
          <a:p>
            <a:r>
              <a:rPr lang="es-AR" sz="2000" dirty="0" smtClean="0"/>
              <a:t>Primer Parcial TM 2018</a:t>
            </a:r>
          </a:p>
          <a:p>
            <a:endParaRPr lang="es-AR" sz="2000" dirty="0" smtClean="0"/>
          </a:p>
          <a:p>
            <a:r>
              <a:rPr lang="es-AR" sz="2000" dirty="0" smtClean="0"/>
              <a:t>Apellido y Nombre: …………………………………………………………………………</a:t>
            </a:r>
          </a:p>
          <a:p>
            <a:endParaRPr lang="es-AR" dirty="0" smtClean="0"/>
          </a:p>
          <a:p>
            <a:r>
              <a:rPr lang="es-AR" sz="2000" dirty="0" smtClean="0"/>
              <a:t>Ejercicio 1 [2.5]</a:t>
            </a:r>
          </a:p>
          <a:p>
            <a:r>
              <a:rPr lang="es-AR" sz="2000" dirty="0" smtClean="0"/>
              <a:t>Sean </a:t>
            </a:r>
            <a:r>
              <a:rPr lang="el-GR" sz="2000" dirty="0"/>
              <a:t>Σ</a:t>
            </a:r>
            <a:r>
              <a:rPr lang="es-AR" sz="2000" dirty="0"/>
              <a:t>1 </a:t>
            </a:r>
            <a:r>
              <a:rPr lang="es-AR" sz="2000" dirty="0" smtClean="0"/>
              <a:t>y </a:t>
            </a:r>
            <a:r>
              <a:rPr lang="el-GR" sz="2000" dirty="0" smtClean="0"/>
              <a:t>Σ</a:t>
            </a:r>
            <a:r>
              <a:rPr lang="es-AR" sz="2000" dirty="0" smtClean="0"/>
              <a:t>2 alfabetos,  </a:t>
            </a:r>
            <a:r>
              <a:rPr lang="el-GR" sz="2000" dirty="0" smtClean="0"/>
              <a:t>Σ</a:t>
            </a:r>
            <a:r>
              <a:rPr lang="es-AR" sz="2000" dirty="0"/>
              <a:t>1 </a:t>
            </a:r>
            <a:r>
              <a:rPr lang="es-AR" sz="2000" dirty="0" smtClean="0"/>
              <a:t>={</a:t>
            </a:r>
            <a:r>
              <a:rPr lang="es-AR" sz="2000" dirty="0" err="1" smtClean="0"/>
              <a:t>a,b</a:t>
            </a:r>
            <a:r>
              <a:rPr lang="es-AR" sz="2000" dirty="0" smtClean="0"/>
              <a:t>} y </a:t>
            </a:r>
            <a:r>
              <a:rPr lang="el-GR" sz="2000" dirty="0" smtClean="0"/>
              <a:t>Σ</a:t>
            </a:r>
            <a:r>
              <a:rPr lang="es-AR" sz="2000" dirty="0" smtClean="0"/>
              <a:t>2={</a:t>
            </a:r>
            <a:r>
              <a:rPr lang="es-AR" sz="2000" dirty="0" err="1" smtClean="0"/>
              <a:t>a,b,c</a:t>
            </a:r>
            <a:r>
              <a:rPr lang="es-AR" sz="2000" dirty="0" smtClean="0"/>
              <a:t>} ,  L1, L2 y L3  lenguajes:</a:t>
            </a:r>
          </a:p>
          <a:p>
            <a:r>
              <a:rPr lang="es-AR" sz="2000" dirty="0" smtClean="0"/>
              <a:t> L1 = {</a:t>
            </a:r>
            <a:r>
              <a:rPr lang="es-AR" sz="2000" dirty="0" err="1" smtClean="0"/>
              <a:t>a</a:t>
            </a:r>
            <a:r>
              <a:rPr lang="es-AR" sz="2000" baseline="30000" dirty="0" err="1" smtClean="0"/>
              <a:t>i</a:t>
            </a:r>
            <a:r>
              <a:rPr lang="es-AR" sz="2000" dirty="0" err="1" smtClean="0"/>
              <a:t>b</a:t>
            </a:r>
            <a:r>
              <a:rPr lang="es-AR" sz="2000" baseline="30000" dirty="0" err="1" smtClean="0"/>
              <a:t>j</a:t>
            </a:r>
            <a:r>
              <a:rPr lang="es-AR" sz="2000" dirty="0"/>
              <a:t> </a:t>
            </a:r>
            <a:r>
              <a:rPr lang="es-AR" sz="2000" dirty="0" smtClean="0"/>
              <a:t>/ i&gt;=1, j&gt;=1},  L2 = {</a:t>
            </a:r>
            <a:r>
              <a:rPr lang="es-AR" sz="2000" dirty="0" err="1" smtClean="0"/>
              <a:t>b</a:t>
            </a:r>
            <a:r>
              <a:rPr lang="es-AR" sz="2000" baseline="30000" dirty="0" err="1" smtClean="0"/>
              <a:t>i</a:t>
            </a:r>
            <a:r>
              <a:rPr lang="es-AR" sz="2000" dirty="0" err="1" smtClean="0"/>
              <a:t>c</a:t>
            </a:r>
            <a:r>
              <a:rPr lang="es-AR" sz="2000" baseline="30000" dirty="0" err="1" smtClean="0"/>
              <a:t>j</a:t>
            </a:r>
            <a:r>
              <a:rPr lang="es-AR" sz="2000" baseline="30000" dirty="0" smtClean="0"/>
              <a:t>  </a:t>
            </a:r>
            <a:r>
              <a:rPr lang="es-AR" sz="2000" dirty="0" smtClean="0"/>
              <a:t> / i&gt;=1, j&gt;=1},  L3={</a:t>
            </a:r>
            <a:r>
              <a:rPr lang="es-AR" sz="2000" dirty="0" err="1" smtClean="0"/>
              <a:t>a</a:t>
            </a:r>
            <a:r>
              <a:rPr lang="es-AR" sz="2000" baseline="30000" dirty="0" err="1" smtClean="0"/>
              <a:t>i</a:t>
            </a:r>
            <a:r>
              <a:rPr lang="es-AR" sz="2000" dirty="0" err="1" smtClean="0"/>
              <a:t>b</a:t>
            </a:r>
            <a:r>
              <a:rPr lang="es-AR" sz="2000" baseline="30000" dirty="0" err="1" smtClean="0"/>
              <a:t>j</a:t>
            </a:r>
            <a:r>
              <a:rPr lang="es-AR" sz="2000" dirty="0"/>
              <a:t> </a:t>
            </a:r>
            <a:r>
              <a:rPr lang="es-AR" sz="2000" dirty="0" smtClean="0"/>
              <a:t>c</a:t>
            </a:r>
            <a:r>
              <a:rPr lang="es-AR" sz="2000" baseline="30000" dirty="0" smtClean="0"/>
              <a:t>i</a:t>
            </a:r>
            <a:r>
              <a:rPr lang="es-AR" sz="2000" dirty="0"/>
              <a:t> </a:t>
            </a:r>
            <a:r>
              <a:rPr lang="es-AR" sz="2000" dirty="0" smtClean="0"/>
              <a:t>/ i&gt;=1, j&gt;=1}. </a:t>
            </a:r>
            <a:r>
              <a:rPr lang="es-AR" sz="2000" dirty="0" err="1" smtClean="0"/>
              <a:t>Determiná</a:t>
            </a:r>
            <a:r>
              <a:rPr lang="es-AR" sz="2000" dirty="0" smtClean="0"/>
              <a:t> si cada una de las siguientes afirmaciones es verdadera o falsa. Justificar cada respuesta.</a:t>
            </a:r>
          </a:p>
          <a:p>
            <a:endParaRPr lang="es-AR" sz="2000" dirty="0" smtClean="0"/>
          </a:p>
          <a:p>
            <a:r>
              <a:rPr lang="es-AR" sz="2000" dirty="0" smtClean="0"/>
              <a:t>a)	[0.625]   L2 es un </a:t>
            </a:r>
            <a:r>
              <a:rPr lang="es-AR" sz="2000" dirty="0" smtClean="0"/>
              <a:t>lenguaje sobre </a:t>
            </a:r>
            <a:r>
              <a:rPr lang="el-GR" sz="2000" dirty="0"/>
              <a:t>Σ</a:t>
            </a:r>
            <a:r>
              <a:rPr lang="es-AR" sz="2000" dirty="0" smtClean="0"/>
              <a:t>1 U </a:t>
            </a:r>
            <a:r>
              <a:rPr lang="el-GR" sz="2000" dirty="0" smtClean="0"/>
              <a:t>Σ</a:t>
            </a:r>
            <a:r>
              <a:rPr lang="es-AR" sz="2000" dirty="0" smtClean="0"/>
              <a:t>2</a:t>
            </a:r>
          </a:p>
          <a:p>
            <a:r>
              <a:rPr lang="es-AR" sz="2000" dirty="0" smtClean="0"/>
              <a:t>b)	[0.625]   L3 </a:t>
            </a:r>
            <a:r>
              <a:rPr lang="es-AR" sz="2000" dirty="0"/>
              <a:t>es un </a:t>
            </a:r>
            <a:r>
              <a:rPr lang="es-AR" sz="2000" dirty="0" smtClean="0"/>
              <a:t>lenguaje </a:t>
            </a:r>
            <a:r>
              <a:rPr lang="es-AR" sz="2000" dirty="0"/>
              <a:t>sobre </a:t>
            </a:r>
            <a:r>
              <a:rPr lang="el-GR" sz="2000" dirty="0"/>
              <a:t>Σ</a:t>
            </a:r>
            <a:r>
              <a:rPr lang="es-AR" sz="2000" dirty="0"/>
              <a:t>1 </a:t>
            </a:r>
            <a:r>
              <a:rPr lang="es-AR" sz="2000" dirty="0" smtClean="0"/>
              <a:t>∩  </a:t>
            </a:r>
            <a:r>
              <a:rPr lang="el-GR" sz="2000" dirty="0"/>
              <a:t>Σ</a:t>
            </a:r>
            <a:r>
              <a:rPr lang="es-AR" sz="2000" dirty="0" smtClean="0"/>
              <a:t>2</a:t>
            </a:r>
          </a:p>
          <a:p>
            <a:r>
              <a:rPr lang="es-AR" sz="2000" dirty="0" smtClean="0"/>
              <a:t>c)	[0.625]   L1.L2  es un lenguaje sobre </a:t>
            </a:r>
            <a:r>
              <a:rPr lang="el-GR" sz="2000" dirty="0"/>
              <a:t>Σ</a:t>
            </a:r>
            <a:r>
              <a:rPr lang="es-AR" sz="2000" dirty="0"/>
              <a:t>1 </a:t>
            </a:r>
            <a:endParaRPr lang="es-AR" sz="2000" dirty="0" smtClean="0"/>
          </a:p>
          <a:p>
            <a:r>
              <a:rPr lang="es-AR" sz="2000" dirty="0" smtClean="0"/>
              <a:t>d)	[0.625]   L1 </a:t>
            </a:r>
            <a:r>
              <a:rPr lang="es-AR" sz="2000" dirty="0"/>
              <a:t>es </a:t>
            </a:r>
            <a:r>
              <a:rPr lang="es-AR" sz="2000"/>
              <a:t>un </a:t>
            </a:r>
            <a:r>
              <a:rPr lang="es-AR" sz="2000" smtClean="0"/>
              <a:t>lenguaje </a:t>
            </a:r>
            <a:r>
              <a:rPr lang="es-AR" sz="2000" dirty="0"/>
              <a:t>sobre </a:t>
            </a:r>
            <a:r>
              <a:rPr lang="el-GR" sz="2000" dirty="0"/>
              <a:t>Σ</a:t>
            </a:r>
            <a:r>
              <a:rPr lang="es-AR" sz="2000" dirty="0"/>
              <a:t>1 </a:t>
            </a:r>
            <a:r>
              <a:rPr lang="es-AR" sz="2000" dirty="0" smtClean="0"/>
              <a:t>-  </a:t>
            </a:r>
            <a:r>
              <a:rPr lang="el-GR" sz="2000" dirty="0"/>
              <a:t>Σ</a:t>
            </a:r>
            <a:r>
              <a:rPr lang="es-AR" sz="2000" dirty="0" smtClean="0"/>
              <a:t>2</a:t>
            </a:r>
          </a:p>
          <a:p>
            <a:endParaRPr lang="es-AR" dirty="0" smtClean="0"/>
          </a:p>
          <a:p>
            <a:r>
              <a:rPr lang="es-AR" dirty="0" err="1" smtClean="0"/>
              <a:t>Rta</a:t>
            </a:r>
            <a:r>
              <a:rPr lang="es-AR" dirty="0" smtClean="0"/>
              <a:t>: </a:t>
            </a:r>
          </a:p>
          <a:p>
            <a:r>
              <a:rPr lang="es-AR" dirty="0" smtClean="0"/>
              <a:t>a)	Verdadero  </a:t>
            </a:r>
            <a:r>
              <a:rPr lang="el-GR" dirty="0"/>
              <a:t>Σ</a:t>
            </a:r>
            <a:r>
              <a:rPr lang="es-AR" dirty="0"/>
              <a:t>1 U </a:t>
            </a:r>
            <a:r>
              <a:rPr lang="el-GR" dirty="0"/>
              <a:t>Σ</a:t>
            </a:r>
            <a:r>
              <a:rPr lang="es-AR" dirty="0" smtClean="0"/>
              <a:t>2 = {</a:t>
            </a:r>
            <a:r>
              <a:rPr lang="es-AR" dirty="0" err="1" smtClean="0"/>
              <a:t>a,b,c</a:t>
            </a:r>
            <a:r>
              <a:rPr lang="es-AR" dirty="0" smtClean="0"/>
              <a:t>} y L2 tiene cadenas con b y c</a:t>
            </a:r>
          </a:p>
          <a:p>
            <a:r>
              <a:rPr lang="es-AR" dirty="0" smtClean="0"/>
              <a:t>b)	Falso </a:t>
            </a:r>
            <a:r>
              <a:rPr lang="el-GR" dirty="0"/>
              <a:t>Σ</a:t>
            </a:r>
            <a:r>
              <a:rPr lang="es-AR" dirty="0"/>
              <a:t>1 ∩ </a:t>
            </a:r>
            <a:r>
              <a:rPr lang="es-AR" dirty="0" smtClean="0"/>
              <a:t> </a:t>
            </a:r>
            <a:r>
              <a:rPr lang="el-GR" dirty="0" smtClean="0"/>
              <a:t>Σ</a:t>
            </a:r>
            <a:r>
              <a:rPr lang="es-AR" dirty="0"/>
              <a:t>2 </a:t>
            </a:r>
            <a:r>
              <a:rPr lang="es-AR" dirty="0" smtClean="0"/>
              <a:t> ={</a:t>
            </a:r>
            <a:r>
              <a:rPr lang="es-AR" dirty="0" err="1" smtClean="0"/>
              <a:t>a,b</a:t>
            </a:r>
            <a:r>
              <a:rPr lang="es-AR" dirty="0" smtClean="0"/>
              <a:t>}, L3 tiene cadenas con </a:t>
            </a:r>
            <a:r>
              <a:rPr lang="es-AR" dirty="0" err="1" smtClean="0"/>
              <a:t>a,b</a:t>
            </a:r>
            <a:r>
              <a:rPr lang="es-AR" dirty="0" smtClean="0"/>
              <a:t> y c.</a:t>
            </a:r>
          </a:p>
          <a:p>
            <a:r>
              <a:rPr lang="es-AR" dirty="0" smtClean="0"/>
              <a:t>c)	Falso L1.L2  tiene cadenas con a, b y c y sigma 1 tiene a y b</a:t>
            </a:r>
          </a:p>
          <a:p>
            <a:r>
              <a:rPr lang="es-AR" dirty="0" smtClean="0"/>
              <a:t>d)	Falso </a:t>
            </a:r>
            <a:r>
              <a:rPr lang="el-GR" dirty="0" smtClean="0"/>
              <a:t>Σ</a:t>
            </a:r>
            <a:r>
              <a:rPr lang="es-AR" dirty="0"/>
              <a:t>1 -  </a:t>
            </a:r>
            <a:r>
              <a:rPr lang="el-GR" dirty="0"/>
              <a:t>Σ</a:t>
            </a:r>
            <a:r>
              <a:rPr lang="es-AR" dirty="0" smtClean="0"/>
              <a:t>2 = {}, y L1 tiene cadenas con a y b</a:t>
            </a:r>
            <a:endParaRPr lang="es-AR" dirty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84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3688" y="1443841"/>
            <a:ext cx="5094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Ejercicio 2 [2.5]</a:t>
            </a:r>
          </a:p>
          <a:p>
            <a:pPr lvl="0"/>
            <a:r>
              <a:rPr lang="es-AR" dirty="0"/>
              <a:t>[1.25] Generar la gramática regular para el lenguaje: Todas las cadenas cuyos símbolos pertenecen al alfabeto {0,1} </a:t>
            </a:r>
            <a:r>
              <a:rPr lang="es-AR" dirty="0" smtClean="0"/>
              <a:t>, tienen al menos dos símbolos y no terminan en 01</a:t>
            </a:r>
            <a:r>
              <a:rPr lang="es-AR" dirty="0"/>
              <a:t>.</a:t>
            </a:r>
            <a:endParaRPr lang="es-AR" b="1" dirty="0"/>
          </a:p>
          <a:p>
            <a:pPr lvl="0"/>
            <a:r>
              <a:rPr lang="es-AR" dirty="0"/>
              <a:t>[1.25] Diseñar la expresión regular del lenguaje del punto a.</a:t>
            </a:r>
            <a:endParaRPr lang="es-AR" b="1" dirty="0"/>
          </a:p>
          <a:p>
            <a:r>
              <a:rPr lang="es-AR" b="1" dirty="0"/>
              <a:t> </a:t>
            </a:r>
          </a:p>
          <a:p>
            <a:r>
              <a:rPr lang="es-AR" b="1" dirty="0" err="1"/>
              <a:t>Rta</a:t>
            </a:r>
            <a:r>
              <a:rPr lang="es-AR" b="1" dirty="0"/>
              <a:t>: GR: Una puede ser (GR a derecha):</a:t>
            </a:r>
          </a:p>
          <a:p>
            <a:pPr lvl="0"/>
            <a:r>
              <a:rPr lang="es-AR" dirty="0"/>
              <a:t>S </a:t>
            </a:r>
            <a:r>
              <a:rPr lang="es-AR" dirty="0">
                <a:sym typeface="Wingdings"/>
              </a:rPr>
              <a:t></a:t>
            </a:r>
            <a:r>
              <a:rPr lang="es-AR" dirty="0"/>
              <a:t> </a:t>
            </a:r>
            <a:r>
              <a:rPr lang="es-AR" dirty="0" smtClean="0"/>
              <a:t>1S/ 0S / 11 / 00 / 10</a:t>
            </a:r>
            <a:endParaRPr lang="es-AR" b="1" dirty="0"/>
          </a:p>
          <a:p>
            <a:r>
              <a:rPr lang="es-AR" dirty="0"/>
              <a:t> </a:t>
            </a:r>
            <a:endParaRPr lang="es-AR" b="1" dirty="0"/>
          </a:p>
          <a:p>
            <a:pPr lvl="0"/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(0/1)* </a:t>
            </a:r>
            <a:r>
              <a:rPr lang="es-AR" dirty="0" smtClean="0"/>
              <a:t>( 11 / 10 / 00 )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143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259632" y="1305342"/>
            <a:ext cx="67687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Ejercicio 3 [2.5]</a:t>
            </a:r>
          </a:p>
          <a:p>
            <a:r>
              <a:rPr lang="es-AR" sz="2000" dirty="0" smtClean="0"/>
              <a:t>Sea la  GIC donde  S es el axioma, el alfabeto está formado por ceros y unos y el conjunto de producciones es el siguiente:</a:t>
            </a:r>
          </a:p>
          <a:p>
            <a:r>
              <a:rPr lang="es-AR" sz="2000" dirty="0"/>
              <a:t> </a:t>
            </a:r>
            <a:r>
              <a:rPr lang="es-AR" sz="2000" dirty="0" smtClean="0"/>
              <a:t>           </a:t>
            </a:r>
            <a:r>
              <a:rPr lang="pt-BR" sz="2000" b="1" dirty="0"/>
              <a:t>S</a:t>
            </a:r>
            <a:r>
              <a:rPr lang="es-ES" sz="2000" b="1" dirty="0">
                <a:sym typeface="Wingdings"/>
              </a:rPr>
              <a:t></a:t>
            </a:r>
            <a:r>
              <a:rPr lang="pt-BR" sz="2000" b="1" dirty="0"/>
              <a:t> </a:t>
            </a:r>
            <a:r>
              <a:rPr lang="pt-BR" sz="2000" b="1" dirty="0" smtClean="0"/>
              <a:t>0B /   1 A   / </a:t>
            </a:r>
            <a:r>
              <a:rPr lang="el-GR" sz="2000" b="1" dirty="0" smtClean="0"/>
              <a:t>λ</a:t>
            </a:r>
            <a:endParaRPr lang="es-AR" sz="2000" dirty="0"/>
          </a:p>
          <a:p>
            <a:r>
              <a:rPr lang="pt-BR" sz="2000" b="1" dirty="0" smtClean="0"/>
              <a:t>            A</a:t>
            </a:r>
            <a:r>
              <a:rPr lang="es-ES" sz="2000" b="1" dirty="0">
                <a:sym typeface="Wingdings"/>
              </a:rPr>
              <a:t></a:t>
            </a:r>
            <a:r>
              <a:rPr lang="pt-BR" sz="2000" b="1" dirty="0"/>
              <a:t> </a:t>
            </a:r>
            <a:r>
              <a:rPr lang="pt-BR" sz="2000" b="1" dirty="0" smtClean="0"/>
              <a:t>0S  / 1 AA</a:t>
            </a:r>
            <a:endParaRPr lang="es-AR" sz="2000" dirty="0"/>
          </a:p>
          <a:p>
            <a:r>
              <a:rPr lang="pt-BR" sz="2000" b="1" dirty="0" smtClean="0"/>
              <a:t>            B </a:t>
            </a:r>
            <a:r>
              <a:rPr lang="pt-BR" sz="2000" b="1" dirty="0" smtClean="0">
                <a:sym typeface="Wingdings" panose="05000000000000000000" pitchFamily="2" charset="2"/>
              </a:rPr>
              <a:t> 1S /  0BB</a:t>
            </a:r>
            <a:endParaRPr lang="es-AR" sz="2000" dirty="0"/>
          </a:p>
          <a:p>
            <a:r>
              <a:rPr lang="es-AR" sz="2000" dirty="0" smtClean="0"/>
              <a:t>	</a:t>
            </a:r>
          </a:p>
          <a:p>
            <a:r>
              <a:rPr lang="es-AR" sz="2000" dirty="0" smtClean="0"/>
              <a:t>[1.25] Generar el árbol de derivación de la cadena x=010110, e indicar si la misma  pertenece al lenguaje. </a:t>
            </a:r>
            <a:r>
              <a:rPr lang="es-AR" sz="2000" dirty="0"/>
              <a:t>V</a:t>
            </a:r>
            <a:r>
              <a:rPr lang="es-AR" sz="2000" dirty="0" smtClean="0"/>
              <a:t>erificar si la cadena x= 110 pertenece al lenguaje, aplicando derivación horizontal. Indicar en cada paso qué regla está utilizando.</a:t>
            </a:r>
          </a:p>
          <a:p>
            <a:r>
              <a:rPr lang="es-AR" sz="2000" dirty="0" smtClean="0"/>
              <a:t>[1.25] Dé tres ejemplos de cadenas no válidas del lenguaje representado por la gramática y defina con sus palabras qué lenguaje  genera la misma</a:t>
            </a:r>
            <a:r>
              <a:rPr lang="es-AR" dirty="0" smtClean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32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197346"/>
            <a:ext cx="84969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 smtClean="0"/>
              <a:t>Rta</a:t>
            </a:r>
            <a:r>
              <a:rPr lang="es-AR" dirty="0" smtClean="0"/>
              <a:t>: Numeramos las reglas:</a:t>
            </a:r>
          </a:p>
          <a:p>
            <a:r>
              <a:rPr lang="es-AR" dirty="0" smtClean="0"/>
              <a:t>               </a:t>
            </a:r>
            <a:r>
              <a:rPr lang="pt-BR" b="1" dirty="0"/>
              <a:t>S</a:t>
            </a:r>
            <a:r>
              <a:rPr lang="es-ES" b="1" dirty="0">
                <a:sym typeface="Wingdings"/>
              </a:rPr>
              <a:t></a:t>
            </a:r>
            <a:r>
              <a:rPr lang="pt-BR" b="1" dirty="0"/>
              <a:t> 0B /   1 A   / </a:t>
            </a:r>
            <a:r>
              <a:rPr lang="el-GR" b="1" dirty="0" smtClean="0"/>
              <a:t>λ</a:t>
            </a:r>
            <a:r>
              <a:rPr lang="es-AR" b="1" dirty="0" smtClean="0"/>
              <a:t>    1    2    3</a:t>
            </a:r>
            <a:endParaRPr lang="es-AR" dirty="0"/>
          </a:p>
          <a:p>
            <a:r>
              <a:rPr lang="pt-BR" b="1" dirty="0"/>
              <a:t>           </a:t>
            </a:r>
            <a:r>
              <a:rPr lang="pt-BR" b="1" dirty="0" smtClean="0"/>
              <a:t>    </a:t>
            </a:r>
            <a:r>
              <a:rPr lang="pt-BR" b="1" dirty="0"/>
              <a:t>A</a:t>
            </a:r>
            <a:r>
              <a:rPr lang="es-ES" b="1" dirty="0">
                <a:sym typeface="Wingdings"/>
              </a:rPr>
              <a:t></a:t>
            </a:r>
            <a:r>
              <a:rPr lang="pt-BR" b="1" dirty="0"/>
              <a:t> 0S  / 1 </a:t>
            </a:r>
            <a:r>
              <a:rPr lang="pt-BR" b="1" dirty="0" smtClean="0"/>
              <a:t>AA     4     5</a:t>
            </a:r>
            <a:endParaRPr lang="es-AR" dirty="0"/>
          </a:p>
          <a:p>
            <a:r>
              <a:rPr lang="pt-BR" b="1" dirty="0"/>
              <a:t>           </a:t>
            </a:r>
            <a:r>
              <a:rPr lang="pt-BR" b="1" dirty="0" smtClean="0"/>
              <a:t>    </a:t>
            </a:r>
            <a:r>
              <a:rPr lang="pt-BR" b="1" dirty="0"/>
              <a:t>B </a:t>
            </a:r>
            <a:r>
              <a:rPr lang="pt-BR" b="1" dirty="0">
                <a:sym typeface="Wingdings" panose="05000000000000000000" pitchFamily="2" charset="2"/>
              </a:rPr>
              <a:t> 1S /  0BB</a:t>
            </a:r>
            <a:r>
              <a:rPr lang="es-AR" dirty="0" smtClean="0"/>
              <a:t>         6    7              </a:t>
            </a:r>
          </a:p>
          <a:p>
            <a:r>
              <a:rPr lang="es-AR" dirty="0" err="1" smtClean="0"/>
              <a:t>Rta</a:t>
            </a:r>
            <a:r>
              <a:rPr lang="es-AR" dirty="0" smtClean="0"/>
              <a:t>. a)    	 </a:t>
            </a:r>
            <a:r>
              <a:rPr lang="es-AR" dirty="0"/>
              <a:t>x= </a:t>
            </a:r>
            <a:r>
              <a:rPr lang="es-AR" dirty="0" smtClean="0"/>
              <a:t>  010110 Es válida</a:t>
            </a:r>
            <a:endParaRPr lang="es-AR" dirty="0"/>
          </a:p>
          <a:p>
            <a:r>
              <a:rPr lang="es-AR" dirty="0" smtClean="0"/>
              <a:t>                        S</a:t>
            </a:r>
          </a:p>
          <a:p>
            <a:r>
              <a:rPr lang="es-AR" dirty="0" smtClean="0"/>
              <a:t>                /         \                 </a:t>
            </a:r>
          </a:p>
          <a:p>
            <a:r>
              <a:rPr lang="es-AR" dirty="0" smtClean="0"/>
              <a:t>      r1      0            B                 </a:t>
            </a:r>
          </a:p>
          <a:p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|        \                            </a:t>
            </a:r>
          </a:p>
          <a:p>
            <a:r>
              <a:rPr lang="es-AR" dirty="0" smtClean="0"/>
              <a:t>     r6                  </a:t>
            </a:r>
            <a:r>
              <a:rPr lang="es-AR" dirty="0"/>
              <a:t>1</a:t>
            </a:r>
            <a:r>
              <a:rPr lang="es-AR" dirty="0" smtClean="0"/>
              <a:t>          S      </a:t>
            </a:r>
          </a:p>
          <a:p>
            <a:r>
              <a:rPr lang="es-AR" dirty="0" smtClean="0"/>
              <a:t>                                      / \         </a:t>
            </a:r>
          </a:p>
          <a:p>
            <a:r>
              <a:rPr lang="es-AR" dirty="0" smtClean="0"/>
              <a:t>      r1                         </a:t>
            </a:r>
            <a:r>
              <a:rPr lang="es-AR" dirty="0"/>
              <a:t> </a:t>
            </a:r>
            <a:r>
              <a:rPr lang="es-AR" dirty="0" smtClean="0"/>
              <a:t>0      </a:t>
            </a:r>
            <a:r>
              <a:rPr lang="es-AR" dirty="0"/>
              <a:t>B</a:t>
            </a:r>
            <a:endParaRPr lang="es-AR" dirty="0" smtClean="0"/>
          </a:p>
          <a:p>
            <a:r>
              <a:rPr lang="es-AR" dirty="0"/>
              <a:t> </a:t>
            </a:r>
            <a:r>
              <a:rPr lang="es-AR" dirty="0" smtClean="0"/>
              <a:t>                                           /\     </a:t>
            </a:r>
          </a:p>
          <a:p>
            <a:r>
              <a:rPr lang="es-AR" dirty="0"/>
              <a:t> </a:t>
            </a:r>
            <a:r>
              <a:rPr lang="es-AR" dirty="0" smtClean="0"/>
              <a:t>      r6                                 1  S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                         | \</a:t>
            </a:r>
          </a:p>
          <a:p>
            <a:r>
              <a:rPr lang="es-AR" dirty="0"/>
              <a:t> </a:t>
            </a:r>
            <a:r>
              <a:rPr lang="es-AR" dirty="0" smtClean="0"/>
              <a:t>      r2                                   1  A   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                             /\    </a:t>
            </a:r>
          </a:p>
          <a:p>
            <a:r>
              <a:rPr lang="es-AR" dirty="0"/>
              <a:t> </a:t>
            </a:r>
            <a:r>
              <a:rPr lang="es-AR" dirty="0" smtClean="0"/>
              <a:t>       r4                                     0  S  </a:t>
            </a:r>
          </a:p>
          <a:p>
            <a:r>
              <a:rPr lang="es-AR" dirty="0"/>
              <a:t> </a:t>
            </a:r>
            <a:r>
              <a:rPr lang="es-AR" dirty="0" smtClean="0"/>
              <a:t>       r3                                             </a:t>
            </a:r>
            <a:r>
              <a:rPr lang="el-GR" b="1" dirty="0" smtClean="0"/>
              <a:t>λ</a:t>
            </a:r>
            <a:r>
              <a:rPr lang="es-AR" dirty="0" smtClean="0"/>
              <a:t>       </a:t>
            </a:r>
          </a:p>
          <a:p>
            <a:r>
              <a:rPr lang="es-AR" dirty="0" smtClean="0"/>
              <a:t>  </a:t>
            </a:r>
            <a:r>
              <a:rPr lang="es-AR" dirty="0"/>
              <a:t>x= </a:t>
            </a:r>
            <a:r>
              <a:rPr lang="es-AR" dirty="0" smtClean="0"/>
              <a:t>110  S = = &gt;  1 A = = &gt; 1 1 A </a:t>
            </a:r>
            <a:r>
              <a:rPr lang="es-AR" dirty="0" err="1" smtClean="0"/>
              <a:t>A</a:t>
            </a:r>
            <a:r>
              <a:rPr lang="es-AR" dirty="0" smtClean="0"/>
              <a:t> = = &gt; 110SA = = &gt;  110 A no puedo seguir. Es inválida.</a:t>
            </a:r>
          </a:p>
          <a:p>
            <a:r>
              <a:rPr lang="es-AR" dirty="0" smtClean="0"/>
              <a:t>                      r2            r5                   r4                r3</a:t>
            </a:r>
          </a:p>
          <a:p>
            <a:r>
              <a:rPr lang="es-AR" dirty="0" smtClean="0"/>
              <a:t>b) Cadenas no válidas: </a:t>
            </a:r>
            <a:r>
              <a:rPr lang="es-AR" dirty="0"/>
              <a:t> </a:t>
            </a:r>
            <a:r>
              <a:rPr lang="es-AR" dirty="0" smtClean="0"/>
              <a:t>1, 0, 11100, 0001</a:t>
            </a:r>
          </a:p>
          <a:p>
            <a:r>
              <a:rPr lang="es-AR" dirty="0" smtClean="0"/>
              <a:t>    Es un lenguaje cuyo alfabeto son los ceros y unos, y la cantidad de ceros es igual a la cantidad de unos.</a:t>
            </a:r>
          </a:p>
        </p:txBody>
      </p:sp>
    </p:spTree>
    <p:extLst>
      <p:ext uri="{BB962C8B-B14F-4D97-AF65-F5344CB8AC3E}">
        <p14:creationId xmlns:p14="http://schemas.microsoft.com/office/powerpoint/2010/main" val="27784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59632" y="1997839"/>
            <a:ext cx="61926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Ejercicio 4 [2.5]</a:t>
            </a:r>
          </a:p>
          <a:p>
            <a:r>
              <a:rPr lang="es-AR" sz="2000" dirty="0" smtClean="0"/>
              <a:t>a)	[2.0] Diseñar un autómata finito, en base a la siguiente expresión regular:</a:t>
            </a:r>
          </a:p>
          <a:p>
            <a:r>
              <a:rPr lang="es-AR" sz="2000" dirty="0" smtClean="0"/>
              <a:t>	 0 1 1 (000)</a:t>
            </a:r>
            <a:r>
              <a:rPr lang="es-AR" sz="2000" baseline="30000" dirty="0"/>
              <a:t> </a:t>
            </a:r>
            <a:r>
              <a:rPr lang="es-AR" sz="2000" dirty="0" smtClean="0"/>
              <a:t>*   /   0 1</a:t>
            </a:r>
            <a:r>
              <a:rPr lang="es-AR" sz="2000" baseline="30000" dirty="0" smtClean="0"/>
              <a:t>+</a:t>
            </a:r>
            <a:r>
              <a:rPr lang="es-AR" sz="2000" dirty="0" smtClean="0"/>
              <a:t> (01)</a:t>
            </a:r>
            <a:r>
              <a:rPr lang="es-AR" sz="2000" baseline="30000" dirty="0" smtClean="0"/>
              <a:t>+</a:t>
            </a:r>
            <a:endParaRPr lang="es-AR" sz="2000" dirty="0" smtClean="0"/>
          </a:p>
          <a:p>
            <a:endParaRPr lang="es-AR" sz="2000" dirty="0" smtClean="0"/>
          </a:p>
          <a:p>
            <a:r>
              <a:rPr lang="es-AR" sz="2000" dirty="0" smtClean="0"/>
              <a:t>b)	[0.5] ¿El autómata que ha diseñado es determinístico? ¿Por qué?</a:t>
            </a:r>
          </a:p>
          <a:p>
            <a:endParaRPr lang="es-AR" sz="2000" dirty="0" smtClean="0"/>
          </a:p>
          <a:p>
            <a:r>
              <a:rPr lang="es-AR" sz="2000" dirty="0" err="1" smtClean="0"/>
              <a:t>Rta</a:t>
            </a:r>
            <a:r>
              <a:rPr lang="es-AR" sz="2000" dirty="0" smtClean="0"/>
              <a:t>: a)</a:t>
            </a:r>
          </a:p>
          <a:p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37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432989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051720" y="1166843"/>
            <a:ext cx="4806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 smtClean="0"/>
          </a:p>
          <a:p>
            <a:r>
              <a:rPr lang="es-AR" dirty="0" smtClean="0"/>
              <a:t>b)Sí, porque de cada nodo, para cada símbolo, hay una única transición posible.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09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270</Words>
  <Application>Microsoft Office PowerPoint</Application>
  <PresentationFormat>Presentación en pantalla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Cañete</dc:creator>
  <cp:lastModifiedBy>Gabriel Cañete</cp:lastModifiedBy>
  <cp:revision>43</cp:revision>
  <dcterms:created xsi:type="dcterms:W3CDTF">2017-05-04T12:30:19Z</dcterms:created>
  <dcterms:modified xsi:type="dcterms:W3CDTF">2018-04-15T23:03:50Z</dcterms:modified>
</cp:coreProperties>
</file>