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9" autoAdjust="0"/>
    <p:restoredTop sz="78448" autoAdjust="0"/>
  </p:normalViewPr>
  <p:slideViewPr>
    <p:cSldViewPr snapToGrid="0">
      <p:cViewPr>
        <p:scale>
          <a:sx n="100" d="100"/>
          <a:sy n="100" d="100"/>
        </p:scale>
        <p:origin x="-1308" y="8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03/05/2017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35325" y="1230450"/>
            <a:ext cx="8229600" cy="51847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AR" altLang="es-AR" sz="1600" dirty="0" smtClean="0"/>
              <a:t>1) [2.5] Dados los lenguajes: L</a:t>
            </a:r>
            <a:r>
              <a:rPr lang="es-AR" altLang="es-AR" sz="1600" baseline="-25000" dirty="0" smtClean="0"/>
              <a:t>1 </a:t>
            </a:r>
            <a:r>
              <a:rPr lang="es-AR" altLang="es-AR" sz="1600" dirty="0" smtClean="0"/>
              <a:t>= {sentencia} y L</a:t>
            </a:r>
            <a:r>
              <a:rPr lang="es-AR" altLang="es-AR" sz="1600" baseline="-25000" dirty="0" smtClean="0"/>
              <a:t>2</a:t>
            </a:r>
            <a:r>
              <a:rPr lang="es-AR" altLang="es-AR" sz="1600" dirty="0" smtClean="0"/>
              <a:t> = {if sentencia, if sentencia else sentencia} sobre el alfabeto = {sentencia, if, else}, definir por extensión los siguientes lenguajes:  </a:t>
            </a:r>
          </a:p>
          <a:p>
            <a:pPr lvl="2" algn="just"/>
            <a:r>
              <a:rPr lang="es-AR" altLang="es-AR" sz="1600" dirty="0" smtClean="0"/>
              <a:t>A) [1.25] L</a:t>
            </a:r>
            <a:r>
              <a:rPr lang="es-AR" altLang="es-AR" sz="1600" baseline="-25000" dirty="0" smtClean="0"/>
              <a:t>1 </a:t>
            </a:r>
            <a:r>
              <a:rPr lang="es-AR" altLang="es-AR" sz="1600" dirty="0" smtClean="0"/>
              <a:t> ᵔ  L</a:t>
            </a:r>
            <a:r>
              <a:rPr lang="es-AR" altLang="es-AR" sz="1600" baseline="-25000" dirty="0" smtClean="0"/>
              <a:t>2</a:t>
            </a:r>
            <a:r>
              <a:rPr lang="es-AR" altLang="es-AR" sz="1600" dirty="0" smtClean="0"/>
              <a:t>  </a:t>
            </a:r>
          </a:p>
          <a:p>
            <a:pPr lvl="2" algn="just"/>
            <a:r>
              <a:rPr lang="es-AR" altLang="es-AR" sz="1600" dirty="0" smtClean="0"/>
              <a:t>B) [1.25] L</a:t>
            </a:r>
            <a:r>
              <a:rPr lang="es-AR" altLang="es-AR" sz="1600" baseline="-25000" dirty="0" smtClean="0"/>
              <a:t>1</a:t>
            </a:r>
            <a:r>
              <a:rPr lang="es-AR" altLang="es-AR" sz="1600" dirty="0" smtClean="0"/>
              <a:t> . L</a:t>
            </a:r>
            <a:r>
              <a:rPr lang="es-AR" altLang="es-AR" sz="1600" baseline="-25000" dirty="0" smtClean="0"/>
              <a:t>2</a:t>
            </a:r>
            <a:endParaRPr lang="es-AR" altLang="es-AR" sz="1600" dirty="0" smtClean="0"/>
          </a:p>
          <a:p>
            <a:pPr algn="just"/>
            <a:r>
              <a:rPr lang="es-AR" altLang="es-AR" sz="1600" dirty="0" smtClean="0"/>
              <a:t>2) [2.5] Dado el lenguaje sobre Σ = {0, 1} con palabras que representan números binarios múltiplos de 2.</a:t>
            </a:r>
          </a:p>
          <a:p>
            <a:pPr lvl="1" algn="just"/>
            <a:r>
              <a:rPr lang="es-AR" altLang="es-AR" sz="1600" dirty="0" smtClean="0"/>
              <a:t>A) [1.25] Diseñar una gramática regular que genere las palabras del lenguaje.</a:t>
            </a:r>
          </a:p>
          <a:p>
            <a:pPr lvl="1" algn="just"/>
            <a:r>
              <a:rPr lang="es-AR" altLang="es-AR" sz="1600" dirty="0" smtClean="0"/>
              <a:t>B) [1.25] Declarar la expresión regular que represente al lenguaje.</a:t>
            </a:r>
          </a:p>
          <a:p>
            <a:pPr algn="just"/>
            <a:r>
              <a:rPr lang="es-AR" altLang="es-AR" sz="1600" dirty="0" smtClean="0"/>
              <a:t>3) [2.5] Sea  la siguiente GIC: G = &lt;{INIT}, {if, else, sentencia}, INIT,  {(INIT </a:t>
            </a:r>
            <a:r>
              <a:rPr lang="es-AR" altLang="es-AR" sz="1600" dirty="0" smtClean="0">
                <a:sym typeface="Wingdings" pitchFamily="2" charset="2"/>
              </a:rPr>
              <a:t> if INIT else INIT), (INIT  if INIT), (INIT  sentencia)}&gt;</a:t>
            </a:r>
            <a:endParaRPr lang="es-AR" altLang="es-AR" sz="1600" dirty="0" smtClean="0"/>
          </a:p>
          <a:p>
            <a:pPr lvl="1" algn="just"/>
            <a:r>
              <a:rPr lang="es-AR" altLang="es-AR" sz="1600" dirty="0" smtClean="0"/>
              <a:t>A)  [1.25] Generar el árbol de derivación de la cadena w = if </a:t>
            </a:r>
            <a:r>
              <a:rPr lang="es-AR" altLang="es-AR" sz="1600" dirty="0" err="1" smtClean="0"/>
              <a:t>if</a:t>
            </a:r>
            <a:r>
              <a:rPr lang="es-AR" altLang="es-AR" sz="1600" dirty="0" smtClean="0"/>
              <a:t> sentencia else sentencia.</a:t>
            </a:r>
          </a:p>
          <a:p>
            <a:pPr lvl="1" algn="just"/>
            <a:r>
              <a:rPr lang="es-AR" altLang="es-AR" sz="1600" dirty="0" smtClean="0"/>
              <a:t>B) [1.25] Dé tres ejemplos de cadenas de longitud dos no válidas del lenguaje generado por la gramática.</a:t>
            </a:r>
          </a:p>
          <a:p>
            <a:pPr algn="just"/>
            <a:r>
              <a:rPr lang="es-AR" altLang="es-AR" sz="1600" dirty="0" smtClean="0"/>
              <a:t>4) [2.5] En base a la siguiente expresión regular: (and </a:t>
            </a:r>
            <a:r>
              <a:rPr lang="es-AR" altLang="es-AR" sz="1600" dirty="0" err="1" smtClean="0"/>
              <a:t>and</a:t>
            </a:r>
            <a:r>
              <a:rPr lang="es-AR" altLang="es-AR" sz="1600" dirty="0" smtClean="0"/>
              <a:t>)* (</a:t>
            </a:r>
            <a:r>
              <a:rPr lang="es-AR" altLang="es-AR" sz="1600" dirty="0" err="1" smtClean="0"/>
              <a:t>or</a:t>
            </a:r>
            <a:r>
              <a:rPr lang="es-AR" altLang="es-AR" sz="1600" dirty="0" smtClean="0"/>
              <a:t> </a:t>
            </a:r>
            <a:r>
              <a:rPr lang="es-AR" altLang="es-AR" sz="1600" dirty="0" err="1" smtClean="0"/>
              <a:t>or</a:t>
            </a:r>
            <a:r>
              <a:rPr lang="es-AR" altLang="es-AR" sz="1600" dirty="0" smtClean="0"/>
              <a:t>)* </a:t>
            </a:r>
            <a:r>
              <a:rPr lang="es-AR" altLang="es-AR" sz="1600" dirty="0" err="1" smtClean="0"/>
              <a:t>or</a:t>
            </a:r>
            <a:endParaRPr lang="es-AR" altLang="es-AR" sz="1600" dirty="0" smtClean="0"/>
          </a:p>
          <a:p>
            <a:pPr lvl="1" algn="just"/>
            <a:r>
              <a:rPr lang="es-AR" altLang="es-AR" sz="1600" dirty="0" smtClean="0"/>
              <a:t>A)  [2.0] Diseñar AF.</a:t>
            </a:r>
          </a:p>
          <a:p>
            <a:pPr lvl="1" algn="just"/>
            <a:r>
              <a:rPr lang="es-AR" altLang="es-AR" sz="1600" dirty="0" smtClean="0"/>
              <a:t>B)  [0.5] ¿El autómata que ha diseñado es determinístico? ¿Por qué?</a:t>
            </a:r>
          </a:p>
          <a:p>
            <a:pPr algn="just"/>
            <a:endParaRPr lang="es-AR" altLang="es-AR" sz="1600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Lenguajes Formales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Primer Examen Parcial (</a:t>
            </a:r>
            <a:r>
              <a:rPr lang="es-AR" altLang="es-AR" sz="1200" b="1" kern="0" dirty="0" smtClean="0"/>
              <a:t>2017) </a:t>
            </a:r>
            <a:endParaRPr lang="es-AR" altLang="es-AR" sz="1200" b="1" kern="0" dirty="0"/>
          </a:p>
        </p:txBody>
      </p:sp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Lenguajes Formales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Primer Examen Parcial (</a:t>
            </a:r>
            <a:r>
              <a:rPr lang="es-AR" altLang="es-AR" sz="1200" b="1" kern="0" dirty="0" smtClean="0"/>
              <a:t>2017) </a:t>
            </a:r>
            <a:endParaRPr lang="es-AR" altLang="es-AR" sz="1200" b="1" kern="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246380" y="1375756"/>
          <a:ext cx="7215237" cy="490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3143272"/>
                <a:gridCol w="3500461"/>
              </a:tblGrid>
              <a:tr h="732240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EJ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A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B</a:t>
                      </a:r>
                      <a:endParaRPr lang="es-AR" sz="1600" dirty="0"/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1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altLang="es-AR" sz="1600" b="0" dirty="0" smtClean="0"/>
                        <a:t>L</a:t>
                      </a:r>
                      <a:r>
                        <a:rPr lang="es-AR" altLang="es-AR" sz="1600" b="0" baseline="-25000" dirty="0" smtClean="0"/>
                        <a:t>1 </a:t>
                      </a:r>
                      <a:r>
                        <a:rPr lang="es-AR" altLang="es-AR" sz="1600" b="0" dirty="0" smtClean="0"/>
                        <a:t> ᵔ  L</a:t>
                      </a:r>
                      <a:r>
                        <a:rPr lang="es-AR" altLang="es-AR" sz="1600" b="0" baseline="-25000" dirty="0" smtClean="0"/>
                        <a:t>2  </a:t>
                      </a:r>
                      <a:r>
                        <a:rPr lang="es-AR" altLang="es-AR" sz="1600" b="0" dirty="0" smtClean="0"/>
                        <a:t>= </a:t>
                      </a:r>
                      <a:r>
                        <a:rPr lang="es-AR" altLang="es-AR" sz="1600" b="0" dirty="0" smtClean="0"/>
                        <a:t>{} = </a:t>
                      </a:r>
                      <a:r>
                        <a:rPr lang="es-AR" altLang="es-AR" sz="1600" b="0" dirty="0" smtClean="0">
                          <a:latin typeface="Calibri"/>
                        </a:rPr>
                        <a:t>Ø</a:t>
                      </a:r>
                      <a:r>
                        <a:rPr lang="es-AR" altLang="es-AR" sz="1600" b="0" baseline="-25000" dirty="0" smtClean="0"/>
                        <a:t>  </a:t>
                      </a:r>
                      <a:endParaRPr lang="es-AR" altLang="es-AR" sz="1600" b="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altLang="es-AR" sz="1600" b="0" dirty="0" smtClean="0"/>
                        <a:t>L</a:t>
                      </a:r>
                      <a:r>
                        <a:rPr lang="es-AR" altLang="es-AR" sz="1600" b="0" baseline="-25000" dirty="0" smtClean="0"/>
                        <a:t>1</a:t>
                      </a:r>
                      <a:r>
                        <a:rPr lang="es-AR" altLang="es-AR" sz="1600" b="0" dirty="0" smtClean="0"/>
                        <a:t> . L</a:t>
                      </a:r>
                      <a:r>
                        <a:rPr lang="es-AR" altLang="es-AR" sz="1600" b="0" baseline="-25000" dirty="0" smtClean="0"/>
                        <a:t>2  </a:t>
                      </a:r>
                      <a:r>
                        <a:rPr lang="es-AR" altLang="es-AR" sz="1600" b="0" dirty="0" smtClean="0"/>
                        <a:t>= {sentencia if sentencia, sentencia if sentencia else sentencia} </a:t>
                      </a:r>
                      <a:endParaRPr lang="es-AR" sz="1600" b="0" dirty="0"/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2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altLang="es-AR" sz="1600" dirty="0" smtClean="0"/>
                        <a:t>S </a:t>
                      </a:r>
                      <a:r>
                        <a:rPr lang="es-AR" altLang="es-AR" sz="1600" dirty="0" smtClean="0">
                          <a:sym typeface="Wingdings" pitchFamily="2" charset="2"/>
                        </a:rPr>
                        <a:t> 0S|1S|0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(0|1)* 0</a:t>
                      </a:r>
                      <a:endParaRPr lang="es-AR" sz="1600" dirty="0"/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3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INIT =&gt;</a:t>
                      </a:r>
                      <a:r>
                        <a:rPr lang="es-AR" sz="1600" baseline="0" dirty="0" smtClean="0"/>
                        <a:t> if INIT else INIT =&gt; if </a:t>
                      </a:r>
                      <a:r>
                        <a:rPr lang="es-AR" sz="1600" baseline="0" dirty="0" err="1" smtClean="0"/>
                        <a:t>if</a:t>
                      </a:r>
                      <a:r>
                        <a:rPr lang="es-AR" sz="1600" baseline="0" dirty="0" smtClean="0"/>
                        <a:t> INIT else INIT =&gt; if </a:t>
                      </a:r>
                      <a:r>
                        <a:rPr lang="es-AR" sz="1600" baseline="0" dirty="0" err="1" smtClean="0"/>
                        <a:t>if</a:t>
                      </a:r>
                      <a:r>
                        <a:rPr lang="es-AR" sz="1600" baseline="0" dirty="0" smtClean="0"/>
                        <a:t> sentencia else INIT =&gt; if </a:t>
                      </a:r>
                      <a:r>
                        <a:rPr lang="es-AR" sz="1600" baseline="0" dirty="0" err="1" smtClean="0"/>
                        <a:t>if</a:t>
                      </a:r>
                      <a:r>
                        <a:rPr lang="es-AR" sz="1600" baseline="0" dirty="0" smtClean="0"/>
                        <a:t> sentencia else sentencia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w</a:t>
                      </a:r>
                      <a:r>
                        <a:rPr lang="es-AR" sz="1600" baseline="-25000" dirty="0" smtClean="0"/>
                        <a:t>1</a:t>
                      </a:r>
                      <a:r>
                        <a:rPr lang="es-AR" sz="1600" dirty="0" smtClean="0"/>
                        <a:t> = if </a:t>
                      </a:r>
                      <a:r>
                        <a:rPr lang="es-AR" sz="1600" dirty="0" smtClean="0"/>
                        <a:t>else</a:t>
                      </a:r>
                    </a:p>
                    <a:p>
                      <a:r>
                        <a:rPr lang="es-AR" sz="1600" dirty="0" smtClean="0"/>
                        <a:t>w</a:t>
                      </a:r>
                      <a:r>
                        <a:rPr lang="es-AR" sz="1600" baseline="-25000" dirty="0" smtClean="0"/>
                        <a:t>2</a:t>
                      </a:r>
                      <a:r>
                        <a:rPr lang="es-AR" sz="1600" dirty="0" smtClean="0"/>
                        <a:t> = if </a:t>
                      </a:r>
                      <a:r>
                        <a:rPr lang="es-AR" sz="1600" dirty="0" err="1" smtClean="0"/>
                        <a:t>if</a:t>
                      </a:r>
                      <a:endParaRPr lang="es-AR" sz="1600" dirty="0" smtClean="0"/>
                    </a:p>
                    <a:p>
                      <a:r>
                        <a:rPr lang="es-AR" sz="1600" dirty="0" smtClean="0"/>
                        <a:t>w</a:t>
                      </a:r>
                      <a:r>
                        <a:rPr lang="es-AR" sz="1600" baseline="-25000" dirty="0" smtClean="0"/>
                        <a:t>3</a:t>
                      </a:r>
                      <a:r>
                        <a:rPr lang="es-AR" sz="1600" dirty="0" smtClean="0"/>
                        <a:t> = sentencia </a:t>
                      </a:r>
                      <a:r>
                        <a:rPr lang="es-AR" sz="1600" dirty="0" smtClean="0"/>
                        <a:t>if</a:t>
                      </a:r>
                      <a:endParaRPr lang="es-AR" sz="1600" dirty="0"/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4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600" dirty="0" smtClean="0"/>
                    </a:p>
                    <a:p>
                      <a:endParaRPr lang="es-AR" sz="1600" dirty="0" smtClean="0"/>
                    </a:p>
                    <a:p>
                      <a:endParaRPr lang="es-AR" sz="1600" dirty="0" smtClean="0"/>
                    </a:p>
                    <a:p>
                      <a:endParaRPr lang="es-AR" sz="1600" dirty="0" smtClean="0"/>
                    </a:p>
                    <a:p>
                      <a:endParaRPr lang="es-AR" sz="1600" dirty="0" smtClean="0"/>
                    </a:p>
                    <a:p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600" dirty="0" smtClean="0"/>
                        <a:t>SI,</a:t>
                      </a:r>
                      <a:r>
                        <a:rPr lang="es-AR" sz="1600" baseline="0" dirty="0" smtClean="0"/>
                        <a:t> porque no hay transiciones lambda ni </a:t>
                      </a:r>
                      <a:r>
                        <a:rPr lang="es-AR" sz="1600" baseline="0" dirty="0" smtClean="0"/>
                        <a:t>más </a:t>
                      </a:r>
                      <a:r>
                        <a:rPr lang="es-AR" sz="1600" baseline="0" dirty="0" smtClean="0"/>
                        <a:t>de 2 transiciones saliendo de un estado etiquetado con el mismo símbolo.</a:t>
                      </a:r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548881" y="4835409"/>
          <a:ext cx="16430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91"/>
                <a:gridCol w="547691"/>
                <a:gridCol w="547691"/>
              </a:tblGrid>
              <a:tr h="270475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and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err="1" smtClean="0"/>
                        <a:t>or</a:t>
                      </a:r>
                      <a:endParaRPr lang="es-AR" sz="1200" dirty="0"/>
                    </a:p>
                  </a:txBody>
                  <a:tcPr/>
                </a:tc>
              </a:tr>
              <a:tr h="270475">
                <a:tc>
                  <a:txBody>
                    <a:bodyPr/>
                    <a:lstStyle/>
                    <a:p>
                      <a:pPr algn="r"/>
                      <a:r>
                        <a:rPr lang="es-AR" sz="1200" dirty="0" smtClean="0"/>
                        <a:t>&gt;q0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q1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q2</a:t>
                      </a:r>
                      <a:endParaRPr lang="es-AR" sz="1200" dirty="0"/>
                    </a:p>
                  </a:txBody>
                  <a:tcPr/>
                </a:tc>
              </a:tr>
              <a:tr h="270475">
                <a:tc>
                  <a:txBody>
                    <a:bodyPr/>
                    <a:lstStyle/>
                    <a:p>
                      <a:pPr algn="r"/>
                      <a:r>
                        <a:rPr lang="es-AR" sz="1200" dirty="0" smtClean="0"/>
                        <a:t>q1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q0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-</a:t>
                      </a:r>
                      <a:endParaRPr lang="es-AR" sz="1200" dirty="0"/>
                    </a:p>
                  </a:txBody>
                  <a:tcPr/>
                </a:tc>
              </a:tr>
              <a:tr h="270475">
                <a:tc>
                  <a:txBody>
                    <a:bodyPr/>
                    <a:lstStyle/>
                    <a:p>
                      <a:pPr algn="r"/>
                      <a:r>
                        <a:rPr lang="es-AR" sz="1200" dirty="0" smtClean="0"/>
                        <a:t>*q2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-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q3</a:t>
                      </a:r>
                      <a:endParaRPr lang="es-AR" sz="1200" dirty="0"/>
                    </a:p>
                  </a:txBody>
                  <a:tcPr/>
                </a:tc>
              </a:tr>
              <a:tr h="270475">
                <a:tc>
                  <a:txBody>
                    <a:bodyPr/>
                    <a:lstStyle/>
                    <a:p>
                      <a:pPr algn="r"/>
                      <a:r>
                        <a:rPr lang="es-AR" sz="1200" dirty="0" smtClean="0"/>
                        <a:t>q3 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-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q2</a:t>
                      </a:r>
                      <a:endParaRPr lang="es-A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</TotalTime>
  <Words>384</Words>
  <Application>Microsoft Office PowerPoint</Application>
  <PresentationFormat>Personalizado</PresentationFormat>
  <Paragraphs>52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Espiral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558</cp:revision>
  <dcterms:created xsi:type="dcterms:W3CDTF">2016-08-21T14:39:29Z</dcterms:created>
  <dcterms:modified xsi:type="dcterms:W3CDTF">2017-05-03T19:39:39Z</dcterms:modified>
</cp:coreProperties>
</file>