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068" autoAdjust="0"/>
  </p:normalViewPr>
  <p:slideViewPr>
    <p:cSldViewPr snapToGrid="0">
      <p:cViewPr varScale="1">
        <p:scale>
          <a:sx n="118" d="100"/>
          <a:sy n="118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184775"/>
          </a:xfrm>
        </p:spPr>
        <p:txBody>
          <a:bodyPr>
            <a:normAutofit lnSpcReduction="10000"/>
          </a:bodyPr>
          <a:lstStyle/>
          <a:p>
            <a:pPr algn="just"/>
            <a:r>
              <a:rPr lang="es-AR" altLang="es-AR" sz="1600" dirty="0" smtClean="0"/>
              <a:t>1) [2] Dados los lenguajes: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= {</a:t>
            </a:r>
            <a:r>
              <a:rPr lang="es-AR" altLang="es-AR" sz="1600" dirty="0" err="1" smtClean="0"/>
              <a:t>a,b</a:t>
            </a:r>
            <a:r>
              <a:rPr lang="es-AR" altLang="es-AR" sz="1600" dirty="0" smtClean="0"/>
              <a:t>} y L</a:t>
            </a:r>
            <a:r>
              <a:rPr lang="es-AR" altLang="es-AR" sz="1600" baseline="-25000" dirty="0" smtClean="0"/>
              <a:t>2</a:t>
            </a:r>
            <a:r>
              <a:rPr lang="es-AR" altLang="es-AR" sz="1600" dirty="0" smtClean="0"/>
              <a:t> = {w/w termina con a </a:t>
            </a:r>
            <a:r>
              <a:rPr lang="es-AR" altLang="es-AR" sz="1600" dirty="0" err="1" smtClean="0"/>
              <a:t>y|w</a:t>
            </a:r>
            <a:r>
              <a:rPr lang="es-AR" altLang="es-AR" sz="1600" dirty="0" smtClean="0"/>
              <a:t>|= 2} sobre el alfabeto </a:t>
            </a:r>
            <a:r>
              <a:rPr lang="el-GR" altLang="es-AR" sz="1600" dirty="0" smtClean="0"/>
              <a:t>Σ</a:t>
            </a:r>
            <a:r>
              <a:rPr lang="es-AR" altLang="es-AR" sz="1600" dirty="0" smtClean="0"/>
              <a:t> = {</a:t>
            </a:r>
            <a:r>
              <a:rPr lang="es-AR" altLang="es-AR" sz="1600" dirty="0" err="1" smtClean="0"/>
              <a:t>a,b,c,d</a:t>
            </a:r>
            <a:r>
              <a:rPr lang="es-AR" altLang="es-AR" sz="1600" dirty="0" smtClean="0"/>
              <a:t>}, definir por extensión los siguientes lenguajes:  </a:t>
            </a:r>
          </a:p>
          <a:p>
            <a:pPr lvl="2" algn="just"/>
            <a:r>
              <a:rPr lang="es-AR" altLang="es-AR" sz="1600" dirty="0" smtClean="0"/>
              <a:t>A) [1] </a:t>
            </a:r>
          </a:p>
          <a:p>
            <a:pPr lvl="2" algn="just"/>
            <a:r>
              <a:rPr lang="es-AR" altLang="es-AR" sz="1600" dirty="0" smtClean="0"/>
              <a:t>B) [1] </a:t>
            </a:r>
          </a:p>
          <a:p>
            <a:pPr algn="just"/>
            <a:r>
              <a:rPr lang="es-AR" altLang="es-AR" sz="1600" dirty="0" smtClean="0"/>
              <a:t>2) [2] Dado el alfabeto Σ= {0, 1} y el lenguaje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= {w </a:t>
            </a:r>
            <a:r>
              <a:rPr lang="el-GR" altLang="es-AR" sz="1600" dirty="0" smtClean="0"/>
              <a:t>ε</a:t>
            </a:r>
            <a:r>
              <a:rPr lang="es-AR" altLang="es-AR" sz="1600" dirty="0" smtClean="0"/>
              <a:t> Σ* / para todo w cada 0 es seguido inmediatamente de 1}</a:t>
            </a:r>
          </a:p>
          <a:p>
            <a:pPr lvl="1" algn="just"/>
            <a:r>
              <a:rPr lang="es-AR" altLang="es-AR" sz="1600" dirty="0" smtClean="0"/>
              <a:t>A) [1.5] Diseñar una gramática regular que genere las palabras del lenguaje.</a:t>
            </a:r>
          </a:p>
          <a:p>
            <a:pPr lvl="1" algn="just"/>
            <a:r>
              <a:rPr lang="es-AR" altLang="es-AR" sz="1600" dirty="0" smtClean="0"/>
              <a:t>B) [</a:t>
            </a:r>
            <a:r>
              <a:rPr lang="es-AR" altLang="es-AR" dirty="0" smtClean="0"/>
              <a:t>0</a:t>
            </a:r>
            <a:r>
              <a:rPr lang="es-AR" altLang="es-AR" sz="1600" dirty="0" smtClean="0"/>
              <a:t>.5] </a:t>
            </a:r>
            <a:r>
              <a:rPr lang="es-AR" altLang="es-AR" dirty="0" smtClean="0"/>
              <a:t>Generar el árbol de derivación de la cadena w = 101101.</a:t>
            </a:r>
            <a:endParaRPr lang="es-AR" altLang="es-AR" sz="1600" dirty="0" smtClean="0"/>
          </a:p>
          <a:p>
            <a:pPr algn="just"/>
            <a:r>
              <a:rPr lang="es-AR" altLang="es-AR" sz="1600" dirty="0" smtClean="0"/>
              <a:t>3) [2] Sea  la siguiente ER: (</a:t>
            </a:r>
            <a:r>
              <a:rPr lang="es-AR" altLang="es-AR" sz="1600" dirty="0" err="1" smtClean="0"/>
              <a:t>x|y|z</a:t>
            </a:r>
            <a:r>
              <a:rPr lang="es-AR" altLang="es-AR" sz="1600" dirty="0" smtClean="0"/>
              <a:t>)*</a:t>
            </a:r>
            <a:r>
              <a:rPr lang="es-AR" altLang="es-AR" sz="1600" dirty="0" err="1" smtClean="0"/>
              <a:t>xy</a:t>
            </a:r>
            <a:r>
              <a:rPr lang="es-AR" altLang="es-AR" sz="1600" dirty="0" smtClean="0"/>
              <a:t>, diseñar el </a:t>
            </a:r>
            <a:r>
              <a:rPr lang="es-AR" altLang="es-AR" sz="1600" b="1" dirty="0" smtClean="0"/>
              <a:t>AFD completo</a:t>
            </a:r>
          </a:p>
          <a:p>
            <a:pPr algn="just"/>
            <a:r>
              <a:rPr lang="es-AR" altLang="es-AR" sz="1600" dirty="0" smtClean="0"/>
              <a:t>4) [2] En base al AF, obtener la expresión regular.  Σ = {</a:t>
            </a:r>
            <a:r>
              <a:rPr lang="es-AR" altLang="es-AR" sz="1600" dirty="0" err="1" smtClean="0"/>
              <a:t>a,b</a:t>
            </a:r>
            <a:r>
              <a:rPr lang="es-AR" altLang="es-AR" sz="1600" dirty="0" smtClean="0"/>
              <a:t>}  Q={q0, q1, q2, q3}  Q0=q0  F={q3} ∆ = {(q0,a)q1,  (q0,b)q2,  (q1,a)q0, (q2,b)q3, (q3,b)q2}</a:t>
            </a:r>
          </a:p>
          <a:p>
            <a:pPr algn="just"/>
            <a:r>
              <a:rPr lang="es-AR" altLang="es-AR" sz="1600" dirty="0" smtClean="0"/>
              <a:t>5) [2] Escriba una expresión regular para los siguientes lenguajes:</a:t>
            </a:r>
          </a:p>
          <a:p>
            <a:pPr lvl="1" algn="just"/>
            <a:r>
              <a:rPr lang="es-AR" altLang="es-AR" sz="1400" dirty="0" smtClean="0"/>
              <a:t>A) [1] El conjunto de todas las cadenas formadas por 0s y 1s que contienen 101 como </a:t>
            </a:r>
            <a:r>
              <a:rPr lang="es-AR" altLang="es-AR" sz="1400" dirty="0" err="1" smtClean="0"/>
              <a:t>subcadena</a:t>
            </a:r>
            <a:r>
              <a:rPr lang="es-AR" altLang="es-AR" sz="1400" dirty="0" smtClean="0"/>
              <a:t>.</a:t>
            </a:r>
          </a:p>
          <a:p>
            <a:pPr lvl="1" algn="just"/>
            <a:r>
              <a:rPr lang="es-AR" altLang="es-AR" sz="1400" dirty="0" smtClean="0"/>
              <a:t>B) [1] El conjunto de todas la cadenas formadas por {</a:t>
            </a:r>
            <a:r>
              <a:rPr lang="es-AR" altLang="es-AR" sz="1400" dirty="0" err="1" smtClean="0"/>
              <a:t>a,b</a:t>
            </a:r>
            <a:r>
              <a:rPr lang="es-AR" altLang="es-AR" sz="1400" dirty="0" smtClean="0"/>
              <a:t>} que contienen un número par de a.</a:t>
            </a:r>
          </a:p>
          <a:p>
            <a:pPr lvl="1" algn="just"/>
            <a:endParaRPr lang="es-AR" altLang="es-AR" sz="1400" dirty="0" smtClean="0"/>
          </a:p>
          <a:p>
            <a:pPr algn="just">
              <a:buNone/>
            </a:pPr>
            <a:endParaRPr lang="es-AR" altLang="es-AR" sz="1600" dirty="0" smtClean="0"/>
          </a:p>
          <a:p>
            <a:pPr lvl="1" algn="just"/>
            <a:endParaRPr lang="es-AR" altLang="es-AR" sz="1600" dirty="0" smtClean="0"/>
          </a:p>
          <a:p>
            <a:pPr algn="just"/>
            <a:endParaRPr lang="es-AR" altLang="es-AR" sz="16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Primer Examen Parcial (</a:t>
            </a:r>
            <a:r>
              <a:rPr lang="es-AR" altLang="es-AR" sz="1200" b="1" kern="0" dirty="0" smtClean="0"/>
              <a:t>2018) </a:t>
            </a:r>
            <a:endParaRPr lang="es-AR" altLang="es-AR" sz="1200" b="1" kern="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2170006"/>
              </p:ext>
            </p:extLst>
          </p:nvPr>
        </p:nvGraphicFramePr>
        <p:xfrm>
          <a:off x="4292600" y="1856503"/>
          <a:ext cx="682171" cy="322262"/>
        </p:xfrm>
        <a:graphic>
          <a:graphicData uri="http://schemas.openxmlformats.org/presentationml/2006/ole">
            <p:oleObj spid="_x0000_s1056" name="Ecuación" r:id="rId5" imgW="457002" imgH="215806" progId="Equation.3">
              <p:embed/>
            </p:oleObj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1005093"/>
              </p:ext>
            </p:extLst>
          </p:nvPr>
        </p:nvGraphicFramePr>
        <p:xfrm>
          <a:off x="4276725" y="2232995"/>
          <a:ext cx="521914" cy="328612"/>
        </p:xfrm>
        <a:graphic>
          <a:graphicData uri="http://schemas.openxmlformats.org/presentationml/2006/ole">
            <p:oleObj spid="_x0000_s1057" name="Ecuación" r:id="rId6" imgW="342603" imgH="2157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Primer Examen Parcial (</a:t>
            </a:r>
            <a:r>
              <a:rPr lang="es-AR" altLang="es-AR" sz="1200" b="1" kern="0" dirty="0" smtClean="0"/>
              <a:t>2018)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9156734"/>
              </p:ext>
            </p:extLst>
          </p:nvPr>
        </p:nvGraphicFramePr>
        <p:xfrm>
          <a:off x="3091636" y="1206043"/>
          <a:ext cx="7215237" cy="524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0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004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EJ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B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1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 </a:t>
                      </a:r>
                      <a:r>
                        <a:rPr lang="es-AR" altLang="es-AR" sz="1600" b="0" dirty="0" smtClean="0"/>
                        <a:t> ᵔ  L</a:t>
                      </a:r>
                      <a:r>
                        <a:rPr lang="es-AR" altLang="es-AR" sz="1600" b="0" baseline="-25000" dirty="0" smtClean="0"/>
                        <a:t>2  </a:t>
                      </a:r>
                      <a:r>
                        <a:rPr lang="es-AR" altLang="es-AR" sz="1600" b="0" dirty="0" smtClean="0"/>
                        <a:t>= {} = </a:t>
                      </a:r>
                      <a:r>
                        <a:rPr lang="es-AR" altLang="es-AR" sz="1600" b="0" dirty="0" smtClean="0">
                          <a:latin typeface="Calibri"/>
                        </a:rPr>
                        <a:t>Ø</a:t>
                      </a:r>
                      <a:r>
                        <a:rPr lang="es-AR" altLang="es-AR" sz="1600" b="0" baseline="-25000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</a:t>
                      </a:r>
                      <a:r>
                        <a:rPr lang="es-AR" altLang="es-AR" sz="1600" b="0" dirty="0" smtClean="0"/>
                        <a:t>.L</a:t>
                      </a:r>
                      <a:r>
                        <a:rPr lang="es-AR" altLang="es-AR" sz="1600" b="0" baseline="-25000" dirty="0" smtClean="0"/>
                        <a:t>2</a:t>
                      </a:r>
                      <a:r>
                        <a:rPr lang="es-AR" altLang="es-AR" sz="1600" b="0" dirty="0" smtClean="0"/>
                        <a:t>={</a:t>
                      </a:r>
                      <a:r>
                        <a:rPr lang="es-AR" altLang="es-AR" sz="1600" b="0" dirty="0" err="1" smtClean="0"/>
                        <a:t>aaa,aba,aca,ada,baa</a:t>
                      </a:r>
                      <a:r>
                        <a:rPr lang="es-AR" altLang="es-AR" sz="1600" b="0" dirty="0" smtClean="0"/>
                        <a:t>, </a:t>
                      </a:r>
                      <a:r>
                        <a:rPr lang="es-AR" altLang="es-AR" sz="1600" b="0" dirty="0" err="1" smtClean="0"/>
                        <a:t>bba,bca,bda</a:t>
                      </a:r>
                      <a:r>
                        <a:rPr lang="es-AR" altLang="es-AR" sz="1600" b="0" dirty="0" smtClean="0"/>
                        <a:t>} </a:t>
                      </a:r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1735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2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dirty="0" smtClean="0"/>
                        <a:t>S </a:t>
                      </a:r>
                      <a:r>
                        <a:rPr lang="es-AR" altLang="es-AR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l-GR" sz="1600" b="1" dirty="0" smtClean="0">
                          <a:cs typeface="Times New Roman" pitchFamily="18" charset="0"/>
                        </a:rPr>
                        <a:t>λ</a:t>
                      </a:r>
                      <a:r>
                        <a:rPr lang="es-AR" sz="1600" b="1" dirty="0" smtClean="0">
                          <a:cs typeface="Times New Roman" pitchFamily="18" charset="0"/>
                        </a:rPr>
                        <a:t>|</a:t>
                      </a:r>
                      <a:r>
                        <a:rPr lang="es-AR" altLang="es-AR" sz="1600" dirty="0" smtClean="0">
                          <a:sym typeface="Wingdings" pitchFamily="2" charset="2"/>
                        </a:rPr>
                        <a:t>0X|1S</a:t>
                      </a:r>
                    </a:p>
                    <a:p>
                      <a:r>
                        <a:rPr lang="es-AR" altLang="es-AR" sz="1600" dirty="0" smtClean="0">
                          <a:sym typeface="Wingdings" pitchFamily="2" charset="2"/>
                        </a:rPr>
                        <a:t>X 1S</a:t>
                      </a:r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baseline="0" dirty="0" smtClean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75582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3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9866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4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/>
                        <a:t>(</a:t>
                      </a:r>
                      <a:r>
                        <a:rPr lang="es-AR" sz="1600" dirty="0" err="1" smtClean="0"/>
                        <a:t>aa</a:t>
                      </a:r>
                      <a:r>
                        <a:rPr lang="es-AR" sz="1600" dirty="0" smtClean="0"/>
                        <a:t>)*</a:t>
                      </a:r>
                      <a:r>
                        <a:rPr lang="es-AR" sz="1600" dirty="0" err="1" smtClean="0"/>
                        <a:t>bb</a:t>
                      </a:r>
                      <a:r>
                        <a:rPr lang="es-AR" sz="1600" dirty="0" smtClean="0"/>
                        <a:t>(</a:t>
                      </a:r>
                      <a:r>
                        <a:rPr lang="es-AR" sz="1600" dirty="0" err="1" smtClean="0"/>
                        <a:t>bb</a:t>
                      </a:r>
                      <a:r>
                        <a:rPr lang="es-AR" sz="1600" dirty="0" smtClean="0"/>
                        <a:t>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9913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5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(0|1)*101(0|1)*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Min 2 aes </a:t>
                      </a:r>
                      <a:r>
                        <a:rPr lang="es-ES" sz="1600" dirty="0" smtClean="0">
                          <a:sym typeface="Wingdings" pitchFamily="2" charset="2"/>
                        </a:rPr>
                        <a:t></a:t>
                      </a:r>
                      <a:r>
                        <a:rPr lang="es-ES" sz="1600" dirty="0" smtClean="0"/>
                        <a:t> (b*ab*ab</a:t>
                      </a:r>
                      <a:r>
                        <a:rPr lang="es-ES" sz="1600" dirty="0" smtClean="0"/>
                        <a:t>*)</a:t>
                      </a:r>
                      <a:r>
                        <a:rPr lang="es-ES" sz="1600" baseline="30000" dirty="0" smtClean="0"/>
                        <a:t>+ </a:t>
                      </a:r>
                      <a:endParaRPr lang="es-ES" sz="1600" baseline="30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Min 0 aes </a:t>
                      </a:r>
                      <a:r>
                        <a:rPr lang="es-ES" sz="1600" dirty="0" smtClean="0">
                          <a:sym typeface="Wingdings" pitchFamily="2" charset="2"/>
                        </a:rPr>
                        <a:t></a:t>
                      </a:r>
                      <a:r>
                        <a:rPr lang="es-ES" sz="1600" dirty="0" smtClean="0"/>
                        <a:t> b*</a:t>
                      </a:r>
                      <a:r>
                        <a:rPr lang="es-ES" sz="1600" baseline="0" dirty="0" smtClean="0"/>
                        <a:t>|</a:t>
                      </a:r>
                      <a:r>
                        <a:rPr lang="es-ES" sz="1600" dirty="0" smtClean="0"/>
                        <a:t>(b*ab*ab*)*</a:t>
                      </a:r>
                      <a:r>
                        <a:rPr lang="es-ES" sz="1600" baseline="30000" dirty="0" smtClean="0"/>
                        <a:t> </a:t>
                      </a:r>
                    </a:p>
                    <a:p>
                      <a:endParaRPr lang="es-AR" sz="16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6587393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9849521"/>
              </p:ext>
            </p:extLst>
          </p:nvPr>
        </p:nvGraphicFramePr>
        <p:xfrm>
          <a:off x="3727562" y="3516927"/>
          <a:ext cx="2996420" cy="112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105">
                  <a:extLst>
                    <a:ext uri="{9D8B030D-6E8A-4147-A177-3AD203B41FA5}">
                      <a16:colId xmlns:a16="http://schemas.microsoft.com/office/drawing/2014/main" xmlns="" val="252330371"/>
                    </a:ext>
                  </a:extLst>
                </a:gridCol>
                <a:gridCol w="749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8224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Q\</a:t>
                      </a:r>
                      <a:r>
                        <a:rPr lang="es-AR" altLang="es-AR" sz="1200" dirty="0" smtClean="0"/>
                        <a:t>Σ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x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y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z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475"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/>
                        <a:t>&gt;[q0]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[qoq1]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[q0]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[q0]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475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[qoq1]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[qoq1]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[qoq2]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[q0]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475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*[qoq2]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[qoq1]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[</a:t>
                      </a:r>
                      <a:r>
                        <a:rPr lang="es-AR" sz="1200" dirty="0" err="1" smtClean="0"/>
                        <a:t>qo</a:t>
                      </a:r>
                      <a:r>
                        <a:rPr lang="es-AR" sz="1200" dirty="0" smtClean="0"/>
                        <a:t>]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[q0]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1132" y="2159070"/>
            <a:ext cx="2078390" cy="263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</TotalTime>
  <Words>371</Words>
  <Application>Microsoft Office PowerPoint</Application>
  <PresentationFormat>Personalizado</PresentationFormat>
  <Paragraphs>53</Paragraphs>
  <Slides>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Espiral</vt:lpstr>
      <vt:lpstr>Ecuación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620</cp:revision>
  <dcterms:created xsi:type="dcterms:W3CDTF">2016-08-21T14:39:29Z</dcterms:created>
  <dcterms:modified xsi:type="dcterms:W3CDTF">2018-04-26T12:36:58Z</dcterms:modified>
</cp:coreProperties>
</file>