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068" autoAdjust="0"/>
  </p:normalViewPr>
  <p:slideViewPr>
    <p:cSldViewPr snapToGrid="0">
      <p:cViewPr>
        <p:scale>
          <a:sx n="66" d="100"/>
          <a:sy n="66" d="100"/>
        </p:scale>
        <p:origin x="-2316" y="-123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25/04/2019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63461" y="1363006"/>
            <a:ext cx="8229600" cy="5184775"/>
          </a:xfrm>
        </p:spPr>
        <p:txBody>
          <a:bodyPr>
            <a:noAutofit/>
          </a:bodyPr>
          <a:lstStyle/>
          <a:p>
            <a:pPr algn="just"/>
            <a:r>
              <a:rPr lang="es-AR" altLang="es-AR" sz="1600" dirty="0"/>
              <a:t>1) [2] Dados los siguientes lenguajes definidos sobre el </a:t>
            </a:r>
            <a:r>
              <a:rPr lang="el-GR" altLang="es-AR" sz="1600" dirty="0"/>
              <a:t>Σ</a:t>
            </a:r>
            <a:r>
              <a:rPr lang="es-AR" altLang="es-AR" sz="1600" dirty="0"/>
              <a:t> = {a, b, c}, L</a:t>
            </a:r>
            <a:r>
              <a:rPr lang="es-AR" altLang="es-AR" sz="1600" baseline="-25000" dirty="0"/>
              <a:t>1 </a:t>
            </a:r>
            <a:r>
              <a:rPr lang="es-AR" altLang="es-AR" sz="1600" dirty="0"/>
              <a:t>= {a</a:t>
            </a:r>
            <a:r>
              <a:rPr lang="es-AR" altLang="es-AR" sz="1600" baseline="30000" dirty="0"/>
              <a:t>2n</a:t>
            </a:r>
            <a:r>
              <a:rPr lang="es-AR" altLang="es-AR" sz="1600" dirty="0"/>
              <a:t>b</a:t>
            </a:r>
            <a:r>
              <a:rPr lang="es-AR" altLang="es-AR" sz="1600" baseline="30000" dirty="0"/>
              <a:t>j</a:t>
            </a:r>
            <a:r>
              <a:rPr lang="es-AR" altLang="es-AR" sz="1600" dirty="0"/>
              <a:t>c</a:t>
            </a:r>
            <a:r>
              <a:rPr lang="es-AR" altLang="es-AR" sz="1600" baseline="30000" dirty="0"/>
              <a:t>n</a:t>
            </a:r>
            <a:r>
              <a:rPr lang="es-AR" altLang="es-AR" sz="1600" dirty="0"/>
              <a:t> / n, j ≥ 0}, L</a:t>
            </a:r>
            <a:r>
              <a:rPr lang="es-AR" altLang="es-AR" sz="1600" baseline="-25000" dirty="0"/>
              <a:t>2</a:t>
            </a:r>
            <a:r>
              <a:rPr lang="es-AR" altLang="es-AR" sz="1600" dirty="0"/>
              <a:t> = {a</a:t>
            </a:r>
            <a:r>
              <a:rPr lang="es-AR" altLang="es-AR" sz="1600" baseline="30000" dirty="0"/>
              <a:t>2k</a:t>
            </a:r>
            <a:r>
              <a:rPr lang="es-AR" altLang="es-AR" sz="1600" dirty="0"/>
              <a:t>c</a:t>
            </a:r>
            <a:r>
              <a:rPr lang="es-AR" altLang="es-AR" sz="1600" baseline="30000" dirty="0"/>
              <a:t>i</a:t>
            </a:r>
            <a:r>
              <a:rPr lang="es-AR" altLang="es-AR" sz="1600" dirty="0"/>
              <a:t> / i &gt; 0 y k ≥ 0} y L</a:t>
            </a:r>
            <a:r>
              <a:rPr lang="es-AR" altLang="es-AR" sz="1600" baseline="-25000" dirty="0"/>
              <a:t>3</a:t>
            </a:r>
            <a:r>
              <a:rPr lang="es-AR" altLang="es-AR" sz="1600" dirty="0"/>
              <a:t> = {</a:t>
            </a:r>
            <a:r>
              <a:rPr lang="el-GR" altLang="es-AR" sz="1600" dirty="0"/>
              <a:t>λ</a:t>
            </a:r>
            <a:r>
              <a:rPr lang="es-AR" altLang="es-AR" sz="1600" dirty="0"/>
              <a:t>, </a:t>
            </a:r>
            <a:r>
              <a:rPr lang="es-AR" altLang="es-AR" sz="1600" dirty="0" err="1"/>
              <a:t>aa</a:t>
            </a:r>
            <a:r>
              <a:rPr lang="es-AR" altLang="es-AR" sz="1600" dirty="0"/>
              <a:t>, c}. Calcular el lenguaje resultante de las siguientes operaciones:  L</a:t>
            </a:r>
            <a:r>
              <a:rPr lang="es-AR" altLang="es-AR" sz="1600" baseline="-25000" dirty="0"/>
              <a:t>2</a:t>
            </a:r>
            <a:r>
              <a:rPr lang="es-AR" altLang="es-AR" sz="1600" dirty="0"/>
              <a:t> </a:t>
            </a:r>
            <a:r>
              <a:rPr lang="es-AR" altLang="es-AR" sz="1600" baseline="30000" dirty="0"/>
              <a:t>R</a:t>
            </a:r>
            <a:r>
              <a:rPr lang="es-AR" altLang="es-AR" sz="1600" dirty="0"/>
              <a:t> </a:t>
            </a:r>
            <a:r>
              <a:rPr lang="es-AR" altLang="es-AR" sz="1600" dirty="0">
                <a:cs typeface="Arial" panose="020B0604020202020204" pitchFamily="34" charset="0"/>
              </a:rPr>
              <a:t>∩ </a:t>
            </a:r>
            <a:r>
              <a:rPr lang="es-AR" altLang="es-AR" sz="1600" dirty="0"/>
              <a:t>L</a:t>
            </a:r>
            <a:r>
              <a:rPr lang="es-AR" altLang="es-AR" sz="1600" baseline="-25000" dirty="0"/>
              <a:t>3</a:t>
            </a:r>
            <a:endParaRPr lang="es-AR" altLang="es-AR" sz="1600" dirty="0"/>
          </a:p>
          <a:p>
            <a:pPr algn="just"/>
            <a:r>
              <a:rPr lang="es-AR" altLang="es-AR" sz="1600" dirty="0"/>
              <a:t>2) [4] Diseñar la gramática correspondiente según su tipo más restrictivo. </a:t>
            </a:r>
          </a:p>
          <a:p>
            <a:pPr lvl="1" algn="just"/>
            <a:r>
              <a:rPr lang="es-AR" altLang="es-AR" dirty="0"/>
              <a:t>A) [2] L está representado por la ER (</a:t>
            </a:r>
            <a:r>
              <a:rPr lang="es-AR" altLang="es-AR" dirty="0" err="1"/>
              <a:t>a|bc</a:t>
            </a:r>
            <a:r>
              <a:rPr lang="es-AR" altLang="es-AR" dirty="0"/>
              <a:t>)* (</a:t>
            </a:r>
            <a:r>
              <a:rPr lang="es-AR" altLang="es-AR" dirty="0" err="1"/>
              <a:t>dd|c</a:t>
            </a:r>
            <a:r>
              <a:rPr lang="es-AR" altLang="es-AR" dirty="0"/>
              <a:t>)*</a:t>
            </a:r>
          </a:p>
          <a:p>
            <a:pPr lvl="1" algn="just"/>
            <a:r>
              <a:rPr lang="es-AR" altLang="es-AR" dirty="0"/>
              <a:t>B) [2]  L = {w / w </a:t>
            </a:r>
            <a:r>
              <a:rPr lang="el-GR" altLang="es-AR" dirty="0">
                <a:cs typeface="Arial" panose="020B0604020202020204" pitchFamily="34" charset="0"/>
              </a:rPr>
              <a:t>ϵ</a:t>
            </a:r>
            <a:r>
              <a:rPr lang="es-AR" altLang="es-AR" dirty="0">
                <a:cs typeface="Arial" panose="020B0604020202020204" pitchFamily="34" charset="0"/>
              </a:rPr>
              <a:t> {a, b, c}* donde el símbolo a aparece de a pares, el símbolo c puede venir luego de una b u otra c}</a:t>
            </a:r>
            <a:endParaRPr lang="es-AR" altLang="es-AR" dirty="0"/>
          </a:p>
          <a:p>
            <a:pPr algn="just"/>
            <a:r>
              <a:rPr lang="es-AR" altLang="es-AR" sz="1600" dirty="0"/>
              <a:t>3) [2] Calcular la ER para el lenguaje L = {w / w </a:t>
            </a:r>
            <a:r>
              <a:rPr lang="el-GR" altLang="es-AR" sz="1600" dirty="0">
                <a:cs typeface="Arial" panose="020B0604020202020204" pitchFamily="34" charset="0"/>
              </a:rPr>
              <a:t>ϵ</a:t>
            </a:r>
            <a:r>
              <a:rPr lang="es-AR" altLang="es-AR" sz="1600" dirty="0">
                <a:cs typeface="Arial" panose="020B0604020202020204" pitchFamily="34" charset="0"/>
              </a:rPr>
              <a:t> {+, -, %}* , w empieza y termina con distinto símbolo}. No usar más de 25 operadores.</a:t>
            </a:r>
            <a:endParaRPr lang="es-AR" altLang="es-AR" sz="1600" b="1" dirty="0"/>
          </a:p>
          <a:p>
            <a:pPr algn="just"/>
            <a:r>
              <a:rPr lang="es-AR" altLang="es-AR" sz="1600" dirty="0"/>
              <a:t>4) [2] Convierta el AFN en un AFD equivalente:</a:t>
            </a:r>
          </a:p>
          <a:p>
            <a:pPr marL="457200" lvl="1" indent="0" algn="just">
              <a:buNone/>
            </a:pPr>
            <a:r>
              <a:rPr lang="es-AR" altLang="es-AR" dirty="0"/>
              <a:t>&lt;{q0, q1}, {&amp;, #}, q0, {q0}, </a:t>
            </a:r>
            <a:r>
              <a:rPr lang="el-GR" altLang="es-AR" dirty="0"/>
              <a:t>δ</a:t>
            </a:r>
            <a:r>
              <a:rPr lang="es-AR" altLang="es-AR" dirty="0"/>
              <a:t>&gt; donde </a:t>
            </a:r>
            <a:r>
              <a:rPr lang="el-GR" altLang="es-AR" dirty="0"/>
              <a:t>δ</a:t>
            </a:r>
            <a:r>
              <a:rPr lang="es-AR" altLang="es-AR" dirty="0"/>
              <a:t> es:</a:t>
            </a:r>
          </a:p>
          <a:p>
            <a:pPr marL="457200" lvl="1" indent="0" algn="just">
              <a:buNone/>
            </a:pPr>
            <a:r>
              <a:rPr lang="el-GR" altLang="es-AR" dirty="0"/>
              <a:t>δ</a:t>
            </a:r>
            <a:r>
              <a:rPr lang="es-AR" altLang="es-AR" dirty="0"/>
              <a:t>(q0, &amp;) = {q0, q1}</a:t>
            </a:r>
          </a:p>
          <a:p>
            <a:pPr marL="457200" lvl="1" indent="0" algn="just">
              <a:buNone/>
            </a:pPr>
            <a:r>
              <a:rPr lang="el-GR" altLang="es-AR" dirty="0"/>
              <a:t>δ</a:t>
            </a:r>
            <a:r>
              <a:rPr lang="es-AR" altLang="es-AR" dirty="0"/>
              <a:t>(q0, #) = {q1}</a:t>
            </a:r>
          </a:p>
          <a:p>
            <a:pPr marL="457200" lvl="1" indent="0" algn="just">
              <a:buNone/>
            </a:pPr>
            <a:r>
              <a:rPr lang="el-GR" altLang="es-AR" dirty="0"/>
              <a:t>δ</a:t>
            </a:r>
            <a:r>
              <a:rPr lang="es-AR" altLang="es-AR" dirty="0"/>
              <a:t>(q1, #) = {q0}</a:t>
            </a:r>
          </a:p>
          <a:p>
            <a:pPr marL="457200" lvl="1" indent="0" algn="just">
              <a:buNone/>
            </a:pPr>
            <a:r>
              <a:rPr lang="es-AR" altLang="es-AR" dirty="0"/>
              <a:t>Justificar porque el AF resultante es AFD.</a:t>
            </a:r>
          </a:p>
          <a:p>
            <a:pPr algn="just">
              <a:buNone/>
            </a:pPr>
            <a:endParaRPr lang="es-AR" altLang="es-AR" sz="1600" dirty="0"/>
          </a:p>
          <a:p>
            <a:pPr lvl="1" algn="just"/>
            <a:endParaRPr lang="es-AR" altLang="es-AR" dirty="0"/>
          </a:p>
          <a:p>
            <a:pPr algn="just"/>
            <a:endParaRPr lang="es-AR" altLang="es-AR" sz="16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2563461" y="155474"/>
            <a:ext cx="3362049" cy="9418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Universidad Nacional del Oeste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Lenguajes Formales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Primer Examen Parcial (2019) 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="" xmlns:a16="http://schemas.microsoft.com/office/drawing/2014/main" id="{D84FC064-E895-4974-B567-DA3808C88626}"/>
              </a:ext>
            </a:extLst>
          </p:cNvPr>
          <p:cNvSpPr txBox="1">
            <a:spLocks/>
          </p:cNvSpPr>
          <p:nvPr/>
        </p:nvSpPr>
        <p:spPr bwMode="auto">
          <a:xfrm>
            <a:off x="7947514" y="198406"/>
            <a:ext cx="3362049" cy="9418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Apellido y Nombre: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Legajo: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NOTA:</a:t>
            </a:r>
          </a:p>
        </p:txBody>
      </p:sp>
      <p:pic>
        <p:nvPicPr>
          <p:cNvPr id="1026" name="Picture 36" descr="Imagen relacionad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2616" y="250853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26663" y="1363006"/>
            <a:ext cx="5680652" cy="5184775"/>
          </a:xfrm>
        </p:spPr>
        <p:txBody>
          <a:bodyPr>
            <a:noAutofit/>
          </a:bodyPr>
          <a:lstStyle/>
          <a:p>
            <a:pPr algn="just"/>
            <a:r>
              <a:rPr lang="es-AR" altLang="es-AR" dirty="0" smtClean="0"/>
              <a:t>1</a:t>
            </a:r>
            <a:r>
              <a:rPr lang="es-AR" altLang="es-AR" dirty="0"/>
              <a:t>) </a:t>
            </a:r>
            <a:r>
              <a:rPr lang="es-AR" altLang="es-AR" dirty="0" smtClean="0"/>
              <a:t>L</a:t>
            </a:r>
            <a:r>
              <a:rPr lang="es-AR" altLang="es-AR" baseline="-25000" dirty="0" smtClean="0"/>
              <a:t>2</a:t>
            </a:r>
            <a:r>
              <a:rPr lang="es-AR" altLang="es-AR" dirty="0" smtClean="0"/>
              <a:t> </a:t>
            </a:r>
            <a:r>
              <a:rPr lang="es-AR" altLang="es-AR" baseline="30000" dirty="0"/>
              <a:t>R</a:t>
            </a:r>
            <a:r>
              <a:rPr lang="es-AR" altLang="es-AR" dirty="0"/>
              <a:t> </a:t>
            </a:r>
            <a:r>
              <a:rPr lang="es-AR" altLang="es-AR" dirty="0">
                <a:cs typeface="Arial" panose="020B0604020202020204" pitchFamily="34" charset="0"/>
              </a:rPr>
              <a:t>∩ </a:t>
            </a:r>
            <a:r>
              <a:rPr lang="es-AR" altLang="es-AR" dirty="0" smtClean="0"/>
              <a:t>L</a:t>
            </a:r>
            <a:r>
              <a:rPr lang="es-AR" altLang="es-AR" baseline="-25000" dirty="0" smtClean="0"/>
              <a:t>3  </a:t>
            </a:r>
            <a:r>
              <a:rPr lang="es-AR" altLang="es-AR" dirty="0" smtClean="0"/>
              <a:t>= {c}</a:t>
            </a:r>
            <a:endParaRPr lang="es-AR" altLang="es-AR" dirty="0"/>
          </a:p>
          <a:p>
            <a:pPr algn="just"/>
            <a:r>
              <a:rPr lang="es-AR" altLang="es-AR" dirty="0" smtClean="0"/>
              <a:t>2) </a:t>
            </a:r>
          </a:p>
          <a:p>
            <a:pPr lvl="1" algn="just"/>
            <a:r>
              <a:rPr lang="es-AR" altLang="es-AR" sz="1800" dirty="0" smtClean="0"/>
              <a:t>A</a:t>
            </a:r>
            <a:r>
              <a:rPr lang="es-AR" altLang="es-AR" sz="1800" dirty="0"/>
              <a:t>) </a:t>
            </a:r>
            <a:r>
              <a:rPr lang="es-AR" altLang="es-AR" sz="1800" dirty="0" smtClean="0"/>
              <a:t>Si </a:t>
            </a:r>
            <a:r>
              <a:rPr lang="el-GR" altLang="es-AR" sz="1800" dirty="0" smtClean="0"/>
              <a:t>Σ</a:t>
            </a:r>
            <a:r>
              <a:rPr lang="es-AR" altLang="es-AR" sz="1800" dirty="0" smtClean="0"/>
              <a:t> = {a, </a:t>
            </a:r>
            <a:r>
              <a:rPr lang="es-AR" altLang="es-AR" sz="1800" dirty="0" err="1" smtClean="0"/>
              <a:t>bc</a:t>
            </a:r>
            <a:r>
              <a:rPr lang="es-AR" altLang="es-AR" sz="1800" dirty="0" smtClean="0"/>
              <a:t>, </a:t>
            </a:r>
            <a:r>
              <a:rPr lang="es-AR" altLang="es-AR" sz="1800" dirty="0" err="1" smtClean="0"/>
              <a:t>dd</a:t>
            </a:r>
            <a:r>
              <a:rPr lang="es-AR" altLang="es-AR" sz="1800" dirty="0" smtClean="0"/>
              <a:t>, c}</a:t>
            </a:r>
          </a:p>
          <a:p>
            <a:pPr lvl="2" algn="just"/>
            <a:r>
              <a:rPr lang="es-AR" altLang="es-AR" sz="1800" dirty="0" smtClean="0"/>
              <a:t> S </a:t>
            </a:r>
            <a:r>
              <a:rPr lang="es-AR" altLang="es-AR" sz="1800" dirty="0" smtClean="0">
                <a:sym typeface="Wingdings" pitchFamily="2" charset="2"/>
              </a:rPr>
              <a:t> </a:t>
            </a:r>
            <a:r>
              <a:rPr lang="es-AR" altLang="es-AR" sz="1800" dirty="0" err="1" smtClean="0">
                <a:sym typeface="Wingdings" pitchFamily="2" charset="2"/>
              </a:rPr>
              <a:t>aS</a:t>
            </a:r>
            <a:r>
              <a:rPr lang="es-AR" altLang="es-AR" sz="1800" dirty="0" smtClean="0">
                <a:sym typeface="Wingdings" pitchFamily="2" charset="2"/>
              </a:rPr>
              <a:t> | </a:t>
            </a:r>
            <a:r>
              <a:rPr lang="es-AR" altLang="es-AR" sz="1800" dirty="0" err="1" smtClean="0">
                <a:sym typeface="Wingdings" pitchFamily="2" charset="2"/>
              </a:rPr>
              <a:t>bcS</a:t>
            </a:r>
            <a:r>
              <a:rPr lang="es-AR" altLang="es-AR" sz="1800" dirty="0" smtClean="0">
                <a:sym typeface="Wingdings" pitchFamily="2" charset="2"/>
              </a:rPr>
              <a:t> | </a:t>
            </a:r>
            <a:r>
              <a:rPr lang="el-GR" altLang="es-AR" sz="1800" dirty="0" smtClean="0"/>
              <a:t>λ</a:t>
            </a:r>
            <a:r>
              <a:rPr lang="es-AR" altLang="es-AR" sz="1800" dirty="0" smtClean="0"/>
              <a:t> | </a:t>
            </a:r>
            <a:r>
              <a:rPr lang="es-AR" altLang="es-AR" sz="1800" dirty="0" err="1" smtClean="0"/>
              <a:t>dd</a:t>
            </a:r>
            <a:r>
              <a:rPr lang="es-AR" altLang="es-AR" sz="1800" dirty="0" smtClean="0"/>
              <a:t> | c | </a:t>
            </a:r>
            <a:r>
              <a:rPr lang="es-AR" altLang="es-AR" sz="1800" dirty="0" err="1" smtClean="0"/>
              <a:t>ddA</a:t>
            </a:r>
            <a:r>
              <a:rPr lang="es-AR" altLang="es-AR" sz="1800" dirty="0" smtClean="0"/>
              <a:t> | </a:t>
            </a:r>
            <a:r>
              <a:rPr lang="es-AR" altLang="es-AR" sz="1800" dirty="0" err="1" smtClean="0"/>
              <a:t>cA</a:t>
            </a:r>
            <a:endParaRPr lang="es-AR" altLang="es-AR" sz="1800" dirty="0" smtClean="0"/>
          </a:p>
          <a:p>
            <a:pPr lvl="2" algn="just"/>
            <a:r>
              <a:rPr lang="es-AR" altLang="es-AR" sz="1800" dirty="0" smtClean="0"/>
              <a:t>A </a:t>
            </a:r>
            <a:r>
              <a:rPr lang="es-AR" altLang="es-AR" sz="1800" dirty="0" smtClean="0">
                <a:sym typeface="Wingdings" pitchFamily="2" charset="2"/>
              </a:rPr>
              <a:t> </a:t>
            </a:r>
            <a:r>
              <a:rPr lang="es-AR" altLang="es-AR" sz="1800" dirty="0" err="1" smtClean="0">
                <a:sym typeface="Wingdings" pitchFamily="2" charset="2"/>
              </a:rPr>
              <a:t>ddA</a:t>
            </a:r>
            <a:r>
              <a:rPr lang="es-AR" altLang="es-AR" sz="1800" dirty="0" smtClean="0">
                <a:sym typeface="Wingdings" pitchFamily="2" charset="2"/>
              </a:rPr>
              <a:t> | </a:t>
            </a:r>
            <a:r>
              <a:rPr lang="es-AR" altLang="es-AR" sz="1800" dirty="0" err="1" smtClean="0">
                <a:sym typeface="Wingdings" pitchFamily="2" charset="2"/>
              </a:rPr>
              <a:t>cA</a:t>
            </a:r>
            <a:r>
              <a:rPr lang="es-AR" altLang="es-AR" sz="1800" dirty="0" smtClean="0">
                <a:sym typeface="Wingdings" pitchFamily="2" charset="2"/>
              </a:rPr>
              <a:t> | </a:t>
            </a:r>
            <a:r>
              <a:rPr lang="es-AR" altLang="es-AR" sz="1800" dirty="0" err="1" smtClean="0">
                <a:sym typeface="Wingdings" pitchFamily="2" charset="2"/>
              </a:rPr>
              <a:t>dd</a:t>
            </a:r>
            <a:r>
              <a:rPr lang="es-AR" altLang="es-AR" sz="1800" dirty="0" smtClean="0">
                <a:sym typeface="Wingdings" pitchFamily="2" charset="2"/>
              </a:rPr>
              <a:t> | c</a:t>
            </a:r>
            <a:endParaRPr lang="es-AR" altLang="es-AR" sz="1800" dirty="0" smtClean="0"/>
          </a:p>
          <a:p>
            <a:pPr lvl="1" algn="just"/>
            <a:r>
              <a:rPr lang="es-AR" altLang="es-AR" sz="1800" dirty="0" smtClean="0"/>
              <a:t>A) </a:t>
            </a:r>
            <a:r>
              <a:rPr lang="es-AR" altLang="es-AR" sz="1800" dirty="0" smtClean="0"/>
              <a:t>Si </a:t>
            </a:r>
            <a:r>
              <a:rPr lang="el-GR" altLang="es-AR" sz="1800" dirty="0" smtClean="0"/>
              <a:t>Σ</a:t>
            </a:r>
            <a:r>
              <a:rPr lang="es-AR" altLang="es-AR" sz="1800" dirty="0" smtClean="0"/>
              <a:t> = {a, </a:t>
            </a:r>
            <a:r>
              <a:rPr lang="es-AR" altLang="es-AR" sz="1800" dirty="0" smtClean="0"/>
              <a:t>b,  c, d}</a:t>
            </a:r>
          </a:p>
          <a:p>
            <a:pPr lvl="2" algn="just"/>
            <a:r>
              <a:rPr lang="es-AR" altLang="es-AR" sz="1800" dirty="0" smtClean="0"/>
              <a:t> S </a:t>
            </a:r>
            <a:r>
              <a:rPr lang="es-AR" altLang="es-AR" sz="1800" dirty="0" smtClean="0">
                <a:sym typeface="Wingdings" pitchFamily="2" charset="2"/>
              </a:rPr>
              <a:t> </a:t>
            </a:r>
            <a:r>
              <a:rPr lang="es-AR" altLang="es-AR" sz="1800" dirty="0" err="1" smtClean="0">
                <a:sym typeface="Wingdings" pitchFamily="2" charset="2"/>
              </a:rPr>
              <a:t>aS</a:t>
            </a:r>
            <a:r>
              <a:rPr lang="es-AR" altLang="es-AR" sz="1800" dirty="0" smtClean="0">
                <a:sym typeface="Wingdings" pitchFamily="2" charset="2"/>
              </a:rPr>
              <a:t> | </a:t>
            </a:r>
            <a:r>
              <a:rPr lang="es-AR" altLang="es-AR" sz="1800" dirty="0" err="1" smtClean="0">
                <a:sym typeface="Wingdings" pitchFamily="2" charset="2"/>
              </a:rPr>
              <a:t>bA</a:t>
            </a:r>
            <a:r>
              <a:rPr lang="es-AR" altLang="es-AR" sz="1800" dirty="0" smtClean="0">
                <a:sym typeface="Wingdings" pitchFamily="2" charset="2"/>
              </a:rPr>
              <a:t> | </a:t>
            </a:r>
            <a:r>
              <a:rPr lang="el-GR" altLang="es-AR" sz="1800" dirty="0" smtClean="0"/>
              <a:t>λ</a:t>
            </a:r>
            <a:r>
              <a:rPr lang="es-AR" altLang="es-AR" sz="1800" dirty="0" smtClean="0"/>
              <a:t> | </a:t>
            </a:r>
            <a:r>
              <a:rPr lang="es-AR" altLang="es-AR" sz="1800" dirty="0" err="1" smtClean="0"/>
              <a:t>dO</a:t>
            </a:r>
            <a:r>
              <a:rPr lang="es-AR" altLang="es-AR" sz="1800" dirty="0" smtClean="0"/>
              <a:t> | c | </a:t>
            </a:r>
            <a:r>
              <a:rPr lang="es-AR" altLang="es-AR" sz="1800" dirty="0" err="1" smtClean="0"/>
              <a:t>cB</a:t>
            </a:r>
            <a:endParaRPr lang="es-AR" altLang="es-AR" sz="1800" dirty="0" smtClean="0"/>
          </a:p>
          <a:p>
            <a:pPr lvl="2" algn="just"/>
            <a:r>
              <a:rPr lang="es-AR" altLang="es-AR" sz="1800" dirty="0" smtClean="0"/>
              <a:t> A </a:t>
            </a:r>
            <a:r>
              <a:rPr lang="es-AR" altLang="es-AR" sz="1800" dirty="0" smtClean="0">
                <a:sym typeface="Wingdings" pitchFamily="2" charset="2"/>
              </a:rPr>
              <a:t> </a:t>
            </a:r>
            <a:r>
              <a:rPr lang="es-AR" altLang="es-AR" sz="1800" dirty="0" err="1" smtClean="0">
                <a:sym typeface="Wingdings" pitchFamily="2" charset="2"/>
              </a:rPr>
              <a:t>cS</a:t>
            </a:r>
            <a:endParaRPr lang="es-AR" altLang="es-AR" sz="1800" dirty="0" smtClean="0">
              <a:sym typeface="Wingdings" pitchFamily="2" charset="2"/>
            </a:endParaRPr>
          </a:p>
          <a:p>
            <a:pPr lvl="2" algn="just"/>
            <a:r>
              <a:rPr lang="es-AR" altLang="es-AR" sz="1800" dirty="0" smtClean="0">
                <a:sym typeface="Wingdings" pitchFamily="2" charset="2"/>
              </a:rPr>
              <a:t> O  dB | d</a:t>
            </a:r>
          </a:p>
          <a:p>
            <a:pPr lvl="2" algn="just"/>
            <a:r>
              <a:rPr lang="es-AR" altLang="es-AR" sz="1800" dirty="0" smtClean="0">
                <a:sym typeface="Wingdings" pitchFamily="2" charset="2"/>
              </a:rPr>
              <a:t> B  </a:t>
            </a:r>
            <a:r>
              <a:rPr lang="es-AR" altLang="es-AR" sz="1800" dirty="0" err="1" smtClean="0">
                <a:sym typeface="Wingdings" pitchFamily="2" charset="2"/>
              </a:rPr>
              <a:t>dO</a:t>
            </a:r>
            <a:r>
              <a:rPr lang="es-AR" altLang="es-AR" sz="1800" dirty="0" smtClean="0">
                <a:sym typeface="Wingdings" pitchFamily="2" charset="2"/>
              </a:rPr>
              <a:t> | c | </a:t>
            </a:r>
            <a:r>
              <a:rPr lang="es-AR" altLang="es-AR" sz="1800" dirty="0" err="1" smtClean="0">
                <a:sym typeface="Wingdings" pitchFamily="2" charset="2"/>
              </a:rPr>
              <a:t>cB</a:t>
            </a:r>
            <a:endParaRPr lang="es-AR" altLang="es-AR" sz="1800" dirty="0" smtClean="0">
              <a:sym typeface="Wingdings" pitchFamily="2" charset="2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2563461" y="155474"/>
            <a:ext cx="3362049" cy="9418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Universidad Nacional del Oeste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Lenguajes Formales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Primer Examen Parcial (2019) 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="" xmlns:a16="http://schemas.microsoft.com/office/drawing/2014/main" id="{D84FC064-E895-4974-B567-DA3808C88626}"/>
              </a:ext>
            </a:extLst>
          </p:cNvPr>
          <p:cNvSpPr txBox="1">
            <a:spLocks/>
          </p:cNvSpPr>
          <p:nvPr/>
        </p:nvSpPr>
        <p:spPr bwMode="auto">
          <a:xfrm>
            <a:off x="7947514" y="198406"/>
            <a:ext cx="3362049" cy="9418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Apellido y Nombre</a:t>
            </a:r>
            <a:r>
              <a:rPr lang="es-AR" altLang="es-AR" sz="1600" b="1" kern="0" dirty="0" smtClean="0"/>
              <a:t>: RESUELTO</a:t>
            </a:r>
            <a:endParaRPr lang="es-AR" altLang="es-AR" sz="1600" b="1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Legajo: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altLang="es-AR" sz="1600" b="1" kern="0" dirty="0"/>
              <a:t>NOTA:</a:t>
            </a:r>
          </a:p>
        </p:txBody>
      </p:sp>
      <p:pic>
        <p:nvPicPr>
          <p:cNvPr id="1026" name="Picture 36" descr="Imagen relacionad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2616" y="250853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6126720" y="1457349"/>
            <a:ext cx="5716938" cy="5184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s-AR" altLang="es-A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B) </a:t>
            </a:r>
          </a:p>
          <a:p>
            <a:pPr marL="1143000" marR="0" lvl="2" indent="-2286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s-AR" altLang="es-A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l-GR" altLang="es-A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λ</a:t>
            </a:r>
            <a:r>
              <a:rPr kumimoji="0" lang="es-AR" altLang="es-A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s-AR" altLang="es-A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</a:t>
            </a:r>
            <a:r>
              <a:rPr kumimoji="0" lang="es-AR" altLang="es-A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s-AR" altLang="es-A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</a:t>
            </a:r>
            <a:r>
              <a:rPr kumimoji="0" lang="es-AR" altLang="es-A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s-AR" altLang="es-A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</a:t>
            </a:r>
            <a:r>
              <a:rPr kumimoji="0" lang="es-AR" altLang="es-A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s-AR" altLang="es-A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cC</a:t>
            </a:r>
            <a:endParaRPr kumimoji="0" lang="es-AR" altLang="es-A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s-AR" altLang="es-A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  </a:t>
            </a:r>
            <a:r>
              <a:rPr kumimoji="0" lang="es-AR" altLang="es-A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aS</a:t>
            </a:r>
            <a:endParaRPr kumimoji="0" lang="es-AR" altLang="es-A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143000" marR="0" lvl="2" indent="-2286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s-AR" altLang="es-A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  </a:t>
            </a:r>
            <a:r>
              <a:rPr kumimoji="0" lang="es-AR" altLang="es-A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cS</a:t>
            </a:r>
            <a:endParaRPr kumimoji="0" lang="es-AR" altLang="es-A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kumimoji="0" lang="es-AR" altLang="es-A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 +(+|-|%)*(-|%) </a:t>
            </a:r>
            <a:r>
              <a:rPr lang="es-AR" altLang="es-A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s-AR" altLang="es-A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-(+|-|%)*(+|%) | %(+|-|%)*(+|%)</a:t>
            </a:r>
            <a:endParaRPr kumimoji="0" lang="es-AR" altLang="es-AR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s-AR" altLang="es-A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4)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s-AR" altLang="es-A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lang="es-AR" alt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s-AR" altLang="es-A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s-AR" altLang="es-A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s-AR" altLang="es-A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Porque de ningún estado sale más de 1 transición</a:t>
            </a:r>
            <a:r>
              <a:rPr kumimoji="0" lang="es-AR" altLang="es-AR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 el mismo símbolo, tampoco hay transiciones lambda.</a:t>
            </a:r>
            <a:endParaRPr kumimoji="0" lang="es-AR" altLang="es-A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s-AR" altLang="es-A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s-AR" altLang="es-AR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6270171" y="4174066"/>
          <a:ext cx="31496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867"/>
                <a:gridCol w="1049867"/>
                <a:gridCol w="1049867"/>
              </a:tblGrid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Q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&amp;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#</a:t>
                      </a:r>
                      <a:endParaRPr lang="es-AR" dirty="0"/>
                    </a:p>
                  </a:txBody>
                  <a:tcPr/>
                </a:tc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*&gt;q0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[q0q1]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[q1]</a:t>
                      </a:r>
                      <a:endParaRPr lang="es-AR" dirty="0"/>
                    </a:p>
                  </a:txBody>
                  <a:tcPr/>
                </a:tc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[q1]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[q0]</a:t>
                      </a:r>
                      <a:endParaRPr lang="es-AR" dirty="0"/>
                    </a:p>
                  </a:txBody>
                  <a:tcPr/>
                </a:tc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*[q0q1]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[q0q1]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[q0q1]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 l="10686" t="23524" r="45429" b="37619"/>
          <a:stretch>
            <a:fillRect/>
          </a:stretch>
        </p:blipFill>
        <p:spPr bwMode="auto">
          <a:xfrm>
            <a:off x="9826172" y="3776435"/>
            <a:ext cx="1814286" cy="192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4308</TotalTime>
  <Words>457</Words>
  <Application>Microsoft Office PowerPoint</Application>
  <PresentationFormat>Personalizado</PresentationFormat>
  <Paragraphs>59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Espiral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631</cp:revision>
  <dcterms:created xsi:type="dcterms:W3CDTF">2016-08-21T14:39:29Z</dcterms:created>
  <dcterms:modified xsi:type="dcterms:W3CDTF">2019-04-25T18:05:51Z</dcterms:modified>
</cp:coreProperties>
</file>