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9" autoAdjust="0"/>
    <p:restoredTop sz="90023" autoAdjust="0"/>
  </p:normalViewPr>
  <p:slideViewPr>
    <p:cSldViewPr snapToGrid="0">
      <p:cViewPr>
        <p:scale>
          <a:sx n="100" d="100"/>
          <a:sy n="100" d="100"/>
        </p:scale>
        <p:origin x="-1308" y="-22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06/06/2017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265600"/>
          </a:xfrm>
        </p:spPr>
        <p:txBody>
          <a:bodyPr>
            <a:noAutofit/>
          </a:bodyPr>
          <a:lstStyle/>
          <a:p>
            <a:pPr algn="just"/>
            <a:r>
              <a:rPr lang="es-AR" altLang="es-AR" sz="1500" dirty="0" smtClean="0"/>
              <a:t>1) [5.0] </a:t>
            </a:r>
            <a:r>
              <a:rPr lang="es-ES" sz="1500" dirty="0" smtClean="0"/>
              <a:t>Diseñar las producciones de una Gramática Independiente de Contexto para los siguientes lenguajes formales:</a:t>
            </a:r>
            <a:endParaRPr lang="es-AR" altLang="es-AR" sz="1500" dirty="0" smtClean="0"/>
          </a:p>
          <a:p>
            <a:pPr lvl="2" algn="just"/>
            <a:r>
              <a:rPr lang="es-AR" altLang="es-AR" sz="1500" dirty="0" smtClean="0"/>
              <a:t>A) [2.50]   L</a:t>
            </a:r>
            <a:r>
              <a:rPr lang="es-AR" altLang="es-AR" sz="1500" baseline="-25000" dirty="0" smtClean="0"/>
              <a:t>1</a:t>
            </a:r>
            <a:r>
              <a:rPr lang="es-AR" altLang="es-AR" sz="1500" dirty="0" smtClean="0"/>
              <a:t> = {u</a:t>
            </a:r>
            <a:r>
              <a:rPr lang="es-AR" altLang="es-AR" sz="1500" baseline="30000" dirty="0" smtClean="0"/>
              <a:t>m</a:t>
            </a:r>
            <a:r>
              <a:rPr lang="es-AR" altLang="es-AR" sz="1500" dirty="0" smtClean="0"/>
              <a:t> v</a:t>
            </a:r>
            <a:r>
              <a:rPr lang="es-AR" altLang="es-AR" sz="1500" baseline="30000" dirty="0" smtClean="0"/>
              <a:t>n</a:t>
            </a:r>
            <a:r>
              <a:rPr lang="es-AR" altLang="es-AR" sz="1500" dirty="0" smtClean="0"/>
              <a:t> / u, v </a:t>
            </a:r>
            <a:r>
              <a:rPr lang="es-ES" sz="1500" dirty="0" smtClean="0">
                <a:sym typeface="Symbol"/>
              </a:rPr>
              <a:t> {u, v}</a:t>
            </a:r>
            <a:r>
              <a:rPr lang="es-ES" sz="1500" baseline="30000" dirty="0" smtClean="0">
                <a:sym typeface="Symbol"/>
              </a:rPr>
              <a:t>+</a:t>
            </a:r>
            <a:r>
              <a:rPr lang="es-ES" sz="1500" dirty="0" smtClean="0">
                <a:sym typeface="Symbol"/>
              </a:rPr>
              <a:t> ^ n = múltiplo de 2 ^ m </a:t>
            </a:r>
            <a:r>
              <a:rPr lang="es-ES" sz="1500" dirty="0" smtClean="0">
                <a:cs typeface="Times New Roman"/>
                <a:sym typeface="Symbol"/>
              </a:rPr>
              <a:t>≠ múltiplo de 2 </a:t>
            </a:r>
            <a:r>
              <a:rPr lang="el-GR" sz="1500" dirty="0" smtClean="0">
                <a:cs typeface="Times New Roman"/>
                <a:sym typeface="Symbol"/>
              </a:rPr>
              <a:t>ν</a:t>
            </a:r>
            <a:r>
              <a:rPr lang="es-ES" sz="1500" dirty="0" smtClean="0">
                <a:cs typeface="Times New Roman"/>
                <a:sym typeface="Symbol"/>
              </a:rPr>
              <a:t> viceversa}</a:t>
            </a:r>
            <a:endParaRPr lang="es-AR" altLang="es-AR" sz="1500" dirty="0" smtClean="0"/>
          </a:p>
          <a:p>
            <a:pPr lvl="2" algn="just"/>
            <a:r>
              <a:rPr lang="es-AR" altLang="es-AR" sz="1500" dirty="0" smtClean="0"/>
              <a:t>B)  [2.50]   L</a:t>
            </a:r>
            <a:r>
              <a:rPr lang="es-AR" altLang="es-AR" sz="1500" baseline="-25000" dirty="0" smtClean="0"/>
              <a:t>2</a:t>
            </a:r>
            <a:r>
              <a:rPr lang="es-AR" altLang="es-AR" sz="1500" dirty="0" smtClean="0"/>
              <a:t> = {</a:t>
            </a:r>
            <a:r>
              <a:rPr lang="es-AR" altLang="es-AR" sz="1500" dirty="0" err="1" smtClean="0"/>
              <a:t>x</a:t>
            </a:r>
            <a:r>
              <a:rPr lang="es-AR" altLang="es-AR" sz="1500" baseline="30000" dirty="0" err="1" smtClean="0"/>
              <a:t>n</a:t>
            </a:r>
            <a:r>
              <a:rPr lang="es-AR" altLang="es-AR" sz="1500" dirty="0" smtClean="0"/>
              <a:t> </a:t>
            </a:r>
            <a:r>
              <a:rPr lang="es-AR" altLang="es-AR" sz="1500" dirty="0" err="1" smtClean="0"/>
              <a:t>y</a:t>
            </a:r>
            <a:r>
              <a:rPr lang="es-AR" altLang="es-AR" sz="1500" baseline="30000" dirty="0" err="1" smtClean="0"/>
              <a:t>m</a:t>
            </a:r>
            <a:r>
              <a:rPr lang="es-AR" altLang="es-AR" sz="1500" dirty="0" smtClean="0"/>
              <a:t> </a:t>
            </a:r>
            <a:r>
              <a:rPr lang="es-AR" altLang="es-AR" sz="1500" dirty="0" err="1" smtClean="0"/>
              <a:t>z</a:t>
            </a:r>
            <a:r>
              <a:rPr lang="es-AR" altLang="es-AR" sz="1500" baseline="30000" dirty="0" err="1" smtClean="0"/>
              <a:t>k</a:t>
            </a:r>
            <a:r>
              <a:rPr lang="es-AR" altLang="es-AR" sz="1500" dirty="0" smtClean="0"/>
              <a:t> / x, y, z </a:t>
            </a:r>
            <a:r>
              <a:rPr lang="es-ES" sz="1500" dirty="0" smtClean="0">
                <a:sym typeface="Symbol"/>
              </a:rPr>
              <a:t> {x, y, z}</a:t>
            </a:r>
            <a:r>
              <a:rPr lang="es-ES" sz="1500" baseline="30000" dirty="0" smtClean="0">
                <a:sym typeface="Symbol"/>
              </a:rPr>
              <a:t>*</a:t>
            </a:r>
            <a:r>
              <a:rPr lang="es-ES" sz="1500" dirty="0" smtClean="0">
                <a:sym typeface="Symbol"/>
              </a:rPr>
              <a:t> ^ k = m + n}  </a:t>
            </a:r>
            <a:endParaRPr lang="es-AR" altLang="es-AR" sz="1500" dirty="0" smtClean="0"/>
          </a:p>
          <a:p>
            <a:r>
              <a:rPr lang="es-AR" altLang="es-AR" sz="1500" dirty="0" smtClean="0"/>
              <a:t>2) [3.0] </a:t>
            </a:r>
            <a:r>
              <a:rPr lang="es-AR" sz="1500" dirty="0" smtClean="0"/>
              <a:t>Dada la Gramática Independiente de Contexto: G = &lt;Ʃ</a:t>
            </a:r>
            <a:r>
              <a:rPr lang="es-AR" sz="1500" baseline="-25000" dirty="0" smtClean="0"/>
              <a:t>T</a:t>
            </a:r>
            <a:r>
              <a:rPr lang="es-AR" sz="1500" dirty="0" smtClean="0"/>
              <a:t>, Ʃ</a:t>
            </a:r>
            <a:r>
              <a:rPr lang="es-AR" sz="1500" baseline="-25000" dirty="0" smtClean="0"/>
              <a:t>N</a:t>
            </a:r>
            <a:r>
              <a:rPr lang="es-AR" sz="1500" dirty="0" smtClean="0"/>
              <a:t>, S, P&gt;, donde Ʃ</a:t>
            </a:r>
            <a:r>
              <a:rPr lang="es-AR" sz="1500" baseline="-25000" dirty="0" smtClean="0"/>
              <a:t>T</a:t>
            </a:r>
            <a:r>
              <a:rPr lang="es-AR" sz="1500" dirty="0" smtClean="0"/>
              <a:t> = {coser, girar, &lt;, &gt;, ; , &amp;, </a:t>
            </a:r>
            <a:r>
              <a:rPr lang="el-GR" sz="1500" dirty="0" smtClean="0"/>
              <a:t>∆</a:t>
            </a:r>
            <a:r>
              <a:rPr lang="es-AR" sz="1500" dirty="0" smtClean="0"/>
              <a:t>}, Ʃ</a:t>
            </a:r>
            <a:r>
              <a:rPr lang="es-AR" sz="1500" baseline="-25000" dirty="0" smtClean="0"/>
              <a:t>N</a:t>
            </a:r>
            <a:r>
              <a:rPr lang="es-AR" sz="1500" dirty="0" smtClean="0"/>
              <a:t> = {INICIO}, INICIO es el axioma, y las producciones P={INICIO </a:t>
            </a:r>
            <a:r>
              <a:rPr lang="es-ES" sz="1500" dirty="0" smtClean="0">
                <a:sym typeface="Wingdings"/>
              </a:rPr>
              <a:t></a:t>
            </a:r>
            <a:r>
              <a:rPr lang="es-ES" sz="1500" dirty="0" smtClean="0"/>
              <a:t> &amp;</a:t>
            </a:r>
            <a:r>
              <a:rPr lang="es-AR" sz="1500" dirty="0" smtClean="0"/>
              <a:t> | ∆ | girar&lt;INICIO&gt; | coser&lt;INICIO;INICIO&gt;}</a:t>
            </a:r>
            <a:endParaRPr lang="es-AR" altLang="es-AR" sz="1500" dirty="0" smtClean="0"/>
          </a:p>
          <a:p>
            <a:pPr lvl="1" algn="just"/>
            <a:r>
              <a:rPr lang="es-AR" altLang="es-AR" sz="1500" dirty="0" smtClean="0"/>
              <a:t>A) [1.50] </a:t>
            </a:r>
            <a:r>
              <a:rPr lang="es-AR" sz="1500" dirty="0" smtClean="0"/>
              <a:t>Diseñar un </a:t>
            </a:r>
            <a:r>
              <a:rPr lang="es-AR" sz="1500" dirty="0" err="1" smtClean="0"/>
              <a:t>Parser</a:t>
            </a:r>
            <a:r>
              <a:rPr lang="es-AR" sz="1500" dirty="0" smtClean="0"/>
              <a:t>  LR (</a:t>
            </a:r>
            <a:r>
              <a:rPr lang="es-AR" sz="1500" dirty="0" err="1" smtClean="0"/>
              <a:t>Left</a:t>
            </a:r>
            <a:r>
              <a:rPr lang="es-AR" sz="1500" dirty="0" smtClean="0"/>
              <a:t> </a:t>
            </a:r>
            <a:r>
              <a:rPr lang="es-AR" sz="1500" dirty="0" err="1" smtClean="0"/>
              <a:t>to</a:t>
            </a:r>
            <a:r>
              <a:rPr lang="es-AR" sz="1500" dirty="0" smtClean="0"/>
              <a:t> </a:t>
            </a:r>
            <a:r>
              <a:rPr lang="es-AR" sz="1500" dirty="0" err="1" smtClean="0"/>
              <a:t>right</a:t>
            </a:r>
            <a:r>
              <a:rPr lang="es-AR" sz="1500" dirty="0" smtClean="0"/>
              <a:t> </a:t>
            </a:r>
            <a:r>
              <a:rPr lang="es-AR" sz="1500" dirty="0" err="1" smtClean="0"/>
              <a:t>Rightmost</a:t>
            </a:r>
            <a:r>
              <a:rPr lang="es-AR" sz="1500" dirty="0" smtClean="0"/>
              <a:t> </a:t>
            </a:r>
            <a:r>
              <a:rPr lang="es-AR" sz="1500" dirty="0" err="1" smtClean="0"/>
              <a:t>derivation</a:t>
            </a:r>
            <a:r>
              <a:rPr lang="es-AR" sz="1500" dirty="0" smtClean="0"/>
              <a:t>)  que reconozca cadenas generadas por la gramática dada</a:t>
            </a:r>
            <a:r>
              <a:rPr lang="es-AR" altLang="es-AR" sz="1500" dirty="0" smtClean="0"/>
              <a:t>.</a:t>
            </a:r>
          </a:p>
          <a:p>
            <a:pPr lvl="1" algn="just"/>
            <a:r>
              <a:rPr lang="es-AR" altLang="es-AR" sz="1500" dirty="0" smtClean="0"/>
              <a:t>B) [1.50] </a:t>
            </a:r>
            <a:r>
              <a:rPr lang="es-AR" sz="1500" dirty="0" smtClean="0"/>
              <a:t>Contenido de la pila antes de la primera reducción en la tabla de Análisis Sintáctico para reconocer la palabra girar&lt;coser&lt;&amp;;</a:t>
            </a:r>
            <a:r>
              <a:rPr lang="el-GR" sz="1500" dirty="0" smtClean="0"/>
              <a:t>∆</a:t>
            </a:r>
            <a:r>
              <a:rPr lang="es-AR" sz="1500" dirty="0" smtClean="0"/>
              <a:t>&gt;&gt; </a:t>
            </a:r>
            <a:r>
              <a:rPr lang="es-ES" sz="1500" dirty="0" smtClean="0"/>
              <a:t>, utilizando el </a:t>
            </a:r>
            <a:r>
              <a:rPr lang="es-ES" sz="1500" dirty="0" err="1" smtClean="0"/>
              <a:t>Parser</a:t>
            </a:r>
            <a:r>
              <a:rPr lang="es-ES" sz="1500" dirty="0" smtClean="0"/>
              <a:t> LR diseñado en el punto A.</a:t>
            </a:r>
            <a:endParaRPr lang="es-AR" altLang="es-AR" sz="1500" dirty="0" smtClean="0"/>
          </a:p>
          <a:p>
            <a:pPr algn="just"/>
            <a:r>
              <a:rPr lang="es-AR" altLang="es-AR" sz="1500" dirty="0" smtClean="0"/>
              <a:t>3) [2.0]</a:t>
            </a:r>
            <a:r>
              <a:rPr lang="es-ES" sz="1500" dirty="0" smtClean="0"/>
              <a:t> Dada la siguiente Máquina de Turing, y una configuración inicial, mostrar la configuración final luego de su funcionamiento, es decir, cómo queda la cinta luego de reconocer la cadena dada. MT=&lt; Q = {A, B, C, D, E}, </a:t>
            </a:r>
            <a:r>
              <a:rPr lang="es-AR" sz="1500" dirty="0" smtClean="0"/>
              <a:t>Ʃ = </a:t>
            </a:r>
            <a:r>
              <a:rPr lang="es-ES" sz="1500" dirty="0" smtClean="0"/>
              <a:t>{→, ←}, </a:t>
            </a:r>
            <a:r>
              <a:rPr lang="az-Cyrl-AZ" sz="1500" dirty="0" smtClean="0"/>
              <a:t>Г</a:t>
            </a:r>
            <a:r>
              <a:rPr lang="es-AR" sz="1500" dirty="0" smtClean="0"/>
              <a:t> = </a:t>
            </a:r>
            <a:r>
              <a:rPr lang="es-ES" sz="1500" dirty="0" smtClean="0"/>
              <a:t>{→, ←, □}, A, </a:t>
            </a:r>
            <a:r>
              <a:rPr lang="es-MX" sz="1500" dirty="0" smtClean="0">
                <a:sym typeface="Symbol"/>
              </a:rPr>
              <a:t> = {(A,</a:t>
            </a:r>
            <a:r>
              <a:rPr lang="es-ES" sz="1500" dirty="0" smtClean="0"/>
              <a:t>←)(B,←,R), (B,→)(B,→,R), (B,←)(C,←,L), (C,→)(D,←,L), (D,→)(C,←,L), (C,←,)(E,←,R), (E,←)(halt,→,L)} &gt; </a:t>
            </a:r>
          </a:p>
          <a:p>
            <a:pPr lvl="1" algn="just">
              <a:buNone/>
            </a:pPr>
            <a:r>
              <a:rPr lang="es-ES" sz="1500" dirty="0" smtClean="0"/>
              <a:t>                     Configuración inicial en la cinta: </a:t>
            </a:r>
            <a:r>
              <a:rPr lang="es-ES" sz="1500" u="sng" dirty="0" smtClean="0"/>
              <a:t>←</a:t>
            </a:r>
            <a:r>
              <a:rPr lang="es-ES" sz="1500" dirty="0" smtClean="0"/>
              <a:t> → → → → → → ← ← ←</a:t>
            </a:r>
            <a:endParaRPr lang="es-ES" sz="1500" u="sng" dirty="0" smtClean="0"/>
          </a:p>
          <a:p>
            <a:pPr algn="just"/>
            <a:endParaRPr lang="es-AR" altLang="es-AR" sz="1500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Lenguajes Formales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Segundo Examen </a:t>
            </a:r>
            <a:r>
              <a:rPr lang="es-AR" altLang="es-AR" sz="1200" b="1" kern="0" dirty="0"/>
              <a:t>Parcial (</a:t>
            </a:r>
            <a:r>
              <a:rPr lang="es-AR" altLang="es-AR" sz="1200" b="1" kern="0" dirty="0" smtClean="0"/>
              <a:t>2017) </a:t>
            </a:r>
            <a:endParaRPr lang="es-AR" altLang="es-AR" sz="1200" b="1" kern="0" dirty="0"/>
          </a:p>
        </p:txBody>
      </p:sp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Lenguajes Formales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Segundo Examen </a:t>
            </a:r>
            <a:r>
              <a:rPr lang="es-AR" altLang="es-AR" sz="1200" b="1" kern="0" dirty="0"/>
              <a:t>Parcial (</a:t>
            </a:r>
            <a:r>
              <a:rPr lang="es-AR" altLang="es-AR" sz="1200" b="1" kern="0" dirty="0" smtClean="0"/>
              <a:t>2017) </a:t>
            </a:r>
            <a:endParaRPr lang="es-AR" altLang="es-AR" sz="1200" b="1" kern="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246380" y="1175731"/>
          <a:ext cx="7215237" cy="507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70"/>
                <a:gridCol w="3322606"/>
                <a:gridCol w="3500461"/>
              </a:tblGrid>
              <a:tr h="732240">
                <a:tc>
                  <a:txBody>
                    <a:bodyPr/>
                    <a:lstStyle/>
                    <a:p>
                      <a:pPr algn="ctr"/>
                      <a:r>
                        <a:rPr lang="es-AR" sz="1500" dirty="0" smtClean="0"/>
                        <a:t>EJ</a:t>
                      </a:r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 smtClean="0"/>
                        <a:t>A</a:t>
                      </a:r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 smtClean="0"/>
                        <a:t>B</a:t>
                      </a:r>
                      <a:endParaRPr lang="es-AR" sz="150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500" dirty="0" smtClean="0"/>
                        <a:t>1</a:t>
                      </a:r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altLang="es-AR" sz="1500" b="0" baseline="0" dirty="0" smtClean="0"/>
                        <a:t>S 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s-AR" altLang="es-AR" sz="1500" b="0" baseline="0" dirty="0" err="1" smtClean="0">
                          <a:sym typeface="Wingdings" pitchFamily="2" charset="2"/>
                        </a:rPr>
                        <a:t>uAvv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s-AR" altLang="es-AR" sz="1500" b="0" baseline="0" dirty="0" err="1" smtClean="0">
                          <a:sym typeface="Wingdings" pitchFamily="2" charset="2"/>
                        </a:rPr>
                        <a:t>uuAv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s-AR" altLang="es-AR" sz="1500" b="0" baseline="0" dirty="0" err="1" smtClean="0">
                          <a:sym typeface="Wingdings" pitchFamily="2" charset="2"/>
                        </a:rPr>
                        <a:t>uvv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s-AR" altLang="es-AR" sz="1500" b="0" baseline="0" dirty="0" err="1" smtClean="0">
                          <a:sym typeface="Wingdings" pitchFamily="2" charset="2"/>
                        </a:rPr>
                        <a:t>uuv</a:t>
                      </a:r>
                      <a:endParaRPr lang="es-AR" altLang="es-AR" sz="1500" b="0" baseline="0" dirty="0" smtClean="0">
                        <a:sym typeface="Wingdings" pitchFamily="2" charset="2"/>
                      </a:endParaRPr>
                    </a:p>
                    <a:p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A </a:t>
                      </a:r>
                      <a:r>
                        <a:rPr lang="es-AR" altLang="es-AR" sz="1500" b="0" baseline="0" dirty="0" err="1" smtClean="0">
                          <a:sym typeface="Wingdings" pitchFamily="2" charset="2"/>
                        </a:rPr>
                        <a:t>uuA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s-AR" altLang="es-AR" sz="1500" b="0" baseline="0" dirty="0" err="1" smtClean="0">
                          <a:sym typeface="Wingdings" pitchFamily="2" charset="2"/>
                        </a:rPr>
                        <a:t>Avv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s-AR" altLang="es-AR" sz="1500" b="0" baseline="0" dirty="0" err="1" smtClean="0">
                          <a:sym typeface="Wingdings" pitchFamily="2" charset="2"/>
                        </a:rPr>
                        <a:t>uu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s-AR" altLang="es-AR" sz="1500" b="0" baseline="0" dirty="0" err="1" smtClean="0">
                          <a:sym typeface="Wingdings" pitchFamily="2" charset="2"/>
                        </a:rPr>
                        <a:t>vv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 </a:t>
                      </a:r>
                      <a:endParaRPr lang="es-AR" altLang="es-AR" sz="15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 b="0" dirty="0" smtClean="0"/>
                        <a:t>S </a:t>
                      </a:r>
                      <a:r>
                        <a:rPr lang="es-AR" sz="1500" b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s-AR" sz="1500" b="0" dirty="0" err="1" smtClean="0">
                          <a:sym typeface="Wingdings" pitchFamily="2" charset="2"/>
                        </a:rPr>
                        <a:t>xSz</a:t>
                      </a:r>
                      <a:r>
                        <a:rPr lang="es-AR" sz="1500" b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s-AR" sz="1500" b="0" dirty="0" err="1" smtClean="0">
                          <a:sym typeface="Wingdings" pitchFamily="2" charset="2"/>
                        </a:rPr>
                        <a:t>yAz</a:t>
                      </a:r>
                      <a:r>
                        <a:rPr lang="es-AR" sz="1500" b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s-AR" sz="1500" b="0" dirty="0" err="1" smtClean="0">
                          <a:sym typeface="Wingdings" pitchFamily="2" charset="2"/>
                        </a:rPr>
                        <a:t>yz</a:t>
                      </a:r>
                      <a:r>
                        <a:rPr lang="es-AR" sz="1500" b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l-GR" sz="1500" b="0" dirty="0" smtClean="0">
                          <a:sym typeface="Wingdings" pitchFamily="2" charset="2"/>
                        </a:rPr>
                        <a:t>λ</a:t>
                      </a:r>
                      <a:endParaRPr lang="es-AR" sz="1500" b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 b="0" dirty="0" smtClean="0"/>
                        <a:t>A </a:t>
                      </a:r>
                      <a:r>
                        <a:rPr lang="es-AR" sz="1500" b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s-AR" sz="1500" b="0" dirty="0" err="1" smtClean="0">
                          <a:sym typeface="Wingdings" pitchFamily="2" charset="2"/>
                        </a:rPr>
                        <a:t>yAz</a:t>
                      </a:r>
                      <a:r>
                        <a:rPr lang="es-AR" sz="1500" b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s-AR" sz="1500" b="0" dirty="0" err="1" smtClean="0">
                          <a:sym typeface="Wingdings" pitchFamily="2" charset="2"/>
                        </a:rPr>
                        <a:t>yz</a:t>
                      </a:r>
                      <a:endParaRPr lang="es-AR" sz="1500" b="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500" dirty="0" smtClean="0"/>
                        <a:t>2</a:t>
                      </a:r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50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500" dirty="0" smtClean="0"/>
                        <a:t>3</a:t>
                      </a:r>
                      <a:endParaRPr lang="es-AR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23698" t="91759" r="53646" b="5648"/>
          <a:stretch>
            <a:fillRect/>
          </a:stretch>
        </p:blipFill>
        <p:spPr bwMode="auto">
          <a:xfrm>
            <a:off x="3724275" y="5867400"/>
            <a:ext cx="517921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2217" t="19826" r="8949" b="41153"/>
          <a:stretch>
            <a:fillRect/>
          </a:stretch>
        </p:blipFill>
        <p:spPr bwMode="auto">
          <a:xfrm>
            <a:off x="3743325" y="4505325"/>
            <a:ext cx="2649531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29914" t="21129" r="15843" b="42097"/>
          <a:stretch>
            <a:fillRect/>
          </a:stretch>
        </p:blipFill>
        <p:spPr bwMode="auto">
          <a:xfrm>
            <a:off x="3733801" y="2770945"/>
            <a:ext cx="3124200" cy="141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 l="5319" t="61774" r="68511" b="34246"/>
          <a:stretch>
            <a:fillRect/>
          </a:stretch>
        </p:blipFill>
        <p:spPr bwMode="auto">
          <a:xfrm>
            <a:off x="7010400" y="3181349"/>
            <a:ext cx="2391966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</TotalTime>
  <Words>346</Words>
  <Application>Microsoft Office PowerPoint</Application>
  <PresentationFormat>Personalizado</PresentationFormat>
  <Paragraphs>35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583</cp:revision>
  <dcterms:created xsi:type="dcterms:W3CDTF">2016-08-21T14:39:29Z</dcterms:created>
  <dcterms:modified xsi:type="dcterms:W3CDTF">2017-06-06T13:36:52Z</dcterms:modified>
</cp:coreProperties>
</file>