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99" autoAdjust="0"/>
    <p:restoredTop sz="90023" autoAdjust="0"/>
  </p:normalViewPr>
  <p:slideViewPr>
    <p:cSldViewPr snapToGrid="0">
      <p:cViewPr>
        <p:scale>
          <a:sx n="100" d="100"/>
          <a:sy n="100" d="100"/>
        </p:scale>
        <p:origin x="216" y="121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7/6/2018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33575" y="970384"/>
            <a:ext cx="9207176" cy="5525666"/>
          </a:xfrm>
        </p:spPr>
        <p:txBody>
          <a:bodyPr>
            <a:noAutofit/>
          </a:bodyPr>
          <a:lstStyle/>
          <a:p>
            <a:pPr algn="just"/>
            <a:r>
              <a:rPr lang="es-AR" altLang="es-AR" sz="1400" dirty="0" smtClean="0"/>
              <a:t>1) [5.0] </a:t>
            </a:r>
            <a:r>
              <a:rPr lang="es-ES" sz="1400" dirty="0" smtClean="0"/>
              <a:t>Diseñar las producciones de una Gramática Independiente de Contexto para los siguientes lenguajes formales:</a:t>
            </a:r>
            <a:endParaRPr lang="es-AR" altLang="es-AR" sz="1400" dirty="0" smtClean="0"/>
          </a:p>
          <a:p>
            <a:pPr lvl="2" algn="just"/>
            <a:r>
              <a:rPr lang="es-AR" altLang="es-AR" dirty="0" smtClean="0"/>
              <a:t>A) [2.50]   L</a:t>
            </a:r>
            <a:r>
              <a:rPr lang="es-AR" altLang="es-AR" baseline="-25000" dirty="0" smtClean="0"/>
              <a:t>1</a:t>
            </a:r>
            <a:r>
              <a:rPr lang="es-AR" altLang="es-AR" dirty="0" smtClean="0"/>
              <a:t> = { </a:t>
            </a:r>
            <a:r>
              <a:rPr lang="es-AR" altLang="es-AR" dirty="0" err="1" smtClean="0"/>
              <a:t>a</a:t>
            </a:r>
            <a:r>
              <a:rPr lang="es-AR" altLang="es-AR" baseline="30000" dirty="0" err="1" smtClean="0"/>
              <a:t>n</a:t>
            </a:r>
            <a:r>
              <a:rPr lang="es-AR" altLang="es-AR" dirty="0" err="1" smtClean="0"/>
              <a:t>b</a:t>
            </a:r>
            <a:r>
              <a:rPr lang="es-AR" altLang="es-AR" baseline="30000" dirty="0" err="1" smtClean="0"/>
              <a:t>m</a:t>
            </a:r>
            <a:r>
              <a:rPr lang="es-AR" altLang="es-AR" dirty="0" smtClean="0"/>
              <a:t> / n &gt; m </a:t>
            </a:r>
            <a:r>
              <a:rPr lang="es-ES" dirty="0" smtClean="0">
                <a:cs typeface="Times New Roman"/>
                <a:sym typeface="Symbol"/>
              </a:rPr>
              <a:t>}</a:t>
            </a:r>
            <a:endParaRPr lang="es-AR" altLang="es-AR" dirty="0" smtClean="0"/>
          </a:p>
          <a:p>
            <a:pPr lvl="2" algn="just"/>
            <a:r>
              <a:rPr lang="es-AR" altLang="es-AR" dirty="0" smtClean="0"/>
              <a:t>B)  [2.50]   L</a:t>
            </a:r>
            <a:r>
              <a:rPr lang="es-AR" altLang="es-AR" baseline="-25000" dirty="0" smtClean="0"/>
              <a:t>2</a:t>
            </a:r>
            <a:r>
              <a:rPr lang="es-AR" altLang="es-AR" dirty="0" smtClean="0"/>
              <a:t> = { WcW</a:t>
            </a:r>
            <a:r>
              <a:rPr lang="es-AR" altLang="es-AR" baseline="30000" dirty="0" smtClean="0"/>
              <a:t>-1</a:t>
            </a:r>
            <a:r>
              <a:rPr lang="es-AR" altLang="es-AR" dirty="0" smtClean="0"/>
              <a:t> / W </a:t>
            </a:r>
            <a:r>
              <a:rPr lang="az-Cyrl-AZ" altLang="es-AR" dirty="0" smtClean="0"/>
              <a:t>Є</a:t>
            </a:r>
            <a:r>
              <a:rPr lang="es-AR" altLang="es-AR" dirty="0" smtClean="0"/>
              <a:t> (</a:t>
            </a:r>
            <a:r>
              <a:rPr lang="es-AR" altLang="es-AR" dirty="0" err="1" smtClean="0"/>
              <a:t>a,b</a:t>
            </a:r>
            <a:r>
              <a:rPr lang="es-AR" altLang="es-AR" dirty="0" smtClean="0"/>
              <a:t>)</a:t>
            </a:r>
            <a:r>
              <a:rPr lang="es-AR" altLang="es-AR" baseline="30000" dirty="0" smtClean="0"/>
              <a:t>+</a:t>
            </a:r>
            <a:r>
              <a:rPr lang="es-AR" altLang="es-AR" dirty="0" smtClean="0"/>
              <a:t> </a:t>
            </a:r>
            <a:r>
              <a:rPr lang="es-ES" dirty="0" smtClean="0">
                <a:sym typeface="Symbol"/>
              </a:rPr>
              <a:t>}  </a:t>
            </a:r>
            <a:endParaRPr lang="es-AR" altLang="es-AR" dirty="0" smtClean="0"/>
          </a:p>
          <a:p>
            <a:r>
              <a:rPr lang="es-AR" altLang="es-AR" sz="1400" dirty="0" smtClean="0"/>
              <a:t>2) [3.0] </a:t>
            </a:r>
            <a:r>
              <a:rPr lang="es-AR" sz="1400" dirty="0" smtClean="0"/>
              <a:t>Dada la Gramática Independiente de Contexto: G = &lt;Ʃ</a:t>
            </a:r>
            <a:r>
              <a:rPr lang="es-AR" sz="1400" baseline="-25000" dirty="0" smtClean="0"/>
              <a:t>T</a:t>
            </a:r>
            <a:r>
              <a:rPr lang="es-AR" sz="1400" dirty="0" smtClean="0"/>
              <a:t>, Ʃ</a:t>
            </a:r>
            <a:r>
              <a:rPr lang="es-AR" sz="1400" baseline="-25000" dirty="0" smtClean="0"/>
              <a:t>N</a:t>
            </a:r>
            <a:r>
              <a:rPr lang="es-AR" sz="1400" dirty="0" smtClean="0"/>
              <a:t>, S, P&gt;, donde Ʃ</a:t>
            </a:r>
            <a:r>
              <a:rPr lang="es-AR" sz="1400" baseline="-25000" dirty="0" smtClean="0"/>
              <a:t>T</a:t>
            </a:r>
            <a:r>
              <a:rPr lang="es-AR" sz="1400" dirty="0" smtClean="0"/>
              <a:t> = {0,1,b}, Ʃ</a:t>
            </a:r>
            <a:r>
              <a:rPr lang="es-AR" sz="1400" baseline="-25000" dirty="0" smtClean="0"/>
              <a:t>N</a:t>
            </a:r>
            <a:r>
              <a:rPr lang="es-AR" sz="1400" dirty="0" smtClean="0"/>
              <a:t> = {S}, S es el axioma, y las producciones P={S </a:t>
            </a:r>
            <a:r>
              <a:rPr lang="es-ES" sz="1400" dirty="0" smtClean="0">
                <a:sym typeface="Wingdings"/>
              </a:rPr>
              <a:t></a:t>
            </a:r>
            <a:r>
              <a:rPr lang="es-ES" sz="1400" dirty="0" smtClean="0"/>
              <a:t> 0S1</a:t>
            </a:r>
            <a:r>
              <a:rPr lang="es-AR" sz="1400" dirty="0" smtClean="0"/>
              <a:t> | 0b }</a:t>
            </a:r>
            <a:endParaRPr lang="es-AR" altLang="es-AR" sz="1400" dirty="0" smtClean="0"/>
          </a:p>
          <a:p>
            <a:pPr lvl="1" algn="just"/>
            <a:r>
              <a:rPr lang="es-AR" altLang="es-AR" sz="1400" dirty="0" smtClean="0"/>
              <a:t>A) [1.50] </a:t>
            </a:r>
            <a:r>
              <a:rPr lang="es-AR" sz="1400" dirty="0" smtClean="0"/>
              <a:t>Diseñar un </a:t>
            </a:r>
            <a:r>
              <a:rPr lang="es-AR" sz="1400" dirty="0" err="1" smtClean="0"/>
              <a:t>Parser</a:t>
            </a:r>
            <a:r>
              <a:rPr lang="es-AR" sz="1400" dirty="0" smtClean="0"/>
              <a:t>  LR (</a:t>
            </a:r>
            <a:r>
              <a:rPr lang="es-AR" sz="1400" dirty="0" err="1" smtClean="0"/>
              <a:t>Left</a:t>
            </a:r>
            <a:r>
              <a:rPr lang="es-AR" sz="1400" dirty="0" smtClean="0"/>
              <a:t> </a:t>
            </a:r>
            <a:r>
              <a:rPr lang="es-AR" sz="1400" dirty="0" err="1" smtClean="0"/>
              <a:t>to</a:t>
            </a:r>
            <a:r>
              <a:rPr lang="es-AR" sz="1400" dirty="0" smtClean="0"/>
              <a:t> </a:t>
            </a:r>
            <a:r>
              <a:rPr lang="es-AR" sz="1400" dirty="0" err="1" smtClean="0"/>
              <a:t>right</a:t>
            </a:r>
            <a:r>
              <a:rPr lang="es-AR" sz="1400" dirty="0" smtClean="0"/>
              <a:t> </a:t>
            </a:r>
            <a:r>
              <a:rPr lang="es-AR" sz="1400" dirty="0" err="1" smtClean="0"/>
              <a:t>Rightmost</a:t>
            </a:r>
            <a:r>
              <a:rPr lang="es-AR" sz="1400" dirty="0" smtClean="0"/>
              <a:t> </a:t>
            </a:r>
            <a:r>
              <a:rPr lang="es-AR" sz="1400" dirty="0" err="1" smtClean="0"/>
              <a:t>derivation</a:t>
            </a:r>
            <a:r>
              <a:rPr lang="es-AR" sz="1400" dirty="0" smtClean="0"/>
              <a:t>)  que reconozca cadenas generadas por la gramática dada</a:t>
            </a:r>
            <a:r>
              <a:rPr lang="es-AR" altLang="es-AR" sz="1400" dirty="0" smtClean="0"/>
              <a:t>.</a:t>
            </a:r>
          </a:p>
          <a:p>
            <a:pPr lvl="1" algn="just"/>
            <a:r>
              <a:rPr lang="es-AR" altLang="es-AR" sz="1400" dirty="0" smtClean="0"/>
              <a:t>B) [1.50] </a:t>
            </a:r>
            <a:r>
              <a:rPr lang="es-AR" sz="1400" dirty="0" smtClean="0"/>
              <a:t>Contenido de la pila antes de la primera reducción en la tabla de Análisis Sintáctico para reconocer la palabra </a:t>
            </a:r>
            <a:r>
              <a:rPr lang="es-AR" sz="1400" b="1" dirty="0" smtClean="0"/>
              <a:t>000b11</a:t>
            </a:r>
            <a:r>
              <a:rPr lang="es-AR" sz="1400" dirty="0" smtClean="0"/>
              <a:t> </a:t>
            </a:r>
            <a:r>
              <a:rPr lang="es-ES" sz="1400" dirty="0" smtClean="0"/>
              <a:t>, utilizando el </a:t>
            </a:r>
            <a:r>
              <a:rPr lang="es-ES" sz="1400" dirty="0" err="1" smtClean="0"/>
              <a:t>Parser</a:t>
            </a:r>
            <a:r>
              <a:rPr lang="es-ES" sz="1400" dirty="0" smtClean="0"/>
              <a:t> LR diseñado en el punto A.</a:t>
            </a:r>
            <a:endParaRPr lang="es-AR" altLang="es-AR" sz="1400" dirty="0" smtClean="0"/>
          </a:p>
          <a:p>
            <a:pPr algn="just"/>
            <a:r>
              <a:rPr lang="es-AR" altLang="es-AR" sz="1400" dirty="0" smtClean="0"/>
              <a:t>3) [2.0]</a:t>
            </a:r>
            <a:r>
              <a:rPr lang="es-ES" sz="1400" dirty="0" smtClean="0"/>
              <a:t> Dada la siguiente Máquina de Turing, y una configuración inicial, mostrar la configuración </a:t>
            </a:r>
            <a:r>
              <a:rPr lang="es-ES" sz="1400" dirty="0" smtClean="0"/>
              <a:t>final </a:t>
            </a:r>
            <a:r>
              <a:rPr lang="es-ES" sz="1400" dirty="0" smtClean="0"/>
              <a:t>luego de su funcionamiento, es decir, cómo </a:t>
            </a:r>
            <a:r>
              <a:rPr lang="es-ES" sz="1400" dirty="0" smtClean="0"/>
              <a:t>quedan las cintas </a:t>
            </a:r>
            <a:r>
              <a:rPr lang="es-ES" sz="1400" dirty="0" smtClean="0"/>
              <a:t>luego </a:t>
            </a:r>
            <a:r>
              <a:rPr lang="es-ES" sz="1400" dirty="0" smtClean="0"/>
              <a:t>del cómputo. </a:t>
            </a:r>
            <a:endParaRPr lang="es-ES" sz="1400" dirty="0" smtClean="0"/>
          </a:p>
          <a:p>
            <a:pPr lvl="1" algn="just">
              <a:buNone/>
            </a:pPr>
            <a:r>
              <a:rPr lang="es-ES" sz="1400" dirty="0" smtClean="0"/>
              <a:t>                     </a:t>
            </a:r>
            <a:endParaRPr lang="es-ES" sz="1400" u="sng" dirty="0" smtClean="0"/>
          </a:p>
          <a:p>
            <a:pPr>
              <a:buNone/>
            </a:pPr>
            <a:r>
              <a:rPr lang="es-ES" sz="1400" dirty="0" smtClean="0"/>
              <a:t>														</a:t>
            </a:r>
            <a:r>
              <a:rPr lang="es-ES" sz="1400" u="sng" dirty="0" smtClean="0"/>
              <a:t>Configuración inicial: </a:t>
            </a:r>
          </a:p>
          <a:p>
            <a:pPr>
              <a:buNone/>
            </a:pPr>
            <a:r>
              <a:rPr lang="es-ES" sz="1400" dirty="0" smtClean="0"/>
              <a:t>                                                                                                                          cinta </a:t>
            </a:r>
            <a:r>
              <a:rPr lang="es-ES" sz="1400" dirty="0" smtClean="0"/>
              <a:t>1: </a:t>
            </a:r>
            <a:r>
              <a:rPr lang="es-ES" sz="1400" u="sng" dirty="0" smtClean="0"/>
              <a:t>1</a:t>
            </a:r>
            <a:r>
              <a:rPr lang="es-ES" sz="1400" dirty="0" smtClean="0"/>
              <a:t>11*11 </a:t>
            </a:r>
            <a:endParaRPr lang="es-ES" sz="1400" dirty="0" smtClean="0"/>
          </a:p>
          <a:p>
            <a:pPr>
              <a:buNone/>
            </a:pPr>
            <a:r>
              <a:rPr lang="es-ES" sz="1400" dirty="0" smtClean="0"/>
              <a:t> </a:t>
            </a:r>
            <a:r>
              <a:rPr lang="es-ES" sz="1400" dirty="0" smtClean="0"/>
              <a:t>                                                                                                                         cinta </a:t>
            </a:r>
            <a:r>
              <a:rPr lang="es-ES" sz="1400" dirty="0" smtClean="0"/>
              <a:t>2: en blanco</a:t>
            </a:r>
            <a:endParaRPr lang="es-AR" altLang="es-AR" sz="1400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</a:t>
            </a:r>
            <a:r>
              <a:rPr lang="es-AR" altLang="es-AR" sz="1200" b="1" kern="0" dirty="0" smtClean="0"/>
              <a:t>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 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2018) </a:t>
            </a:r>
            <a:endParaRPr lang="es-AR" altLang="es-AR" sz="1200" b="1" kern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8489" y="4438650"/>
            <a:ext cx="4674709" cy="193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Lenguajes Formales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 smtClean="0"/>
              <a:t>Segundo Examen </a:t>
            </a:r>
            <a:r>
              <a:rPr lang="es-AR" altLang="es-AR" sz="1200" b="1" kern="0" dirty="0"/>
              <a:t>Parcial (</a:t>
            </a:r>
            <a:r>
              <a:rPr lang="es-AR" altLang="es-AR" sz="1200" b="1" kern="0" dirty="0" smtClean="0"/>
              <a:t>2018)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246380" y="1375756"/>
          <a:ext cx="7215237" cy="507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0"/>
                <a:gridCol w="3322606"/>
                <a:gridCol w="3500461"/>
              </a:tblGrid>
              <a:tr h="732240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EJ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A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 smtClean="0"/>
                        <a:t>B</a:t>
                      </a:r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1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altLang="es-AR" sz="1500" b="0" baseline="0" dirty="0" smtClean="0"/>
                        <a:t>S 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  </a:t>
                      </a:r>
                      <a:r>
                        <a:rPr lang="es-ES" altLang="es-AR" sz="1500" b="0" baseline="0" dirty="0" err="1" smtClean="0">
                          <a:sym typeface="Wingdings" pitchFamily="2" charset="2"/>
                        </a:rPr>
                        <a:t>aSb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| </a:t>
                      </a:r>
                      <a:r>
                        <a:rPr lang="es-AR" altLang="es-AR" sz="1500" b="0" baseline="0" dirty="0" err="1" smtClean="0">
                          <a:sym typeface="Wingdings" pitchFamily="2" charset="2"/>
                        </a:rPr>
                        <a:t>aS</a:t>
                      </a:r>
                      <a:r>
                        <a:rPr lang="es-AR" altLang="es-AR" sz="1500" b="0" baseline="0" dirty="0" smtClean="0">
                          <a:sym typeface="Wingdings" pitchFamily="2" charset="2"/>
                        </a:rPr>
                        <a:t> |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 b="0" dirty="0" smtClean="0"/>
                        <a:t>S 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aSa</a:t>
                      </a:r>
                      <a:r>
                        <a:rPr lang="es-AR" sz="1500" b="0" dirty="0" smtClean="0">
                          <a:sym typeface="Wingdings" pitchFamily="2" charset="2"/>
                        </a:rPr>
                        <a:t> | </a:t>
                      </a:r>
                      <a:r>
                        <a:rPr lang="es-AR" sz="1500" b="0" dirty="0" err="1" smtClean="0">
                          <a:sym typeface="Wingdings" pitchFamily="2" charset="2"/>
                        </a:rPr>
                        <a:t>bSb|aca|bcb</a:t>
                      </a:r>
                      <a:endParaRPr lang="es-AR" sz="1500" b="0" dirty="0" smtClean="0">
                        <a:sym typeface="Wingdings" pitchFamily="2" charset="2"/>
                      </a:endParaRPr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2</a:t>
                      </a:r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500" dirty="0"/>
                    </a:p>
                  </a:txBody>
                  <a:tcPr/>
                </a:tc>
              </a:tr>
              <a:tr h="732240">
                <a:tc>
                  <a:txBody>
                    <a:bodyPr/>
                    <a:lstStyle/>
                    <a:p>
                      <a:r>
                        <a:rPr lang="es-AR" sz="1500" dirty="0" smtClean="0"/>
                        <a:t>3</a:t>
                      </a:r>
                      <a:endParaRPr lang="es-AR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 smtClean="0"/>
                    </a:p>
                    <a:p>
                      <a:endParaRPr lang="es-AR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3243263"/>
            <a:ext cx="1295400" cy="610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8" y="2967038"/>
            <a:ext cx="29241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09990" y="4672014"/>
            <a:ext cx="4156576" cy="171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01038" y="4995863"/>
            <a:ext cx="159684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592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Words>242</Words>
  <Application>Microsoft Office PowerPoint</Application>
  <PresentationFormat>Personalizado</PresentationFormat>
  <Paragraphs>36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mbertune</cp:lastModifiedBy>
  <cp:revision>647</cp:revision>
  <dcterms:created xsi:type="dcterms:W3CDTF">2016-08-21T14:39:29Z</dcterms:created>
  <dcterms:modified xsi:type="dcterms:W3CDTF">2018-06-07T17:17:49Z</dcterms:modified>
</cp:coreProperties>
</file>