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9068" autoAdjust="0"/>
  </p:normalViewPr>
  <p:slideViewPr>
    <p:cSldViewPr snapToGrid="0">
      <p:cViewPr>
        <p:scale>
          <a:sx n="66" d="100"/>
          <a:sy n="66" d="100"/>
        </p:scale>
        <p:origin x="-2316" y="-1230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28581-4DA6-4B53-824F-F7911C62D2F7}" type="datetimeFigureOut">
              <a:rPr lang="es-AR" smtClean="0"/>
              <a:pPr/>
              <a:t>07/06/2019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99533-37DC-4A90-9D9B-C40B3DF0748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90220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2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07/06/2019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5893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07/06/2019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05363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07/06/2019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56939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07/06/2019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156198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07/06/2019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77816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07/06/2019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429662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07/06/2019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87319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07/06/2019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8070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07/06/2019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20224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07/06/2019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76376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07/06/2019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03807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07/06/2019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4533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07/06/2019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93359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07/06/2019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68535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07/06/2019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80281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07/06/2019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5551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B66C-7431-427E-BF9B-0AD6D6BFB1A7}" type="datetimeFigureOut">
              <a:rPr lang="es-AR" smtClean="0"/>
              <a:pPr/>
              <a:t>07/06/2019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99779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2563461" y="1363006"/>
            <a:ext cx="8229600" cy="5184775"/>
          </a:xfrm>
        </p:spPr>
        <p:txBody>
          <a:bodyPr>
            <a:noAutofit/>
          </a:bodyPr>
          <a:lstStyle/>
          <a:p>
            <a:pPr algn="just"/>
            <a:r>
              <a:rPr lang="es-AR" altLang="es-AR" sz="1600" dirty="0"/>
              <a:t>1) [</a:t>
            </a:r>
            <a:r>
              <a:rPr lang="es-AR" altLang="es-AR" sz="1600" dirty="0" smtClean="0"/>
              <a:t>2.5] </a:t>
            </a:r>
            <a:r>
              <a:rPr lang="es-ES_tradnl" sz="1600" dirty="0" smtClean="0"/>
              <a:t>Diséñese la gramática más restrictiva para el lenguaje L = a</a:t>
            </a:r>
            <a:r>
              <a:rPr lang="es-ES_tradnl" sz="1600" baseline="30000" dirty="0" smtClean="0"/>
              <a:t>m</a:t>
            </a:r>
            <a:r>
              <a:rPr lang="es-ES_tradnl" sz="1600" dirty="0" smtClean="0"/>
              <a:t> </a:t>
            </a:r>
            <a:r>
              <a:rPr lang="es-ES_tradnl" sz="1600" dirty="0" err="1" smtClean="0"/>
              <a:t>b</a:t>
            </a:r>
            <a:r>
              <a:rPr lang="es-ES_tradnl" sz="1600" baseline="30000" dirty="0" err="1" smtClean="0"/>
              <a:t>p</a:t>
            </a:r>
            <a:r>
              <a:rPr lang="es-ES_tradnl" sz="1600" dirty="0" smtClean="0"/>
              <a:t> </a:t>
            </a:r>
            <a:r>
              <a:rPr lang="es-ES_tradnl" sz="1600" dirty="0" err="1" smtClean="0"/>
              <a:t>c</a:t>
            </a:r>
            <a:r>
              <a:rPr lang="es-ES_tradnl" sz="1600" baseline="30000" dirty="0" err="1" smtClean="0"/>
              <a:t>p+m</a:t>
            </a:r>
            <a:r>
              <a:rPr lang="es-ES_tradnl" sz="1600" dirty="0" smtClean="0"/>
              <a:t> / m, p ≥ 1} ∪ {</a:t>
            </a:r>
            <a:r>
              <a:rPr lang="es-ES_tradnl" sz="1600" dirty="0" err="1" smtClean="0"/>
              <a:t>a</a:t>
            </a:r>
            <a:r>
              <a:rPr lang="es-ES_tradnl" sz="1600" baseline="30000" dirty="0" err="1" smtClean="0"/>
              <a:t>i</a:t>
            </a:r>
            <a:r>
              <a:rPr lang="es-ES_tradnl" sz="1600" dirty="0" smtClean="0"/>
              <a:t> b</a:t>
            </a:r>
            <a:r>
              <a:rPr lang="es-ES_tradnl" sz="1600" baseline="30000" dirty="0" smtClean="0"/>
              <a:t>2i</a:t>
            </a:r>
            <a:r>
              <a:rPr lang="es-ES_tradnl" sz="1600" dirty="0" smtClean="0"/>
              <a:t> / i ≥ 1}. Sólo producciones. </a:t>
            </a:r>
            <a:endParaRPr lang="es-AR" altLang="es-AR" sz="1600" dirty="0"/>
          </a:p>
          <a:p>
            <a:pPr algn="just"/>
            <a:r>
              <a:rPr lang="es-AR" altLang="es-AR" sz="1600" dirty="0"/>
              <a:t>2) </a:t>
            </a:r>
            <a:r>
              <a:rPr lang="es-AR" altLang="es-AR" sz="1600" dirty="0" smtClean="0"/>
              <a:t>[2.5] </a:t>
            </a:r>
            <a:r>
              <a:rPr lang="es-ES_tradnl" sz="1600" dirty="0" smtClean="0"/>
              <a:t>Compruébese si la siguiente gramática es LL(1), si lo es reconozca la palabra “</a:t>
            </a:r>
            <a:r>
              <a:rPr lang="es-ES_tradnl" sz="1600" dirty="0" err="1" smtClean="0"/>
              <a:t>cab</a:t>
            </a:r>
            <a:r>
              <a:rPr lang="es-ES_tradnl" sz="1600" dirty="0" smtClean="0"/>
              <a:t>” con el analizador construido.</a:t>
            </a:r>
            <a:endParaRPr lang="es-AR" sz="1600" dirty="0" smtClean="0"/>
          </a:p>
          <a:p>
            <a:pPr algn="ctr">
              <a:buNone/>
            </a:pPr>
            <a:r>
              <a:rPr lang="es-AR" sz="1600" dirty="0" smtClean="0"/>
              <a:t>S </a:t>
            </a:r>
            <a:r>
              <a:rPr lang="es-AR" sz="1600" dirty="0" smtClean="0">
                <a:sym typeface="Wingdings"/>
              </a:rPr>
              <a:t></a:t>
            </a:r>
            <a:r>
              <a:rPr lang="es-AR" sz="1600" dirty="0" smtClean="0"/>
              <a:t> </a:t>
            </a:r>
            <a:r>
              <a:rPr lang="es-AR" sz="1600" dirty="0" err="1" smtClean="0"/>
              <a:t>cA</a:t>
            </a:r>
            <a:r>
              <a:rPr lang="es-AR" sz="1600" dirty="0" smtClean="0"/>
              <a:t>     A </a:t>
            </a:r>
            <a:r>
              <a:rPr lang="es-AR" sz="1600" dirty="0" smtClean="0">
                <a:sym typeface="Wingdings"/>
              </a:rPr>
              <a:t></a:t>
            </a:r>
            <a:r>
              <a:rPr lang="es-AR" sz="1600" dirty="0" smtClean="0"/>
              <a:t> </a:t>
            </a:r>
            <a:r>
              <a:rPr lang="es-AR" sz="1600" dirty="0" err="1" smtClean="0"/>
              <a:t>aB</a:t>
            </a:r>
            <a:r>
              <a:rPr lang="es-AR" sz="1600" dirty="0" smtClean="0"/>
              <a:t>     B </a:t>
            </a:r>
            <a:r>
              <a:rPr lang="es-AR" sz="1600" dirty="0" smtClean="0">
                <a:sym typeface="Wingdings"/>
              </a:rPr>
              <a:t></a:t>
            </a:r>
            <a:r>
              <a:rPr lang="es-AR" sz="1600" dirty="0" smtClean="0"/>
              <a:t> b | </a:t>
            </a:r>
            <a:r>
              <a:rPr lang="el-GR" sz="1600" dirty="0" smtClean="0"/>
              <a:t>λ</a:t>
            </a:r>
            <a:endParaRPr lang="es-AR" sz="1600" dirty="0" smtClean="0"/>
          </a:p>
          <a:p>
            <a:pPr algn="just"/>
            <a:r>
              <a:rPr lang="es-AR" altLang="es-AR" sz="1600" dirty="0" smtClean="0"/>
              <a:t>3</a:t>
            </a:r>
            <a:r>
              <a:rPr lang="es-AR" altLang="es-AR" sz="1600" dirty="0"/>
              <a:t>) [</a:t>
            </a:r>
            <a:r>
              <a:rPr lang="es-AR" altLang="es-AR" sz="1600" dirty="0" smtClean="0"/>
              <a:t>2.5] </a:t>
            </a:r>
            <a:r>
              <a:rPr lang="es-ES_tradnl" sz="1600" dirty="0" smtClean="0"/>
              <a:t>Constrúyase el Analizador Sintáctico Ascendente con retroceso a partir de la siguiente gramática. Reconozca la palabra “(6+(4*2))”.</a:t>
            </a:r>
            <a:endParaRPr lang="es-AR" sz="1600" dirty="0" smtClean="0"/>
          </a:p>
          <a:p>
            <a:pPr algn="ctr">
              <a:buNone/>
            </a:pPr>
            <a:r>
              <a:rPr lang="es-AR" sz="1600" dirty="0" smtClean="0"/>
              <a:t>E </a:t>
            </a:r>
            <a:r>
              <a:rPr lang="es-AR" sz="1600" dirty="0" smtClean="0">
                <a:sym typeface="Wingdings"/>
              </a:rPr>
              <a:t></a:t>
            </a:r>
            <a:r>
              <a:rPr lang="es-AR" sz="1600" dirty="0" smtClean="0"/>
              <a:t> (E + T) | id     T </a:t>
            </a:r>
            <a:r>
              <a:rPr lang="es-AR" sz="1600" dirty="0" smtClean="0">
                <a:sym typeface="Wingdings"/>
              </a:rPr>
              <a:t></a:t>
            </a:r>
            <a:r>
              <a:rPr lang="es-AR" sz="1600" dirty="0" smtClean="0"/>
              <a:t> (T * F) | id     F </a:t>
            </a:r>
            <a:r>
              <a:rPr lang="es-AR" sz="1600" dirty="0" smtClean="0">
                <a:sym typeface="Wingdings"/>
              </a:rPr>
              <a:t></a:t>
            </a:r>
            <a:r>
              <a:rPr lang="es-AR" sz="1600" dirty="0" smtClean="0"/>
              <a:t> id</a:t>
            </a:r>
          </a:p>
          <a:p>
            <a:pPr algn="just"/>
            <a:r>
              <a:rPr lang="es-AR" altLang="es-AR" sz="1600" dirty="0" smtClean="0"/>
              <a:t>4</a:t>
            </a:r>
            <a:r>
              <a:rPr lang="es-AR" altLang="es-AR" sz="1600" dirty="0"/>
              <a:t>) [</a:t>
            </a:r>
            <a:r>
              <a:rPr lang="es-AR" altLang="es-AR" sz="1600" dirty="0" smtClean="0"/>
              <a:t>2.5] Muéstrese la configuración final en la cinta luego del funcionamiento de la siguiente Máquina de Turing  sobre la configuración </a:t>
            </a:r>
            <a:r>
              <a:rPr lang="es-ES_tradnl" sz="1600" dirty="0" smtClean="0"/>
              <a:t>(q0, </a:t>
            </a:r>
            <a:r>
              <a:rPr lang="es-ES_tradnl" sz="1600" u="sng" dirty="0" err="1" smtClean="0"/>
              <a:t>true</a:t>
            </a:r>
            <a:r>
              <a:rPr lang="es-ES_tradnl" sz="1600" dirty="0" err="1" smtClean="0"/>
              <a:t>falsetruetrue</a:t>
            </a:r>
            <a:r>
              <a:rPr lang="es-ES_tradnl" sz="1600" dirty="0" smtClean="0"/>
              <a:t>) </a:t>
            </a:r>
            <a:endParaRPr lang="es-AR" altLang="es-AR" sz="1600" dirty="0"/>
          </a:p>
          <a:p>
            <a:pPr algn="just">
              <a:buNone/>
            </a:pPr>
            <a:endParaRPr lang="es-AR" altLang="es-AR" sz="1600" dirty="0"/>
          </a:p>
          <a:p>
            <a:pPr lvl="1" algn="just"/>
            <a:endParaRPr lang="es-AR" altLang="es-AR" dirty="0"/>
          </a:p>
          <a:p>
            <a:pPr algn="just"/>
            <a:endParaRPr lang="es-AR" altLang="es-AR" sz="16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2563461" y="155474"/>
            <a:ext cx="3362049" cy="9418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AR" altLang="es-AR" sz="1600" b="1" kern="0" dirty="0"/>
              <a:t>Universidad Nacional del Oeste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AR" altLang="es-AR" sz="1600" b="1" kern="0" dirty="0"/>
              <a:t>Lenguajes Formales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AR" altLang="es-AR" sz="1600" b="1" kern="0" dirty="0" smtClean="0"/>
              <a:t>Segundo Examen </a:t>
            </a:r>
            <a:r>
              <a:rPr lang="es-AR" altLang="es-AR" sz="1600" b="1" kern="0" dirty="0"/>
              <a:t>Parcial (2019) 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="" xmlns:a16="http://schemas.microsoft.com/office/drawing/2014/main" id="{D84FC064-E895-4974-B567-DA3808C88626}"/>
              </a:ext>
            </a:extLst>
          </p:cNvPr>
          <p:cNvSpPr txBox="1">
            <a:spLocks/>
          </p:cNvSpPr>
          <p:nvPr/>
        </p:nvSpPr>
        <p:spPr bwMode="auto">
          <a:xfrm>
            <a:off x="7947514" y="198406"/>
            <a:ext cx="3362049" cy="9418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AR" altLang="es-AR" sz="1600" b="1" kern="0" dirty="0"/>
              <a:t>Apellido y Nombre: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AR" altLang="es-AR" sz="1600" b="1" kern="0" dirty="0"/>
              <a:t>Legajo: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AR" altLang="es-AR" sz="1600" b="1" kern="0" dirty="0"/>
              <a:t>NOTA:</a:t>
            </a:r>
          </a:p>
        </p:txBody>
      </p:sp>
      <p:pic>
        <p:nvPicPr>
          <p:cNvPr id="1026" name="Picture 36" descr="Imagen relacionad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12616" y="250853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agen 1"/>
          <p:cNvPicPr>
            <a:picLocks noChangeAspect="1" noChangeArrowheads="1"/>
          </p:cNvPicPr>
          <p:nvPr/>
        </p:nvPicPr>
        <p:blipFill>
          <a:blip r:embed="rId5" cstate="print"/>
          <a:srcRect l="9140" t="22391" r="13799" b="38124"/>
          <a:stretch>
            <a:fillRect/>
          </a:stretch>
        </p:blipFill>
        <p:spPr bwMode="auto">
          <a:xfrm>
            <a:off x="5254171" y="4647034"/>
            <a:ext cx="3338286" cy="2026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226663" y="1363006"/>
            <a:ext cx="5680652" cy="5184775"/>
          </a:xfrm>
        </p:spPr>
        <p:txBody>
          <a:bodyPr>
            <a:noAutofit/>
          </a:bodyPr>
          <a:lstStyle/>
          <a:p>
            <a:r>
              <a:rPr lang="es-AR" altLang="es-AR" sz="1600" dirty="0" smtClean="0"/>
              <a:t>1)</a:t>
            </a:r>
          </a:p>
          <a:p>
            <a:pPr lvl="1">
              <a:buNone/>
            </a:pPr>
            <a:r>
              <a:rPr lang="es-AR" dirty="0" smtClean="0"/>
              <a:t>S </a:t>
            </a:r>
            <a:r>
              <a:rPr lang="es-AR" dirty="0" smtClean="0">
                <a:sym typeface="Wingdings" pitchFamily="2" charset="2"/>
              </a:rPr>
              <a:t></a:t>
            </a:r>
            <a:r>
              <a:rPr lang="es-AR" dirty="0" smtClean="0"/>
              <a:t> A|C</a:t>
            </a:r>
          </a:p>
          <a:p>
            <a:pPr lvl="1">
              <a:buNone/>
            </a:pPr>
            <a:r>
              <a:rPr lang="es-AR" dirty="0" smtClean="0"/>
              <a:t>A </a:t>
            </a:r>
            <a:r>
              <a:rPr lang="es-AR" dirty="0" smtClean="0">
                <a:sym typeface="Wingdings" pitchFamily="2" charset="2"/>
              </a:rPr>
              <a:t></a:t>
            </a:r>
            <a:r>
              <a:rPr lang="es-AR" dirty="0" smtClean="0"/>
              <a:t> </a:t>
            </a:r>
            <a:r>
              <a:rPr lang="es-AR" dirty="0" err="1" smtClean="0"/>
              <a:t>aAc</a:t>
            </a:r>
            <a:r>
              <a:rPr lang="es-AR" dirty="0" smtClean="0"/>
              <a:t> | </a:t>
            </a:r>
            <a:r>
              <a:rPr lang="es-AR" dirty="0" err="1" smtClean="0"/>
              <a:t>aBc</a:t>
            </a:r>
            <a:endParaRPr lang="es-AR" dirty="0" smtClean="0"/>
          </a:p>
          <a:p>
            <a:pPr lvl="1">
              <a:buNone/>
            </a:pPr>
            <a:r>
              <a:rPr lang="en-US" dirty="0" smtClean="0"/>
              <a:t>B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bBc</a:t>
            </a:r>
            <a:r>
              <a:rPr lang="en-US" dirty="0" smtClean="0"/>
              <a:t> | </a:t>
            </a:r>
            <a:r>
              <a:rPr lang="en-US" dirty="0" err="1" smtClean="0"/>
              <a:t>bc</a:t>
            </a:r>
            <a:endParaRPr lang="es-AR" dirty="0" smtClean="0"/>
          </a:p>
          <a:p>
            <a:pPr lvl="1">
              <a:buNone/>
            </a:pPr>
            <a:r>
              <a:rPr lang="en-US" dirty="0" smtClean="0"/>
              <a:t>C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aCbb</a:t>
            </a:r>
            <a:r>
              <a:rPr lang="en-US" dirty="0" smtClean="0"/>
              <a:t> | </a:t>
            </a:r>
            <a:r>
              <a:rPr lang="en-US" dirty="0" err="1" smtClean="0"/>
              <a:t>abb</a:t>
            </a:r>
            <a:endParaRPr lang="es-AR" altLang="es-AR" sz="1600" dirty="0"/>
          </a:p>
          <a:p>
            <a:pPr algn="just"/>
            <a:r>
              <a:rPr lang="es-AR" altLang="es-AR" sz="1600" dirty="0" smtClean="0"/>
              <a:t>2) </a:t>
            </a:r>
          </a:p>
          <a:p>
            <a:pPr lvl="1">
              <a:buNone/>
            </a:pPr>
            <a:r>
              <a:rPr lang="pt-BR" dirty="0" smtClean="0"/>
              <a:t>PRIM(S) = {c}, PRIM(A) = {a}, PRIM(B) = {b, </a:t>
            </a:r>
            <a:r>
              <a:rPr lang="el-GR" dirty="0" smtClean="0"/>
              <a:t>λ</a:t>
            </a:r>
            <a:r>
              <a:rPr lang="pt-BR" dirty="0" smtClean="0"/>
              <a:t>} </a:t>
            </a:r>
            <a:endParaRPr lang="es-AR" dirty="0" smtClean="0"/>
          </a:p>
          <a:p>
            <a:pPr lvl="1">
              <a:buNone/>
            </a:pPr>
            <a:r>
              <a:rPr lang="en-US" dirty="0" smtClean="0"/>
              <a:t>SIG(S) = {$}, SIG(A) = {$}, SIG(B) = {$}</a:t>
            </a:r>
            <a:endParaRPr lang="es-AR" dirty="0" smtClean="0"/>
          </a:p>
          <a:p>
            <a:pPr lvl="1">
              <a:buNone/>
            </a:pPr>
            <a:r>
              <a:rPr lang="en-US" dirty="0" smtClean="0"/>
              <a:t>PRED(S </a:t>
            </a:r>
            <a:r>
              <a:rPr lang="es-ES_tradnl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) = {c}, PRED(A </a:t>
            </a:r>
            <a:r>
              <a:rPr lang="es-ES_tradnl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aB</a:t>
            </a:r>
            <a:r>
              <a:rPr lang="en-US" dirty="0" smtClean="0"/>
              <a:t>) = {a}, PRED(B </a:t>
            </a:r>
            <a:r>
              <a:rPr lang="es-ES_tradnl" dirty="0" smtClean="0">
                <a:sym typeface="Wingdings"/>
              </a:rPr>
              <a:t></a:t>
            </a:r>
            <a:r>
              <a:rPr lang="en-US" dirty="0" smtClean="0"/>
              <a:t> b) = {b}, PRED(B </a:t>
            </a:r>
            <a:r>
              <a:rPr lang="es-ES_tradnl" dirty="0" smtClean="0">
                <a:sym typeface="Wingdings"/>
              </a:rPr>
              <a:t></a:t>
            </a:r>
            <a:r>
              <a:rPr lang="es-ES_tradnl" dirty="0" smtClean="0"/>
              <a:t> </a:t>
            </a:r>
            <a:r>
              <a:rPr lang="el-GR" dirty="0" smtClean="0"/>
              <a:t>λ</a:t>
            </a:r>
            <a:r>
              <a:rPr lang="en-US" dirty="0" smtClean="0"/>
              <a:t>) = {$}</a:t>
            </a:r>
            <a:endParaRPr lang="es-AR" dirty="0" smtClean="0"/>
          </a:p>
          <a:p>
            <a:pPr algn="just"/>
            <a:endParaRPr lang="es-AR" altLang="es-AR" sz="1600" dirty="0" smtClean="0"/>
          </a:p>
          <a:p>
            <a:pPr algn="just"/>
            <a:endParaRPr lang="es-AR" altLang="es-AR" sz="1600" dirty="0" smtClean="0">
              <a:sym typeface="Wingdings" pitchFamily="2" charset="2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2563461" y="155474"/>
            <a:ext cx="3362049" cy="9418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AR" altLang="es-AR" sz="1600" b="1" kern="0" dirty="0"/>
              <a:t>Universidad Nacional del Oeste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AR" altLang="es-AR" sz="1600" b="1" kern="0" dirty="0"/>
              <a:t>Lenguajes Formales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AR" altLang="es-AR" sz="1600" b="1" kern="0" dirty="0" smtClean="0"/>
              <a:t>Segundo Examen </a:t>
            </a:r>
            <a:r>
              <a:rPr lang="es-AR" altLang="es-AR" sz="1600" b="1" kern="0" dirty="0"/>
              <a:t>Parcial (2019) 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="" xmlns:a16="http://schemas.microsoft.com/office/drawing/2014/main" id="{D84FC064-E895-4974-B567-DA3808C88626}"/>
              </a:ext>
            </a:extLst>
          </p:cNvPr>
          <p:cNvSpPr txBox="1">
            <a:spLocks/>
          </p:cNvSpPr>
          <p:nvPr/>
        </p:nvSpPr>
        <p:spPr bwMode="auto">
          <a:xfrm>
            <a:off x="7947514" y="198406"/>
            <a:ext cx="3362049" cy="9418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AR" altLang="es-AR" sz="1600" b="1" kern="0" dirty="0"/>
              <a:t>Apellido y Nombre</a:t>
            </a:r>
            <a:r>
              <a:rPr lang="es-AR" altLang="es-AR" sz="1600" b="1" kern="0" dirty="0" smtClean="0"/>
              <a:t>: RESUELTO</a:t>
            </a:r>
            <a:endParaRPr lang="es-AR" altLang="es-AR" sz="1600" b="1" kern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AR" altLang="es-AR" sz="1600" b="1" kern="0" dirty="0"/>
              <a:t>Legajo: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AR" altLang="es-AR" sz="1600" b="1" kern="0" dirty="0"/>
              <a:t>NOTA:</a:t>
            </a:r>
          </a:p>
        </p:txBody>
      </p:sp>
      <p:pic>
        <p:nvPicPr>
          <p:cNvPr id="1026" name="Picture 36" descr="Imagen relacionad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12616" y="250853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6126720" y="1457349"/>
            <a:ext cx="5716938" cy="5184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just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kumimoji="0" lang="es-AR" alt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3)</a:t>
            </a:r>
          </a:p>
          <a:p>
            <a:pPr marL="342900" lvl="0" indent="-342900" algn="just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s-AR" altLang="es-A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algn="just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kumimoji="0" lang="es-AR" altLang="es-A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just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s-AR" altLang="es-A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algn="just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kumimoji="0" lang="es-AR" altLang="es-A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just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s-AR" altLang="es-A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algn="just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kumimoji="0" lang="es-AR" altLang="es-A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just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s-AR" altLang="es-A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algn="just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kumimoji="0" lang="es-AR" altLang="es-A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just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s-AR" altLang="es-A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algn="just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defRPr/>
            </a:pPr>
            <a:endParaRPr kumimoji="0" lang="es-AR" altLang="es-A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just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kumimoji="0" lang="es-AR" alt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4) </a:t>
            </a:r>
            <a:r>
              <a:rPr lang="es-AR" sz="1600" dirty="0" smtClean="0"/>
              <a:t>Su computación es:</a:t>
            </a:r>
          </a:p>
          <a:p>
            <a:pPr marL="342900" lvl="0" indent="-342900" algn="ctr">
              <a:spcBef>
                <a:spcPts val="1000"/>
              </a:spcBef>
              <a:buClr>
                <a:schemeClr val="accent1"/>
              </a:buClr>
              <a:defRPr/>
            </a:pPr>
            <a:r>
              <a:rPr lang="es-ES_tradnl" sz="1600" dirty="0" smtClean="0"/>
              <a:t>(q0, </a:t>
            </a:r>
            <a:r>
              <a:rPr lang="es-ES_tradnl" sz="1600" u="sng" dirty="0" err="1" smtClean="0"/>
              <a:t>true</a:t>
            </a:r>
            <a:r>
              <a:rPr lang="es-ES_tradnl" sz="1600" dirty="0" err="1" smtClean="0"/>
              <a:t>falsetruetrue</a:t>
            </a:r>
            <a:r>
              <a:rPr lang="es-ES_tradnl" sz="1600" dirty="0" smtClean="0"/>
              <a:t>) ├* (q3, XXXX</a:t>
            </a:r>
            <a:r>
              <a:rPr lang="es-ES_tradnl" sz="1600" u="sng" dirty="0" smtClean="0"/>
              <a:t>1</a:t>
            </a:r>
            <a:r>
              <a:rPr lang="es-ES_tradnl" sz="1600" dirty="0" smtClean="0"/>
              <a:t>111)</a:t>
            </a:r>
            <a:endParaRPr kumimoji="0" lang="es-AR" altLang="es-A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lang="es-AR" altLang="es-A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es-AR" altLang="es-A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s-AR" altLang="es-A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es-AR" altLang="es-A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es-AR" altLang="es-AR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tabl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223" y="5075464"/>
            <a:ext cx="25114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tabl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03196" y="4698093"/>
            <a:ext cx="19812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Imagen 1"/>
          <p:cNvPicPr>
            <a:picLocks noChangeAspect="1" noChangeArrowheads="1"/>
          </p:cNvPicPr>
          <p:nvPr/>
        </p:nvPicPr>
        <p:blipFill>
          <a:blip r:embed="rId7" cstate="print"/>
          <a:srcRect l="6104" t="30351" r="56374" b="37061"/>
          <a:stretch>
            <a:fillRect/>
          </a:stretch>
        </p:blipFill>
        <p:spPr bwMode="auto">
          <a:xfrm>
            <a:off x="5936344" y="1901371"/>
            <a:ext cx="2724591" cy="133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8729028" y="1481182"/>
          <a:ext cx="3065145" cy="3779520"/>
        </p:xfrm>
        <a:graphic>
          <a:graphicData uri="http://schemas.openxmlformats.org/drawingml/2006/table">
            <a:tbl>
              <a:tblPr/>
              <a:tblGrid>
                <a:gridCol w="826135"/>
                <a:gridCol w="810260"/>
                <a:gridCol w="1428750"/>
              </a:tblGrid>
              <a:tr h="191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Arial"/>
                          <a:ea typeface="Times New Roman"/>
                          <a:cs typeface="Times New Roman"/>
                        </a:rPr>
                        <a:t>Pila</a:t>
                      </a:r>
                      <a:endParaRPr lang="es-A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latin typeface="Arial"/>
                          <a:ea typeface="Times New Roman"/>
                          <a:cs typeface="Times New Roman"/>
                        </a:rPr>
                        <a:t>Entrada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latin typeface="Arial"/>
                          <a:ea typeface="Times New Roman"/>
                          <a:cs typeface="Times New Roman"/>
                        </a:rPr>
                        <a:t>Transición / Acción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λ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(6+(4*2))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(q0, λ, λ)(q1, #)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#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(6+(4*2))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DESP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#(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6+(4*2))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DESP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#(6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+(4*2))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RED E </a:t>
                      </a:r>
                      <a:r>
                        <a:rPr lang="pt-BR" sz="1100">
                          <a:latin typeface="Arial"/>
                          <a:ea typeface="Times New Roman"/>
                          <a:cs typeface="Arial"/>
                          <a:sym typeface="Wingdings"/>
                        </a:rPr>
                        <a:t></a:t>
                      </a: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 id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#(E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+(4*2))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DESP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#(E+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Arial"/>
                          <a:ea typeface="Times New Roman"/>
                          <a:cs typeface="Times New Roman"/>
                        </a:rPr>
                        <a:t>(4*2))</a:t>
                      </a:r>
                      <a:endParaRPr lang="es-A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Arial"/>
                          <a:ea typeface="Times New Roman"/>
                          <a:cs typeface="Times New Roman"/>
                        </a:rPr>
                        <a:t>DESP</a:t>
                      </a:r>
                      <a:endParaRPr lang="es-A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Arial"/>
                          <a:ea typeface="Times New Roman"/>
                          <a:cs typeface="Times New Roman"/>
                        </a:rPr>
                        <a:t>#(E+(</a:t>
                      </a:r>
                      <a:endParaRPr lang="es-A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4*2))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DESP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#(E+(4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*2))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RED T </a:t>
                      </a:r>
                      <a:r>
                        <a:rPr lang="pt-BR" sz="1100">
                          <a:latin typeface="Arial"/>
                          <a:ea typeface="Times New Roman"/>
                          <a:cs typeface="Arial"/>
                          <a:sym typeface="Wingdings"/>
                        </a:rPr>
                        <a:t></a:t>
                      </a: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 id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#(E+(T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*2))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DESP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#(E+(T*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2))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DESP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#(E+(T*2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))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RED F </a:t>
                      </a:r>
                      <a:r>
                        <a:rPr lang="pt-BR" sz="1100">
                          <a:latin typeface="Arial"/>
                          <a:ea typeface="Times New Roman"/>
                          <a:cs typeface="Arial"/>
                          <a:sym typeface="Wingdings"/>
                        </a:rPr>
                        <a:t></a:t>
                      </a: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 id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#(E+(T*F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))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DESP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#(E+(T*F)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)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RED T </a:t>
                      </a:r>
                      <a:r>
                        <a:rPr lang="pt-BR" sz="1100">
                          <a:latin typeface="Arial"/>
                          <a:ea typeface="Times New Roman"/>
                          <a:cs typeface="Arial"/>
                          <a:sym typeface="Wingdings"/>
                        </a:rPr>
                        <a:t></a:t>
                      </a: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 (T*F)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#(E+T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)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DESP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#(E+T)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λ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RED E </a:t>
                      </a:r>
                      <a:r>
                        <a:rPr lang="pt-BR" sz="1100">
                          <a:latin typeface="Arial"/>
                          <a:ea typeface="Times New Roman"/>
                          <a:cs typeface="Arial"/>
                          <a:sym typeface="Wingdings"/>
                        </a:rPr>
                        <a:t></a:t>
                      </a: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 (E+T)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#E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λ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(q1, λ, E)(q2, λ)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#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Times New Roman"/>
                          <a:cs typeface="Times New Roman"/>
                        </a:rPr>
                        <a:t>λ</a:t>
                      </a:r>
                      <a:endParaRPr lang="es-A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Arial"/>
                          <a:ea typeface="Times New Roman"/>
                          <a:cs typeface="Times New Roman"/>
                        </a:rPr>
                        <a:t>(q2, λ, #)(q3, λ)</a:t>
                      </a:r>
                      <a:endParaRPr lang="es-A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4402</TotalTime>
  <Words>455</Words>
  <Application>Microsoft Office PowerPoint</Application>
  <PresentationFormat>Personalizado</PresentationFormat>
  <Paragraphs>100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Espiral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Accesibilidad Web</dc:title>
  <dc:creator>Pablo Pandolfo</dc:creator>
  <cp:lastModifiedBy>ppando</cp:lastModifiedBy>
  <cp:revision>643</cp:revision>
  <dcterms:created xsi:type="dcterms:W3CDTF">2016-08-21T14:39:29Z</dcterms:created>
  <dcterms:modified xsi:type="dcterms:W3CDTF">2019-06-07T15:32:04Z</dcterms:modified>
</cp:coreProperties>
</file>