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9" autoAdjust="0"/>
    <p:restoredTop sz="78448" autoAdjust="0"/>
  </p:normalViewPr>
  <p:slideViewPr>
    <p:cSldViewPr snapToGrid="0">
      <p:cViewPr>
        <p:scale>
          <a:sx n="100" d="100"/>
          <a:sy n="100" d="100"/>
        </p:scale>
        <p:origin x="-1308" y="-3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184775"/>
          </a:xfrm>
        </p:spPr>
        <p:txBody>
          <a:bodyPr>
            <a:normAutofit fontScale="92500"/>
          </a:bodyPr>
          <a:lstStyle/>
          <a:p>
            <a:pPr algn="just"/>
            <a:r>
              <a:rPr lang="es-AR" altLang="es-AR" sz="1600" dirty="0" smtClean="0"/>
              <a:t>1) [2.5] Dados los lenguajes: L</a:t>
            </a:r>
            <a:r>
              <a:rPr lang="es-AR" altLang="es-AR" sz="1600" baseline="-25000" dirty="0" smtClean="0"/>
              <a:t>1 </a:t>
            </a:r>
            <a:r>
              <a:rPr lang="es-AR" altLang="es-AR" sz="1600" dirty="0" smtClean="0"/>
              <a:t>= {</a:t>
            </a:r>
            <a:r>
              <a:rPr lang="el-GR" altLang="es-AR" sz="1600" dirty="0" smtClean="0"/>
              <a:t>λ</a:t>
            </a:r>
            <a:r>
              <a:rPr lang="es-AR" altLang="es-AR" sz="1600" dirty="0" smtClean="0"/>
              <a:t>, 0, 1, 10, 11} y L</a:t>
            </a:r>
            <a:r>
              <a:rPr lang="es-AR" altLang="es-AR" sz="1600" baseline="-25000" dirty="0" smtClean="0"/>
              <a:t>2</a:t>
            </a:r>
            <a:r>
              <a:rPr lang="es-AR" altLang="es-AR" sz="1600" dirty="0" smtClean="0"/>
              <a:t> = {λ, 1, 0110, 11010} sobre el </a:t>
            </a:r>
            <a:r>
              <a:rPr lang="es-AR" altLang="es-AR" sz="1600" dirty="0" smtClean="0"/>
              <a:t>      </a:t>
            </a:r>
            <a:r>
              <a:rPr lang="el-GR" altLang="es-AR" sz="1600" dirty="0" smtClean="0"/>
              <a:t>Σ</a:t>
            </a:r>
            <a:r>
              <a:rPr lang="es-AR" altLang="es-AR" sz="1600" dirty="0" smtClean="0"/>
              <a:t> = </a:t>
            </a:r>
            <a:r>
              <a:rPr lang="es-AR" altLang="es-AR" sz="1600" dirty="0" smtClean="0"/>
              <a:t>{0, 1}, definir por extensión los siguientes lenguajes:  </a:t>
            </a:r>
          </a:p>
          <a:p>
            <a:pPr lvl="2" algn="just"/>
            <a:r>
              <a:rPr lang="es-AR" altLang="es-AR" sz="1600" dirty="0" smtClean="0"/>
              <a:t>A</a:t>
            </a:r>
            <a:r>
              <a:rPr lang="es-AR" altLang="es-AR" sz="1600" dirty="0" smtClean="0"/>
              <a:t>) [</a:t>
            </a:r>
            <a:r>
              <a:rPr lang="es-AR" altLang="es-AR" sz="1600" dirty="0" smtClean="0"/>
              <a:t>1.25] L</a:t>
            </a:r>
            <a:r>
              <a:rPr lang="es-AR" altLang="es-AR" sz="1600" baseline="-25000" dirty="0" smtClean="0"/>
              <a:t>1 </a:t>
            </a:r>
            <a:r>
              <a:rPr lang="es-AR" altLang="es-AR" sz="1600" dirty="0" smtClean="0"/>
              <a:t>ᵔ </a:t>
            </a:r>
            <a:r>
              <a:rPr lang="es-AR" altLang="es-AR" sz="1600" dirty="0" smtClean="0"/>
              <a:t>L</a:t>
            </a:r>
            <a:r>
              <a:rPr lang="es-AR" altLang="es-AR" sz="1600" baseline="-25000" dirty="0" smtClean="0"/>
              <a:t>2</a:t>
            </a:r>
            <a:r>
              <a:rPr lang="es-AR" altLang="es-AR" sz="1600" dirty="0" smtClean="0"/>
              <a:t>  </a:t>
            </a:r>
          </a:p>
          <a:p>
            <a:pPr lvl="2" algn="just"/>
            <a:r>
              <a:rPr lang="es-AR" altLang="es-AR" sz="1600" dirty="0" smtClean="0"/>
              <a:t>B) </a:t>
            </a:r>
            <a:r>
              <a:rPr lang="es-AR" altLang="es-AR" sz="1600" dirty="0" smtClean="0"/>
              <a:t> [</a:t>
            </a:r>
            <a:r>
              <a:rPr lang="es-AR" altLang="es-AR" sz="1600" dirty="0" smtClean="0"/>
              <a:t>1.25] L</a:t>
            </a:r>
            <a:r>
              <a:rPr lang="es-AR" altLang="es-AR" sz="1600" baseline="-25000" dirty="0" smtClean="0"/>
              <a:t>1</a:t>
            </a:r>
            <a:r>
              <a:rPr lang="es-AR" altLang="es-AR" sz="1600" dirty="0" smtClean="0"/>
              <a:t> </a:t>
            </a:r>
            <a:r>
              <a:rPr lang="es-AR" altLang="es-AR" sz="1600" dirty="0" smtClean="0"/>
              <a:t>˘  </a:t>
            </a:r>
            <a:r>
              <a:rPr lang="es-AR" altLang="es-AR" sz="1600" dirty="0" smtClean="0"/>
              <a:t>L</a:t>
            </a:r>
            <a:r>
              <a:rPr lang="es-AR" altLang="es-AR" sz="1600" baseline="-25000" dirty="0" smtClean="0"/>
              <a:t>2</a:t>
            </a:r>
            <a:endParaRPr lang="es-AR" altLang="es-AR" sz="1600" dirty="0" smtClean="0"/>
          </a:p>
          <a:p>
            <a:pPr algn="just"/>
            <a:r>
              <a:rPr lang="es-AR" altLang="es-AR" sz="1600" dirty="0" smtClean="0"/>
              <a:t>2) [2.5] Dado el lenguaje L = {w </a:t>
            </a:r>
            <a:r>
              <a:rPr lang="es-AR" altLang="es-AR" sz="1600" dirty="0" smtClean="0"/>
              <a:t> </a:t>
            </a:r>
            <a:r>
              <a:rPr lang="es-AR" altLang="es-AR" sz="1600" dirty="0" smtClean="0"/>
              <a:t>{8, ∞}* | 8 ∞ 8 ∞ es subcadena de w}</a:t>
            </a:r>
          </a:p>
          <a:p>
            <a:pPr lvl="1" algn="just"/>
            <a:r>
              <a:rPr lang="es-AR" altLang="es-AR" sz="1600" dirty="0" smtClean="0"/>
              <a:t>A) [1.25] Diseñar una gramática regular que genere las palabras del lenguaje.</a:t>
            </a:r>
          </a:p>
          <a:p>
            <a:pPr lvl="1" algn="just"/>
            <a:r>
              <a:rPr lang="es-AR" altLang="es-AR" sz="1600" dirty="0" smtClean="0"/>
              <a:t>B) </a:t>
            </a:r>
            <a:r>
              <a:rPr lang="es-AR" altLang="es-AR" sz="1600" dirty="0" smtClean="0"/>
              <a:t> [</a:t>
            </a:r>
            <a:r>
              <a:rPr lang="es-AR" altLang="es-AR" sz="1600" dirty="0" smtClean="0"/>
              <a:t>1.25] Declarar la expresión regular que represente al lenguaje.</a:t>
            </a:r>
          </a:p>
          <a:p>
            <a:pPr algn="just"/>
            <a:r>
              <a:rPr lang="es-AR" altLang="es-AR" sz="1600" dirty="0" smtClean="0"/>
              <a:t>3) [2.5] Sea  la siguiente GIC: G = &lt;{S, </a:t>
            </a:r>
            <a:r>
              <a:rPr lang="es-AR" altLang="es-AR" sz="1600" dirty="0" err="1" smtClean="0"/>
              <a:t>expr</a:t>
            </a:r>
            <a:r>
              <a:rPr lang="es-AR" altLang="es-AR" sz="1600" dirty="0" smtClean="0"/>
              <a:t>}, {&lt;ID&gt;, &lt;ASIG&gt;, &lt;TERM&gt;, &lt;+&gt;, &lt;*&gt;, &lt;NUM&gt;}, S,  {(S </a:t>
            </a:r>
            <a:r>
              <a:rPr lang="es-AR" altLang="es-AR" sz="1600" dirty="0" smtClean="0">
                <a:sym typeface="Wingdings" pitchFamily="2" charset="2"/>
              </a:rPr>
              <a:t> &lt;ID&gt;&lt;ASIG&gt;</a:t>
            </a:r>
            <a:r>
              <a:rPr lang="es-AR" altLang="es-AR" sz="1600" dirty="0" err="1" smtClean="0">
                <a:sym typeface="Wingdings" pitchFamily="2" charset="2"/>
              </a:rPr>
              <a:t>expr</a:t>
            </a:r>
            <a:r>
              <a:rPr lang="es-AR" altLang="es-AR" sz="1600" dirty="0" smtClean="0">
                <a:sym typeface="Wingdings" pitchFamily="2" charset="2"/>
              </a:rPr>
              <a:t>&lt;TERM&gt;), (</a:t>
            </a:r>
            <a:r>
              <a:rPr lang="es-AR" altLang="es-AR" sz="1600" dirty="0" err="1" smtClean="0">
                <a:sym typeface="Wingdings" pitchFamily="2" charset="2"/>
              </a:rPr>
              <a:t>expr</a:t>
            </a:r>
            <a:r>
              <a:rPr lang="es-AR" altLang="es-AR" sz="1600" dirty="0" smtClean="0">
                <a:sym typeface="Wingdings" pitchFamily="2" charset="2"/>
              </a:rPr>
              <a:t>  &lt;ID&gt;), (</a:t>
            </a:r>
            <a:r>
              <a:rPr lang="es-AR" altLang="es-AR" sz="1600" dirty="0" err="1" smtClean="0">
                <a:sym typeface="Wingdings" pitchFamily="2" charset="2"/>
              </a:rPr>
              <a:t>expr</a:t>
            </a:r>
            <a:r>
              <a:rPr lang="es-AR" altLang="es-AR" sz="1600" dirty="0" smtClean="0">
                <a:sym typeface="Wingdings" pitchFamily="2" charset="2"/>
              </a:rPr>
              <a:t>  &lt;ID&gt;&lt;+&gt;</a:t>
            </a:r>
            <a:r>
              <a:rPr lang="es-AR" altLang="es-AR" sz="1600" dirty="0" err="1" smtClean="0">
                <a:sym typeface="Wingdings" pitchFamily="2" charset="2"/>
              </a:rPr>
              <a:t>expr</a:t>
            </a:r>
            <a:r>
              <a:rPr lang="es-AR" altLang="es-AR" sz="1600" dirty="0" smtClean="0">
                <a:sym typeface="Wingdings" pitchFamily="2" charset="2"/>
              </a:rPr>
              <a:t>), (</a:t>
            </a:r>
            <a:r>
              <a:rPr lang="es-AR" altLang="es-AR" sz="1600" dirty="0" err="1" smtClean="0">
                <a:sym typeface="Wingdings" pitchFamily="2" charset="2"/>
              </a:rPr>
              <a:t>expr</a:t>
            </a:r>
            <a:r>
              <a:rPr lang="es-AR" altLang="es-AR" sz="1600" dirty="0" smtClean="0">
                <a:sym typeface="Wingdings" pitchFamily="2" charset="2"/>
              </a:rPr>
              <a:t>  &lt;ID&gt;&lt;*&gt;</a:t>
            </a:r>
            <a:r>
              <a:rPr lang="es-AR" altLang="es-AR" sz="1600" dirty="0" err="1" smtClean="0">
                <a:sym typeface="Wingdings" pitchFamily="2" charset="2"/>
              </a:rPr>
              <a:t>expr</a:t>
            </a:r>
            <a:r>
              <a:rPr lang="es-AR" altLang="es-AR" sz="1600" dirty="0" smtClean="0">
                <a:sym typeface="Wingdings" pitchFamily="2" charset="2"/>
              </a:rPr>
              <a:t>), (</a:t>
            </a:r>
            <a:r>
              <a:rPr lang="es-AR" altLang="es-AR" sz="1600" dirty="0" err="1" smtClean="0">
                <a:sym typeface="Wingdings" pitchFamily="2" charset="2"/>
              </a:rPr>
              <a:t>expr</a:t>
            </a:r>
            <a:r>
              <a:rPr lang="es-AR" altLang="es-AR" sz="1600" dirty="0" smtClean="0">
                <a:sym typeface="Wingdings" pitchFamily="2" charset="2"/>
              </a:rPr>
              <a:t>  &lt;NUM&gt;)}&gt;</a:t>
            </a:r>
            <a:endParaRPr lang="es-AR" altLang="es-AR" sz="1600" dirty="0" smtClean="0"/>
          </a:p>
          <a:p>
            <a:pPr lvl="1"/>
            <a:r>
              <a:rPr lang="es-AR" altLang="es-AR" sz="1600" dirty="0" smtClean="0"/>
              <a:t>A</a:t>
            </a:r>
            <a:r>
              <a:rPr lang="es-AR" altLang="es-AR" sz="1600" dirty="0" smtClean="0"/>
              <a:t>) [</a:t>
            </a:r>
            <a:r>
              <a:rPr lang="es-AR" altLang="es-AR" sz="1600" dirty="0" smtClean="0"/>
              <a:t>1.25] Generar el árbol de derivación de la cadena                                         w = &lt;ID&gt;&lt;ASIG&gt;&lt;ID&gt;&lt;+&gt;&lt;ID&gt;&lt;*&gt;&lt;NUM&gt;&lt;TERM&gt;.</a:t>
            </a:r>
          </a:p>
          <a:p>
            <a:pPr lvl="1" algn="just"/>
            <a:r>
              <a:rPr lang="es-AR" altLang="es-AR" sz="1600" dirty="0" smtClean="0"/>
              <a:t>B) </a:t>
            </a:r>
            <a:r>
              <a:rPr lang="es-AR" altLang="es-AR" sz="1600" dirty="0" smtClean="0"/>
              <a:t>[1.25</a:t>
            </a:r>
            <a:r>
              <a:rPr lang="es-AR" altLang="es-AR" sz="1600" dirty="0" smtClean="0"/>
              <a:t>] Enumere las dos palabras mas cortas generadas por la gramática.</a:t>
            </a:r>
          </a:p>
          <a:p>
            <a:pPr algn="just"/>
            <a:r>
              <a:rPr lang="es-AR" altLang="es-AR" sz="1600" dirty="0" smtClean="0"/>
              <a:t>4) [2.5] En base a la siguiente expresión regular: (0 | 1(10*1)*0)*1(10*1)*</a:t>
            </a:r>
          </a:p>
          <a:p>
            <a:pPr lvl="1" algn="just"/>
            <a:r>
              <a:rPr lang="es-AR" altLang="es-AR" sz="1600" dirty="0" smtClean="0"/>
              <a:t>A</a:t>
            </a:r>
            <a:r>
              <a:rPr lang="es-AR" altLang="es-AR" sz="1600" dirty="0" smtClean="0"/>
              <a:t>) [</a:t>
            </a:r>
            <a:r>
              <a:rPr lang="es-AR" altLang="es-AR" sz="1600" dirty="0" smtClean="0"/>
              <a:t>2.0] Diseñar AF.</a:t>
            </a:r>
          </a:p>
          <a:p>
            <a:pPr lvl="1" algn="just"/>
            <a:r>
              <a:rPr lang="es-AR" altLang="es-AR" sz="1600" dirty="0" smtClean="0"/>
              <a:t>B</a:t>
            </a:r>
            <a:r>
              <a:rPr lang="es-AR" altLang="es-AR" sz="1600" dirty="0" smtClean="0"/>
              <a:t>) [</a:t>
            </a:r>
            <a:r>
              <a:rPr lang="es-AR" altLang="es-AR" sz="1600" dirty="0" smtClean="0"/>
              <a:t>0.5] ¿El autómata que ha diseñado es determinístico? ¿Por qué?</a:t>
            </a:r>
          </a:p>
          <a:p>
            <a:pPr algn="just"/>
            <a:endParaRPr lang="es-AR" altLang="es-AR" sz="16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Recuperatorio Primer </a:t>
            </a:r>
            <a:r>
              <a:rPr lang="es-AR" altLang="es-AR" sz="1200" b="1" kern="0" dirty="0"/>
              <a:t>Examen 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Recuperatorio Primer </a:t>
            </a:r>
            <a:r>
              <a:rPr lang="es-AR" altLang="es-AR" sz="1200" b="1" kern="0" dirty="0"/>
              <a:t>Examen 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208280" y="1156681"/>
          <a:ext cx="7215237" cy="498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70"/>
                <a:gridCol w="2752725"/>
                <a:gridCol w="4070342"/>
              </a:tblGrid>
              <a:tr h="348269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EJ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B</a:t>
                      </a:r>
                      <a:endParaRPr lang="es-AR" sz="16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1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600" b="0" dirty="0" smtClean="0"/>
                        <a:t>L</a:t>
                      </a:r>
                      <a:r>
                        <a:rPr lang="es-AR" altLang="es-AR" sz="1600" b="0" baseline="-25000" dirty="0" smtClean="0"/>
                        <a:t>1 </a:t>
                      </a:r>
                      <a:r>
                        <a:rPr lang="es-AR" altLang="es-AR" sz="1600" b="0" dirty="0" smtClean="0"/>
                        <a:t> ᵔ  L</a:t>
                      </a:r>
                      <a:r>
                        <a:rPr lang="es-AR" altLang="es-AR" sz="1600" b="0" baseline="-25000" dirty="0" smtClean="0"/>
                        <a:t>2  </a:t>
                      </a:r>
                      <a:r>
                        <a:rPr lang="es-AR" altLang="es-AR" sz="1600" b="0" dirty="0" smtClean="0"/>
                        <a:t>= {</a:t>
                      </a:r>
                      <a:r>
                        <a:rPr lang="el-GR" altLang="es-AR" sz="1600" b="0" dirty="0" smtClean="0"/>
                        <a:t>λ</a:t>
                      </a:r>
                      <a:r>
                        <a:rPr lang="es-AR" altLang="es-AR" sz="1600" b="0" dirty="0" smtClean="0"/>
                        <a:t>, 1}</a:t>
                      </a:r>
                      <a:r>
                        <a:rPr lang="es-AR" altLang="es-AR" sz="1600" b="0" baseline="-25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altLang="es-AR" sz="1600" b="0" dirty="0" smtClean="0"/>
                        <a:t>L</a:t>
                      </a:r>
                      <a:r>
                        <a:rPr lang="es-AR" altLang="es-AR" sz="1600" b="0" baseline="-25000" dirty="0" smtClean="0"/>
                        <a:t>1</a:t>
                      </a:r>
                      <a:r>
                        <a:rPr lang="es-AR" altLang="es-AR" sz="1600" b="0" dirty="0" smtClean="0"/>
                        <a:t> u L</a:t>
                      </a:r>
                      <a:r>
                        <a:rPr lang="es-AR" altLang="es-AR" sz="1600" b="0" baseline="-25000" dirty="0" smtClean="0"/>
                        <a:t>2  </a:t>
                      </a:r>
                      <a:r>
                        <a:rPr lang="es-AR" altLang="es-AR" sz="1600" b="0" dirty="0" smtClean="0"/>
                        <a:t>= {</a:t>
                      </a:r>
                      <a:r>
                        <a:rPr lang="el-GR" altLang="es-AR" sz="1600" b="0" dirty="0" smtClean="0"/>
                        <a:t>λ</a:t>
                      </a:r>
                      <a:r>
                        <a:rPr lang="es-AR" altLang="es-AR" sz="1600" b="0" dirty="0" smtClean="0"/>
                        <a:t>, 0, 1, 10, 11, 0110, 11010} </a:t>
                      </a:r>
                      <a:endParaRPr lang="es-AR" sz="1600" b="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2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600" dirty="0" smtClean="0"/>
                        <a:t>S </a:t>
                      </a:r>
                      <a:r>
                        <a:rPr lang="es-AR" altLang="es-AR" sz="1600" dirty="0" smtClean="0">
                          <a:sym typeface="Wingdings" pitchFamily="2" charset="2"/>
                        </a:rPr>
                        <a:t> 8S|</a:t>
                      </a:r>
                      <a:r>
                        <a:rPr lang="es-AR" altLang="es-AR" sz="1600" dirty="0" smtClean="0"/>
                        <a:t>∞</a:t>
                      </a:r>
                      <a:r>
                        <a:rPr lang="es-AR" altLang="es-AR" sz="1600" dirty="0" smtClean="0">
                          <a:sym typeface="Wingdings" pitchFamily="2" charset="2"/>
                        </a:rPr>
                        <a:t>S|8A</a:t>
                      </a:r>
                    </a:p>
                    <a:p>
                      <a:r>
                        <a:rPr lang="es-AR" sz="1600" dirty="0" smtClean="0"/>
                        <a:t>A</a:t>
                      </a:r>
                      <a:r>
                        <a:rPr lang="es-AR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s-AR" altLang="es-AR" sz="1600" dirty="0" smtClean="0"/>
                        <a:t>∞B</a:t>
                      </a:r>
                    </a:p>
                    <a:p>
                      <a:r>
                        <a:rPr lang="es-AR" sz="1600" dirty="0" smtClean="0"/>
                        <a:t>B </a:t>
                      </a:r>
                      <a:r>
                        <a:rPr lang="es-AR" sz="1600" dirty="0" smtClean="0">
                          <a:sym typeface="Wingdings" pitchFamily="2" charset="2"/>
                        </a:rPr>
                        <a:t> 8C</a:t>
                      </a:r>
                    </a:p>
                    <a:p>
                      <a:r>
                        <a:rPr lang="es-AR" sz="1600" dirty="0" smtClean="0">
                          <a:sym typeface="Wingdings" pitchFamily="2" charset="2"/>
                        </a:rPr>
                        <a:t>C  </a:t>
                      </a:r>
                      <a:r>
                        <a:rPr lang="es-AR" altLang="es-AR" sz="1600" dirty="0" smtClean="0"/>
                        <a:t>∞ | ∞D</a:t>
                      </a:r>
                    </a:p>
                    <a:p>
                      <a:r>
                        <a:rPr lang="es-AR" sz="1600" dirty="0" smtClean="0"/>
                        <a:t>D </a:t>
                      </a:r>
                      <a:r>
                        <a:rPr lang="es-AR" sz="1600" dirty="0" smtClean="0">
                          <a:sym typeface="Wingdings" pitchFamily="2" charset="2"/>
                        </a:rPr>
                        <a:t> 8D | </a:t>
                      </a:r>
                      <a:r>
                        <a:rPr lang="es-AR" altLang="es-AR" sz="1600" dirty="0" smtClean="0"/>
                        <a:t>∞D | 8 | ∞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(8|</a:t>
                      </a:r>
                      <a:r>
                        <a:rPr lang="es-AR" altLang="es-AR" sz="1600" dirty="0" smtClean="0"/>
                        <a:t>∞</a:t>
                      </a:r>
                      <a:r>
                        <a:rPr lang="es-AR" sz="1600" dirty="0" smtClean="0"/>
                        <a:t>)* 8</a:t>
                      </a:r>
                      <a:r>
                        <a:rPr lang="es-AR" altLang="es-AR" sz="1600" dirty="0" smtClean="0"/>
                        <a:t>∞8∞ </a:t>
                      </a:r>
                      <a:r>
                        <a:rPr lang="es-AR" sz="1600" dirty="0" smtClean="0"/>
                        <a:t>(8|</a:t>
                      </a:r>
                      <a:r>
                        <a:rPr lang="es-AR" altLang="es-AR" sz="1600" dirty="0" smtClean="0"/>
                        <a:t>∞</a:t>
                      </a:r>
                      <a:r>
                        <a:rPr lang="es-AR" sz="1600" dirty="0" smtClean="0"/>
                        <a:t>)* </a:t>
                      </a:r>
                      <a:endParaRPr lang="es-AR" sz="1600" dirty="0"/>
                    </a:p>
                  </a:txBody>
                  <a:tcPr/>
                </a:tc>
              </a:tr>
              <a:tr h="1423035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3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w</a:t>
                      </a:r>
                      <a:r>
                        <a:rPr lang="es-AR" sz="1600" baseline="-25000" dirty="0" smtClean="0"/>
                        <a:t>1</a:t>
                      </a:r>
                      <a:r>
                        <a:rPr lang="es-AR" sz="1600" dirty="0" smtClean="0"/>
                        <a:t> = &lt;ID&gt;&lt;ASIG&gt;&lt;ID&gt;&lt;TERM&gt;</a:t>
                      </a:r>
                    </a:p>
                    <a:p>
                      <a:r>
                        <a:rPr lang="es-AR" sz="1600" dirty="0" smtClean="0"/>
                        <a:t>w</a:t>
                      </a:r>
                      <a:r>
                        <a:rPr lang="es-AR" sz="1600" baseline="-25000" dirty="0" smtClean="0"/>
                        <a:t>2</a:t>
                      </a:r>
                      <a:r>
                        <a:rPr lang="es-AR" sz="1600" dirty="0" smtClean="0"/>
                        <a:t> = &lt;ID&gt;&lt;ASIG&gt;&lt;NUM&gt;&lt;TERM&gt;</a:t>
                      </a:r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4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SI,</a:t>
                      </a:r>
                      <a:r>
                        <a:rPr lang="es-AR" sz="1600" baseline="0" dirty="0" smtClean="0"/>
                        <a:t> porque no hay transiciones lambda ni más de 2 transiciones saliendo de un estado etiquetado con el mismo símbolo.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5052" t="31111" r="34635" b="43982"/>
          <a:stretch>
            <a:fillRect/>
          </a:stretch>
        </p:blipFill>
        <p:spPr bwMode="auto">
          <a:xfrm>
            <a:off x="3810000" y="4908223"/>
            <a:ext cx="2343150" cy="108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44688" t="43333" r="35469" b="35278"/>
          <a:stretch>
            <a:fillRect/>
          </a:stretch>
        </p:blipFill>
        <p:spPr bwMode="auto">
          <a:xfrm>
            <a:off x="3867150" y="3465862"/>
            <a:ext cx="2162175" cy="131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433</Words>
  <Application>Microsoft Office PowerPoint</Application>
  <PresentationFormat>Personalizado</PresentationFormat>
  <Paragraphs>41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568</cp:revision>
  <dcterms:created xsi:type="dcterms:W3CDTF">2016-08-21T14:39:29Z</dcterms:created>
  <dcterms:modified xsi:type="dcterms:W3CDTF">2017-06-09T17:04:46Z</dcterms:modified>
</cp:coreProperties>
</file>