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"/>
  </p:notesMasterIdLst>
  <p:sldIdLst>
    <p:sldId id="261" r:id="rId2"/>
    <p:sldId id="262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FFFF99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499" autoAdjust="0"/>
    <p:restoredTop sz="90023" autoAdjust="0"/>
  </p:normalViewPr>
  <p:slideViewPr>
    <p:cSldViewPr snapToGrid="0">
      <p:cViewPr>
        <p:scale>
          <a:sx n="100" d="100"/>
          <a:sy n="100" d="100"/>
        </p:scale>
        <p:origin x="-1308" y="-222"/>
      </p:cViewPr>
      <p:guideLst>
        <p:guide orient="horz" pos="2160"/>
        <p:guide pos="3840"/>
      </p:guideLst>
    </p:cSldViewPr>
  </p:slideViewPr>
  <p:notesTextViewPr>
    <p:cViewPr>
      <p:scale>
        <a:sx n="75" d="100"/>
        <a:sy n="75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B28581-4DA6-4B53-824F-F7911C62D2F7}" type="datetimeFigureOut">
              <a:rPr lang="es-AR" smtClean="0"/>
              <a:pPr/>
              <a:t>09/06/2017</a:t>
            </a:fld>
            <a:endParaRPr lang="es-A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199533-37DC-4A90-9D9B-C40B3DF0748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="" xmlns:p14="http://schemas.microsoft.com/office/powerpoint/2010/main" val="39022023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EB66C-7431-427E-BF9B-0AD6D6BFB1A7}" type="datetimeFigureOut">
              <a:rPr lang="es-AR" smtClean="0"/>
              <a:pPr/>
              <a:t>09/06/2017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5A67F4C6-9DA3-4746-9AA0-0C88956CF241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="" xmlns:p14="http://schemas.microsoft.com/office/powerpoint/2010/main" val="258931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EB66C-7431-427E-BF9B-0AD6D6BFB1A7}" type="datetimeFigureOut">
              <a:rPr lang="es-AR" smtClean="0"/>
              <a:pPr/>
              <a:t>09/06/2017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A67F4C6-9DA3-4746-9AA0-0C88956CF241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="" xmlns:p14="http://schemas.microsoft.com/office/powerpoint/2010/main" val="3053631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EB66C-7431-427E-BF9B-0AD6D6BFB1A7}" type="datetimeFigureOut">
              <a:rPr lang="es-AR" smtClean="0"/>
              <a:pPr/>
              <a:t>09/06/2017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A67F4C6-9DA3-4746-9AA0-0C88956CF241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="" xmlns:p14="http://schemas.microsoft.com/office/powerpoint/2010/main" val="5693918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EB66C-7431-427E-BF9B-0AD6D6BFB1A7}" type="datetimeFigureOut">
              <a:rPr lang="es-AR" smtClean="0"/>
              <a:pPr/>
              <a:t>09/06/2017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A67F4C6-9DA3-4746-9AA0-0C88956CF241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="" xmlns:p14="http://schemas.microsoft.com/office/powerpoint/2010/main" val="31561986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EB66C-7431-427E-BF9B-0AD6D6BFB1A7}" type="datetimeFigureOut">
              <a:rPr lang="es-AR" smtClean="0"/>
              <a:pPr/>
              <a:t>09/06/2017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A67F4C6-9DA3-4746-9AA0-0C88956CF241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="" xmlns:p14="http://schemas.microsoft.com/office/powerpoint/2010/main" val="27781661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EB66C-7431-427E-BF9B-0AD6D6BFB1A7}" type="datetimeFigureOut">
              <a:rPr lang="es-AR" smtClean="0"/>
              <a:pPr/>
              <a:t>09/06/2017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A67F4C6-9DA3-4746-9AA0-0C88956CF241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="" xmlns:p14="http://schemas.microsoft.com/office/powerpoint/2010/main" val="14296627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EB66C-7431-427E-BF9B-0AD6D6BFB1A7}" type="datetimeFigureOut">
              <a:rPr lang="es-AR" smtClean="0"/>
              <a:pPr/>
              <a:t>09/06/2017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7F4C6-9DA3-4746-9AA0-0C88956CF241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="" xmlns:p14="http://schemas.microsoft.com/office/powerpoint/2010/main" val="1873199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EB66C-7431-427E-BF9B-0AD6D6BFB1A7}" type="datetimeFigureOut">
              <a:rPr lang="es-AR" smtClean="0"/>
              <a:pPr/>
              <a:t>09/06/2017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7F4C6-9DA3-4746-9AA0-0C88956CF241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="" xmlns:p14="http://schemas.microsoft.com/office/powerpoint/2010/main" val="180700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EB66C-7431-427E-BF9B-0AD6D6BFB1A7}" type="datetimeFigureOut">
              <a:rPr lang="es-AR" smtClean="0"/>
              <a:pPr/>
              <a:t>09/06/2017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7F4C6-9DA3-4746-9AA0-0C88956CF241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="" xmlns:p14="http://schemas.microsoft.com/office/powerpoint/2010/main" val="4202241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EB66C-7431-427E-BF9B-0AD6D6BFB1A7}" type="datetimeFigureOut">
              <a:rPr lang="es-AR" smtClean="0"/>
              <a:pPr/>
              <a:t>09/06/2017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A67F4C6-9DA3-4746-9AA0-0C88956CF241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="" xmlns:p14="http://schemas.microsoft.com/office/powerpoint/2010/main" val="1763761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EB66C-7431-427E-BF9B-0AD6D6BFB1A7}" type="datetimeFigureOut">
              <a:rPr lang="es-AR" smtClean="0"/>
              <a:pPr/>
              <a:t>09/06/2017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A67F4C6-9DA3-4746-9AA0-0C88956CF241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="" xmlns:p14="http://schemas.microsoft.com/office/powerpoint/2010/main" val="4038078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EB66C-7431-427E-BF9B-0AD6D6BFB1A7}" type="datetimeFigureOut">
              <a:rPr lang="es-AR" smtClean="0"/>
              <a:pPr/>
              <a:t>09/06/2017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A67F4C6-9DA3-4746-9AA0-0C88956CF241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="" xmlns:p14="http://schemas.microsoft.com/office/powerpoint/2010/main" val="445330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EB66C-7431-427E-BF9B-0AD6D6BFB1A7}" type="datetimeFigureOut">
              <a:rPr lang="es-AR" smtClean="0"/>
              <a:pPr/>
              <a:t>09/06/2017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7F4C6-9DA3-4746-9AA0-0C88956CF241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="" xmlns:p14="http://schemas.microsoft.com/office/powerpoint/2010/main" val="3933591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EB66C-7431-427E-BF9B-0AD6D6BFB1A7}" type="datetimeFigureOut">
              <a:rPr lang="es-AR" smtClean="0"/>
              <a:pPr/>
              <a:t>09/06/2017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7F4C6-9DA3-4746-9AA0-0C88956CF241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="" xmlns:p14="http://schemas.microsoft.com/office/powerpoint/2010/main" val="1685351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EB66C-7431-427E-BF9B-0AD6D6BFB1A7}" type="datetimeFigureOut">
              <a:rPr lang="es-AR" smtClean="0"/>
              <a:pPr/>
              <a:t>09/06/2017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7F4C6-9DA3-4746-9AA0-0C88956CF241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="" xmlns:p14="http://schemas.microsoft.com/office/powerpoint/2010/main" val="3802814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EB66C-7431-427E-BF9B-0AD6D6BFB1A7}" type="datetimeFigureOut">
              <a:rPr lang="es-AR" smtClean="0"/>
              <a:pPr/>
              <a:t>09/06/2017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A67F4C6-9DA3-4746-9AA0-0C88956CF241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="" xmlns:p14="http://schemas.microsoft.com/office/powerpoint/2010/main" val="3555189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8EB66C-7431-427E-BF9B-0AD6D6BFB1A7}" type="datetimeFigureOut">
              <a:rPr lang="es-AR" smtClean="0"/>
              <a:pPr/>
              <a:t>09/06/2017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5A67F4C6-9DA3-4746-9AA0-0C88956CF241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="" xmlns:p14="http://schemas.microsoft.com/office/powerpoint/2010/main" val="1997790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contenido 2"/>
          <p:cNvSpPr>
            <a:spLocks noGrp="1"/>
          </p:cNvSpPr>
          <p:nvPr>
            <p:ph idx="1"/>
          </p:nvPr>
        </p:nvSpPr>
        <p:spPr>
          <a:xfrm>
            <a:off x="2535325" y="1230450"/>
            <a:ext cx="8229600" cy="5265600"/>
          </a:xfrm>
        </p:spPr>
        <p:txBody>
          <a:bodyPr>
            <a:noAutofit/>
          </a:bodyPr>
          <a:lstStyle/>
          <a:p>
            <a:pPr algn="just"/>
            <a:r>
              <a:rPr lang="es-AR" altLang="es-AR" sz="1500" dirty="0" smtClean="0"/>
              <a:t>1) [5.0] </a:t>
            </a:r>
            <a:r>
              <a:rPr lang="es-ES" sz="1500" dirty="0" smtClean="0"/>
              <a:t>Diseñar las producciones de una Gramática Independiente de Contexto para los siguientes lenguajes formales:</a:t>
            </a:r>
            <a:endParaRPr lang="es-AR" altLang="es-AR" sz="1500" dirty="0" smtClean="0"/>
          </a:p>
          <a:p>
            <a:pPr lvl="2" algn="just"/>
            <a:r>
              <a:rPr lang="es-AR" altLang="es-AR" sz="1500" dirty="0" smtClean="0"/>
              <a:t>A) [2.50]   L</a:t>
            </a:r>
            <a:r>
              <a:rPr lang="es-AR" altLang="es-AR" sz="1500" baseline="-25000" dirty="0" smtClean="0"/>
              <a:t>1</a:t>
            </a:r>
            <a:r>
              <a:rPr lang="es-AR" altLang="es-AR" sz="1500" dirty="0" smtClean="0"/>
              <a:t> = { </a:t>
            </a:r>
            <a:r>
              <a:rPr lang="es-AR" altLang="es-AR" sz="1500" dirty="0" err="1" smtClean="0"/>
              <a:t>a</a:t>
            </a:r>
            <a:r>
              <a:rPr lang="es-AR" altLang="es-AR" sz="1500" baseline="30000" dirty="0" err="1" smtClean="0"/>
              <a:t>n</a:t>
            </a:r>
            <a:r>
              <a:rPr lang="es-AR" altLang="es-AR" sz="1500" dirty="0" err="1" smtClean="0"/>
              <a:t>b</a:t>
            </a:r>
            <a:r>
              <a:rPr lang="es-AR" altLang="es-AR" sz="1500" baseline="30000" dirty="0" err="1" smtClean="0"/>
              <a:t>m</a:t>
            </a:r>
            <a:r>
              <a:rPr lang="es-AR" altLang="es-AR" sz="1500" dirty="0" smtClean="0"/>
              <a:t> / n &gt; m </a:t>
            </a:r>
            <a:r>
              <a:rPr lang="es-ES" sz="1500" dirty="0" smtClean="0">
                <a:cs typeface="Times New Roman"/>
                <a:sym typeface="Symbol"/>
              </a:rPr>
              <a:t>}</a:t>
            </a:r>
            <a:endParaRPr lang="es-AR" altLang="es-AR" sz="1500" dirty="0" smtClean="0"/>
          </a:p>
          <a:p>
            <a:pPr lvl="2" algn="just"/>
            <a:r>
              <a:rPr lang="es-AR" altLang="es-AR" sz="1500" dirty="0" smtClean="0"/>
              <a:t>B)  [2.50]   L</a:t>
            </a:r>
            <a:r>
              <a:rPr lang="es-AR" altLang="es-AR" sz="1500" baseline="-25000" dirty="0" smtClean="0"/>
              <a:t>2</a:t>
            </a:r>
            <a:r>
              <a:rPr lang="es-AR" altLang="es-AR" sz="1500" dirty="0" smtClean="0"/>
              <a:t> = { xyxy</a:t>
            </a:r>
            <a:r>
              <a:rPr lang="es-AR" altLang="es-AR" sz="1500" baseline="30000" dirty="0" smtClean="0"/>
              <a:t>n</a:t>
            </a:r>
            <a:r>
              <a:rPr lang="es-AR" altLang="es-AR" sz="1500" dirty="0" smtClean="0"/>
              <a:t>zy</a:t>
            </a:r>
            <a:r>
              <a:rPr lang="es-AR" altLang="es-AR" sz="1500" baseline="30000" dirty="0" smtClean="0"/>
              <a:t>2n+1</a:t>
            </a:r>
            <a:r>
              <a:rPr lang="es-AR" altLang="es-AR" sz="1500" dirty="0" smtClean="0"/>
              <a:t> / n &gt;= 0 </a:t>
            </a:r>
            <a:r>
              <a:rPr lang="es-ES" sz="1500" dirty="0" smtClean="0">
                <a:sym typeface="Symbol"/>
              </a:rPr>
              <a:t>}  </a:t>
            </a:r>
            <a:endParaRPr lang="es-AR" altLang="es-AR" sz="1500" dirty="0" smtClean="0"/>
          </a:p>
          <a:p>
            <a:r>
              <a:rPr lang="es-AR" altLang="es-AR" sz="1500" dirty="0" smtClean="0"/>
              <a:t>2) [3.0] </a:t>
            </a:r>
            <a:r>
              <a:rPr lang="es-AR" sz="1500" dirty="0" smtClean="0"/>
              <a:t>Dada la Gramática Independiente de Contexto: G = &lt;Ʃ</a:t>
            </a:r>
            <a:r>
              <a:rPr lang="es-AR" sz="1500" baseline="-25000" dirty="0" smtClean="0"/>
              <a:t>T</a:t>
            </a:r>
            <a:r>
              <a:rPr lang="es-AR" sz="1500" dirty="0" smtClean="0"/>
              <a:t>, Ʃ</a:t>
            </a:r>
            <a:r>
              <a:rPr lang="es-AR" sz="1500" baseline="-25000" dirty="0" smtClean="0"/>
              <a:t>N</a:t>
            </a:r>
            <a:r>
              <a:rPr lang="es-AR" sz="1500" dirty="0" smtClean="0"/>
              <a:t>, S, P&gt;, donde Ʃ</a:t>
            </a:r>
            <a:r>
              <a:rPr lang="es-AR" sz="1500" baseline="-25000" dirty="0" smtClean="0"/>
              <a:t>T</a:t>
            </a:r>
            <a:r>
              <a:rPr lang="es-AR" sz="1500" dirty="0" smtClean="0"/>
              <a:t> = {mover, soltar, (, ), ; , x, </a:t>
            </a:r>
            <a:r>
              <a:rPr lang="es-ES" sz="1500" dirty="0" smtClean="0"/>
              <a:t>y</a:t>
            </a:r>
            <a:r>
              <a:rPr lang="es-AR" sz="1500" dirty="0" smtClean="0"/>
              <a:t>}, Ʃ</a:t>
            </a:r>
            <a:r>
              <a:rPr lang="es-AR" sz="1500" baseline="-25000" dirty="0" smtClean="0"/>
              <a:t>N</a:t>
            </a:r>
            <a:r>
              <a:rPr lang="es-AR" sz="1500" dirty="0" smtClean="0"/>
              <a:t> = {START}, START es el axioma, y las producciones P={START </a:t>
            </a:r>
            <a:r>
              <a:rPr lang="es-ES" sz="1500" dirty="0" smtClean="0">
                <a:sym typeface="Wingdings"/>
              </a:rPr>
              <a:t></a:t>
            </a:r>
            <a:r>
              <a:rPr lang="es-ES" sz="1500" dirty="0" smtClean="0"/>
              <a:t> x</a:t>
            </a:r>
            <a:r>
              <a:rPr lang="es-AR" sz="1500" dirty="0" smtClean="0"/>
              <a:t> | y | soltar(START) | mover(START;START)}</a:t>
            </a:r>
            <a:endParaRPr lang="es-AR" altLang="es-AR" sz="1500" dirty="0" smtClean="0"/>
          </a:p>
          <a:p>
            <a:pPr lvl="1" algn="just"/>
            <a:r>
              <a:rPr lang="es-AR" altLang="es-AR" sz="1500" dirty="0" smtClean="0"/>
              <a:t>A) [1.50] </a:t>
            </a:r>
            <a:r>
              <a:rPr lang="es-AR" sz="1500" dirty="0" smtClean="0"/>
              <a:t>Diseñar un </a:t>
            </a:r>
            <a:r>
              <a:rPr lang="es-AR" sz="1500" dirty="0" err="1" smtClean="0"/>
              <a:t>Parser</a:t>
            </a:r>
            <a:r>
              <a:rPr lang="es-AR" sz="1500" dirty="0" smtClean="0"/>
              <a:t>  LR (</a:t>
            </a:r>
            <a:r>
              <a:rPr lang="es-AR" sz="1500" dirty="0" err="1" smtClean="0"/>
              <a:t>Left</a:t>
            </a:r>
            <a:r>
              <a:rPr lang="es-AR" sz="1500" dirty="0" smtClean="0"/>
              <a:t> </a:t>
            </a:r>
            <a:r>
              <a:rPr lang="es-AR" sz="1500" dirty="0" err="1" smtClean="0"/>
              <a:t>to</a:t>
            </a:r>
            <a:r>
              <a:rPr lang="es-AR" sz="1500" dirty="0" smtClean="0"/>
              <a:t> </a:t>
            </a:r>
            <a:r>
              <a:rPr lang="es-AR" sz="1500" dirty="0" err="1" smtClean="0"/>
              <a:t>right</a:t>
            </a:r>
            <a:r>
              <a:rPr lang="es-AR" sz="1500" dirty="0" smtClean="0"/>
              <a:t> </a:t>
            </a:r>
            <a:r>
              <a:rPr lang="es-AR" sz="1500" dirty="0" err="1" smtClean="0"/>
              <a:t>Rightmost</a:t>
            </a:r>
            <a:r>
              <a:rPr lang="es-AR" sz="1500" dirty="0" smtClean="0"/>
              <a:t> </a:t>
            </a:r>
            <a:r>
              <a:rPr lang="es-AR" sz="1500" dirty="0" err="1" smtClean="0"/>
              <a:t>derivation</a:t>
            </a:r>
            <a:r>
              <a:rPr lang="es-AR" sz="1500" dirty="0" smtClean="0"/>
              <a:t>)  que reconozca cadenas generadas por la gramática dada</a:t>
            </a:r>
            <a:r>
              <a:rPr lang="es-AR" altLang="es-AR" sz="1500" dirty="0" smtClean="0"/>
              <a:t>.</a:t>
            </a:r>
          </a:p>
          <a:p>
            <a:pPr lvl="1" algn="just"/>
            <a:r>
              <a:rPr lang="es-AR" altLang="es-AR" sz="1500" dirty="0" smtClean="0"/>
              <a:t>B) [1.50] </a:t>
            </a:r>
            <a:r>
              <a:rPr lang="es-AR" sz="1500" dirty="0" smtClean="0"/>
              <a:t>Contenido de la pila antes de la primera reducción en la tabla de Análisis Sintáctico para reconocer la palabra soltar(mover(x;</a:t>
            </a:r>
            <a:r>
              <a:rPr lang="es-ES" sz="1500" dirty="0" smtClean="0"/>
              <a:t>y</a:t>
            </a:r>
            <a:r>
              <a:rPr lang="es-AR" sz="1500" dirty="0" smtClean="0"/>
              <a:t>)) </a:t>
            </a:r>
            <a:r>
              <a:rPr lang="es-ES" sz="1500" dirty="0" smtClean="0"/>
              <a:t>, utilizando el </a:t>
            </a:r>
            <a:r>
              <a:rPr lang="es-ES" sz="1500" dirty="0" err="1" smtClean="0"/>
              <a:t>Parser</a:t>
            </a:r>
            <a:r>
              <a:rPr lang="es-ES" sz="1500" dirty="0" smtClean="0"/>
              <a:t> LR diseñado en el punto A.</a:t>
            </a:r>
            <a:endParaRPr lang="es-AR" altLang="es-AR" sz="1500" dirty="0" smtClean="0"/>
          </a:p>
          <a:p>
            <a:pPr algn="just"/>
            <a:r>
              <a:rPr lang="es-AR" altLang="es-AR" sz="1500" dirty="0" smtClean="0"/>
              <a:t>3) [2.0]</a:t>
            </a:r>
            <a:r>
              <a:rPr lang="es-ES" sz="1500" dirty="0" smtClean="0"/>
              <a:t> Dada la siguiente Máquina de Turing, y una configuración inicial, mostrar la configuración final luego de su funcionamiento, es decir, cómo queda la cinta luego de reconocer la cadena dada. MT=&lt; Q = {A, B, C}, </a:t>
            </a:r>
            <a:r>
              <a:rPr lang="es-AR" sz="1500" dirty="0" smtClean="0"/>
              <a:t>Ʃ = </a:t>
            </a:r>
            <a:r>
              <a:rPr lang="es-ES" sz="1500" dirty="0" smtClean="0"/>
              <a:t>{0, 1}, </a:t>
            </a:r>
            <a:r>
              <a:rPr lang="az-Cyrl-AZ" sz="1500" dirty="0" smtClean="0"/>
              <a:t>Г</a:t>
            </a:r>
            <a:r>
              <a:rPr lang="es-AR" sz="1500" dirty="0" smtClean="0"/>
              <a:t> = </a:t>
            </a:r>
            <a:r>
              <a:rPr lang="es-ES" sz="1500" dirty="0" smtClean="0"/>
              <a:t>{0, 1, □}, A,  </a:t>
            </a:r>
            <a:r>
              <a:rPr lang="es-MX" sz="1500" dirty="0" smtClean="0">
                <a:sym typeface="Symbol"/>
              </a:rPr>
              <a:t> = {(A,</a:t>
            </a:r>
            <a:r>
              <a:rPr lang="es-ES" sz="1500" dirty="0" smtClean="0">
                <a:sym typeface="Symbol"/>
              </a:rPr>
              <a:t>1</a:t>
            </a:r>
            <a:r>
              <a:rPr lang="es-ES" sz="1500" dirty="0" smtClean="0"/>
              <a:t>)(A,1,R), </a:t>
            </a:r>
            <a:r>
              <a:rPr lang="es-MX" sz="1500" dirty="0" smtClean="0">
                <a:sym typeface="Symbol"/>
              </a:rPr>
              <a:t>(A,</a:t>
            </a:r>
            <a:r>
              <a:rPr lang="es-ES" sz="1500" dirty="0" smtClean="0">
                <a:sym typeface="Symbol"/>
              </a:rPr>
              <a:t>0</a:t>
            </a:r>
            <a:r>
              <a:rPr lang="es-ES" sz="1500" dirty="0" smtClean="0"/>
              <a:t>)(A,0,R), </a:t>
            </a:r>
            <a:r>
              <a:rPr lang="es-MX" sz="1500" dirty="0" smtClean="0">
                <a:sym typeface="Symbol"/>
              </a:rPr>
              <a:t>(A,</a:t>
            </a:r>
            <a:r>
              <a:rPr lang="es-ES" sz="1500" dirty="0" smtClean="0"/>
              <a:t> □)(B, □,L), (B,0)(halt,1,S), (B,1)(C,0,L), (C,1)(C,0,L), (C,0)(halt,1,S), (C, □)(halt,1,S)} &gt; </a:t>
            </a:r>
          </a:p>
          <a:p>
            <a:pPr lvl="1" algn="just">
              <a:buNone/>
            </a:pPr>
            <a:r>
              <a:rPr lang="es-ES" sz="1500" dirty="0" smtClean="0"/>
              <a:t>                     Configuración inicial en la cinta: </a:t>
            </a:r>
            <a:r>
              <a:rPr lang="es-ES" sz="1500" u="sng" dirty="0" smtClean="0"/>
              <a:t>1</a:t>
            </a:r>
            <a:r>
              <a:rPr lang="es-ES" sz="1500" dirty="0" smtClean="0"/>
              <a:t>01111</a:t>
            </a:r>
            <a:endParaRPr lang="es-ES" sz="1500" u="sng" dirty="0" smtClean="0"/>
          </a:p>
          <a:p>
            <a:pPr algn="just"/>
            <a:endParaRPr lang="es-AR" altLang="es-AR" sz="1500" dirty="0" smtClean="0"/>
          </a:p>
        </p:txBody>
      </p:sp>
      <p:sp>
        <p:nvSpPr>
          <p:cNvPr id="7" name="Marcador de contenido 2"/>
          <p:cNvSpPr txBox="1">
            <a:spLocks/>
          </p:cNvSpPr>
          <p:nvPr/>
        </p:nvSpPr>
        <p:spPr bwMode="auto">
          <a:xfrm>
            <a:off x="3714000" y="310219"/>
            <a:ext cx="5386388" cy="72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lIns="91427" tIns="45713" rIns="91427" bIns="45713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D7B2"/>
              </a:buClr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D7B2"/>
              </a:buClr>
              <a:buFont typeface="Wingdings" panose="05000000000000000000" pitchFamily="2" charset="2"/>
              <a:buBlip>
                <a:blip r:embed="rId2"/>
              </a:buBlip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D7B2"/>
              </a:buClr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D7B2"/>
              </a:buClr>
              <a:buFont typeface="Wingdings" panose="05000000000000000000" pitchFamily="2" charset="2"/>
              <a:buBlip>
                <a:blip r:embed="rId2"/>
              </a:buBlip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D7B2"/>
              </a:buClr>
              <a:buFont typeface="Wingdings" panose="05000000000000000000" pitchFamily="2" charset="2"/>
              <a:buBlip>
                <a:blip r:embed="rId2"/>
              </a:buBlip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D7B2"/>
              </a:buClr>
              <a:buFont typeface="Wingdings" pitchFamily="2" charset="2"/>
              <a:buBlip>
                <a:blip r:embed="rId2"/>
              </a:buBlip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D7B2"/>
              </a:buClr>
              <a:buFont typeface="Wingdings" pitchFamily="2" charset="2"/>
              <a:buBlip>
                <a:blip r:embed="rId2"/>
              </a:buBlip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D7B2"/>
              </a:buClr>
              <a:buFont typeface="Wingdings" pitchFamily="2" charset="2"/>
              <a:buBlip>
                <a:blip r:embed="rId2"/>
              </a:buBlip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D7B2"/>
              </a:buClr>
              <a:buFont typeface="Wingdings" pitchFamily="2" charset="2"/>
              <a:buBlip>
                <a:blip r:embed="rId2"/>
              </a:buBlip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  <a:defRPr/>
            </a:pPr>
            <a:r>
              <a:rPr lang="es-AR" altLang="es-AR" sz="1200" b="1" kern="0" dirty="0"/>
              <a:t>Universidad Nacional del Oeste</a:t>
            </a:r>
          </a:p>
          <a:p>
            <a:pPr marL="0" indent="0" algn="ctr">
              <a:buFont typeface="Wingdings" panose="05000000000000000000" pitchFamily="2" charset="2"/>
              <a:buNone/>
              <a:defRPr/>
            </a:pPr>
            <a:r>
              <a:rPr lang="es-AR" altLang="es-AR" sz="1200" b="1" kern="0" dirty="0"/>
              <a:t>Lenguajes Formales</a:t>
            </a:r>
          </a:p>
          <a:p>
            <a:pPr marL="0" indent="0" algn="ctr">
              <a:buFont typeface="Wingdings" panose="05000000000000000000" pitchFamily="2" charset="2"/>
              <a:buNone/>
              <a:defRPr/>
            </a:pPr>
            <a:r>
              <a:rPr lang="es-AR" altLang="es-AR" sz="1200" b="1" kern="0" dirty="0" smtClean="0"/>
              <a:t>Recuperatorio Segundo Examen </a:t>
            </a:r>
            <a:r>
              <a:rPr lang="es-AR" altLang="es-AR" sz="1200" b="1" kern="0" dirty="0"/>
              <a:t>Parcial (</a:t>
            </a:r>
            <a:r>
              <a:rPr lang="es-AR" altLang="es-AR" sz="1200" b="1" kern="0" dirty="0" smtClean="0"/>
              <a:t>2017) </a:t>
            </a:r>
            <a:endParaRPr lang="es-AR" altLang="es-AR" sz="1200" b="1" kern="0" dirty="0"/>
          </a:p>
        </p:txBody>
      </p:sp>
    </p:spTree>
    <p:extLst>
      <p:ext uri="{BB962C8B-B14F-4D97-AF65-F5344CB8AC3E}">
        <p14:creationId xmlns="" xmlns:p14="http://schemas.microsoft.com/office/powerpoint/2010/main" val="2659273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contenido 2"/>
          <p:cNvSpPr txBox="1">
            <a:spLocks/>
          </p:cNvSpPr>
          <p:nvPr/>
        </p:nvSpPr>
        <p:spPr bwMode="auto">
          <a:xfrm>
            <a:off x="3714000" y="310219"/>
            <a:ext cx="5386388" cy="72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lIns="91427" tIns="45713" rIns="91427" bIns="45713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D7B2"/>
              </a:buClr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D7B2"/>
              </a:buClr>
              <a:buFont typeface="Wingdings" panose="05000000000000000000" pitchFamily="2" charset="2"/>
              <a:buBlip>
                <a:blip r:embed="rId2"/>
              </a:buBlip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D7B2"/>
              </a:buClr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D7B2"/>
              </a:buClr>
              <a:buFont typeface="Wingdings" panose="05000000000000000000" pitchFamily="2" charset="2"/>
              <a:buBlip>
                <a:blip r:embed="rId2"/>
              </a:buBlip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D7B2"/>
              </a:buClr>
              <a:buFont typeface="Wingdings" panose="05000000000000000000" pitchFamily="2" charset="2"/>
              <a:buBlip>
                <a:blip r:embed="rId2"/>
              </a:buBlip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D7B2"/>
              </a:buClr>
              <a:buFont typeface="Wingdings" pitchFamily="2" charset="2"/>
              <a:buBlip>
                <a:blip r:embed="rId2"/>
              </a:buBlip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D7B2"/>
              </a:buClr>
              <a:buFont typeface="Wingdings" pitchFamily="2" charset="2"/>
              <a:buBlip>
                <a:blip r:embed="rId2"/>
              </a:buBlip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D7B2"/>
              </a:buClr>
              <a:buFont typeface="Wingdings" pitchFamily="2" charset="2"/>
              <a:buBlip>
                <a:blip r:embed="rId2"/>
              </a:buBlip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D7B2"/>
              </a:buClr>
              <a:buFont typeface="Wingdings" pitchFamily="2" charset="2"/>
              <a:buBlip>
                <a:blip r:embed="rId2"/>
              </a:buBlip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  <a:defRPr/>
            </a:pPr>
            <a:r>
              <a:rPr lang="es-AR" altLang="es-AR" sz="1200" b="1" kern="0" dirty="0"/>
              <a:t>Universidad Nacional del Oeste</a:t>
            </a:r>
          </a:p>
          <a:p>
            <a:pPr marL="0" indent="0" algn="ctr">
              <a:buFont typeface="Wingdings" panose="05000000000000000000" pitchFamily="2" charset="2"/>
              <a:buNone/>
              <a:defRPr/>
            </a:pPr>
            <a:r>
              <a:rPr lang="es-AR" altLang="es-AR" sz="1200" b="1" kern="0" dirty="0"/>
              <a:t>Lenguajes Formales</a:t>
            </a:r>
          </a:p>
          <a:p>
            <a:pPr marL="0" indent="0" algn="ctr">
              <a:buFont typeface="Wingdings" panose="05000000000000000000" pitchFamily="2" charset="2"/>
              <a:buNone/>
              <a:defRPr/>
            </a:pPr>
            <a:r>
              <a:rPr lang="es-AR" altLang="es-AR" sz="1200" b="1" kern="0" dirty="0" smtClean="0"/>
              <a:t>Recuperatorio </a:t>
            </a:r>
            <a:r>
              <a:rPr lang="es-AR" altLang="es-AR" sz="1200" b="1" kern="0" dirty="0" smtClean="0"/>
              <a:t>Segundo Examen </a:t>
            </a:r>
            <a:r>
              <a:rPr lang="es-AR" altLang="es-AR" sz="1200" b="1" kern="0" dirty="0"/>
              <a:t>Parcial (</a:t>
            </a:r>
            <a:r>
              <a:rPr lang="es-AR" altLang="es-AR" sz="1200" b="1" kern="0" dirty="0" smtClean="0"/>
              <a:t>2017) </a:t>
            </a:r>
            <a:endParaRPr lang="es-AR" altLang="es-AR" sz="1200" b="1" kern="0" dirty="0"/>
          </a:p>
        </p:txBody>
      </p:sp>
      <p:graphicFrame>
        <p:nvGraphicFramePr>
          <p:cNvPr id="5" name="4 Tabla"/>
          <p:cNvGraphicFramePr>
            <a:graphicFrameLocks noGrp="1"/>
          </p:cNvGraphicFramePr>
          <p:nvPr/>
        </p:nvGraphicFramePr>
        <p:xfrm>
          <a:off x="3246380" y="1375756"/>
          <a:ext cx="7215237" cy="5076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170"/>
                <a:gridCol w="3322606"/>
                <a:gridCol w="3500461"/>
              </a:tblGrid>
              <a:tr h="732240">
                <a:tc>
                  <a:txBody>
                    <a:bodyPr/>
                    <a:lstStyle/>
                    <a:p>
                      <a:pPr algn="ctr"/>
                      <a:r>
                        <a:rPr lang="es-AR" sz="1500" dirty="0" smtClean="0"/>
                        <a:t>EJ</a:t>
                      </a:r>
                      <a:endParaRPr lang="es-AR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500" dirty="0" smtClean="0"/>
                        <a:t>A</a:t>
                      </a:r>
                      <a:endParaRPr lang="es-AR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500" dirty="0" smtClean="0"/>
                        <a:t>B</a:t>
                      </a:r>
                      <a:endParaRPr lang="es-AR" sz="1500" dirty="0"/>
                    </a:p>
                  </a:txBody>
                  <a:tcPr/>
                </a:tc>
              </a:tr>
              <a:tr h="732240">
                <a:tc>
                  <a:txBody>
                    <a:bodyPr/>
                    <a:lstStyle/>
                    <a:p>
                      <a:r>
                        <a:rPr lang="es-AR" sz="1500" dirty="0" smtClean="0"/>
                        <a:t>1</a:t>
                      </a:r>
                      <a:endParaRPr lang="es-AR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altLang="es-AR" sz="1500" b="0" baseline="0" dirty="0" smtClean="0"/>
                        <a:t>S </a:t>
                      </a:r>
                      <a:r>
                        <a:rPr lang="es-AR" altLang="es-AR" sz="1500" b="0" baseline="0" dirty="0" smtClean="0">
                          <a:sym typeface="Wingdings" pitchFamily="2" charset="2"/>
                        </a:rPr>
                        <a:t>  </a:t>
                      </a:r>
                      <a:r>
                        <a:rPr lang="es-ES" altLang="es-AR" sz="1500" b="0" baseline="0" dirty="0" err="1" smtClean="0">
                          <a:sym typeface="Wingdings" pitchFamily="2" charset="2"/>
                        </a:rPr>
                        <a:t>aSb</a:t>
                      </a:r>
                      <a:r>
                        <a:rPr lang="es-AR" altLang="es-AR" sz="1500" b="0" baseline="0" dirty="0" smtClean="0">
                          <a:sym typeface="Wingdings" pitchFamily="2" charset="2"/>
                        </a:rPr>
                        <a:t>| </a:t>
                      </a:r>
                      <a:r>
                        <a:rPr lang="es-AR" altLang="es-AR" sz="1500" b="0" baseline="0" dirty="0" err="1" smtClean="0">
                          <a:sym typeface="Wingdings" pitchFamily="2" charset="2"/>
                        </a:rPr>
                        <a:t>aS</a:t>
                      </a:r>
                      <a:r>
                        <a:rPr lang="es-AR" altLang="es-AR" sz="1500" b="0" baseline="0" dirty="0" smtClean="0">
                          <a:sym typeface="Wingdings" pitchFamily="2" charset="2"/>
                        </a:rPr>
                        <a:t> |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500" b="0" dirty="0" smtClean="0"/>
                        <a:t>S </a:t>
                      </a:r>
                      <a:r>
                        <a:rPr lang="es-AR" sz="1500" b="0" dirty="0" smtClean="0">
                          <a:sym typeface="Wingdings" pitchFamily="2" charset="2"/>
                        </a:rPr>
                        <a:t> </a:t>
                      </a:r>
                      <a:r>
                        <a:rPr lang="es-AR" sz="1500" b="0" dirty="0" err="1" smtClean="0">
                          <a:sym typeface="Wingdings" pitchFamily="2" charset="2"/>
                        </a:rPr>
                        <a:t>xyxzy</a:t>
                      </a:r>
                      <a:r>
                        <a:rPr lang="es-AR" sz="1500" b="0" dirty="0" smtClean="0">
                          <a:sym typeface="Wingdings" pitchFamily="2" charset="2"/>
                        </a:rPr>
                        <a:t> | </a:t>
                      </a:r>
                      <a:r>
                        <a:rPr lang="es-AR" sz="1500" b="0" dirty="0" err="1" smtClean="0">
                          <a:sym typeface="Wingdings" pitchFamily="2" charset="2"/>
                        </a:rPr>
                        <a:t>xyxA</a:t>
                      </a:r>
                      <a:endParaRPr lang="es-AR" sz="1500" b="0" dirty="0" smtClean="0">
                        <a:sym typeface="Wingdings" pitchFamily="2" charset="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500" b="0" dirty="0" smtClean="0"/>
                        <a:t>A </a:t>
                      </a:r>
                      <a:r>
                        <a:rPr lang="es-AR" sz="1500" b="0" dirty="0" smtClean="0">
                          <a:sym typeface="Wingdings" pitchFamily="2" charset="2"/>
                        </a:rPr>
                        <a:t> </a:t>
                      </a:r>
                      <a:r>
                        <a:rPr lang="es-AR" sz="1500" b="0" dirty="0" err="1" smtClean="0">
                          <a:sym typeface="Wingdings" pitchFamily="2" charset="2"/>
                        </a:rPr>
                        <a:t>yAyy</a:t>
                      </a:r>
                      <a:r>
                        <a:rPr lang="es-AR" sz="1500" b="0" dirty="0" smtClean="0">
                          <a:sym typeface="Wingdings" pitchFamily="2" charset="2"/>
                        </a:rPr>
                        <a:t> | </a:t>
                      </a:r>
                      <a:r>
                        <a:rPr lang="es-AR" sz="1500" b="0" dirty="0" err="1" smtClean="0">
                          <a:sym typeface="Wingdings" pitchFamily="2" charset="2"/>
                        </a:rPr>
                        <a:t>zy</a:t>
                      </a:r>
                      <a:endParaRPr lang="es-AR" sz="1500" b="0" dirty="0"/>
                    </a:p>
                  </a:txBody>
                  <a:tcPr/>
                </a:tc>
              </a:tr>
              <a:tr h="732240">
                <a:tc>
                  <a:txBody>
                    <a:bodyPr/>
                    <a:lstStyle/>
                    <a:p>
                      <a:r>
                        <a:rPr lang="es-AR" sz="1500" dirty="0" smtClean="0"/>
                        <a:t>2</a:t>
                      </a:r>
                      <a:endParaRPr lang="es-AR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sz="1500" dirty="0" smtClean="0"/>
                    </a:p>
                    <a:p>
                      <a:endParaRPr lang="es-AR" sz="1500" dirty="0" smtClean="0"/>
                    </a:p>
                    <a:p>
                      <a:endParaRPr lang="es-AR" sz="1500" dirty="0" smtClean="0"/>
                    </a:p>
                    <a:p>
                      <a:endParaRPr lang="es-AR" sz="1500" dirty="0" smtClean="0"/>
                    </a:p>
                    <a:p>
                      <a:endParaRPr lang="es-AR" sz="1500" dirty="0" smtClean="0"/>
                    </a:p>
                    <a:p>
                      <a:endParaRPr lang="es-AR" sz="1500" dirty="0" smtClean="0"/>
                    </a:p>
                    <a:p>
                      <a:endParaRPr lang="es-AR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sz="1500" dirty="0"/>
                    </a:p>
                  </a:txBody>
                  <a:tcPr/>
                </a:tc>
              </a:tr>
              <a:tr h="732240">
                <a:tc>
                  <a:txBody>
                    <a:bodyPr/>
                    <a:lstStyle/>
                    <a:p>
                      <a:r>
                        <a:rPr lang="es-AR" sz="1500" dirty="0" smtClean="0"/>
                        <a:t>3</a:t>
                      </a:r>
                      <a:endParaRPr lang="es-AR" sz="15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s-AR" sz="1500" dirty="0" smtClean="0"/>
                    </a:p>
                    <a:p>
                      <a:endParaRPr lang="es-AR" sz="1500" dirty="0" smtClean="0"/>
                    </a:p>
                    <a:p>
                      <a:endParaRPr lang="es-AR" sz="1500" dirty="0" smtClean="0"/>
                    </a:p>
                    <a:p>
                      <a:endParaRPr lang="es-AR" sz="1500" dirty="0" smtClean="0"/>
                    </a:p>
                    <a:p>
                      <a:endParaRPr lang="es-AR" sz="1500" dirty="0" smtClean="0"/>
                    </a:p>
                    <a:p>
                      <a:endParaRPr lang="es-AR" sz="1500" dirty="0" smtClean="0"/>
                    </a:p>
                    <a:p>
                      <a:endParaRPr lang="es-AR" sz="1500" dirty="0" smtClean="0"/>
                    </a:p>
                    <a:p>
                      <a:endParaRPr lang="es-AR" sz="15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 sz="16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26" name="Picture 2" descr="C:\UNO_REC\turing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19513" y="4653130"/>
            <a:ext cx="3430152" cy="1719095"/>
          </a:xfrm>
          <a:prstGeom prst="rect">
            <a:avLst/>
          </a:prstGeom>
          <a:noFill/>
        </p:spPr>
      </p:pic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191375" y="4710113"/>
            <a:ext cx="2377141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034213" y="3409950"/>
            <a:ext cx="2336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729039" y="3009900"/>
            <a:ext cx="3194904" cy="1457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659273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spiral">
  <a:themeElements>
    <a:clrScheme name="Espiral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Espiral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4259</TotalTime>
  <Words>290</Words>
  <Application>Microsoft Office PowerPoint</Application>
  <PresentationFormat>Personalizado</PresentationFormat>
  <Paragraphs>34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3" baseType="lpstr">
      <vt:lpstr>Espiral</vt:lpstr>
      <vt:lpstr>Diapositiva 1</vt:lpstr>
      <vt:lpstr>Diapositiva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Accesibilidad Web</dc:title>
  <dc:creator>Pablo Pandolfo</dc:creator>
  <cp:lastModifiedBy>ppando</cp:lastModifiedBy>
  <cp:revision>608</cp:revision>
  <dcterms:created xsi:type="dcterms:W3CDTF">2016-08-21T14:39:29Z</dcterms:created>
  <dcterms:modified xsi:type="dcterms:W3CDTF">2017-06-09T15:51:32Z</dcterms:modified>
</cp:coreProperties>
</file>