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65" r:id="rId2"/>
    <p:sldId id="281" r:id="rId3"/>
    <p:sldId id="282" r:id="rId4"/>
    <p:sldId id="283" r:id="rId5"/>
    <p:sldId id="268" r:id="rId6"/>
    <p:sldId id="284" r:id="rId7"/>
    <p:sldId id="271" r:id="rId8"/>
    <p:sldId id="272" r:id="rId9"/>
    <p:sldId id="274" r:id="rId10"/>
    <p:sldId id="275" r:id="rId11"/>
    <p:sldId id="276" r:id="rId12"/>
    <p:sldId id="285" r:id="rId13"/>
    <p:sldId id="278" r:id="rId14"/>
    <p:sldId id="269" r:id="rId15"/>
    <p:sldId id="277" r:id="rId16"/>
    <p:sldId id="286" r:id="rId17"/>
    <p:sldId id="28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99" autoAdjust="0"/>
    <p:restoredTop sz="78448" autoAdjust="0"/>
  </p:normalViewPr>
  <p:slideViewPr>
    <p:cSldViewPr snapToGrid="0">
      <p:cViewPr varScale="1">
        <p:scale>
          <a:sx n="67" d="100"/>
          <a:sy n="67" d="100"/>
        </p:scale>
        <p:origin x="1086" y="60"/>
      </p:cViewPr>
      <p:guideLst>
        <p:guide orient="horz" pos="2160"/>
        <p:guide pos="384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B28581-4DA6-4B53-824F-F7911C62D2F7}" type="datetimeFigureOut">
              <a:rPr lang="es-AR" smtClean="0"/>
              <a:pPr/>
              <a:t>23/2/2023</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199533-37DC-4A90-9D9B-C40B3DF07489}" type="slidenum">
              <a:rPr lang="es-AR" smtClean="0"/>
              <a:pPr/>
              <a:t>‹Nº›</a:t>
            </a:fld>
            <a:endParaRPr lang="es-AR"/>
          </a:p>
        </p:txBody>
      </p:sp>
    </p:spTree>
    <p:extLst>
      <p:ext uri="{BB962C8B-B14F-4D97-AF65-F5344CB8AC3E}">
        <p14:creationId xmlns:p14="http://schemas.microsoft.com/office/powerpoint/2010/main" val="3902202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D0199533-37DC-4A90-9D9B-C40B3DF07489}" type="slidenum">
              <a:rPr lang="es-AR" smtClean="0"/>
              <a:pPr/>
              <a:t>14</a:t>
            </a:fld>
            <a:endParaRPr lang="es-AR"/>
          </a:p>
        </p:txBody>
      </p:sp>
    </p:spTree>
    <p:extLst>
      <p:ext uri="{BB962C8B-B14F-4D97-AF65-F5344CB8AC3E}">
        <p14:creationId xmlns:p14="http://schemas.microsoft.com/office/powerpoint/2010/main" val="4019948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D0199533-37DC-4A90-9D9B-C40B3DF07489}" type="slidenum">
              <a:rPr lang="es-AR" smtClean="0"/>
              <a:pPr/>
              <a:t>15</a:t>
            </a:fld>
            <a:endParaRPr lang="es-AR"/>
          </a:p>
        </p:txBody>
      </p:sp>
    </p:spTree>
    <p:extLst>
      <p:ext uri="{BB962C8B-B14F-4D97-AF65-F5344CB8AC3E}">
        <p14:creationId xmlns:p14="http://schemas.microsoft.com/office/powerpoint/2010/main" val="2429920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D0199533-37DC-4A90-9D9B-C40B3DF07489}" type="slidenum">
              <a:rPr lang="es-AR" smtClean="0"/>
              <a:pPr/>
              <a:t>16</a:t>
            </a:fld>
            <a:endParaRPr lang="es-AR"/>
          </a:p>
        </p:txBody>
      </p:sp>
    </p:spTree>
    <p:extLst>
      <p:ext uri="{BB962C8B-B14F-4D97-AF65-F5344CB8AC3E}">
        <p14:creationId xmlns:p14="http://schemas.microsoft.com/office/powerpoint/2010/main" val="3649644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D0199533-37DC-4A90-9D9B-C40B3DF07489}" type="slidenum">
              <a:rPr lang="es-AR" smtClean="0"/>
              <a:pPr/>
              <a:t>17</a:t>
            </a:fld>
            <a:endParaRPr lang="es-AR"/>
          </a:p>
        </p:txBody>
      </p:sp>
    </p:spTree>
    <p:extLst>
      <p:ext uri="{BB962C8B-B14F-4D97-AF65-F5344CB8AC3E}">
        <p14:creationId xmlns:p14="http://schemas.microsoft.com/office/powerpoint/2010/main" val="3604748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3B8EB66C-7431-427E-BF9B-0AD6D6BFB1A7}" type="datetimeFigureOut">
              <a:rPr lang="es-AR" smtClean="0"/>
              <a:pPr/>
              <a:t>23/2/2023</a:t>
            </a:fld>
            <a:endParaRPr lang="es-AR"/>
          </a:p>
        </p:txBody>
      </p:sp>
      <p:sp>
        <p:nvSpPr>
          <p:cNvPr id="5" name="Footer Placeholder 4"/>
          <p:cNvSpPr>
            <a:spLocks noGrp="1"/>
          </p:cNvSpPr>
          <p:nvPr>
            <p:ph type="ftr" sz="quarter" idx="11"/>
          </p:nvPr>
        </p:nvSpPr>
        <p:spPr/>
        <p:txBody>
          <a:bodyPr/>
          <a:lstStyle/>
          <a:p>
            <a:endParaRPr lang="es-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val="25893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3B8EB66C-7431-427E-BF9B-0AD6D6BFB1A7}" type="datetimeFigureOut">
              <a:rPr lang="es-AR" smtClean="0"/>
              <a:pPr/>
              <a:t>23/2/2023</a:t>
            </a:fld>
            <a:endParaRPr lang="es-AR"/>
          </a:p>
        </p:txBody>
      </p:sp>
      <p:sp>
        <p:nvSpPr>
          <p:cNvPr id="5" name="Footer Placeholder 4"/>
          <p:cNvSpPr>
            <a:spLocks noGrp="1"/>
          </p:cNvSpPr>
          <p:nvPr>
            <p:ph type="ftr" sz="quarter" idx="11"/>
          </p:nvPr>
        </p:nvSpPr>
        <p:spPr/>
        <p:txBody>
          <a:bodyPr/>
          <a:lstStyle/>
          <a:p>
            <a:endParaRPr lang="es-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val="3053631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3B8EB66C-7431-427E-BF9B-0AD6D6BFB1A7}" type="datetimeFigureOut">
              <a:rPr lang="es-AR" smtClean="0"/>
              <a:pPr/>
              <a:t>23/2/2023</a:t>
            </a:fld>
            <a:endParaRPr lang="es-AR"/>
          </a:p>
        </p:txBody>
      </p:sp>
      <p:sp>
        <p:nvSpPr>
          <p:cNvPr id="5" name="Footer Placeholder 4"/>
          <p:cNvSpPr>
            <a:spLocks noGrp="1"/>
          </p:cNvSpPr>
          <p:nvPr>
            <p:ph type="ftr" sz="quarter" idx="11"/>
          </p:nvPr>
        </p:nvSpPr>
        <p:spPr/>
        <p:txBody>
          <a:bodyPr/>
          <a:lstStyle/>
          <a:p>
            <a:endParaRPr lang="es-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A67F4C6-9DA3-4746-9AA0-0C88956CF241}" type="slidenum">
              <a:rPr lang="es-AR" smtClean="0"/>
              <a:pPr/>
              <a:t>‹Nº›</a:t>
            </a:fld>
            <a:endParaRPr lang="es-A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69391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3B8EB66C-7431-427E-BF9B-0AD6D6BFB1A7}" type="datetimeFigureOut">
              <a:rPr lang="es-AR" smtClean="0"/>
              <a:pPr/>
              <a:t>23/2/2023</a:t>
            </a:fld>
            <a:endParaRPr lang="es-AR"/>
          </a:p>
        </p:txBody>
      </p:sp>
      <p:sp>
        <p:nvSpPr>
          <p:cNvPr id="6" name="Footer Placeholder 5"/>
          <p:cNvSpPr>
            <a:spLocks noGrp="1"/>
          </p:cNvSpPr>
          <p:nvPr>
            <p:ph type="ftr" sz="quarter" idx="11"/>
          </p:nvPr>
        </p:nvSpPr>
        <p:spPr/>
        <p:txBody>
          <a:bodyPr/>
          <a:lstStyle/>
          <a:p>
            <a:endParaRPr lang="es-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val="3156198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3B8EB66C-7431-427E-BF9B-0AD6D6BFB1A7}" type="datetimeFigureOut">
              <a:rPr lang="es-AR" smtClean="0"/>
              <a:pPr/>
              <a:t>23/2/2023</a:t>
            </a:fld>
            <a:endParaRPr lang="es-AR"/>
          </a:p>
        </p:txBody>
      </p:sp>
      <p:sp>
        <p:nvSpPr>
          <p:cNvPr id="6" name="Footer Placeholder 5"/>
          <p:cNvSpPr>
            <a:spLocks noGrp="1"/>
          </p:cNvSpPr>
          <p:nvPr>
            <p:ph type="ftr" sz="quarter" idx="11"/>
          </p:nvPr>
        </p:nvSpPr>
        <p:spPr/>
        <p:txBody>
          <a:bodyPr/>
          <a:lstStyle/>
          <a:p>
            <a:endParaRPr lang="es-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67F4C6-9DA3-4746-9AA0-0C88956CF241}" type="slidenum">
              <a:rPr lang="es-AR" smtClean="0"/>
              <a:pPr/>
              <a:t>‹Nº›</a:t>
            </a:fld>
            <a:endParaRPr lang="es-A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8166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3B8EB66C-7431-427E-BF9B-0AD6D6BFB1A7}" type="datetimeFigureOut">
              <a:rPr lang="es-AR" smtClean="0"/>
              <a:pPr/>
              <a:t>23/2/2023</a:t>
            </a:fld>
            <a:endParaRPr lang="es-AR"/>
          </a:p>
        </p:txBody>
      </p:sp>
      <p:sp>
        <p:nvSpPr>
          <p:cNvPr id="6" name="Footer Placeholder 5"/>
          <p:cNvSpPr>
            <a:spLocks noGrp="1"/>
          </p:cNvSpPr>
          <p:nvPr>
            <p:ph type="ftr" sz="quarter" idx="11"/>
          </p:nvPr>
        </p:nvSpPr>
        <p:spPr/>
        <p:txBody>
          <a:bodyPr/>
          <a:lstStyle/>
          <a:p>
            <a:endParaRPr lang="es-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val="14296627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8EB66C-7431-427E-BF9B-0AD6D6BFB1A7}" type="datetimeFigureOut">
              <a:rPr lang="es-AR" smtClean="0"/>
              <a:pPr/>
              <a:t>23/2/2023</a:t>
            </a:fld>
            <a:endParaRPr lang="es-AR"/>
          </a:p>
        </p:txBody>
      </p:sp>
      <p:sp>
        <p:nvSpPr>
          <p:cNvPr id="5" name="Footer Placeholder 4"/>
          <p:cNvSpPr>
            <a:spLocks noGrp="1"/>
          </p:cNvSpPr>
          <p:nvPr>
            <p:ph type="ftr" sz="quarter" idx="11"/>
          </p:nvPr>
        </p:nvSpPr>
        <p:spPr/>
        <p:txBody>
          <a:bodyPr/>
          <a:lstStyle/>
          <a:p>
            <a:endParaRPr lang="es-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val="187319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8EB66C-7431-427E-BF9B-0AD6D6BFB1A7}" type="datetimeFigureOut">
              <a:rPr lang="es-AR" smtClean="0"/>
              <a:pPr/>
              <a:t>23/2/2023</a:t>
            </a:fld>
            <a:endParaRPr lang="es-AR"/>
          </a:p>
        </p:txBody>
      </p:sp>
      <p:sp>
        <p:nvSpPr>
          <p:cNvPr id="5" name="Footer Placeholder 4"/>
          <p:cNvSpPr>
            <a:spLocks noGrp="1"/>
          </p:cNvSpPr>
          <p:nvPr>
            <p:ph type="ftr" sz="quarter" idx="11"/>
          </p:nvPr>
        </p:nvSpPr>
        <p:spPr/>
        <p:txBody>
          <a:bodyPr/>
          <a:lstStyle/>
          <a:p>
            <a:endParaRPr lang="es-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val="180700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8EB66C-7431-427E-BF9B-0AD6D6BFB1A7}" type="datetimeFigureOut">
              <a:rPr lang="es-AR" smtClean="0"/>
              <a:pPr/>
              <a:t>23/2/2023</a:t>
            </a:fld>
            <a:endParaRPr lang="es-AR"/>
          </a:p>
        </p:txBody>
      </p:sp>
      <p:sp>
        <p:nvSpPr>
          <p:cNvPr id="5" name="Footer Placeholder 4"/>
          <p:cNvSpPr>
            <a:spLocks noGrp="1"/>
          </p:cNvSpPr>
          <p:nvPr>
            <p:ph type="ftr" sz="quarter" idx="11"/>
          </p:nvPr>
        </p:nvSpPr>
        <p:spPr/>
        <p:txBody>
          <a:bodyPr/>
          <a:lstStyle/>
          <a:p>
            <a:endParaRPr lang="es-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val="4202241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3B8EB66C-7431-427E-BF9B-0AD6D6BFB1A7}" type="datetimeFigureOut">
              <a:rPr lang="es-AR" smtClean="0"/>
              <a:pPr/>
              <a:t>23/2/2023</a:t>
            </a:fld>
            <a:endParaRPr lang="es-AR"/>
          </a:p>
        </p:txBody>
      </p:sp>
      <p:sp>
        <p:nvSpPr>
          <p:cNvPr id="5" name="Footer Placeholder 4"/>
          <p:cNvSpPr>
            <a:spLocks noGrp="1"/>
          </p:cNvSpPr>
          <p:nvPr>
            <p:ph type="ftr" sz="quarter" idx="11"/>
          </p:nvPr>
        </p:nvSpPr>
        <p:spPr/>
        <p:txBody>
          <a:bodyPr/>
          <a:lstStyle/>
          <a:p>
            <a:endParaRPr lang="es-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val="1763761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B8EB66C-7431-427E-BF9B-0AD6D6BFB1A7}" type="datetimeFigureOut">
              <a:rPr lang="es-AR" smtClean="0"/>
              <a:pPr/>
              <a:t>23/2/2023</a:t>
            </a:fld>
            <a:endParaRPr lang="es-AR"/>
          </a:p>
        </p:txBody>
      </p:sp>
      <p:sp>
        <p:nvSpPr>
          <p:cNvPr id="6" name="Footer Placeholder 5"/>
          <p:cNvSpPr>
            <a:spLocks noGrp="1"/>
          </p:cNvSpPr>
          <p:nvPr>
            <p:ph type="ftr" sz="quarter" idx="11"/>
          </p:nvPr>
        </p:nvSpPr>
        <p:spPr/>
        <p:txBody>
          <a:bodyPr/>
          <a:lstStyle/>
          <a:p>
            <a:endParaRPr lang="es-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val="4038078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B8EB66C-7431-427E-BF9B-0AD6D6BFB1A7}" type="datetimeFigureOut">
              <a:rPr lang="es-AR" smtClean="0"/>
              <a:pPr/>
              <a:t>23/2/2023</a:t>
            </a:fld>
            <a:endParaRPr lang="es-AR"/>
          </a:p>
        </p:txBody>
      </p:sp>
      <p:sp>
        <p:nvSpPr>
          <p:cNvPr id="8" name="Footer Placeholder 7"/>
          <p:cNvSpPr>
            <a:spLocks noGrp="1"/>
          </p:cNvSpPr>
          <p:nvPr>
            <p:ph type="ftr" sz="quarter" idx="11"/>
          </p:nvPr>
        </p:nvSpPr>
        <p:spPr/>
        <p:txBody>
          <a:bodyPr/>
          <a:lstStyle/>
          <a:p>
            <a:endParaRPr lang="es-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val="445330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B8EB66C-7431-427E-BF9B-0AD6D6BFB1A7}" type="datetimeFigureOut">
              <a:rPr lang="es-AR" smtClean="0"/>
              <a:pPr/>
              <a:t>23/2/2023</a:t>
            </a:fld>
            <a:endParaRPr lang="es-AR"/>
          </a:p>
        </p:txBody>
      </p:sp>
      <p:sp>
        <p:nvSpPr>
          <p:cNvPr id="4" name="Footer Placeholder 3"/>
          <p:cNvSpPr>
            <a:spLocks noGrp="1"/>
          </p:cNvSpPr>
          <p:nvPr>
            <p:ph type="ftr" sz="quarter" idx="11"/>
          </p:nvPr>
        </p:nvSpPr>
        <p:spPr/>
        <p:txBody>
          <a:bodyPr/>
          <a:lstStyle/>
          <a:p>
            <a:endParaRPr lang="es-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val="3933591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EB66C-7431-427E-BF9B-0AD6D6BFB1A7}" type="datetimeFigureOut">
              <a:rPr lang="es-AR" smtClean="0"/>
              <a:pPr/>
              <a:t>23/2/2023</a:t>
            </a:fld>
            <a:endParaRPr lang="es-AR"/>
          </a:p>
        </p:txBody>
      </p:sp>
      <p:sp>
        <p:nvSpPr>
          <p:cNvPr id="3" name="Footer Placeholder 2"/>
          <p:cNvSpPr>
            <a:spLocks noGrp="1"/>
          </p:cNvSpPr>
          <p:nvPr>
            <p:ph type="ftr" sz="quarter" idx="11"/>
          </p:nvPr>
        </p:nvSpPr>
        <p:spPr/>
        <p:txBody>
          <a:bodyPr/>
          <a:lstStyle/>
          <a:p>
            <a:endParaRPr lang="es-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val="1685351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3B8EB66C-7431-427E-BF9B-0AD6D6BFB1A7}" type="datetimeFigureOut">
              <a:rPr lang="es-AR" smtClean="0"/>
              <a:pPr/>
              <a:t>23/2/2023</a:t>
            </a:fld>
            <a:endParaRPr lang="es-AR"/>
          </a:p>
        </p:txBody>
      </p:sp>
      <p:sp>
        <p:nvSpPr>
          <p:cNvPr id="6" name="Footer Placeholder 5"/>
          <p:cNvSpPr>
            <a:spLocks noGrp="1"/>
          </p:cNvSpPr>
          <p:nvPr>
            <p:ph type="ftr" sz="quarter" idx="11"/>
          </p:nvPr>
        </p:nvSpPr>
        <p:spPr/>
        <p:txBody>
          <a:bodyPr/>
          <a:lstStyle/>
          <a:p>
            <a:endParaRPr lang="es-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val="380281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3B8EB66C-7431-427E-BF9B-0AD6D6BFB1A7}" type="datetimeFigureOut">
              <a:rPr lang="es-AR" smtClean="0"/>
              <a:pPr/>
              <a:t>23/2/2023</a:t>
            </a:fld>
            <a:endParaRPr lang="es-AR"/>
          </a:p>
        </p:txBody>
      </p:sp>
      <p:sp>
        <p:nvSpPr>
          <p:cNvPr id="6" name="Footer Placeholder 5"/>
          <p:cNvSpPr>
            <a:spLocks noGrp="1"/>
          </p:cNvSpPr>
          <p:nvPr>
            <p:ph type="ftr" sz="quarter" idx="11"/>
          </p:nvPr>
        </p:nvSpPr>
        <p:spPr/>
        <p:txBody>
          <a:bodyPr/>
          <a:lstStyle/>
          <a:p>
            <a:endParaRPr lang="es-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val="3555189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B8EB66C-7431-427E-BF9B-0AD6D6BFB1A7}" type="datetimeFigureOut">
              <a:rPr lang="es-AR" smtClean="0"/>
              <a:pPr/>
              <a:t>23/2/2023</a:t>
            </a:fld>
            <a:endParaRPr lang="es-A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A67F4C6-9DA3-4746-9AA0-0C88956CF241}" type="slidenum">
              <a:rPr lang="es-AR" smtClean="0"/>
              <a:pPr/>
              <a:t>‹Nº›</a:t>
            </a:fld>
            <a:endParaRPr lang="es-AR"/>
          </a:p>
        </p:txBody>
      </p:sp>
    </p:spTree>
    <p:extLst>
      <p:ext uri="{BB962C8B-B14F-4D97-AF65-F5344CB8AC3E}">
        <p14:creationId xmlns:p14="http://schemas.microsoft.com/office/powerpoint/2010/main" val="19977903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76284" y="796414"/>
            <a:ext cx="9292353" cy="1252744"/>
          </a:xfrm>
        </p:spPr>
        <p:txBody>
          <a:bodyPr>
            <a:noAutofit/>
          </a:bodyPr>
          <a:lstStyle/>
          <a:p>
            <a:pPr algn="ctr"/>
            <a:r>
              <a:rPr lang="es-AR" sz="4000" b="1" dirty="0"/>
              <a:t>UNIVERSIDAD NACIONAL DEL OESTE</a:t>
            </a:r>
            <a:br>
              <a:rPr lang="es-AR" sz="4000" b="1" dirty="0"/>
            </a:br>
            <a:r>
              <a:rPr lang="es-AR" sz="4000" b="1" dirty="0"/>
              <a:t>LENGUAJES FORMALES</a:t>
            </a:r>
          </a:p>
        </p:txBody>
      </p:sp>
      <p:sp>
        <p:nvSpPr>
          <p:cNvPr id="3" name="Subtítulo 2"/>
          <p:cNvSpPr>
            <a:spLocks noGrp="1"/>
          </p:cNvSpPr>
          <p:nvPr>
            <p:ph type="subTitle" idx="1"/>
          </p:nvPr>
        </p:nvSpPr>
        <p:spPr>
          <a:xfrm>
            <a:off x="7433187" y="4675239"/>
            <a:ext cx="4071426" cy="1811286"/>
          </a:xfrm>
        </p:spPr>
        <p:txBody>
          <a:bodyPr>
            <a:noAutofit/>
          </a:bodyPr>
          <a:lstStyle/>
          <a:p>
            <a:r>
              <a:rPr lang="es-AR" sz="2000" dirty="0"/>
              <a:t>Profesores: </a:t>
            </a:r>
          </a:p>
          <a:p>
            <a:r>
              <a:rPr lang="es-AR" sz="2000" dirty="0"/>
              <a:t>Silvia Cuagliarelli</a:t>
            </a:r>
          </a:p>
          <a:p>
            <a:r>
              <a:rPr lang="es-AR" sz="2000" dirty="0"/>
              <a:t>Pablo Pandolfo</a:t>
            </a:r>
          </a:p>
          <a:p>
            <a:r>
              <a:rPr lang="es-AR" sz="2000" dirty="0"/>
              <a:t>Pablo </a:t>
            </a:r>
            <a:r>
              <a:rPr lang="es-AR" sz="2000" dirty="0" err="1"/>
              <a:t>Rechimon</a:t>
            </a:r>
            <a:endParaRPr lang="es-AR" sz="2000" dirty="0"/>
          </a:p>
        </p:txBody>
      </p:sp>
      <p:pic>
        <p:nvPicPr>
          <p:cNvPr id="1026" name="Picture 2" descr="http://www.uade.edu.ar/WebImages/Agenda/AGENDA_1527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8677" y="2894688"/>
            <a:ext cx="381000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226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2589212" y="18523335"/>
            <a:ext cx="8911687" cy="43576386"/>
          </a:xfrm>
        </p:spPr>
        <p:txBody>
          <a:bodyPr>
            <a:noAutofit/>
          </a:bodyPr>
          <a:lstStyle/>
          <a:p>
            <a:pPr>
              <a:buNone/>
            </a:pPr>
            <a:endParaRPr lang="es-AR" sz="2000" b="1" dirty="0"/>
          </a:p>
          <a:p>
            <a:pPr lvl="1"/>
            <a:r>
              <a:rPr lang="es-MX" sz="2000" b="1" i="1" dirty="0"/>
              <a:t> </a:t>
            </a:r>
            <a:r>
              <a:rPr lang="es-MX" sz="2000" b="1" i="1" dirty="0">
                <a:latin typeface="+mj-lt"/>
              </a:rPr>
              <a:t>Función INLIST:</a:t>
            </a:r>
          </a:p>
          <a:p>
            <a:pPr lvl="1"/>
            <a:endParaRPr lang="es-MX" sz="2000" b="1" i="1" dirty="0">
              <a:latin typeface="+mj-lt"/>
            </a:endParaRPr>
          </a:p>
          <a:p>
            <a:pPr lvl="1"/>
            <a:endParaRPr lang="es-AR" sz="2000" dirty="0"/>
          </a:p>
        </p:txBody>
      </p:sp>
      <p:sp>
        <p:nvSpPr>
          <p:cNvPr id="5" name="1 Título"/>
          <p:cNvSpPr>
            <a:spLocks noGrp="1"/>
          </p:cNvSpPr>
          <p:nvPr>
            <p:ph type="title"/>
          </p:nvPr>
        </p:nvSpPr>
        <p:spPr>
          <a:xfrm>
            <a:off x="2589211" y="223855"/>
            <a:ext cx="8911687" cy="847503"/>
          </a:xfrm>
        </p:spPr>
        <p:txBody>
          <a:bodyPr>
            <a:normAutofit/>
          </a:bodyPr>
          <a:lstStyle/>
          <a:p>
            <a:r>
              <a:rPr lang="es-AR" sz="3200" dirty="0"/>
              <a:t>Trabajo Práctico - 2023</a:t>
            </a:r>
          </a:p>
        </p:txBody>
      </p:sp>
      <p:sp>
        <p:nvSpPr>
          <p:cNvPr id="3" name="Rectangle 2">
            <a:extLst>
              <a:ext uri="{FF2B5EF4-FFF2-40B4-BE49-F238E27FC236}">
                <a16:creationId xmlns:a16="http://schemas.microsoft.com/office/drawing/2014/main" id="{6A99AA6B-4F14-4EB6-9E85-B8186F3FC41A}"/>
              </a:ext>
            </a:extLst>
          </p:cNvPr>
          <p:cNvSpPr>
            <a:spLocks noChangeArrowheads="1"/>
          </p:cNvSpPr>
          <p:nvPr/>
        </p:nvSpPr>
        <p:spPr bwMode="auto">
          <a:xfrm>
            <a:off x="1385886" y="1379137"/>
            <a:ext cx="10401301"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ES" sz="2000" b="1" i="0" u="none" strike="noStrike" cap="none" normalizeH="0" baseline="0" dirty="0">
              <a:ln>
                <a:noFill/>
              </a:ln>
              <a:solidFill>
                <a:schemeClr val="tx1"/>
              </a:solidFill>
              <a:effectLst/>
              <a:latin typeface="+mj-lt"/>
              <a:ea typeface="Courier New" panose="02070309020205020404" pitchFamily="49" charset="0"/>
              <a:cs typeface="Times New Roman" panose="02020603050405020304" pitchFamily="18" charset="0"/>
            </a:endParaRPr>
          </a:p>
          <a:p>
            <a:pPr defTabSz="914400" eaLnBrk="0" fontAlgn="base" hangingPunct="0">
              <a:spcBef>
                <a:spcPct val="0"/>
              </a:spcBef>
              <a:spcAft>
                <a:spcPct val="0"/>
              </a:spcAft>
            </a:pPr>
            <a:r>
              <a:rPr lang="es-MX" sz="2000" b="1" i="1" dirty="0">
                <a:latin typeface="+mj-lt"/>
              </a:rPr>
              <a:t>Funciones: </a:t>
            </a:r>
            <a:r>
              <a:rPr lang="es-MX" sz="2000" b="1" dirty="0">
                <a:latin typeface="+mj-lt"/>
              </a:rPr>
              <a:t> </a:t>
            </a:r>
            <a:r>
              <a:rPr lang="es-MX" sz="2000" dirty="0">
                <a:latin typeface="+mj-lt"/>
              </a:rPr>
              <a:t>El lenguaje de programación tiene definidas dos funciones: </a:t>
            </a:r>
          </a:p>
          <a:p>
            <a:pPr defTabSz="914400" eaLnBrk="0" fontAlgn="base" hangingPunct="0">
              <a:spcBef>
                <a:spcPct val="0"/>
              </a:spcBef>
              <a:spcAft>
                <a:spcPct val="0"/>
              </a:spcAft>
            </a:pPr>
            <a:endParaRPr lang="es-MX" sz="2000" dirty="0">
              <a:latin typeface="+mj-lt"/>
            </a:endParaRPr>
          </a:p>
          <a:p>
            <a:pPr defTabSz="914400" eaLnBrk="0" fontAlgn="base" hangingPunct="0">
              <a:spcBef>
                <a:spcPct val="0"/>
              </a:spcBef>
              <a:spcAft>
                <a:spcPct val="0"/>
              </a:spcAft>
            </a:pPr>
            <a:endParaRPr lang="es-MX" sz="2000" dirty="0">
              <a:latin typeface="+mj-lt"/>
            </a:endParaRPr>
          </a:p>
          <a:p>
            <a:pPr defTabSz="914400" eaLnBrk="0" fontAlgn="base" hangingPunct="0">
              <a:spcBef>
                <a:spcPct val="0"/>
              </a:spcBef>
              <a:spcAft>
                <a:spcPct val="0"/>
              </a:spcAft>
            </a:pPr>
            <a:r>
              <a:rPr lang="es-MX" sz="2000" dirty="0">
                <a:latin typeface="+mj-lt"/>
              </a:rPr>
              <a:t>Función </a:t>
            </a:r>
            <a:r>
              <a:rPr lang="es-MX" sz="2000" b="1" dirty="0" err="1">
                <a:latin typeface="+mj-lt"/>
              </a:rPr>
              <a:t>map</a:t>
            </a:r>
            <a:endParaRPr lang="es-MX" sz="2000" b="1" dirty="0">
              <a:latin typeface="+mj-lt"/>
            </a:endParaRPr>
          </a:p>
          <a:p>
            <a:pPr defTabSz="914400" eaLnBrk="0" fontAlgn="base" hangingPunct="0">
              <a:spcBef>
                <a:spcPct val="0"/>
              </a:spcBef>
              <a:spcAft>
                <a:spcPct val="0"/>
              </a:spcAft>
            </a:pPr>
            <a:endParaRPr lang="es-MX" sz="2000" b="1" dirty="0">
              <a:latin typeface="+mj-lt"/>
            </a:endParaRPr>
          </a:p>
          <a:p>
            <a:pPr defTabSz="914400" eaLnBrk="0" fontAlgn="base" hangingPunct="0">
              <a:spcBef>
                <a:spcPct val="0"/>
              </a:spcBef>
              <a:spcAft>
                <a:spcPct val="0"/>
              </a:spcAft>
            </a:pPr>
            <a:r>
              <a:rPr lang="es-MX" sz="2000" dirty="0">
                <a:latin typeface="+mj-lt"/>
              </a:rPr>
              <a:t>Función </a:t>
            </a:r>
            <a:r>
              <a:rPr lang="es-MX" sz="2000" b="1" dirty="0" err="1">
                <a:latin typeface="+mj-lt"/>
              </a:rPr>
              <a:t>between</a:t>
            </a:r>
            <a:r>
              <a:rPr lang="es-MX" sz="2000" b="1" dirty="0">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endParaRPr lang="es-AR" altLang="es-ES" sz="2000" b="1" dirty="0">
              <a:latin typeface="+mj-lt"/>
              <a:ea typeface="Courier New" panose="02070309020205020404" pitchFamily="49"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s-AR" altLang="es-ES" sz="2000" b="1" dirty="0">
              <a:latin typeface="+mj-lt"/>
              <a:ea typeface="Courier New" panose="02070309020205020404" pitchFamily="49"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s-AR" altLang="es-ES" sz="2000" b="1" dirty="0">
                <a:latin typeface="+mj-lt"/>
                <a:ea typeface="Courier New" panose="02070309020205020404" pitchFamily="49" charset="0"/>
                <a:cs typeface="Times New Roman" panose="02020603050405020304" pitchFamily="18" charset="0"/>
              </a:rPr>
              <a:t>      </a:t>
            </a:r>
            <a:r>
              <a:rPr lang="es-AR" altLang="es-ES" sz="2000" dirty="0">
                <a:latin typeface="+mj-lt"/>
                <a:ea typeface="Courier New" panose="02070309020205020404" pitchFamily="49" charset="0"/>
                <a:cs typeface="Times New Roman" panose="02020603050405020304" pitchFamily="18" charset="0"/>
              </a:rPr>
              <a:t>Diseñar las reglas gramaticales de las funciones, cuando se invocan.</a:t>
            </a:r>
          </a:p>
          <a:p>
            <a:pPr marL="457200" lvl="1" indent="0">
              <a:buNone/>
            </a:pPr>
            <a:r>
              <a:rPr lang="es-MX" sz="2000" u="sng" dirty="0">
                <a:latin typeface="+mj-lt"/>
              </a:rPr>
              <a:t>Debe ubicar en la gramática del lenguaje las reglas correspondientes a estas funciones, donde tengan sentido, de acuerdo al valor que devuelven.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2000" b="1" i="1" u="none" strike="noStrike" cap="none" normalizeH="0" baseline="0" dirty="0">
              <a:ln>
                <a:noFill/>
              </a:ln>
              <a:effectLst/>
              <a:latin typeface="+mj-lt"/>
              <a:ea typeface="Courier New" panose="02070309020205020404" pitchFamily="49"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2000" b="0" i="0" u="none" strike="noStrike" cap="none" normalizeH="0" baseline="0" dirty="0">
              <a:ln>
                <a:noFill/>
              </a:ln>
              <a:solidFill>
                <a:schemeClr val="tx1"/>
              </a:solidFill>
              <a:effectLst/>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7405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2589212" y="18523335"/>
            <a:ext cx="8911687" cy="43576386"/>
          </a:xfrm>
        </p:spPr>
        <p:txBody>
          <a:bodyPr>
            <a:noAutofit/>
          </a:bodyPr>
          <a:lstStyle/>
          <a:p>
            <a:pPr>
              <a:buNone/>
            </a:pPr>
            <a:endParaRPr lang="es-AR" sz="2000" b="1" dirty="0"/>
          </a:p>
          <a:p>
            <a:pPr lvl="1"/>
            <a:r>
              <a:rPr lang="es-MX" sz="2000" b="1" i="1" dirty="0"/>
              <a:t> </a:t>
            </a:r>
            <a:r>
              <a:rPr lang="es-MX" sz="2000" b="1" i="1" dirty="0">
                <a:latin typeface="+mj-lt"/>
              </a:rPr>
              <a:t>Función INLIST:</a:t>
            </a:r>
          </a:p>
          <a:p>
            <a:pPr lvl="1"/>
            <a:endParaRPr lang="es-MX" sz="2000" b="1" i="1" dirty="0">
              <a:latin typeface="+mj-lt"/>
            </a:endParaRPr>
          </a:p>
          <a:p>
            <a:pPr lvl="1"/>
            <a:endParaRPr lang="es-AR" sz="2000" dirty="0"/>
          </a:p>
        </p:txBody>
      </p:sp>
      <p:sp>
        <p:nvSpPr>
          <p:cNvPr id="5" name="1 Título"/>
          <p:cNvSpPr>
            <a:spLocks noGrp="1"/>
          </p:cNvSpPr>
          <p:nvPr>
            <p:ph type="title"/>
          </p:nvPr>
        </p:nvSpPr>
        <p:spPr>
          <a:xfrm>
            <a:off x="2592925" y="624110"/>
            <a:ext cx="8911687" cy="847503"/>
          </a:xfrm>
        </p:spPr>
        <p:txBody>
          <a:bodyPr>
            <a:normAutofit/>
          </a:bodyPr>
          <a:lstStyle/>
          <a:p>
            <a:r>
              <a:rPr lang="es-AR" sz="3200" dirty="0"/>
              <a:t>Trabajo Práctico - 2023</a:t>
            </a:r>
          </a:p>
        </p:txBody>
      </p:sp>
      <p:sp>
        <p:nvSpPr>
          <p:cNvPr id="3" name="Rectangle 2">
            <a:extLst>
              <a:ext uri="{FF2B5EF4-FFF2-40B4-BE49-F238E27FC236}">
                <a16:creationId xmlns:a16="http://schemas.microsoft.com/office/drawing/2014/main" id="{6A99AA6B-4F14-4EB6-9E85-B8186F3FC41A}"/>
              </a:ext>
            </a:extLst>
          </p:cNvPr>
          <p:cNvSpPr>
            <a:spLocks noChangeArrowheads="1"/>
          </p:cNvSpPr>
          <p:nvPr/>
        </p:nvSpPr>
        <p:spPr bwMode="auto">
          <a:xfrm>
            <a:off x="1914525" y="1105287"/>
            <a:ext cx="9958387"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lvl="1" indent="0">
              <a:buNone/>
            </a:pPr>
            <a:endParaRPr lang="es-MX" sz="2000" u="sng"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ES" sz="2000" b="1" i="0" u="none" strike="noStrike" cap="none" normalizeH="0" baseline="0" dirty="0">
                <a:ln>
                  <a:noFill/>
                </a:ln>
                <a:solidFill>
                  <a:schemeClr val="tx1"/>
                </a:solidFill>
                <a:effectLst/>
                <a:latin typeface="+mj-lt"/>
                <a:ea typeface="Courier New" panose="02070309020205020404" pitchFamily="49" charset="0"/>
                <a:cs typeface="Times New Roman" panose="02020603050405020304" pitchFamily="18" charset="0"/>
              </a:rPr>
              <a:t>Función </a:t>
            </a:r>
            <a:r>
              <a:rPr kumimoji="0" lang="es-AR" altLang="es-ES" sz="2000" b="1" i="0" u="none" strike="noStrike" cap="none" normalizeH="0" baseline="0" dirty="0" err="1">
                <a:ln>
                  <a:noFill/>
                </a:ln>
                <a:solidFill>
                  <a:schemeClr val="tx1"/>
                </a:solidFill>
                <a:effectLst/>
                <a:latin typeface="+mj-lt"/>
                <a:ea typeface="Courier New" panose="02070309020205020404" pitchFamily="49" charset="0"/>
                <a:cs typeface="Times New Roman" panose="02020603050405020304" pitchFamily="18" charset="0"/>
              </a:rPr>
              <a:t>map</a:t>
            </a:r>
            <a:r>
              <a:rPr kumimoji="0" lang="es-AR" altLang="es-ES" sz="2000" b="1" i="0" u="none" strike="noStrike" cap="none" normalizeH="0" baseline="0" dirty="0">
                <a:ln>
                  <a:noFill/>
                </a:ln>
                <a:solidFill>
                  <a:schemeClr val="tx1"/>
                </a:solidFill>
                <a:effectLst/>
                <a:latin typeface="+mj-lt"/>
                <a:ea typeface="Courier New" panose="02070309020205020404" pitchFamily="49"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chemeClr val="tx1"/>
                </a:solidFill>
                <a:effectLst/>
                <a:latin typeface="+mj-lt"/>
                <a:ea typeface="Courier New" panose="02070309020205020404" pitchFamily="49" charset="0"/>
                <a:cs typeface="Times New Roman" panose="02020603050405020304" pitchFamily="18" charset="0"/>
              </a:rPr>
              <a:t>La función </a:t>
            </a:r>
            <a:r>
              <a:rPr kumimoji="0" lang="es-ES" altLang="es-ES" sz="2000" b="1" i="0" u="none" strike="noStrike" cap="none" normalizeH="0" baseline="0" dirty="0" err="1">
                <a:ln>
                  <a:noFill/>
                </a:ln>
                <a:solidFill>
                  <a:schemeClr val="tx1"/>
                </a:solidFill>
                <a:effectLst/>
                <a:latin typeface="+mj-lt"/>
                <a:ea typeface="Courier New" panose="02070309020205020404" pitchFamily="49" charset="0"/>
                <a:cs typeface="Times New Roman" panose="02020603050405020304" pitchFamily="18" charset="0"/>
              </a:rPr>
              <a:t>map</a:t>
            </a:r>
            <a:r>
              <a:rPr kumimoji="0" lang="es-ES" altLang="es-ES" sz="2000" b="0" i="0" u="none" strike="noStrike" cap="none" normalizeH="0" baseline="0" dirty="0">
                <a:ln>
                  <a:noFill/>
                </a:ln>
                <a:solidFill>
                  <a:schemeClr val="tx1"/>
                </a:solidFill>
                <a:effectLst/>
                <a:latin typeface="+mj-lt"/>
                <a:ea typeface="Courier New" panose="02070309020205020404" pitchFamily="49" charset="0"/>
                <a:cs typeface="Times New Roman" panose="02020603050405020304" pitchFamily="18" charset="0"/>
              </a:rPr>
              <a:t> tendrá como entrada un operador, que podrá ser suma o multiplicación, una constante y una lista de constantes. Deberá dar como resultado la sumatoria de los elementos de la lista luego de aplicado a cada elemento el operador por la constante definida. La lista no va</a:t>
            </a:r>
            <a:r>
              <a:rPr lang="es-ES" altLang="es-ES" sz="2000" dirty="0">
                <a:latin typeface="+mj-lt"/>
                <a:ea typeface="Courier New" panose="02070309020205020404" pitchFamily="49" charset="0"/>
                <a:cs typeface="Times New Roman" panose="02020603050405020304" pitchFamily="18" charset="0"/>
              </a:rPr>
              <a:t>cía </a:t>
            </a:r>
            <a:r>
              <a:rPr kumimoji="0" lang="es-ES" altLang="es-ES" sz="2000" b="0" i="0" u="none" strike="noStrike" cap="none" normalizeH="0" baseline="0" dirty="0">
                <a:ln>
                  <a:noFill/>
                </a:ln>
                <a:solidFill>
                  <a:schemeClr val="tx1"/>
                </a:solidFill>
                <a:effectLst/>
                <a:latin typeface="+mj-lt"/>
                <a:ea typeface="Courier New" panose="02070309020205020404" pitchFamily="49" charset="0"/>
                <a:cs typeface="Times New Roman" panose="02020603050405020304" pitchFamily="18" charset="0"/>
              </a:rPr>
              <a:t>está compuesta por constantes separadas por coma y delimitada por corchetes.</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2000" dirty="0">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chemeClr val="tx1"/>
                </a:solidFill>
                <a:effectLst/>
                <a:latin typeface="+mj-lt"/>
                <a:ea typeface="Courier New" panose="02070309020205020404" pitchFamily="49" charset="0"/>
                <a:cs typeface="Times New Roman" panose="02020603050405020304" pitchFamily="18" charset="0"/>
              </a:rPr>
              <a:t>Estructura de la función:</a:t>
            </a:r>
            <a:endParaRPr kumimoji="0" lang="es-AR" altLang="es-ES" sz="2000" b="0" i="0" u="none" strike="noStrike" cap="none" normalizeH="0" baseline="0" dirty="0">
              <a:ln>
                <a:noFill/>
              </a:ln>
              <a:solidFill>
                <a:schemeClr val="tx1"/>
              </a:solidFill>
              <a:effectLst/>
              <a:latin typeface="+mj-lt"/>
              <a:ea typeface="Courier New" panose="02070309020205020404" pitchFamily="49"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2000" b="0" i="0" u="none" strike="noStrike" cap="none" normalizeH="0" baseline="0" dirty="0">
              <a:ln>
                <a:noFill/>
              </a:ln>
              <a:solidFill>
                <a:schemeClr val="tx1"/>
              </a:solidFill>
              <a:effectLst/>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2000" b="1" i="1" dirty="0" err="1">
                <a:latin typeface="+mj-lt"/>
                <a:ea typeface="Courier New" panose="02070309020205020404" pitchFamily="49" charset="0"/>
                <a:cs typeface="Times New Roman" panose="02020603050405020304" pitchFamily="18" charset="0"/>
              </a:rPr>
              <a:t>m</a:t>
            </a:r>
            <a:r>
              <a:rPr kumimoji="0" lang="es-ES" altLang="es-ES" sz="2000" b="1" i="1" u="none" strike="noStrike" cap="none" normalizeH="0" baseline="0" dirty="0" err="1">
                <a:ln>
                  <a:noFill/>
                </a:ln>
                <a:effectLst/>
                <a:latin typeface="+mj-lt"/>
                <a:ea typeface="Courier New" panose="02070309020205020404" pitchFamily="49" charset="0"/>
                <a:cs typeface="Times New Roman" panose="02020603050405020304" pitchFamily="18" charset="0"/>
              </a:rPr>
              <a:t>ap</a:t>
            </a:r>
            <a:r>
              <a:rPr kumimoji="0" lang="es-ES" altLang="es-ES" sz="2000" b="1" i="1" u="none" strike="noStrike" cap="none" normalizeH="0" baseline="0" dirty="0">
                <a:ln>
                  <a:noFill/>
                </a:ln>
                <a:effectLst/>
                <a:latin typeface="+mj-lt"/>
                <a:ea typeface="Courier New" panose="02070309020205020404" pitchFamily="49" charset="0"/>
                <a:cs typeface="Times New Roman" panose="02020603050405020304" pitchFamily="18" charset="0"/>
              </a:rPr>
              <a:t> (Operador constante, [Lista de constantes])</a:t>
            </a:r>
          </a:p>
          <a:p>
            <a:pPr marL="457200" lvl="1" indent="0">
              <a:buNone/>
            </a:pPr>
            <a:endParaRPr lang="es-MX" sz="2000" u="sng" dirty="0">
              <a:latin typeface="+mj-lt"/>
            </a:endParaRPr>
          </a:p>
          <a:p>
            <a:pPr marL="457200" lvl="1" indent="0">
              <a:buNone/>
            </a:pPr>
            <a:endParaRPr lang="es-MX" sz="2000" u="sng"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2000" b="1" i="1" u="none" strike="noStrike" cap="none" normalizeH="0" baseline="0" dirty="0" err="1">
                <a:ln>
                  <a:noFill/>
                </a:ln>
                <a:solidFill>
                  <a:schemeClr val="tx1"/>
                </a:solidFill>
                <a:effectLst/>
                <a:latin typeface="+mj-lt"/>
                <a:ea typeface="Courier New" panose="02070309020205020404" pitchFamily="49" charset="0"/>
                <a:cs typeface="Times New Roman" panose="02020603050405020304" pitchFamily="18" charset="0"/>
              </a:rPr>
              <a:t>Ejemplos</a:t>
            </a:r>
            <a:r>
              <a:rPr kumimoji="0" lang="en-US" altLang="es-ES" sz="2000" b="1" i="1" u="none" strike="noStrike" cap="none" normalizeH="0" baseline="0" dirty="0">
                <a:ln>
                  <a:noFill/>
                </a:ln>
                <a:solidFill>
                  <a:schemeClr val="tx1"/>
                </a:solidFill>
                <a:effectLst/>
                <a:latin typeface="+mj-lt"/>
                <a:ea typeface="Courier New" panose="02070309020205020404" pitchFamily="49"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s-ES" sz="2000" b="1" i="1" dirty="0">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2000" b="1" i="1" u="none" strike="noStrike" cap="none" normalizeH="0" baseline="0" dirty="0">
                <a:ln>
                  <a:noFill/>
                </a:ln>
                <a:solidFill>
                  <a:schemeClr val="tx1"/>
                </a:solidFill>
                <a:effectLst/>
                <a:latin typeface="+mj-lt"/>
                <a:cs typeface="Times New Roman" panose="02020603050405020304" pitchFamily="18" charset="0"/>
              </a:rPr>
              <a:t>	</a:t>
            </a:r>
            <a:r>
              <a:rPr kumimoji="0" lang="es-ES" altLang="es-ES" sz="2000" b="1" i="1" u="none" strike="noStrike" cap="none" normalizeH="0" baseline="0" dirty="0" err="1">
                <a:ln>
                  <a:noFill/>
                </a:ln>
                <a:solidFill>
                  <a:schemeClr val="tx1"/>
                </a:solidFill>
                <a:effectLst/>
                <a:latin typeface="+mj-lt"/>
                <a:cs typeface="Times New Roman" panose="02020603050405020304" pitchFamily="18" charset="0"/>
              </a:rPr>
              <a:t>map</a:t>
            </a:r>
            <a:r>
              <a:rPr kumimoji="0" lang="es-ES" altLang="es-ES" sz="2000" b="1" i="1" u="none" strike="noStrike" cap="none" normalizeH="0" baseline="0" dirty="0">
                <a:ln>
                  <a:noFill/>
                </a:ln>
                <a:solidFill>
                  <a:schemeClr val="tx1"/>
                </a:solidFill>
                <a:effectLst/>
                <a:latin typeface="+mj-lt"/>
                <a:cs typeface="Times New Roman" panose="02020603050405020304" pitchFamily="18" charset="0"/>
              </a:rPr>
              <a:t> (+ </a:t>
            </a:r>
            <a:r>
              <a:rPr kumimoji="0" lang="es-ES" altLang="es-ES" sz="2000" b="1" i="1" u="none" strike="noStrike" cap="none" normalizeH="0" baseline="0" dirty="0" err="1">
                <a:ln>
                  <a:noFill/>
                </a:ln>
                <a:solidFill>
                  <a:schemeClr val="tx1"/>
                </a:solidFill>
                <a:effectLst/>
                <a:latin typeface="+mj-lt"/>
                <a:cs typeface="Times New Roman" panose="02020603050405020304" pitchFamily="18" charset="0"/>
              </a:rPr>
              <a:t>const</a:t>
            </a:r>
            <a:r>
              <a:rPr kumimoji="0" lang="es-ES" altLang="es-ES" sz="2000" b="1" i="1" u="none" strike="noStrike" cap="none" normalizeH="0" baseline="0" dirty="0">
                <a:ln>
                  <a:noFill/>
                </a:ln>
                <a:solidFill>
                  <a:schemeClr val="tx1"/>
                </a:solidFill>
                <a:effectLst/>
                <a:latin typeface="+mj-lt"/>
                <a:cs typeface="Times New Roman" panose="02020603050405020304" pitchFamily="18" charset="0"/>
              </a:rPr>
              <a:t>, [</a:t>
            </a:r>
            <a:r>
              <a:rPr kumimoji="0" lang="es-ES" altLang="es-ES" sz="2000" b="1" i="1" u="none" strike="noStrike" cap="none" normalizeH="0" baseline="0" dirty="0" err="1">
                <a:ln>
                  <a:noFill/>
                </a:ln>
                <a:solidFill>
                  <a:schemeClr val="tx1"/>
                </a:solidFill>
                <a:effectLst/>
                <a:latin typeface="+mj-lt"/>
                <a:cs typeface="Times New Roman" panose="02020603050405020304" pitchFamily="18" charset="0"/>
              </a:rPr>
              <a:t>const</a:t>
            </a:r>
            <a:r>
              <a:rPr kumimoji="0" lang="es-ES" altLang="es-ES" sz="2000" b="1" i="1" u="none" strike="noStrike" cap="none" normalizeH="0" baseline="0" dirty="0">
                <a:ln>
                  <a:noFill/>
                </a:ln>
                <a:solidFill>
                  <a:schemeClr val="tx1"/>
                </a:solidFill>
                <a:effectLst/>
                <a:latin typeface="+mj-lt"/>
                <a:cs typeface="Times New Roman" panose="02020603050405020304" pitchFamily="18" charset="0"/>
              </a:rPr>
              <a:t>, </a:t>
            </a:r>
            <a:r>
              <a:rPr kumimoji="0" lang="es-ES" altLang="es-ES" sz="2000" b="1" i="1" u="none" strike="noStrike" cap="none" normalizeH="0" baseline="0" dirty="0" err="1">
                <a:ln>
                  <a:noFill/>
                </a:ln>
                <a:solidFill>
                  <a:schemeClr val="tx1"/>
                </a:solidFill>
                <a:effectLst/>
                <a:latin typeface="+mj-lt"/>
                <a:cs typeface="Times New Roman" panose="02020603050405020304" pitchFamily="18" charset="0"/>
              </a:rPr>
              <a:t>const</a:t>
            </a:r>
            <a:r>
              <a:rPr kumimoji="0" lang="es-ES" altLang="es-ES" sz="2000" b="1" i="1" u="none" strike="noStrike" cap="none" normalizeH="0" baseline="0" dirty="0">
                <a:ln>
                  <a:noFill/>
                </a:ln>
                <a:solidFill>
                  <a:schemeClr val="tx1"/>
                </a:solidFill>
                <a:effectLst/>
                <a:latin typeface="+mj-lt"/>
                <a:cs typeface="Times New Roman" panose="02020603050405020304" pitchFamily="18" charset="0"/>
              </a:rPr>
              <a:t>, </a:t>
            </a:r>
            <a:r>
              <a:rPr kumimoji="0" lang="es-ES" altLang="es-ES" sz="2000" b="1" i="1" u="none" strike="noStrike" cap="none" normalizeH="0" baseline="0" dirty="0" err="1">
                <a:ln>
                  <a:noFill/>
                </a:ln>
                <a:solidFill>
                  <a:schemeClr val="tx1"/>
                </a:solidFill>
                <a:effectLst/>
                <a:latin typeface="+mj-lt"/>
                <a:cs typeface="Times New Roman" panose="02020603050405020304" pitchFamily="18" charset="0"/>
              </a:rPr>
              <a:t>const</a:t>
            </a:r>
            <a:r>
              <a:rPr kumimoji="0" lang="es-ES" altLang="es-ES" sz="2000" b="1" i="1" u="none" strike="noStrike" cap="none" normalizeH="0" baseline="0" dirty="0">
                <a:ln>
                  <a:noFill/>
                </a:ln>
                <a:solidFill>
                  <a:schemeClr val="tx1"/>
                </a:solidFill>
                <a:effectLst/>
                <a:latin typeface="+mj-lt"/>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2000" b="1" i="1" dirty="0">
                <a:latin typeface="+mj-lt"/>
                <a:cs typeface="Times New Roman" panose="02020603050405020304" pitchFamily="18" charset="0"/>
              </a:rPr>
              <a:t>	</a:t>
            </a:r>
            <a:r>
              <a:rPr lang="es-ES" altLang="es-ES" sz="2000" b="1" i="1" dirty="0" err="1">
                <a:latin typeface="+mj-lt"/>
                <a:cs typeface="Times New Roman" panose="02020603050405020304" pitchFamily="18" charset="0"/>
              </a:rPr>
              <a:t>map</a:t>
            </a:r>
            <a:r>
              <a:rPr lang="es-ES" altLang="es-ES" sz="2000" b="1" i="1" dirty="0">
                <a:latin typeface="+mj-lt"/>
                <a:cs typeface="Times New Roman" panose="02020603050405020304" pitchFamily="18" charset="0"/>
              </a:rPr>
              <a:t> (* </a:t>
            </a:r>
            <a:r>
              <a:rPr lang="es-ES" altLang="es-ES" sz="2000" b="1" i="1" dirty="0" err="1">
                <a:latin typeface="+mj-lt"/>
                <a:cs typeface="Times New Roman" panose="02020603050405020304" pitchFamily="18" charset="0"/>
              </a:rPr>
              <a:t>const</a:t>
            </a:r>
            <a:r>
              <a:rPr lang="es-ES" altLang="es-ES" sz="2000" b="1" i="1" dirty="0">
                <a:latin typeface="+mj-lt"/>
                <a:cs typeface="Times New Roman" panose="02020603050405020304" pitchFamily="18" charset="0"/>
              </a:rPr>
              <a:t>, [</a:t>
            </a:r>
            <a:r>
              <a:rPr lang="es-ES" altLang="es-ES" sz="2000" b="1" i="1" dirty="0" err="1">
                <a:latin typeface="+mj-lt"/>
                <a:cs typeface="Times New Roman" panose="02020603050405020304" pitchFamily="18" charset="0"/>
              </a:rPr>
              <a:t>const</a:t>
            </a:r>
            <a:r>
              <a:rPr lang="es-ES" altLang="es-ES" sz="2000" b="1" i="1" dirty="0">
                <a:latin typeface="+mj-lt"/>
                <a:cs typeface="Times New Roman" panose="02020603050405020304" pitchFamily="18" charset="0"/>
              </a:rPr>
              <a:t>])</a:t>
            </a:r>
            <a:endParaRPr kumimoji="0" lang="es-ES" altLang="es-ES" sz="2000" b="1" i="1" u="none" strike="noStrike" cap="none" normalizeH="0" baseline="0" dirty="0">
              <a:ln>
                <a:noFill/>
              </a:ln>
              <a:solidFill>
                <a:schemeClr val="tx1"/>
              </a:solidFill>
              <a:effectLst/>
              <a:latin typeface="+mj-lt"/>
              <a:cs typeface="Times New Roman" panose="02020603050405020304" pitchFamily="18" charset="0"/>
            </a:endParaRPr>
          </a:p>
          <a:p>
            <a:pPr marL="457200" lvl="1" indent="0">
              <a:buNone/>
            </a:pPr>
            <a:endParaRPr lang="es-MX" sz="2000" u="sng" dirty="0">
              <a:latin typeface="+mj-lt"/>
            </a:endParaRPr>
          </a:p>
        </p:txBody>
      </p:sp>
    </p:spTree>
    <p:extLst>
      <p:ext uri="{BB962C8B-B14F-4D97-AF65-F5344CB8AC3E}">
        <p14:creationId xmlns:p14="http://schemas.microsoft.com/office/powerpoint/2010/main" val="2681056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2589212" y="18523335"/>
            <a:ext cx="8911687" cy="43576386"/>
          </a:xfrm>
        </p:spPr>
        <p:txBody>
          <a:bodyPr>
            <a:noAutofit/>
          </a:bodyPr>
          <a:lstStyle/>
          <a:p>
            <a:pPr>
              <a:buNone/>
            </a:pPr>
            <a:endParaRPr lang="es-AR" sz="2000" b="1" dirty="0"/>
          </a:p>
          <a:p>
            <a:pPr lvl="1"/>
            <a:r>
              <a:rPr lang="es-MX" sz="2000" b="1" i="1" dirty="0"/>
              <a:t> </a:t>
            </a:r>
            <a:r>
              <a:rPr lang="es-MX" sz="2000" b="1" i="1" dirty="0">
                <a:latin typeface="+mj-lt"/>
              </a:rPr>
              <a:t>Función INLIST:</a:t>
            </a:r>
          </a:p>
          <a:p>
            <a:pPr lvl="1"/>
            <a:endParaRPr lang="es-MX" sz="2000" b="1" i="1" dirty="0">
              <a:latin typeface="+mj-lt"/>
            </a:endParaRPr>
          </a:p>
          <a:p>
            <a:pPr lvl="1"/>
            <a:endParaRPr lang="es-AR" sz="2000" dirty="0"/>
          </a:p>
        </p:txBody>
      </p:sp>
      <p:sp>
        <p:nvSpPr>
          <p:cNvPr id="5" name="1 Título"/>
          <p:cNvSpPr>
            <a:spLocks noGrp="1"/>
          </p:cNvSpPr>
          <p:nvPr>
            <p:ph type="title"/>
          </p:nvPr>
        </p:nvSpPr>
        <p:spPr>
          <a:xfrm>
            <a:off x="2592925" y="624110"/>
            <a:ext cx="8911687" cy="847503"/>
          </a:xfrm>
        </p:spPr>
        <p:txBody>
          <a:bodyPr>
            <a:normAutofit/>
          </a:bodyPr>
          <a:lstStyle/>
          <a:p>
            <a:r>
              <a:rPr lang="es-AR" sz="3200" dirty="0"/>
              <a:t>Trabajo Práctico - 2023</a:t>
            </a:r>
          </a:p>
        </p:txBody>
      </p:sp>
      <p:sp>
        <p:nvSpPr>
          <p:cNvPr id="3" name="Rectangle 2">
            <a:extLst>
              <a:ext uri="{FF2B5EF4-FFF2-40B4-BE49-F238E27FC236}">
                <a16:creationId xmlns:a16="http://schemas.microsoft.com/office/drawing/2014/main" id="{6A99AA6B-4F14-4EB6-9E85-B8186F3FC41A}"/>
              </a:ext>
            </a:extLst>
          </p:cNvPr>
          <p:cNvSpPr>
            <a:spLocks noChangeArrowheads="1"/>
          </p:cNvSpPr>
          <p:nvPr/>
        </p:nvSpPr>
        <p:spPr bwMode="auto">
          <a:xfrm>
            <a:off x="1914525" y="1259176"/>
            <a:ext cx="9958387"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lvl="1" indent="0">
              <a:buNone/>
            </a:pPr>
            <a:endParaRPr lang="es-MX" sz="2000" u="sng"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ES" sz="2000" b="1" i="0" u="none" strike="noStrike" cap="none" normalizeH="0" baseline="0" dirty="0">
                <a:ln>
                  <a:noFill/>
                </a:ln>
                <a:solidFill>
                  <a:schemeClr val="tx1"/>
                </a:solidFill>
                <a:effectLst/>
                <a:latin typeface="+mj-lt"/>
                <a:ea typeface="Courier New" panose="02070309020205020404" pitchFamily="49" charset="0"/>
                <a:cs typeface="Times New Roman" panose="02020603050405020304" pitchFamily="18" charset="0"/>
              </a:rPr>
              <a:t>Función </a:t>
            </a:r>
            <a:r>
              <a:rPr lang="es-AR" altLang="es-ES" sz="2000" b="1" dirty="0" err="1">
                <a:latin typeface="+mj-lt"/>
                <a:ea typeface="Courier New" panose="02070309020205020404" pitchFamily="49" charset="0"/>
                <a:cs typeface="Times New Roman" panose="02020603050405020304" pitchFamily="18" charset="0"/>
              </a:rPr>
              <a:t>between</a:t>
            </a:r>
            <a:r>
              <a:rPr kumimoji="0" lang="es-AR" altLang="es-ES" sz="2000" b="1" i="0" u="none" strike="noStrike" cap="none" normalizeH="0" baseline="0" dirty="0">
                <a:ln>
                  <a:noFill/>
                </a:ln>
                <a:solidFill>
                  <a:schemeClr val="tx1"/>
                </a:solidFill>
                <a:effectLst/>
                <a:latin typeface="+mj-lt"/>
                <a:ea typeface="Courier New" panose="02070309020205020404" pitchFamily="49"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chemeClr val="tx1"/>
                </a:solidFill>
                <a:effectLst/>
                <a:latin typeface="+mj-lt"/>
                <a:ea typeface="Courier New" panose="02070309020205020404" pitchFamily="49" charset="0"/>
                <a:cs typeface="Times New Roman" panose="02020603050405020304" pitchFamily="18" charset="0"/>
              </a:rPr>
              <a:t>La función </a:t>
            </a:r>
            <a:r>
              <a:rPr kumimoji="0" lang="es-ES" altLang="es-ES" sz="2000" b="1" i="0" u="none" strike="noStrike" cap="none" normalizeH="0" baseline="0" dirty="0" err="1">
                <a:ln>
                  <a:noFill/>
                </a:ln>
                <a:solidFill>
                  <a:schemeClr val="tx1"/>
                </a:solidFill>
                <a:effectLst/>
                <a:latin typeface="+mj-lt"/>
                <a:ea typeface="Courier New" panose="02070309020205020404" pitchFamily="49" charset="0"/>
                <a:cs typeface="Times New Roman" panose="02020603050405020304" pitchFamily="18" charset="0"/>
              </a:rPr>
              <a:t>between</a:t>
            </a:r>
            <a:r>
              <a:rPr kumimoji="0" lang="es-ES" altLang="es-ES" sz="2000" b="0" i="0" u="none" strike="noStrike" cap="none" normalizeH="0" baseline="0" dirty="0">
                <a:ln>
                  <a:noFill/>
                </a:ln>
                <a:solidFill>
                  <a:schemeClr val="tx1"/>
                </a:solidFill>
                <a:effectLst/>
                <a:latin typeface="+mj-lt"/>
                <a:ea typeface="Courier New" panose="02070309020205020404" pitchFamily="49" charset="0"/>
                <a:cs typeface="Times New Roman" panose="02020603050405020304" pitchFamily="18" charset="0"/>
              </a:rPr>
              <a:t> toma como entrada una expresión y dos constantes numéricas. Devolverá verdadero o falso, según el resultado de la expresión se encuentre o no dentro del rango definido por ambas constantes. Esta función será utilizada en la condición de la sentencia de decisión. Las constantes están encerradas entre corchetes y separadas por punto y coma.</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2000" dirty="0">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chemeClr val="tx1"/>
                </a:solidFill>
                <a:effectLst/>
                <a:latin typeface="+mj-lt"/>
                <a:ea typeface="Courier New" panose="02070309020205020404" pitchFamily="49" charset="0"/>
                <a:cs typeface="Times New Roman" panose="02020603050405020304" pitchFamily="18" charset="0"/>
              </a:rPr>
              <a:t>Estructura de la función:</a:t>
            </a:r>
            <a:endParaRPr kumimoji="0" lang="es-AR" altLang="es-ES" sz="2000" b="0" i="0" u="none" strike="noStrike" cap="none" normalizeH="0" baseline="0" dirty="0">
              <a:ln>
                <a:noFill/>
              </a:ln>
              <a:solidFill>
                <a:schemeClr val="tx1"/>
              </a:solidFill>
              <a:effectLst/>
              <a:latin typeface="+mj-lt"/>
              <a:ea typeface="Courier New" panose="02070309020205020404" pitchFamily="49"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2000" b="0" i="0" u="none" strike="noStrike" cap="none" normalizeH="0" baseline="0" dirty="0">
              <a:ln>
                <a:noFill/>
              </a:ln>
              <a:solidFill>
                <a:schemeClr val="tx1"/>
              </a:solidFill>
              <a:effectLst/>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1" i="1" u="none" strike="noStrike" cap="none" normalizeH="0" baseline="0" dirty="0" err="1">
                <a:ln>
                  <a:noFill/>
                </a:ln>
                <a:effectLst/>
                <a:latin typeface="+mj-lt"/>
                <a:ea typeface="Courier New" panose="02070309020205020404" pitchFamily="49" charset="0"/>
                <a:cs typeface="Times New Roman" panose="02020603050405020304" pitchFamily="18" charset="0"/>
              </a:rPr>
              <a:t>between</a:t>
            </a:r>
            <a:r>
              <a:rPr kumimoji="0" lang="es-ES" altLang="es-ES" sz="2000" b="1" i="1" u="none" strike="noStrike" cap="none" normalizeH="0" baseline="0" dirty="0">
                <a:ln>
                  <a:noFill/>
                </a:ln>
                <a:effectLst/>
                <a:latin typeface="+mj-lt"/>
                <a:ea typeface="Courier New" panose="02070309020205020404" pitchFamily="49" charset="0"/>
                <a:cs typeface="Times New Roman" panose="02020603050405020304" pitchFamily="18" charset="0"/>
              </a:rPr>
              <a:t> (</a:t>
            </a:r>
            <a:r>
              <a:rPr lang="es-ES" altLang="es-ES" sz="2000" b="1" i="1" dirty="0">
                <a:latin typeface="+mj-lt"/>
                <a:ea typeface="Courier New" panose="02070309020205020404" pitchFamily="49" charset="0"/>
                <a:cs typeface="Times New Roman" panose="02020603050405020304" pitchFamily="18" charset="0"/>
              </a:rPr>
              <a:t>expresión aritmética, [constante 1; constante 2])</a:t>
            </a:r>
            <a:endParaRPr kumimoji="0" lang="es-ES" altLang="es-ES" sz="2000" b="1" i="1" u="none" strike="noStrike" cap="none" normalizeH="0" baseline="0" dirty="0">
              <a:ln>
                <a:noFill/>
              </a:ln>
              <a:effectLst/>
              <a:latin typeface="+mj-lt"/>
              <a:ea typeface="Courier New" panose="02070309020205020404" pitchFamily="49" charset="0"/>
              <a:cs typeface="Times New Roman" panose="02020603050405020304" pitchFamily="18" charset="0"/>
            </a:endParaRPr>
          </a:p>
          <a:p>
            <a:pPr marL="457200" lvl="1" indent="0">
              <a:buNone/>
            </a:pPr>
            <a:endParaRPr lang="es-MX" sz="2000" u="sng" dirty="0">
              <a:latin typeface="+mj-lt"/>
            </a:endParaRPr>
          </a:p>
          <a:p>
            <a:pPr marL="457200" lvl="1" indent="0">
              <a:buNone/>
            </a:pPr>
            <a:endParaRPr lang="es-MX" sz="2000" u="sng"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2000" b="1" i="1" u="none" strike="noStrike" cap="none" normalizeH="0" baseline="0" dirty="0" err="1">
                <a:ln>
                  <a:noFill/>
                </a:ln>
                <a:solidFill>
                  <a:schemeClr val="tx1"/>
                </a:solidFill>
                <a:effectLst/>
                <a:latin typeface="+mj-lt"/>
                <a:ea typeface="Courier New" panose="02070309020205020404" pitchFamily="49" charset="0"/>
                <a:cs typeface="Times New Roman" panose="02020603050405020304" pitchFamily="18" charset="0"/>
              </a:rPr>
              <a:t>Ejemplos</a:t>
            </a:r>
            <a:r>
              <a:rPr kumimoji="0" lang="en-US" altLang="es-ES" sz="2000" b="1" i="1" u="none" strike="noStrike" cap="none" normalizeH="0" baseline="0" dirty="0">
                <a:ln>
                  <a:noFill/>
                </a:ln>
                <a:solidFill>
                  <a:schemeClr val="tx1"/>
                </a:solidFill>
                <a:effectLst/>
                <a:latin typeface="+mj-lt"/>
                <a:ea typeface="Courier New" panose="02070309020205020404" pitchFamily="49"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s-ES" sz="2000" b="1" i="1" dirty="0">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2000" b="1" i="1" u="none" strike="noStrike" cap="none" normalizeH="0" baseline="0" dirty="0">
                <a:ln>
                  <a:noFill/>
                </a:ln>
                <a:solidFill>
                  <a:schemeClr val="tx1"/>
                </a:solidFill>
                <a:effectLst/>
                <a:latin typeface="+mj-lt"/>
                <a:cs typeface="Times New Roman" panose="02020603050405020304" pitchFamily="18" charset="0"/>
              </a:rPr>
              <a:t>	between (id*</a:t>
            </a:r>
            <a:r>
              <a:rPr kumimoji="0" lang="en-US" altLang="es-ES" sz="2000" b="1" i="1" u="none" strike="noStrike" cap="none" normalizeH="0" baseline="0" dirty="0" err="1">
                <a:ln>
                  <a:noFill/>
                </a:ln>
                <a:solidFill>
                  <a:schemeClr val="tx1"/>
                </a:solidFill>
                <a:effectLst/>
                <a:latin typeface="+mj-lt"/>
                <a:cs typeface="Times New Roman" panose="02020603050405020304" pitchFamily="18" charset="0"/>
              </a:rPr>
              <a:t>const+id</a:t>
            </a:r>
            <a:r>
              <a:rPr kumimoji="0" lang="en-US" altLang="es-ES" sz="2000" b="1" i="1" u="none" strike="noStrike" cap="none" normalizeH="0" baseline="0" dirty="0">
                <a:ln>
                  <a:noFill/>
                </a:ln>
                <a:solidFill>
                  <a:schemeClr val="tx1"/>
                </a:solidFill>
                <a:effectLst/>
                <a:latin typeface="+mj-lt"/>
                <a:cs typeface="Times New Roman" panose="02020603050405020304" pitchFamily="18" charset="0"/>
              </a:rPr>
              <a:t>, [const; const])</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i="1" dirty="0">
                <a:latin typeface="+mj-lt"/>
                <a:cs typeface="Times New Roman" panose="02020603050405020304" pitchFamily="18" charset="0"/>
              </a:rPr>
              <a:t>	between(</a:t>
            </a:r>
            <a:r>
              <a:rPr lang="en-US" sz="2000" b="1" i="1" dirty="0" err="1">
                <a:latin typeface="+mj-lt"/>
                <a:cs typeface="Times New Roman" panose="02020603050405020304" pitchFamily="18" charset="0"/>
              </a:rPr>
              <a:t>id+id</a:t>
            </a:r>
            <a:r>
              <a:rPr lang="en-US" sz="2000" b="1" i="1" dirty="0">
                <a:latin typeface="+mj-lt"/>
                <a:cs typeface="Times New Roman" panose="02020603050405020304" pitchFamily="18" charset="0"/>
              </a:rPr>
              <a:t>, [const; const])</a:t>
            </a:r>
            <a:endParaRPr lang="es-MX" sz="2000" u="sng" dirty="0">
              <a:latin typeface="+mj-lt"/>
            </a:endParaRPr>
          </a:p>
        </p:txBody>
      </p:sp>
    </p:spTree>
    <p:extLst>
      <p:ext uri="{BB962C8B-B14F-4D97-AF65-F5344CB8AC3E}">
        <p14:creationId xmlns:p14="http://schemas.microsoft.com/office/powerpoint/2010/main" val="3099316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92925" y="358103"/>
            <a:ext cx="8911687" cy="756322"/>
          </a:xfrm>
        </p:spPr>
        <p:txBody>
          <a:bodyPr>
            <a:normAutofit/>
          </a:bodyPr>
          <a:lstStyle/>
          <a:p>
            <a:r>
              <a:rPr lang="es-AR" sz="3200" dirty="0"/>
              <a:t>Trabajo Práctico - 2023</a:t>
            </a:r>
          </a:p>
        </p:txBody>
      </p:sp>
      <p:sp>
        <p:nvSpPr>
          <p:cNvPr id="3" name="2 Marcador de contenido"/>
          <p:cNvSpPr>
            <a:spLocks noGrp="1"/>
          </p:cNvSpPr>
          <p:nvPr>
            <p:ph idx="1"/>
          </p:nvPr>
        </p:nvSpPr>
        <p:spPr>
          <a:xfrm>
            <a:off x="2185989" y="1585912"/>
            <a:ext cx="9095922" cy="4913985"/>
          </a:xfrm>
        </p:spPr>
        <p:txBody>
          <a:bodyPr>
            <a:noAutofit/>
          </a:bodyPr>
          <a:lstStyle/>
          <a:p>
            <a:pPr marL="0" indent="0">
              <a:buNone/>
            </a:pPr>
            <a:endParaRPr lang="es-MX" sz="2000" dirty="0"/>
          </a:p>
          <a:p>
            <a:r>
              <a:rPr lang="es-MX" sz="2000" b="1" i="1" dirty="0"/>
              <a:t>Entregables: </a:t>
            </a:r>
            <a:r>
              <a:rPr lang="es-MX" sz="2000" i="1" dirty="0"/>
              <a:t>Un d</a:t>
            </a:r>
            <a:r>
              <a:rPr lang="es-MX" sz="2000" dirty="0"/>
              <a:t>ocumento digital que contenga:</a:t>
            </a:r>
          </a:p>
          <a:p>
            <a:pPr marL="0" indent="0">
              <a:buNone/>
            </a:pPr>
            <a:r>
              <a:rPr lang="es-MX" sz="2000" dirty="0"/>
              <a:t>	</a:t>
            </a:r>
            <a:r>
              <a:rPr lang="es-MX" sz="2000" b="1" dirty="0"/>
              <a:t>Las reglas de la gramática </a:t>
            </a:r>
            <a:r>
              <a:rPr lang="es-MX" sz="2000" dirty="0"/>
              <a:t>del lenguaje de programación, teniendo en cuenta las consignas.</a:t>
            </a:r>
          </a:p>
          <a:p>
            <a:pPr marL="0" indent="0">
              <a:buNone/>
            </a:pPr>
            <a:r>
              <a:rPr lang="es-MX" sz="2000" dirty="0"/>
              <a:t>	</a:t>
            </a:r>
            <a:r>
              <a:rPr lang="es-MX" sz="2000" b="1" dirty="0"/>
              <a:t>Una cadena </a:t>
            </a:r>
            <a:r>
              <a:rPr lang="es-MX" sz="2000" dirty="0"/>
              <a:t>que pertenezca al lenguaje, es decir, un programa escrito en el lenguaje de programación, que tenga todas las sentencias y al menos una función.</a:t>
            </a:r>
          </a:p>
          <a:p>
            <a:pPr marL="0" indent="0">
              <a:buNone/>
            </a:pPr>
            <a:r>
              <a:rPr lang="es-MX" sz="2000" dirty="0"/>
              <a:t>	</a:t>
            </a:r>
            <a:r>
              <a:rPr lang="es-MX" sz="2000" b="1" dirty="0"/>
              <a:t>El árbol de derivación </a:t>
            </a:r>
            <a:r>
              <a:rPr lang="es-MX" sz="2000" dirty="0"/>
              <a:t>de la cadena (programa),  para poder verificar que la cadena corresponde al lenguaje.</a:t>
            </a:r>
          </a:p>
          <a:p>
            <a:pPr marL="0" indent="0">
              <a:buNone/>
            </a:pPr>
            <a:r>
              <a:rPr lang="es-MX" sz="2000" dirty="0"/>
              <a:t>	</a:t>
            </a:r>
            <a:r>
              <a:rPr lang="es-MX" sz="2000" b="1" dirty="0" err="1"/>
              <a:t>Parser</a:t>
            </a:r>
            <a:r>
              <a:rPr lang="es-MX" sz="2000" b="1" dirty="0"/>
              <a:t> LL o LR</a:t>
            </a:r>
            <a:r>
              <a:rPr lang="es-MX" sz="2000" dirty="0"/>
              <a:t>  de la gramática de una de las funciones. Tener en cuenta que debe reescribir las reglas al formato que acepta </a:t>
            </a:r>
            <a:r>
              <a:rPr lang="es-MX" sz="2000" dirty="0" err="1"/>
              <a:t>Jflap</a:t>
            </a:r>
            <a:r>
              <a:rPr lang="es-MX" sz="2000" dirty="0"/>
              <a:t>. Entregar el archivo de extensión .</a:t>
            </a:r>
            <a:r>
              <a:rPr lang="es-MX" sz="2000" dirty="0" err="1"/>
              <a:t>flap</a:t>
            </a:r>
            <a:r>
              <a:rPr lang="es-MX" sz="2000" dirty="0"/>
              <a:t> del </a:t>
            </a:r>
            <a:r>
              <a:rPr lang="es-MX" sz="2000" dirty="0" err="1"/>
              <a:t>parser</a:t>
            </a:r>
            <a:r>
              <a:rPr lang="es-MX" sz="2000" dirty="0"/>
              <a:t> diseñado.</a:t>
            </a:r>
          </a:p>
          <a:p>
            <a:pPr lvl="0"/>
            <a:endParaRPr lang="es-MX" sz="2000" dirty="0"/>
          </a:p>
          <a:p>
            <a:pPr marL="0" lvl="0" indent="0">
              <a:buNone/>
            </a:pPr>
            <a:endParaRPr lang="es-MX" sz="2000" dirty="0"/>
          </a:p>
        </p:txBody>
      </p:sp>
    </p:spTree>
    <p:extLst>
      <p:ext uri="{BB962C8B-B14F-4D97-AF65-F5344CB8AC3E}">
        <p14:creationId xmlns:p14="http://schemas.microsoft.com/office/powerpoint/2010/main" val="3628305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471738" y="0"/>
            <a:ext cx="9032874" cy="7058026"/>
          </a:xfrm>
        </p:spPr>
        <p:txBody>
          <a:bodyPr>
            <a:normAutofit fontScale="62500" lnSpcReduction="20000"/>
          </a:bodyPr>
          <a:lstStyle/>
          <a:p>
            <a:pPr marL="0" indent="0">
              <a:buNone/>
            </a:pPr>
            <a:r>
              <a:rPr lang="es-AR" dirty="0"/>
              <a:t>Gramática:</a:t>
            </a:r>
          </a:p>
          <a:p>
            <a:pPr marL="0" indent="0">
              <a:buNone/>
            </a:pPr>
            <a:r>
              <a:rPr lang="es-AR" dirty="0"/>
              <a:t>&lt;programa&gt; </a:t>
            </a:r>
            <a:r>
              <a:rPr lang="es-AR" dirty="0">
                <a:sym typeface="Wingdings" panose="05000000000000000000" pitchFamily="2" charset="2"/>
              </a:rPr>
              <a:t> </a:t>
            </a:r>
            <a:r>
              <a:rPr lang="es-AR" dirty="0" err="1">
                <a:sym typeface="Wingdings" panose="05000000000000000000" pitchFamily="2" charset="2"/>
              </a:rPr>
              <a:t>var</a:t>
            </a:r>
            <a:r>
              <a:rPr lang="es-AR" dirty="0">
                <a:sym typeface="Wingdings" panose="05000000000000000000" pitchFamily="2" charset="2"/>
              </a:rPr>
              <a:t> &lt;declaraciones&gt; </a:t>
            </a:r>
            <a:r>
              <a:rPr lang="es-AR" dirty="0" err="1">
                <a:sym typeface="Wingdings" panose="05000000000000000000" pitchFamily="2" charset="2"/>
              </a:rPr>
              <a:t>endvar</a:t>
            </a:r>
            <a:r>
              <a:rPr lang="es-AR" dirty="0">
                <a:sym typeface="Wingdings" panose="05000000000000000000" pitchFamily="2" charset="2"/>
              </a:rPr>
              <a:t> </a:t>
            </a:r>
            <a:r>
              <a:rPr lang="es-AR" dirty="0" err="1">
                <a:sym typeface="Wingdings" panose="05000000000000000000" pitchFamily="2" charset="2"/>
              </a:rPr>
              <a:t>prog</a:t>
            </a:r>
            <a:r>
              <a:rPr lang="es-AR" dirty="0">
                <a:sym typeface="Wingdings" panose="05000000000000000000" pitchFamily="2" charset="2"/>
              </a:rPr>
              <a:t> &lt;sentencias&gt; </a:t>
            </a:r>
            <a:r>
              <a:rPr lang="es-AR" dirty="0" err="1">
                <a:sym typeface="Wingdings" panose="05000000000000000000" pitchFamily="2" charset="2"/>
              </a:rPr>
              <a:t>endprog</a:t>
            </a:r>
            <a:endParaRPr lang="es-AR" dirty="0">
              <a:sym typeface="Wingdings" panose="05000000000000000000" pitchFamily="2" charset="2"/>
            </a:endParaRPr>
          </a:p>
          <a:p>
            <a:pPr marL="0" indent="0">
              <a:buNone/>
            </a:pPr>
            <a:r>
              <a:rPr lang="es-AR" dirty="0">
                <a:sym typeface="Wingdings" panose="05000000000000000000" pitchFamily="2" charset="2"/>
              </a:rPr>
              <a:t>&lt;declaraciones&gt;  [ &lt;</a:t>
            </a:r>
            <a:r>
              <a:rPr lang="es-AR" dirty="0" err="1">
                <a:sym typeface="Wingdings" panose="05000000000000000000" pitchFamily="2" charset="2"/>
              </a:rPr>
              <a:t>listadecla</a:t>
            </a:r>
            <a:r>
              <a:rPr lang="es-AR" dirty="0">
                <a:sym typeface="Wingdings" panose="05000000000000000000" pitchFamily="2" charset="2"/>
              </a:rPr>
              <a:t>&gt; ] </a:t>
            </a:r>
          </a:p>
          <a:p>
            <a:pPr marL="0" indent="0">
              <a:buNone/>
            </a:pPr>
            <a:r>
              <a:rPr lang="es-AR" dirty="0">
                <a:sym typeface="Wingdings" panose="05000000000000000000" pitchFamily="2" charset="2"/>
              </a:rPr>
              <a:t>&lt;</a:t>
            </a:r>
            <a:r>
              <a:rPr lang="es-AR" dirty="0" err="1">
                <a:sym typeface="Wingdings" panose="05000000000000000000" pitchFamily="2" charset="2"/>
              </a:rPr>
              <a:t>listadecla</a:t>
            </a:r>
            <a:r>
              <a:rPr lang="es-AR" dirty="0">
                <a:sym typeface="Wingdings" panose="05000000000000000000" pitchFamily="2" charset="2"/>
              </a:rPr>
              <a:t>&gt;  id ] = [ &lt;tipo&gt; |  id, &lt;</a:t>
            </a:r>
            <a:r>
              <a:rPr lang="es-AR" dirty="0" err="1">
                <a:sym typeface="Wingdings" panose="05000000000000000000" pitchFamily="2" charset="2"/>
              </a:rPr>
              <a:t>listadecla</a:t>
            </a:r>
            <a:r>
              <a:rPr lang="es-AR" dirty="0">
                <a:sym typeface="Wingdings" panose="05000000000000000000" pitchFamily="2" charset="2"/>
              </a:rPr>
              <a:t>&gt; , &lt;tipo&gt;</a:t>
            </a:r>
          </a:p>
          <a:p>
            <a:pPr marL="0" indent="0">
              <a:buNone/>
            </a:pPr>
            <a:r>
              <a:rPr lang="es-AR" dirty="0">
                <a:sym typeface="Wingdings" panose="05000000000000000000" pitchFamily="2" charset="2"/>
              </a:rPr>
              <a:t>&lt;tipo&gt;  </a:t>
            </a:r>
            <a:r>
              <a:rPr lang="es-AR" dirty="0" err="1">
                <a:sym typeface="Wingdings" panose="05000000000000000000" pitchFamily="2" charset="2"/>
              </a:rPr>
              <a:t>integer</a:t>
            </a:r>
            <a:r>
              <a:rPr lang="es-AR" dirty="0">
                <a:sym typeface="Wingdings" panose="05000000000000000000" pitchFamily="2" charset="2"/>
              </a:rPr>
              <a:t> | </a:t>
            </a:r>
            <a:r>
              <a:rPr lang="es-AR" dirty="0" err="1">
                <a:sym typeface="Wingdings" panose="05000000000000000000" pitchFamily="2" charset="2"/>
              </a:rPr>
              <a:t>float</a:t>
            </a:r>
            <a:r>
              <a:rPr lang="es-AR" dirty="0">
                <a:sym typeface="Wingdings" panose="05000000000000000000" pitchFamily="2" charset="2"/>
              </a:rPr>
              <a:t> | </a:t>
            </a:r>
            <a:r>
              <a:rPr lang="es-AR" dirty="0" err="1">
                <a:sym typeface="Wingdings" panose="05000000000000000000" pitchFamily="2" charset="2"/>
              </a:rPr>
              <a:t>char</a:t>
            </a:r>
            <a:endParaRPr lang="es-AR" dirty="0">
              <a:sym typeface="Wingdings" panose="05000000000000000000" pitchFamily="2" charset="2"/>
            </a:endParaRPr>
          </a:p>
          <a:p>
            <a:pPr marL="0" indent="0">
              <a:buNone/>
            </a:pPr>
            <a:r>
              <a:rPr lang="es-AR" dirty="0">
                <a:sym typeface="Wingdings" panose="05000000000000000000" pitchFamily="2" charset="2"/>
              </a:rPr>
              <a:t>&lt;sentencias&gt; &lt;sentencias&gt; &lt;sentencia&gt; | &lt;sentencia&gt;</a:t>
            </a:r>
          </a:p>
          <a:p>
            <a:pPr marL="0" indent="0">
              <a:buNone/>
            </a:pPr>
            <a:r>
              <a:rPr lang="es-AR" dirty="0">
                <a:sym typeface="Wingdings" panose="05000000000000000000" pitchFamily="2" charset="2"/>
              </a:rPr>
              <a:t>&lt;sentencia&gt; &lt;</a:t>
            </a:r>
            <a:r>
              <a:rPr lang="es-AR" dirty="0" err="1">
                <a:sym typeface="Wingdings" panose="05000000000000000000" pitchFamily="2" charset="2"/>
              </a:rPr>
              <a:t>sentenciaasig</a:t>
            </a:r>
            <a:r>
              <a:rPr lang="es-AR" dirty="0">
                <a:sym typeface="Wingdings" panose="05000000000000000000" pitchFamily="2" charset="2"/>
              </a:rPr>
              <a:t>&gt; | &lt;</a:t>
            </a:r>
            <a:r>
              <a:rPr lang="es-AR" dirty="0" err="1">
                <a:sym typeface="Wingdings" panose="05000000000000000000" pitchFamily="2" charset="2"/>
              </a:rPr>
              <a:t>sentenciawhile</a:t>
            </a:r>
            <a:r>
              <a:rPr lang="es-AR" dirty="0">
                <a:sym typeface="Wingdings" panose="05000000000000000000" pitchFamily="2" charset="2"/>
              </a:rPr>
              <a:t>&gt; | &lt;</a:t>
            </a:r>
            <a:r>
              <a:rPr lang="es-AR" dirty="0" err="1">
                <a:sym typeface="Wingdings" panose="05000000000000000000" pitchFamily="2" charset="2"/>
              </a:rPr>
              <a:t>sentenciaprintf</a:t>
            </a:r>
            <a:r>
              <a:rPr lang="es-AR" dirty="0">
                <a:sym typeface="Wingdings" panose="05000000000000000000" pitchFamily="2" charset="2"/>
              </a:rPr>
              <a:t>&gt; | &lt;</a:t>
            </a:r>
            <a:r>
              <a:rPr lang="es-AR" dirty="0" err="1">
                <a:sym typeface="Wingdings" panose="05000000000000000000" pitchFamily="2" charset="2"/>
              </a:rPr>
              <a:t>sentenciaif</a:t>
            </a:r>
            <a:r>
              <a:rPr lang="es-AR" dirty="0">
                <a:sym typeface="Wingdings" panose="05000000000000000000" pitchFamily="2" charset="2"/>
              </a:rPr>
              <a:t>&gt; | &lt;</a:t>
            </a:r>
            <a:r>
              <a:rPr lang="es-AR" dirty="0" err="1">
                <a:sym typeface="Wingdings" panose="05000000000000000000" pitchFamily="2" charset="2"/>
              </a:rPr>
              <a:t>sentenciaread</a:t>
            </a:r>
            <a:r>
              <a:rPr lang="es-AR" dirty="0">
                <a:sym typeface="Wingdings" panose="05000000000000000000" pitchFamily="2" charset="2"/>
              </a:rPr>
              <a:t>&gt;</a:t>
            </a:r>
          </a:p>
          <a:p>
            <a:pPr marL="0" indent="0">
              <a:buNone/>
            </a:pPr>
            <a:r>
              <a:rPr lang="es-AR" dirty="0">
                <a:sym typeface="Wingdings" panose="05000000000000000000" pitchFamily="2" charset="2"/>
              </a:rPr>
              <a:t>&lt;</a:t>
            </a:r>
            <a:r>
              <a:rPr lang="es-AR" dirty="0" err="1">
                <a:sym typeface="Wingdings" panose="05000000000000000000" pitchFamily="2" charset="2"/>
              </a:rPr>
              <a:t>sentenciaasig</a:t>
            </a:r>
            <a:r>
              <a:rPr lang="es-AR" dirty="0">
                <a:sym typeface="Wingdings" panose="05000000000000000000" pitchFamily="2" charset="2"/>
              </a:rPr>
              <a:t>&gt;  &lt;</a:t>
            </a:r>
            <a:r>
              <a:rPr lang="es-AR" dirty="0" err="1">
                <a:sym typeface="Wingdings" panose="05000000000000000000" pitchFamily="2" charset="2"/>
              </a:rPr>
              <a:t>listaidasig</a:t>
            </a:r>
            <a:r>
              <a:rPr lang="es-AR" dirty="0">
                <a:sym typeface="Wingdings" panose="05000000000000000000" pitchFamily="2" charset="2"/>
              </a:rPr>
              <a:t>&gt;  = &lt;</a:t>
            </a:r>
            <a:r>
              <a:rPr lang="es-AR" dirty="0" err="1">
                <a:sym typeface="Wingdings" panose="05000000000000000000" pitchFamily="2" charset="2"/>
              </a:rPr>
              <a:t>expresion</a:t>
            </a:r>
            <a:r>
              <a:rPr lang="es-AR" dirty="0">
                <a:sym typeface="Wingdings" panose="05000000000000000000" pitchFamily="2" charset="2"/>
              </a:rPr>
              <a:t>&gt; </a:t>
            </a:r>
          </a:p>
          <a:p>
            <a:pPr marL="0" indent="0">
              <a:buNone/>
            </a:pPr>
            <a:r>
              <a:rPr lang="es-AR" dirty="0">
                <a:sym typeface="Wingdings" panose="05000000000000000000" pitchFamily="2" charset="2"/>
              </a:rPr>
              <a:t>&lt;</a:t>
            </a:r>
            <a:r>
              <a:rPr lang="es-AR" dirty="0" err="1">
                <a:sym typeface="Wingdings" panose="05000000000000000000" pitchFamily="2" charset="2"/>
              </a:rPr>
              <a:t>listaidasig</a:t>
            </a:r>
            <a:r>
              <a:rPr lang="es-AR" dirty="0">
                <a:sym typeface="Wingdings" panose="05000000000000000000" pitchFamily="2" charset="2"/>
              </a:rPr>
              <a:t>&gt;  id | &lt;</a:t>
            </a:r>
            <a:r>
              <a:rPr lang="es-AR" dirty="0" err="1">
                <a:sym typeface="Wingdings" panose="05000000000000000000" pitchFamily="2" charset="2"/>
              </a:rPr>
              <a:t>listaidasig</a:t>
            </a:r>
            <a:r>
              <a:rPr lang="es-AR" dirty="0">
                <a:sym typeface="Wingdings" panose="05000000000000000000" pitchFamily="2" charset="2"/>
              </a:rPr>
              <a:t>&gt; = id</a:t>
            </a:r>
          </a:p>
          <a:p>
            <a:pPr marL="0" indent="0">
              <a:buNone/>
            </a:pPr>
            <a:r>
              <a:rPr lang="es-AR" dirty="0">
                <a:sym typeface="Wingdings" panose="05000000000000000000" pitchFamily="2" charset="2"/>
              </a:rPr>
              <a:t>&lt;</a:t>
            </a:r>
            <a:r>
              <a:rPr lang="es-AR" dirty="0" err="1">
                <a:sym typeface="Wingdings" panose="05000000000000000000" pitchFamily="2" charset="2"/>
              </a:rPr>
              <a:t>expresion</a:t>
            </a:r>
            <a:r>
              <a:rPr lang="es-AR" dirty="0">
                <a:sym typeface="Wingdings" panose="05000000000000000000" pitchFamily="2" charset="2"/>
              </a:rPr>
              <a:t>&gt; &lt;</a:t>
            </a:r>
            <a:r>
              <a:rPr lang="es-AR" dirty="0" err="1">
                <a:sym typeface="Wingdings" panose="05000000000000000000" pitchFamily="2" charset="2"/>
              </a:rPr>
              <a:t>expresion</a:t>
            </a:r>
            <a:r>
              <a:rPr lang="es-AR" dirty="0">
                <a:sym typeface="Wingdings" panose="05000000000000000000" pitchFamily="2" charset="2"/>
              </a:rPr>
              <a:t>&gt; + &lt;</a:t>
            </a:r>
            <a:r>
              <a:rPr lang="es-AR" dirty="0" err="1">
                <a:sym typeface="Wingdings" panose="05000000000000000000" pitchFamily="2" charset="2"/>
              </a:rPr>
              <a:t>term</a:t>
            </a:r>
            <a:r>
              <a:rPr lang="es-AR" dirty="0">
                <a:sym typeface="Wingdings" panose="05000000000000000000" pitchFamily="2" charset="2"/>
              </a:rPr>
              <a:t>&gt; | &lt;</a:t>
            </a:r>
            <a:r>
              <a:rPr lang="es-AR" dirty="0" err="1">
                <a:sym typeface="Wingdings" panose="05000000000000000000" pitchFamily="2" charset="2"/>
              </a:rPr>
              <a:t>expresion</a:t>
            </a:r>
            <a:r>
              <a:rPr lang="es-AR" dirty="0">
                <a:sym typeface="Wingdings" panose="05000000000000000000" pitchFamily="2" charset="2"/>
              </a:rPr>
              <a:t>&gt; - &lt;</a:t>
            </a:r>
            <a:r>
              <a:rPr lang="es-AR" dirty="0" err="1">
                <a:sym typeface="Wingdings" panose="05000000000000000000" pitchFamily="2" charset="2"/>
              </a:rPr>
              <a:t>term</a:t>
            </a:r>
            <a:r>
              <a:rPr lang="es-AR" dirty="0">
                <a:sym typeface="Wingdings" panose="05000000000000000000" pitchFamily="2" charset="2"/>
              </a:rPr>
              <a:t>&gt; | &lt;</a:t>
            </a:r>
            <a:r>
              <a:rPr lang="es-AR" dirty="0" err="1">
                <a:sym typeface="Wingdings" panose="05000000000000000000" pitchFamily="2" charset="2"/>
              </a:rPr>
              <a:t>term</a:t>
            </a:r>
            <a:r>
              <a:rPr lang="es-AR" dirty="0">
                <a:sym typeface="Wingdings" panose="05000000000000000000" pitchFamily="2" charset="2"/>
              </a:rPr>
              <a:t>&gt;</a:t>
            </a:r>
          </a:p>
          <a:p>
            <a:pPr marL="0" indent="0">
              <a:buNone/>
            </a:pPr>
            <a:r>
              <a:rPr lang="es-AR" dirty="0">
                <a:sym typeface="Wingdings" panose="05000000000000000000" pitchFamily="2" charset="2"/>
              </a:rPr>
              <a:t>&lt;</a:t>
            </a:r>
            <a:r>
              <a:rPr lang="es-AR" dirty="0" err="1">
                <a:sym typeface="Wingdings" panose="05000000000000000000" pitchFamily="2" charset="2"/>
              </a:rPr>
              <a:t>term</a:t>
            </a:r>
            <a:r>
              <a:rPr lang="es-AR" dirty="0">
                <a:sym typeface="Wingdings" panose="05000000000000000000" pitchFamily="2" charset="2"/>
              </a:rPr>
              <a:t>&gt; &lt;</a:t>
            </a:r>
            <a:r>
              <a:rPr lang="es-AR" dirty="0" err="1">
                <a:sym typeface="Wingdings" panose="05000000000000000000" pitchFamily="2" charset="2"/>
              </a:rPr>
              <a:t>term</a:t>
            </a:r>
            <a:r>
              <a:rPr lang="es-AR" dirty="0">
                <a:sym typeface="Wingdings" panose="05000000000000000000" pitchFamily="2" charset="2"/>
              </a:rPr>
              <a:t>&gt;*&lt;factor&gt; | &lt;</a:t>
            </a:r>
            <a:r>
              <a:rPr lang="es-AR" dirty="0" err="1">
                <a:sym typeface="Wingdings" panose="05000000000000000000" pitchFamily="2" charset="2"/>
              </a:rPr>
              <a:t>term</a:t>
            </a:r>
            <a:r>
              <a:rPr lang="es-AR" dirty="0">
                <a:sym typeface="Wingdings" panose="05000000000000000000" pitchFamily="2" charset="2"/>
              </a:rPr>
              <a:t>&gt; / &lt;factor&gt; | &lt;factor&gt;</a:t>
            </a:r>
          </a:p>
          <a:p>
            <a:pPr marL="0" indent="0">
              <a:buNone/>
            </a:pPr>
            <a:r>
              <a:rPr lang="es-AR" dirty="0">
                <a:sym typeface="Wingdings" panose="05000000000000000000" pitchFamily="2" charset="2"/>
              </a:rPr>
              <a:t>&lt;factor&gt;  id | </a:t>
            </a:r>
            <a:r>
              <a:rPr lang="es-AR" dirty="0" err="1">
                <a:sym typeface="Wingdings" panose="05000000000000000000" pitchFamily="2" charset="2"/>
              </a:rPr>
              <a:t>const</a:t>
            </a:r>
            <a:r>
              <a:rPr lang="es-AR" dirty="0">
                <a:sym typeface="Wingdings" panose="05000000000000000000" pitchFamily="2" charset="2"/>
              </a:rPr>
              <a:t> | (&lt;</a:t>
            </a:r>
            <a:r>
              <a:rPr lang="es-AR" dirty="0" err="1">
                <a:sym typeface="Wingdings" panose="05000000000000000000" pitchFamily="2" charset="2"/>
              </a:rPr>
              <a:t>expresion</a:t>
            </a:r>
            <a:r>
              <a:rPr lang="es-AR" dirty="0">
                <a:sym typeface="Wingdings" panose="05000000000000000000" pitchFamily="2" charset="2"/>
              </a:rPr>
              <a:t>&gt;) | &lt;</a:t>
            </a:r>
            <a:r>
              <a:rPr lang="es-AR" dirty="0" err="1">
                <a:sym typeface="Wingdings" panose="05000000000000000000" pitchFamily="2" charset="2"/>
              </a:rPr>
              <a:t>map</a:t>
            </a:r>
            <a:r>
              <a:rPr lang="es-AR" dirty="0">
                <a:sym typeface="Wingdings" panose="05000000000000000000" pitchFamily="2" charset="2"/>
              </a:rPr>
              <a:t>&gt;</a:t>
            </a:r>
          </a:p>
          <a:p>
            <a:pPr marL="0" indent="0">
              <a:buNone/>
            </a:pPr>
            <a:r>
              <a:rPr lang="es-AR" dirty="0">
                <a:sym typeface="Wingdings" panose="05000000000000000000" pitchFamily="2" charset="2"/>
              </a:rPr>
              <a:t>&lt;</a:t>
            </a:r>
            <a:r>
              <a:rPr lang="es-AR" dirty="0" err="1">
                <a:sym typeface="Wingdings" panose="05000000000000000000" pitchFamily="2" charset="2"/>
              </a:rPr>
              <a:t>sentenciawhile</a:t>
            </a:r>
            <a:r>
              <a:rPr lang="es-AR" dirty="0">
                <a:sym typeface="Wingdings" panose="05000000000000000000" pitchFamily="2" charset="2"/>
              </a:rPr>
              <a:t>&gt;  </a:t>
            </a:r>
            <a:r>
              <a:rPr lang="es-AR" dirty="0" err="1">
                <a:sym typeface="Wingdings" panose="05000000000000000000" pitchFamily="2" charset="2"/>
              </a:rPr>
              <a:t>while</a:t>
            </a:r>
            <a:r>
              <a:rPr lang="es-AR" dirty="0">
                <a:sym typeface="Wingdings" panose="05000000000000000000" pitchFamily="2" charset="2"/>
              </a:rPr>
              <a:t> ( id in [&lt;</a:t>
            </a:r>
            <a:r>
              <a:rPr lang="es-AR" dirty="0" err="1">
                <a:sym typeface="Wingdings" panose="05000000000000000000" pitchFamily="2" charset="2"/>
              </a:rPr>
              <a:t>listaexpresion</a:t>
            </a:r>
            <a:r>
              <a:rPr lang="es-AR" dirty="0">
                <a:sym typeface="Wingdings" panose="05000000000000000000" pitchFamily="2" charset="2"/>
              </a:rPr>
              <a:t>&gt;]) do &lt;sentencias&gt; </a:t>
            </a:r>
            <a:r>
              <a:rPr lang="es-AR" dirty="0" err="1">
                <a:sym typeface="Wingdings" panose="05000000000000000000" pitchFamily="2" charset="2"/>
              </a:rPr>
              <a:t>endwhile</a:t>
            </a:r>
            <a:endParaRPr lang="es-AR" dirty="0">
              <a:sym typeface="Wingdings" panose="05000000000000000000" pitchFamily="2" charset="2"/>
            </a:endParaRPr>
          </a:p>
          <a:p>
            <a:pPr marL="0" indent="0">
              <a:buNone/>
            </a:pPr>
            <a:r>
              <a:rPr lang="es-AR" dirty="0">
                <a:sym typeface="Wingdings" panose="05000000000000000000" pitchFamily="2" charset="2"/>
              </a:rPr>
              <a:t>&lt;</a:t>
            </a:r>
            <a:r>
              <a:rPr lang="es-AR" dirty="0" err="1">
                <a:sym typeface="Wingdings" panose="05000000000000000000" pitchFamily="2" charset="2"/>
              </a:rPr>
              <a:t>listaexpresion</a:t>
            </a:r>
            <a:r>
              <a:rPr lang="es-AR" dirty="0">
                <a:sym typeface="Wingdings" panose="05000000000000000000" pitchFamily="2" charset="2"/>
              </a:rPr>
              <a:t>&gt;  &lt;expresión&gt; | &lt;</a:t>
            </a:r>
            <a:r>
              <a:rPr lang="es-AR" dirty="0" err="1">
                <a:sym typeface="Wingdings" panose="05000000000000000000" pitchFamily="2" charset="2"/>
              </a:rPr>
              <a:t>listaexpresion</a:t>
            </a:r>
            <a:r>
              <a:rPr lang="es-AR" dirty="0">
                <a:sym typeface="Wingdings" panose="05000000000000000000" pitchFamily="2" charset="2"/>
              </a:rPr>
              <a:t>&gt; , &lt;expresión&gt;</a:t>
            </a:r>
          </a:p>
          <a:p>
            <a:pPr marL="0" indent="0">
              <a:buNone/>
            </a:pPr>
            <a:r>
              <a:rPr lang="es-AR" dirty="0">
                <a:sym typeface="Wingdings" panose="05000000000000000000" pitchFamily="2" charset="2"/>
              </a:rPr>
              <a:t>&lt;</a:t>
            </a:r>
            <a:r>
              <a:rPr lang="es-AR" dirty="0" err="1">
                <a:sym typeface="Wingdings" panose="05000000000000000000" pitchFamily="2" charset="2"/>
              </a:rPr>
              <a:t>sentenciaif</a:t>
            </a:r>
            <a:r>
              <a:rPr lang="es-AR" dirty="0">
                <a:sym typeface="Wingdings" panose="05000000000000000000" pitchFamily="2" charset="2"/>
              </a:rPr>
              <a:t>&gt;  ? (&lt;condición&gt;, &lt;expresión&gt;, &lt;expresión&gt;)</a:t>
            </a:r>
          </a:p>
          <a:p>
            <a:pPr marL="0" indent="0">
              <a:buNone/>
            </a:pPr>
            <a:r>
              <a:rPr lang="es-AR" dirty="0">
                <a:sym typeface="Wingdings" panose="05000000000000000000" pitchFamily="2" charset="2"/>
              </a:rPr>
              <a:t>&lt;</a:t>
            </a:r>
            <a:r>
              <a:rPr lang="es-AR" dirty="0" err="1">
                <a:sym typeface="Wingdings" panose="05000000000000000000" pitchFamily="2" charset="2"/>
              </a:rPr>
              <a:t>sentenciaread</a:t>
            </a:r>
            <a:r>
              <a:rPr lang="es-AR" dirty="0">
                <a:sym typeface="Wingdings" panose="05000000000000000000" pitchFamily="2" charset="2"/>
              </a:rPr>
              <a:t>&gt;  READ ( &lt;</a:t>
            </a:r>
            <a:r>
              <a:rPr lang="es-AR" dirty="0" err="1">
                <a:sym typeface="Wingdings" panose="05000000000000000000" pitchFamily="2" charset="2"/>
              </a:rPr>
              <a:t>listaid</a:t>
            </a:r>
            <a:r>
              <a:rPr lang="es-AR" dirty="0">
                <a:sym typeface="Wingdings" panose="05000000000000000000" pitchFamily="2" charset="2"/>
              </a:rPr>
              <a:t>&gt;)</a:t>
            </a:r>
          </a:p>
          <a:p>
            <a:pPr marL="0" indent="0">
              <a:buNone/>
            </a:pPr>
            <a:r>
              <a:rPr lang="es-AR" dirty="0">
                <a:sym typeface="Wingdings" panose="05000000000000000000" pitchFamily="2" charset="2"/>
              </a:rPr>
              <a:t>&lt;</a:t>
            </a:r>
            <a:r>
              <a:rPr lang="es-AR" dirty="0" err="1">
                <a:sym typeface="Wingdings" panose="05000000000000000000" pitchFamily="2" charset="2"/>
              </a:rPr>
              <a:t>listaid</a:t>
            </a:r>
            <a:r>
              <a:rPr lang="es-AR" dirty="0">
                <a:sym typeface="Wingdings" panose="05000000000000000000" pitchFamily="2" charset="2"/>
              </a:rPr>
              <a:t>&gt;  id | &lt;</a:t>
            </a:r>
            <a:r>
              <a:rPr lang="es-AR" dirty="0" err="1">
                <a:sym typeface="Wingdings" panose="05000000000000000000" pitchFamily="2" charset="2"/>
              </a:rPr>
              <a:t>listaid</a:t>
            </a:r>
            <a:r>
              <a:rPr lang="es-AR" dirty="0">
                <a:sym typeface="Wingdings" panose="05000000000000000000" pitchFamily="2" charset="2"/>
              </a:rPr>
              <a:t>&gt;, id </a:t>
            </a:r>
          </a:p>
          <a:p>
            <a:pPr marL="0" indent="0">
              <a:buNone/>
            </a:pPr>
            <a:r>
              <a:rPr lang="es-AR" dirty="0">
                <a:sym typeface="Wingdings" panose="05000000000000000000" pitchFamily="2" charset="2"/>
              </a:rPr>
              <a:t>&lt;</a:t>
            </a:r>
            <a:r>
              <a:rPr lang="es-AR" dirty="0" err="1">
                <a:sym typeface="Wingdings" panose="05000000000000000000" pitchFamily="2" charset="2"/>
              </a:rPr>
              <a:t>sentenciaprintf</a:t>
            </a:r>
            <a:r>
              <a:rPr lang="es-AR" dirty="0">
                <a:sym typeface="Wingdings" panose="05000000000000000000" pitchFamily="2" charset="2"/>
              </a:rPr>
              <a:t>&gt;  PRINTF (&lt;</a:t>
            </a:r>
            <a:r>
              <a:rPr lang="es-AR" dirty="0" err="1">
                <a:sym typeface="Wingdings" panose="05000000000000000000" pitchFamily="2" charset="2"/>
              </a:rPr>
              <a:t>listaprint</a:t>
            </a:r>
            <a:r>
              <a:rPr lang="es-AR" dirty="0">
                <a:sym typeface="Wingdings" panose="05000000000000000000" pitchFamily="2" charset="2"/>
              </a:rPr>
              <a:t>&gt;)</a:t>
            </a:r>
          </a:p>
          <a:p>
            <a:pPr marL="0" indent="0">
              <a:buNone/>
            </a:pPr>
            <a:r>
              <a:rPr lang="es-AR" dirty="0">
                <a:sym typeface="Wingdings" panose="05000000000000000000" pitchFamily="2" charset="2"/>
              </a:rPr>
              <a:t>&lt;</a:t>
            </a:r>
            <a:r>
              <a:rPr lang="es-AR" dirty="0" err="1">
                <a:sym typeface="Wingdings" panose="05000000000000000000" pitchFamily="2" charset="2"/>
              </a:rPr>
              <a:t>listaprint</a:t>
            </a:r>
            <a:r>
              <a:rPr lang="es-AR" dirty="0">
                <a:sym typeface="Wingdings" panose="05000000000000000000" pitchFamily="2" charset="2"/>
              </a:rPr>
              <a:t>&gt;  id | </a:t>
            </a:r>
            <a:r>
              <a:rPr lang="es-AR" dirty="0" err="1">
                <a:sym typeface="Wingdings" panose="05000000000000000000" pitchFamily="2" charset="2"/>
              </a:rPr>
              <a:t>const</a:t>
            </a:r>
            <a:r>
              <a:rPr lang="es-AR" dirty="0">
                <a:sym typeface="Wingdings" panose="05000000000000000000" pitchFamily="2" charset="2"/>
              </a:rPr>
              <a:t> | &lt;expresión&gt; | &lt;</a:t>
            </a:r>
            <a:r>
              <a:rPr lang="es-AR" dirty="0" err="1">
                <a:sym typeface="Wingdings" panose="05000000000000000000" pitchFamily="2" charset="2"/>
              </a:rPr>
              <a:t>listaprint</a:t>
            </a:r>
            <a:r>
              <a:rPr lang="es-AR" dirty="0">
                <a:sym typeface="Wingdings" panose="05000000000000000000" pitchFamily="2" charset="2"/>
              </a:rPr>
              <a:t>&gt;, id | &lt;</a:t>
            </a:r>
            <a:r>
              <a:rPr lang="es-AR" dirty="0" err="1">
                <a:sym typeface="Wingdings" panose="05000000000000000000" pitchFamily="2" charset="2"/>
              </a:rPr>
              <a:t>listaprint</a:t>
            </a:r>
            <a:r>
              <a:rPr lang="es-AR" dirty="0">
                <a:sym typeface="Wingdings" panose="05000000000000000000" pitchFamily="2" charset="2"/>
              </a:rPr>
              <a:t>&gt;, </a:t>
            </a:r>
            <a:r>
              <a:rPr lang="es-AR" dirty="0" err="1">
                <a:sym typeface="Wingdings" panose="05000000000000000000" pitchFamily="2" charset="2"/>
              </a:rPr>
              <a:t>const</a:t>
            </a:r>
            <a:r>
              <a:rPr lang="es-AR" dirty="0">
                <a:sym typeface="Wingdings" panose="05000000000000000000" pitchFamily="2" charset="2"/>
              </a:rPr>
              <a:t> | &lt;</a:t>
            </a:r>
            <a:r>
              <a:rPr lang="es-AR" dirty="0" err="1">
                <a:sym typeface="Wingdings" panose="05000000000000000000" pitchFamily="2" charset="2"/>
              </a:rPr>
              <a:t>listaprint</a:t>
            </a:r>
            <a:r>
              <a:rPr lang="es-AR" dirty="0">
                <a:sym typeface="Wingdings" panose="05000000000000000000" pitchFamily="2" charset="2"/>
              </a:rPr>
              <a:t>&gt;, &lt;expresión&gt;</a:t>
            </a:r>
          </a:p>
          <a:p>
            <a:pPr marL="0" indent="0">
              <a:buNone/>
            </a:pPr>
            <a:r>
              <a:rPr lang="es-AR" dirty="0">
                <a:sym typeface="Wingdings" panose="05000000000000000000" pitchFamily="2" charset="2"/>
              </a:rPr>
              <a:t>&lt;</a:t>
            </a:r>
            <a:r>
              <a:rPr lang="es-AR" dirty="0" err="1">
                <a:sym typeface="Wingdings" panose="05000000000000000000" pitchFamily="2" charset="2"/>
              </a:rPr>
              <a:t>cond</a:t>
            </a:r>
            <a:r>
              <a:rPr lang="es-AR" dirty="0">
                <a:sym typeface="Wingdings" panose="05000000000000000000" pitchFamily="2" charset="2"/>
              </a:rPr>
              <a:t>&gt;  &lt;expresión&gt; &lt;</a:t>
            </a:r>
            <a:r>
              <a:rPr lang="es-AR" dirty="0" err="1">
                <a:sym typeface="Wingdings" panose="05000000000000000000" pitchFamily="2" charset="2"/>
              </a:rPr>
              <a:t>op_logico</a:t>
            </a:r>
            <a:r>
              <a:rPr lang="es-AR" dirty="0">
                <a:sym typeface="Wingdings" panose="05000000000000000000" pitchFamily="2" charset="2"/>
              </a:rPr>
              <a:t>&gt; &lt;expresión&gt; | &lt;</a:t>
            </a:r>
            <a:r>
              <a:rPr lang="es-AR" dirty="0" err="1">
                <a:sym typeface="Wingdings" panose="05000000000000000000" pitchFamily="2" charset="2"/>
              </a:rPr>
              <a:t>between</a:t>
            </a:r>
            <a:r>
              <a:rPr lang="es-AR" dirty="0">
                <a:sym typeface="Wingdings" panose="05000000000000000000" pitchFamily="2" charset="2"/>
              </a:rPr>
              <a:t>&gt;</a:t>
            </a:r>
          </a:p>
          <a:p>
            <a:pPr marL="0" indent="0">
              <a:buNone/>
            </a:pPr>
            <a:r>
              <a:rPr lang="es-AR" dirty="0">
                <a:sym typeface="Wingdings" panose="05000000000000000000" pitchFamily="2" charset="2"/>
              </a:rPr>
              <a:t>&lt;</a:t>
            </a:r>
            <a:r>
              <a:rPr lang="es-AR" dirty="0" err="1">
                <a:sym typeface="Wingdings" panose="05000000000000000000" pitchFamily="2" charset="2"/>
              </a:rPr>
              <a:t>op_logico</a:t>
            </a:r>
            <a:r>
              <a:rPr lang="es-AR" dirty="0">
                <a:sym typeface="Wingdings" panose="05000000000000000000" pitchFamily="2" charset="2"/>
              </a:rPr>
              <a:t>&gt;  &gt;= | &lt;= | == | &gt; | &lt;</a:t>
            </a:r>
          </a:p>
          <a:p>
            <a:pPr marL="0" indent="0">
              <a:buNone/>
            </a:pPr>
            <a:r>
              <a:rPr lang="es-AR" sz="1800" dirty="0">
                <a:sym typeface="Wingdings" panose="05000000000000000000" pitchFamily="2" charset="2"/>
              </a:rPr>
              <a:t>&lt;</a:t>
            </a:r>
            <a:r>
              <a:rPr lang="es-AR" sz="1800" dirty="0" err="1">
                <a:sym typeface="Wingdings" panose="05000000000000000000" pitchFamily="2" charset="2"/>
              </a:rPr>
              <a:t>map</a:t>
            </a:r>
            <a:r>
              <a:rPr lang="es-AR" sz="1800" dirty="0">
                <a:sym typeface="Wingdings" panose="05000000000000000000" pitchFamily="2" charset="2"/>
              </a:rPr>
              <a:t>&gt;  </a:t>
            </a:r>
            <a:r>
              <a:rPr lang="es-AR" sz="1800" dirty="0" err="1">
                <a:sym typeface="Wingdings" panose="05000000000000000000" pitchFamily="2" charset="2"/>
              </a:rPr>
              <a:t>map</a:t>
            </a:r>
            <a:r>
              <a:rPr lang="es-AR" sz="1800" dirty="0">
                <a:sym typeface="Wingdings" panose="05000000000000000000" pitchFamily="2" charset="2"/>
              </a:rPr>
              <a:t> ( &lt;operador&gt; </a:t>
            </a:r>
            <a:r>
              <a:rPr lang="es-AR" sz="1800" dirty="0" err="1">
                <a:sym typeface="Wingdings" panose="05000000000000000000" pitchFamily="2" charset="2"/>
              </a:rPr>
              <a:t>const</a:t>
            </a:r>
            <a:r>
              <a:rPr lang="es-AR" sz="1800" dirty="0">
                <a:sym typeface="Wingdings" panose="05000000000000000000" pitchFamily="2" charset="2"/>
              </a:rPr>
              <a:t>, [&lt;</a:t>
            </a:r>
            <a:r>
              <a:rPr lang="es-AR" sz="1800" dirty="0" err="1">
                <a:sym typeface="Wingdings" panose="05000000000000000000" pitchFamily="2" charset="2"/>
              </a:rPr>
              <a:t>listaconst</a:t>
            </a:r>
            <a:r>
              <a:rPr lang="es-AR" sz="1800" dirty="0">
                <a:sym typeface="Wingdings" panose="05000000000000000000" pitchFamily="2" charset="2"/>
              </a:rPr>
              <a:t>&gt;])</a:t>
            </a:r>
          </a:p>
          <a:p>
            <a:pPr marL="0" indent="0">
              <a:buNone/>
            </a:pPr>
            <a:r>
              <a:rPr lang="es-AR" dirty="0">
                <a:sym typeface="Wingdings" panose="05000000000000000000" pitchFamily="2" charset="2"/>
              </a:rPr>
              <a:t>&lt;operador&gt;  + | *</a:t>
            </a:r>
          </a:p>
          <a:p>
            <a:pPr marL="0" indent="0">
              <a:buNone/>
            </a:pPr>
            <a:r>
              <a:rPr lang="es-AR" sz="1800" dirty="0">
                <a:sym typeface="Wingdings" panose="05000000000000000000" pitchFamily="2" charset="2"/>
              </a:rPr>
              <a:t>&lt;</a:t>
            </a:r>
            <a:r>
              <a:rPr lang="es-AR" sz="1800" dirty="0" err="1">
                <a:sym typeface="Wingdings" panose="05000000000000000000" pitchFamily="2" charset="2"/>
              </a:rPr>
              <a:t>listaconst</a:t>
            </a:r>
            <a:r>
              <a:rPr lang="es-AR" sz="1800" dirty="0">
                <a:sym typeface="Wingdings" panose="05000000000000000000" pitchFamily="2" charset="2"/>
              </a:rPr>
              <a:t>&gt;  </a:t>
            </a:r>
            <a:r>
              <a:rPr lang="es-AR" sz="1800" dirty="0" err="1">
                <a:sym typeface="Wingdings" panose="05000000000000000000" pitchFamily="2" charset="2"/>
              </a:rPr>
              <a:t>const</a:t>
            </a:r>
            <a:r>
              <a:rPr lang="es-AR" sz="1800" dirty="0">
                <a:sym typeface="Wingdings" panose="05000000000000000000" pitchFamily="2" charset="2"/>
              </a:rPr>
              <a:t> | &lt;</a:t>
            </a:r>
            <a:r>
              <a:rPr lang="es-AR" sz="1800" dirty="0" err="1">
                <a:sym typeface="Wingdings" panose="05000000000000000000" pitchFamily="2" charset="2"/>
              </a:rPr>
              <a:t>listaconst</a:t>
            </a:r>
            <a:r>
              <a:rPr lang="es-AR" sz="1800" dirty="0">
                <a:sym typeface="Wingdings" panose="05000000000000000000" pitchFamily="2" charset="2"/>
              </a:rPr>
              <a:t>&gt; , </a:t>
            </a:r>
            <a:r>
              <a:rPr lang="es-AR" sz="1800" dirty="0" err="1">
                <a:sym typeface="Wingdings" panose="05000000000000000000" pitchFamily="2" charset="2"/>
              </a:rPr>
              <a:t>const</a:t>
            </a:r>
            <a:endParaRPr lang="es-AR" sz="1800" dirty="0">
              <a:sym typeface="Wingdings" panose="05000000000000000000" pitchFamily="2" charset="2"/>
            </a:endParaRPr>
          </a:p>
          <a:p>
            <a:pPr marL="0" indent="0">
              <a:buNone/>
            </a:pPr>
            <a:r>
              <a:rPr lang="es-AR" dirty="0">
                <a:sym typeface="Wingdings" panose="05000000000000000000" pitchFamily="2" charset="2"/>
              </a:rPr>
              <a:t>&lt;</a:t>
            </a:r>
            <a:r>
              <a:rPr lang="es-AR" dirty="0" err="1">
                <a:sym typeface="Wingdings" panose="05000000000000000000" pitchFamily="2" charset="2"/>
              </a:rPr>
              <a:t>between</a:t>
            </a:r>
            <a:r>
              <a:rPr lang="es-AR" dirty="0">
                <a:sym typeface="Wingdings" panose="05000000000000000000" pitchFamily="2" charset="2"/>
              </a:rPr>
              <a:t>&gt;  </a:t>
            </a:r>
            <a:r>
              <a:rPr lang="es-AR" dirty="0" err="1">
                <a:sym typeface="Wingdings" panose="05000000000000000000" pitchFamily="2" charset="2"/>
              </a:rPr>
              <a:t>between</a:t>
            </a:r>
            <a:r>
              <a:rPr lang="es-AR" dirty="0">
                <a:sym typeface="Wingdings" panose="05000000000000000000" pitchFamily="2" charset="2"/>
              </a:rPr>
              <a:t> (&lt;expresión&gt;, [</a:t>
            </a:r>
            <a:r>
              <a:rPr lang="es-AR" dirty="0" err="1">
                <a:sym typeface="Wingdings" panose="05000000000000000000" pitchFamily="2" charset="2"/>
              </a:rPr>
              <a:t>const</a:t>
            </a:r>
            <a:r>
              <a:rPr lang="es-AR" dirty="0">
                <a:sym typeface="Wingdings" panose="05000000000000000000" pitchFamily="2" charset="2"/>
              </a:rPr>
              <a:t>, </a:t>
            </a:r>
            <a:r>
              <a:rPr lang="es-AR" dirty="0" err="1">
                <a:sym typeface="Wingdings" panose="05000000000000000000" pitchFamily="2" charset="2"/>
              </a:rPr>
              <a:t>const</a:t>
            </a:r>
            <a:r>
              <a:rPr lang="es-AR" dirty="0">
                <a:sym typeface="Wingdings" panose="05000000000000000000" pitchFamily="2" charset="2"/>
              </a:rPr>
              <a:t>])</a:t>
            </a:r>
            <a:endParaRPr lang="es-MX" sz="1800" dirty="0"/>
          </a:p>
          <a:p>
            <a:pPr marL="0" indent="0">
              <a:buNone/>
            </a:pPr>
            <a:endParaRPr lang="es-ES" dirty="0">
              <a:sym typeface="Wingdings" panose="05000000000000000000" pitchFamily="2" charset="2"/>
            </a:endParaRPr>
          </a:p>
          <a:p>
            <a:pPr marL="0" indent="0">
              <a:buNone/>
            </a:pPr>
            <a:endParaRPr lang="es-MX" sz="1800" b="1" dirty="0"/>
          </a:p>
          <a:p>
            <a:pPr marL="0" indent="0">
              <a:buNone/>
            </a:pPr>
            <a:endParaRPr lang="es-AR" sz="1800" dirty="0">
              <a:effectLst/>
              <a:latin typeface="+mj-lt"/>
              <a:ea typeface="Calibri" panose="020F0502020204030204" pitchFamily="34" charset="0"/>
            </a:endParaRPr>
          </a:p>
          <a:p>
            <a:pPr marL="0" indent="0">
              <a:buNone/>
            </a:pPr>
            <a:endParaRPr lang="es-AR" dirty="0"/>
          </a:p>
        </p:txBody>
      </p:sp>
    </p:spTree>
    <p:extLst>
      <p:ext uri="{BB962C8B-B14F-4D97-AF65-F5344CB8AC3E}">
        <p14:creationId xmlns:p14="http://schemas.microsoft.com/office/powerpoint/2010/main" val="3661404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471737" y="0"/>
            <a:ext cx="9901238" cy="6586538"/>
          </a:xfrm>
        </p:spPr>
        <p:txBody>
          <a:bodyPr>
            <a:normAutofit/>
          </a:bodyPr>
          <a:lstStyle/>
          <a:p>
            <a:pPr marL="0" indent="0">
              <a:buNone/>
            </a:pPr>
            <a:endParaRPr lang="es-AR" dirty="0"/>
          </a:p>
          <a:p>
            <a:pPr marL="0" indent="0">
              <a:buNone/>
            </a:pPr>
            <a:r>
              <a:rPr lang="es-AR" dirty="0"/>
              <a:t>Cadena o programa en el lenguaje de programación (ejemplo)</a:t>
            </a:r>
          </a:p>
          <a:p>
            <a:pPr marL="0" indent="0">
              <a:buNone/>
            </a:pPr>
            <a:r>
              <a:rPr lang="es-AR" dirty="0">
                <a:sym typeface="Wingdings" panose="05000000000000000000" pitchFamily="2" charset="2"/>
              </a:rPr>
              <a:t>	</a:t>
            </a:r>
            <a:r>
              <a:rPr lang="es-AR" dirty="0" err="1">
                <a:sym typeface="Wingdings" panose="05000000000000000000" pitchFamily="2" charset="2"/>
              </a:rPr>
              <a:t>var</a:t>
            </a:r>
            <a:endParaRPr lang="es-AR" dirty="0">
              <a:sym typeface="Wingdings" panose="05000000000000000000" pitchFamily="2" charset="2"/>
            </a:endParaRPr>
          </a:p>
          <a:p>
            <a:pPr marL="0" indent="0">
              <a:buNone/>
            </a:pPr>
            <a:r>
              <a:rPr lang="es-AR" dirty="0">
                <a:sym typeface="Wingdings" panose="05000000000000000000" pitchFamily="2" charset="2"/>
              </a:rPr>
              <a:t>   	[id, id] = [</a:t>
            </a:r>
            <a:r>
              <a:rPr lang="es-AR" dirty="0" err="1">
                <a:sym typeface="Wingdings" panose="05000000000000000000" pitchFamily="2" charset="2"/>
              </a:rPr>
              <a:t>float</a:t>
            </a:r>
            <a:r>
              <a:rPr lang="es-AR" dirty="0">
                <a:sym typeface="Wingdings" panose="05000000000000000000" pitchFamily="2" charset="2"/>
              </a:rPr>
              <a:t>, </a:t>
            </a:r>
            <a:r>
              <a:rPr lang="es-AR" dirty="0" err="1">
                <a:sym typeface="Wingdings" panose="05000000000000000000" pitchFamily="2" charset="2"/>
              </a:rPr>
              <a:t>integer</a:t>
            </a:r>
            <a:r>
              <a:rPr lang="es-AR" dirty="0">
                <a:sym typeface="Wingdings" panose="05000000000000000000" pitchFamily="2" charset="2"/>
              </a:rPr>
              <a:t>]</a:t>
            </a:r>
          </a:p>
          <a:p>
            <a:pPr marL="0" indent="0">
              <a:buNone/>
            </a:pPr>
            <a:r>
              <a:rPr lang="es-AR" dirty="0">
                <a:sym typeface="Wingdings" panose="05000000000000000000" pitchFamily="2" charset="2"/>
              </a:rPr>
              <a:t> 	</a:t>
            </a:r>
            <a:r>
              <a:rPr lang="es-AR" dirty="0" err="1">
                <a:sym typeface="Wingdings" panose="05000000000000000000" pitchFamily="2" charset="2"/>
              </a:rPr>
              <a:t>endvar</a:t>
            </a:r>
            <a:endParaRPr lang="es-AR" dirty="0">
              <a:sym typeface="Wingdings" panose="05000000000000000000" pitchFamily="2" charset="2"/>
            </a:endParaRPr>
          </a:p>
          <a:p>
            <a:pPr marL="0" indent="0">
              <a:buNone/>
            </a:pPr>
            <a:r>
              <a:rPr lang="es-AR" dirty="0">
                <a:sym typeface="Wingdings" panose="05000000000000000000" pitchFamily="2" charset="2"/>
              </a:rPr>
              <a:t>	</a:t>
            </a:r>
            <a:r>
              <a:rPr lang="es-AR" dirty="0" err="1">
                <a:sym typeface="Wingdings" panose="05000000000000000000" pitchFamily="2" charset="2"/>
              </a:rPr>
              <a:t>prog</a:t>
            </a:r>
            <a:endParaRPr lang="es-AR" dirty="0">
              <a:sym typeface="Wingdings" panose="05000000000000000000" pitchFamily="2" charset="2"/>
            </a:endParaRPr>
          </a:p>
          <a:p>
            <a:pPr marL="0" indent="0">
              <a:buNone/>
            </a:pPr>
            <a:r>
              <a:rPr lang="es-AR" dirty="0">
                <a:sym typeface="Wingdings" panose="05000000000000000000" pitchFamily="2" charset="2"/>
              </a:rPr>
              <a:t> 	</a:t>
            </a:r>
            <a:r>
              <a:rPr lang="es-AR" dirty="0" err="1">
                <a:sym typeface="Wingdings" panose="05000000000000000000" pitchFamily="2" charset="2"/>
              </a:rPr>
              <a:t>read</a:t>
            </a:r>
            <a:r>
              <a:rPr lang="es-AR" dirty="0">
                <a:sym typeface="Wingdings" panose="05000000000000000000" pitchFamily="2" charset="2"/>
              </a:rPr>
              <a:t> (id)</a:t>
            </a:r>
          </a:p>
          <a:p>
            <a:pPr marL="0" indent="0">
              <a:buNone/>
            </a:pPr>
            <a:r>
              <a:rPr lang="es-ES" sz="1800" dirty="0">
                <a:effectLst/>
                <a:latin typeface="+mj-lt"/>
                <a:ea typeface="Times New Roman" panose="02020603050405020304" pitchFamily="18" charset="0"/>
              </a:rPr>
              <a:t>	</a:t>
            </a:r>
            <a:r>
              <a:rPr lang="es-ES" sz="1800" dirty="0" err="1">
                <a:effectLst/>
                <a:latin typeface="+mj-lt"/>
                <a:ea typeface="Times New Roman" panose="02020603050405020304" pitchFamily="18" charset="0"/>
              </a:rPr>
              <a:t>while</a:t>
            </a:r>
            <a:r>
              <a:rPr lang="es-ES" sz="1800" dirty="0">
                <a:effectLst/>
                <a:latin typeface="+mj-lt"/>
                <a:ea typeface="Times New Roman" panose="02020603050405020304" pitchFamily="18" charset="0"/>
              </a:rPr>
              <a:t> (</a:t>
            </a:r>
            <a:r>
              <a:rPr lang="es-ES" sz="1800" dirty="0">
                <a:latin typeface="+mj-lt"/>
                <a:ea typeface="Times New Roman" panose="02020603050405020304" pitchFamily="18" charset="0"/>
              </a:rPr>
              <a:t>id</a:t>
            </a:r>
            <a:r>
              <a:rPr lang="es-ES" sz="1800" dirty="0">
                <a:effectLst/>
                <a:latin typeface="+mj-lt"/>
                <a:ea typeface="Times New Roman" panose="02020603050405020304" pitchFamily="18" charset="0"/>
              </a:rPr>
              <a:t> in [</a:t>
            </a:r>
            <a:r>
              <a:rPr lang="es-ES" dirty="0" err="1">
                <a:latin typeface="+mj-lt"/>
                <a:ea typeface="Times New Roman" panose="02020603050405020304" pitchFamily="18" charset="0"/>
              </a:rPr>
              <a:t>const</a:t>
            </a:r>
            <a:r>
              <a:rPr lang="es-ES" dirty="0">
                <a:latin typeface="+mj-lt"/>
                <a:ea typeface="Times New Roman" panose="02020603050405020304" pitchFamily="18" charset="0"/>
              </a:rPr>
              <a:t>, id, </a:t>
            </a:r>
            <a:r>
              <a:rPr lang="es-ES" dirty="0" err="1">
                <a:latin typeface="+mj-lt"/>
                <a:ea typeface="Times New Roman" panose="02020603050405020304" pitchFamily="18" charset="0"/>
              </a:rPr>
              <a:t>const</a:t>
            </a:r>
            <a:r>
              <a:rPr lang="es-ES" sz="1800" dirty="0">
                <a:effectLst/>
                <a:latin typeface="+mj-lt"/>
                <a:ea typeface="Times New Roman" panose="02020603050405020304" pitchFamily="18" charset="0"/>
              </a:rPr>
              <a:t>]) do  </a:t>
            </a:r>
          </a:p>
          <a:p>
            <a:pPr marL="457200" lvl="1" indent="0">
              <a:buNone/>
            </a:pPr>
            <a:r>
              <a:rPr lang="es-AR" sz="2000" dirty="0">
                <a:sym typeface="Wingdings" panose="05000000000000000000" pitchFamily="2" charset="2"/>
              </a:rPr>
              <a:t> id:=</a:t>
            </a:r>
            <a:r>
              <a:rPr lang="es-AR" sz="2000" dirty="0" err="1">
                <a:sym typeface="Wingdings" panose="05000000000000000000" pitchFamily="2" charset="2"/>
              </a:rPr>
              <a:t>const</a:t>
            </a:r>
            <a:r>
              <a:rPr lang="es-AR" sz="2000" dirty="0">
                <a:sym typeface="Wingdings" panose="05000000000000000000" pitchFamily="2" charset="2"/>
              </a:rPr>
              <a:t>*</a:t>
            </a:r>
            <a:r>
              <a:rPr lang="es-AR" sz="2000" dirty="0" err="1">
                <a:sym typeface="Wingdings" panose="05000000000000000000" pitchFamily="2" charset="2"/>
              </a:rPr>
              <a:t>const</a:t>
            </a:r>
            <a:endParaRPr lang="es-AR" sz="2000" dirty="0">
              <a:sym typeface="Wingdings" panose="05000000000000000000" pitchFamily="2" charset="2"/>
            </a:endParaRPr>
          </a:p>
          <a:p>
            <a:pPr marL="457200" lvl="1" indent="0">
              <a:buNone/>
            </a:pPr>
            <a:r>
              <a:rPr lang="es-ES" sz="1800" dirty="0" err="1">
                <a:latin typeface="+mj-lt"/>
                <a:ea typeface="Times New Roman" panose="02020603050405020304" pitchFamily="18" charset="0"/>
              </a:rPr>
              <a:t>e</a:t>
            </a:r>
            <a:r>
              <a:rPr lang="es-ES" sz="1800" dirty="0" err="1">
                <a:effectLst/>
                <a:latin typeface="+mj-lt"/>
                <a:ea typeface="Times New Roman" panose="02020603050405020304" pitchFamily="18" charset="0"/>
              </a:rPr>
              <a:t>ndwhile</a:t>
            </a:r>
            <a:endParaRPr lang="es-ES" sz="1800" dirty="0">
              <a:effectLst/>
              <a:latin typeface="+mj-lt"/>
              <a:ea typeface="Times New Roman" panose="02020603050405020304" pitchFamily="18" charset="0"/>
            </a:endParaRPr>
          </a:p>
          <a:p>
            <a:pPr marL="0" indent="0">
              <a:buNone/>
            </a:pPr>
            <a:r>
              <a:rPr lang="es-ES" sz="1800" dirty="0">
                <a:latin typeface="+mj-lt"/>
                <a:ea typeface="Times New Roman" panose="02020603050405020304" pitchFamily="18" charset="0"/>
              </a:rPr>
              <a:t>	id:</a:t>
            </a:r>
            <a:r>
              <a:rPr lang="es-ES" sz="1800" dirty="0">
                <a:effectLst/>
                <a:latin typeface="+mj-lt"/>
                <a:ea typeface="Times New Roman" panose="02020603050405020304" pitchFamily="18" charset="0"/>
              </a:rPr>
              <a:t>=</a:t>
            </a:r>
            <a:r>
              <a:rPr kumimoji="0" lang="es-ES" altLang="es-ES" sz="1800" i="1" u="none" strike="noStrike" cap="none" normalizeH="0" baseline="0" dirty="0">
                <a:ln>
                  <a:noFill/>
                </a:ln>
                <a:solidFill>
                  <a:schemeClr val="tx1"/>
                </a:solidFill>
                <a:effectLst/>
                <a:latin typeface="+mj-lt"/>
                <a:cs typeface="Times New Roman" panose="02020603050405020304" pitchFamily="18" charset="0"/>
              </a:rPr>
              <a:t> </a:t>
            </a:r>
            <a:r>
              <a:rPr kumimoji="0" lang="es-ES" altLang="es-ES" sz="1800" i="1" u="none" strike="noStrike" cap="none" normalizeH="0" baseline="0" dirty="0" err="1">
                <a:ln>
                  <a:noFill/>
                </a:ln>
                <a:solidFill>
                  <a:schemeClr val="tx1"/>
                </a:solidFill>
                <a:effectLst/>
                <a:latin typeface="+mj-lt"/>
                <a:cs typeface="Times New Roman" panose="02020603050405020304" pitchFamily="18" charset="0"/>
              </a:rPr>
              <a:t>map</a:t>
            </a:r>
            <a:r>
              <a:rPr kumimoji="0" lang="es-ES" altLang="es-ES" sz="1800" i="1" u="none" strike="noStrike" cap="none" normalizeH="0" baseline="0" dirty="0">
                <a:ln>
                  <a:noFill/>
                </a:ln>
                <a:solidFill>
                  <a:schemeClr val="tx1"/>
                </a:solidFill>
                <a:effectLst/>
                <a:latin typeface="+mj-lt"/>
                <a:cs typeface="Times New Roman" panose="02020603050405020304" pitchFamily="18" charset="0"/>
              </a:rPr>
              <a:t> (+ </a:t>
            </a:r>
            <a:r>
              <a:rPr kumimoji="0" lang="es-ES" altLang="es-ES" sz="1800" i="1" u="none" strike="noStrike" cap="none" normalizeH="0" baseline="0" dirty="0" err="1">
                <a:ln>
                  <a:noFill/>
                </a:ln>
                <a:solidFill>
                  <a:schemeClr val="tx1"/>
                </a:solidFill>
                <a:effectLst/>
                <a:latin typeface="+mj-lt"/>
                <a:cs typeface="Times New Roman" panose="02020603050405020304" pitchFamily="18" charset="0"/>
              </a:rPr>
              <a:t>const</a:t>
            </a:r>
            <a:r>
              <a:rPr kumimoji="0" lang="es-ES" altLang="es-ES" sz="1800" i="1" u="none" strike="noStrike" cap="none" normalizeH="0" baseline="0" dirty="0">
                <a:ln>
                  <a:noFill/>
                </a:ln>
                <a:solidFill>
                  <a:schemeClr val="tx1"/>
                </a:solidFill>
                <a:effectLst/>
                <a:latin typeface="+mj-lt"/>
                <a:cs typeface="Times New Roman" panose="02020603050405020304" pitchFamily="18" charset="0"/>
              </a:rPr>
              <a:t>, [</a:t>
            </a:r>
            <a:r>
              <a:rPr kumimoji="0" lang="es-ES" altLang="es-ES" sz="1800" i="1" u="none" strike="noStrike" cap="none" normalizeH="0" baseline="0" dirty="0" err="1">
                <a:ln>
                  <a:noFill/>
                </a:ln>
                <a:solidFill>
                  <a:schemeClr val="tx1"/>
                </a:solidFill>
                <a:effectLst/>
                <a:latin typeface="+mj-lt"/>
                <a:cs typeface="Times New Roman" panose="02020603050405020304" pitchFamily="18" charset="0"/>
              </a:rPr>
              <a:t>const</a:t>
            </a:r>
            <a:r>
              <a:rPr kumimoji="0" lang="es-ES" altLang="es-ES" sz="1800" i="1" u="none" strike="noStrike" cap="none" normalizeH="0" baseline="0" dirty="0">
                <a:ln>
                  <a:noFill/>
                </a:ln>
                <a:solidFill>
                  <a:schemeClr val="tx1"/>
                </a:solidFill>
                <a:effectLst/>
                <a:latin typeface="+mj-lt"/>
                <a:cs typeface="Times New Roman" panose="02020603050405020304" pitchFamily="18" charset="0"/>
              </a:rPr>
              <a:t>, </a:t>
            </a:r>
            <a:r>
              <a:rPr kumimoji="0" lang="es-ES" altLang="es-ES" sz="1800" i="1" u="none" strike="noStrike" cap="none" normalizeH="0" baseline="0" dirty="0" err="1">
                <a:ln>
                  <a:noFill/>
                </a:ln>
                <a:solidFill>
                  <a:schemeClr val="tx1"/>
                </a:solidFill>
                <a:effectLst/>
                <a:latin typeface="+mj-lt"/>
                <a:cs typeface="Times New Roman" panose="02020603050405020304" pitchFamily="18" charset="0"/>
              </a:rPr>
              <a:t>const</a:t>
            </a:r>
            <a:r>
              <a:rPr kumimoji="0" lang="es-ES" altLang="es-ES" sz="1800" i="1" u="none" strike="noStrike" cap="none" normalizeH="0" baseline="0" dirty="0">
                <a:ln>
                  <a:noFill/>
                </a:ln>
                <a:solidFill>
                  <a:schemeClr val="tx1"/>
                </a:solidFill>
                <a:effectLst/>
                <a:latin typeface="+mj-lt"/>
                <a:cs typeface="Times New Roman" panose="02020603050405020304" pitchFamily="18" charset="0"/>
              </a:rPr>
              <a:t>, </a:t>
            </a:r>
            <a:r>
              <a:rPr kumimoji="0" lang="es-ES" altLang="es-ES" sz="1800" i="1" u="none" strike="noStrike" cap="none" normalizeH="0" baseline="0" dirty="0" err="1">
                <a:ln>
                  <a:noFill/>
                </a:ln>
                <a:solidFill>
                  <a:schemeClr val="tx1"/>
                </a:solidFill>
                <a:effectLst/>
                <a:latin typeface="+mj-lt"/>
                <a:cs typeface="Times New Roman" panose="02020603050405020304" pitchFamily="18" charset="0"/>
              </a:rPr>
              <a:t>const</a:t>
            </a:r>
            <a:r>
              <a:rPr kumimoji="0" lang="es-ES" altLang="es-ES" sz="1800" i="1" u="none" strike="noStrike" cap="none" normalizeH="0" baseline="0" dirty="0">
                <a:ln>
                  <a:noFill/>
                </a:ln>
                <a:solidFill>
                  <a:schemeClr val="tx1"/>
                </a:solidFill>
                <a:effectLst/>
                <a:latin typeface="+mj-lt"/>
                <a:cs typeface="Times New Roman" panose="02020603050405020304" pitchFamily="18" charset="0"/>
              </a:rPr>
              <a:t>])</a:t>
            </a:r>
          </a:p>
          <a:p>
            <a:pPr marL="0" indent="0">
              <a:buNone/>
            </a:pPr>
            <a:r>
              <a:rPr lang="es-ES" dirty="0">
                <a:latin typeface="+mj-lt"/>
                <a:ea typeface="Times New Roman" panose="02020603050405020304" pitchFamily="18" charset="0"/>
              </a:rPr>
              <a:t>	</a:t>
            </a:r>
            <a:r>
              <a:rPr lang="es-ES" dirty="0" err="1">
                <a:latin typeface="+mj-lt"/>
                <a:ea typeface="Times New Roman" panose="02020603050405020304" pitchFamily="18" charset="0"/>
              </a:rPr>
              <a:t>p</a:t>
            </a:r>
            <a:r>
              <a:rPr lang="es-ES" sz="1800" dirty="0" err="1">
                <a:effectLst/>
                <a:latin typeface="+mj-lt"/>
                <a:ea typeface="Times New Roman" panose="02020603050405020304" pitchFamily="18" charset="0"/>
              </a:rPr>
              <a:t>rint</a:t>
            </a:r>
            <a:r>
              <a:rPr lang="es-ES" sz="1800" dirty="0">
                <a:effectLst/>
                <a:latin typeface="+mj-lt"/>
                <a:ea typeface="Times New Roman" panose="02020603050405020304" pitchFamily="18" charset="0"/>
              </a:rPr>
              <a:t>(id)</a:t>
            </a:r>
          </a:p>
          <a:p>
            <a:pPr marL="457200" lvl="1" indent="0">
              <a:buNone/>
            </a:pPr>
            <a:r>
              <a:rPr lang="es-MX" sz="1800" dirty="0"/>
              <a:t>id := ? ( id &gt; </a:t>
            </a:r>
            <a:r>
              <a:rPr lang="es-MX" sz="1800" dirty="0" err="1"/>
              <a:t>const</a:t>
            </a:r>
            <a:r>
              <a:rPr lang="es-MX" sz="1800" dirty="0"/>
              <a:t>, </a:t>
            </a:r>
            <a:r>
              <a:rPr lang="es-MX" sz="1800" dirty="0" err="1"/>
              <a:t>id+id</a:t>
            </a:r>
            <a:r>
              <a:rPr lang="es-MX" sz="1800" dirty="0"/>
              <a:t>*</a:t>
            </a:r>
            <a:r>
              <a:rPr lang="es-MX" sz="1800" dirty="0" err="1"/>
              <a:t>const</a:t>
            </a:r>
            <a:r>
              <a:rPr lang="es-MX" sz="1800" dirty="0"/>
              <a:t>, id/</a:t>
            </a:r>
            <a:r>
              <a:rPr lang="es-MX" sz="1800" dirty="0" err="1"/>
              <a:t>const</a:t>
            </a:r>
            <a:r>
              <a:rPr lang="es-MX" sz="1800" dirty="0"/>
              <a:t>)</a:t>
            </a:r>
          </a:p>
          <a:p>
            <a:pPr marL="457200" lvl="1" indent="0">
              <a:buNone/>
            </a:pPr>
            <a:r>
              <a:rPr lang="es-MX" sz="1800" dirty="0" err="1"/>
              <a:t>print</a:t>
            </a:r>
            <a:r>
              <a:rPr lang="es-MX" sz="1800" dirty="0"/>
              <a:t>(id)</a:t>
            </a:r>
            <a:endParaRPr lang="es-AR" dirty="0">
              <a:sym typeface="Wingdings" panose="05000000000000000000" pitchFamily="2" charset="2"/>
            </a:endParaRPr>
          </a:p>
          <a:p>
            <a:pPr marL="0" indent="0">
              <a:buNone/>
            </a:pPr>
            <a:r>
              <a:rPr lang="es-AR" dirty="0">
                <a:sym typeface="Wingdings" panose="05000000000000000000" pitchFamily="2" charset="2"/>
              </a:rPr>
              <a:t>	</a:t>
            </a:r>
            <a:r>
              <a:rPr lang="es-AR" dirty="0" err="1">
                <a:sym typeface="Wingdings" panose="05000000000000000000" pitchFamily="2" charset="2"/>
              </a:rPr>
              <a:t>endprod</a:t>
            </a:r>
            <a:r>
              <a:rPr lang="es-AR" dirty="0">
                <a:sym typeface="Wingdings" panose="05000000000000000000" pitchFamily="2" charset="2"/>
              </a:rPr>
              <a:t>	</a:t>
            </a:r>
          </a:p>
          <a:p>
            <a:pPr marL="0" indent="0">
              <a:buNone/>
            </a:pPr>
            <a:r>
              <a:rPr lang="es-AR" dirty="0">
                <a:sym typeface="Wingdings" panose="05000000000000000000" pitchFamily="2" charset="2"/>
              </a:rPr>
              <a:t>Armar el árbol de derivación.				</a:t>
            </a:r>
            <a:endParaRPr lang="es-AR" dirty="0"/>
          </a:p>
        </p:txBody>
      </p:sp>
    </p:spTree>
    <p:extLst>
      <p:ext uri="{BB962C8B-B14F-4D97-AF65-F5344CB8AC3E}">
        <p14:creationId xmlns:p14="http://schemas.microsoft.com/office/powerpoint/2010/main" val="1770656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471737" y="0"/>
            <a:ext cx="9901238" cy="6586538"/>
          </a:xfrm>
        </p:spPr>
        <p:txBody>
          <a:bodyPr>
            <a:normAutofit/>
          </a:bodyPr>
          <a:lstStyle/>
          <a:p>
            <a:pPr marL="0" indent="0">
              <a:buNone/>
            </a:pPr>
            <a:endParaRPr lang="es-AR" dirty="0"/>
          </a:p>
          <a:p>
            <a:pPr marL="0" indent="0">
              <a:buNone/>
            </a:pPr>
            <a:r>
              <a:rPr lang="es-ES" dirty="0"/>
              <a:t>Gramática de la función </a:t>
            </a:r>
            <a:r>
              <a:rPr lang="es-ES" dirty="0" err="1"/>
              <a:t>map</a:t>
            </a:r>
            <a:r>
              <a:rPr lang="es-ES" dirty="0"/>
              <a:t>:</a:t>
            </a:r>
          </a:p>
          <a:p>
            <a:pPr marL="0" indent="0">
              <a:buNone/>
            </a:pPr>
            <a:endParaRPr lang="es-ES" dirty="0">
              <a:sym typeface="Wingdings" panose="05000000000000000000" pitchFamily="2" charset="2"/>
            </a:endParaRPr>
          </a:p>
          <a:p>
            <a:pPr marL="0" indent="0">
              <a:buNone/>
            </a:pPr>
            <a:r>
              <a:rPr lang="es-AR" sz="1800" dirty="0">
                <a:sym typeface="Wingdings" panose="05000000000000000000" pitchFamily="2" charset="2"/>
              </a:rPr>
              <a:t>&lt;</a:t>
            </a:r>
            <a:r>
              <a:rPr lang="es-AR" sz="1800" dirty="0" err="1">
                <a:sym typeface="Wingdings" panose="05000000000000000000" pitchFamily="2" charset="2"/>
              </a:rPr>
              <a:t>map</a:t>
            </a:r>
            <a:r>
              <a:rPr lang="es-AR" sz="1800" dirty="0">
                <a:sym typeface="Wingdings" panose="05000000000000000000" pitchFamily="2" charset="2"/>
              </a:rPr>
              <a:t>&gt;  </a:t>
            </a:r>
            <a:r>
              <a:rPr lang="es-AR" sz="1800" dirty="0" err="1">
                <a:sym typeface="Wingdings" panose="05000000000000000000" pitchFamily="2" charset="2"/>
              </a:rPr>
              <a:t>map</a:t>
            </a:r>
            <a:r>
              <a:rPr lang="es-AR" sz="1800" dirty="0">
                <a:sym typeface="Wingdings" panose="05000000000000000000" pitchFamily="2" charset="2"/>
              </a:rPr>
              <a:t> ( &lt;operador&gt; </a:t>
            </a:r>
            <a:r>
              <a:rPr lang="es-AR" sz="1800" dirty="0" err="1">
                <a:sym typeface="Wingdings" panose="05000000000000000000" pitchFamily="2" charset="2"/>
              </a:rPr>
              <a:t>const</a:t>
            </a:r>
            <a:r>
              <a:rPr lang="es-AR" sz="1800" dirty="0">
                <a:sym typeface="Wingdings" panose="05000000000000000000" pitchFamily="2" charset="2"/>
              </a:rPr>
              <a:t>, [&lt;</a:t>
            </a:r>
            <a:r>
              <a:rPr lang="es-AR" sz="1800" dirty="0" err="1">
                <a:sym typeface="Wingdings" panose="05000000000000000000" pitchFamily="2" charset="2"/>
              </a:rPr>
              <a:t>listaconst</a:t>
            </a:r>
            <a:r>
              <a:rPr lang="es-AR" sz="1800" dirty="0">
                <a:sym typeface="Wingdings" panose="05000000000000000000" pitchFamily="2" charset="2"/>
              </a:rPr>
              <a:t>&gt;])</a:t>
            </a:r>
          </a:p>
          <a:p>
            <a:pPr marL="0" indent="0">
              <a:buNone/>
            </a:pPr>
            <a:r>
              <a:rPr lang="es-AR" dirty="0">
                <a:sym typeface="Wingdings" panose="05000000000000000000" pitchFamily="2" charset="2"/>
              </a:rPr>
              <a:t>&lt;operador&gt;  + | *</a:t>
            </a:r>
          </a:p>
          <a:p>
            <a:pPr marL="0" indent="0">
              <a:buNone/>
            </a:pPr>
            <a:r>
              <a:rPr lang="es-AR" sz="1800" dirty="0">
                <a:sym typeface="Wingdings" panose="05000000000000000000" pitchFamily="2" charset="2"/>
              </a:rPr>
              <a:t>&lt;</a:t>
            </a:r>
            <a:r>
              <a:rPr lang="es-AR" sz="1800" dirty="0" err="1">
                <a:sym typeface="Wingdings" panose="05000000000000000000" pitchFamily="2" charset="2"/>
              </a:rPr>
              <a:t>listaconst</a:t>
            </a:r>
            <a:r>
              <a:rPr lang="es-AR" sz="1800" dirty="0">
                <a:sym typeface="Wingdings" panose="05000000000000000000" pitchFamily="2" charset="2"/>
              </a:rPr>
              <a:t>&gt;  </a:t>
            </a:r>
            <a:r>
              <a:rPr lang="es-AR" sz="1800" dirty="0" err="1">
                <a:sym typeface="Wingdings" panose="05000000000000000000" pitchFamily="2" charset="2"/>
              </a:rPr>
              <a:t>const</a:t>
            </a:r>
            <a:r>
              <a:rPr lang="es-AR" sz="1800" dirty="0">
                <a:sym typeface="Wingdings" panose="05000000000000000000" pitchFamily="2" charset="2"/>
              </a:rPr>
              <a:t> | &lt;</a:t>
            </a:r>
            <a:r>
              <a:rPr lang="es-AR" sz="1800" dirty="0" err="1">
                <a:sym typeface="Wingdings" panose="05000000000000000000" pitchFamily="2" charset="2"/>
              </a:rPr>
              <a:t>listaconst</a:t>
            </a:r>
            <a:r>
              <a:rPr lang="es-AR" sz="1800" dirty="0">
                <a:sym typeface="Wingdings" panose="05000000000000000000" pitchFamily="2" charset="2"/>
              </a:rPr>
              <a:t>&gt; , </a:t>
            </a:r>
            <a:r>
              <a:rPr lang="es-AR" sz="1800" dirty="0" err="1">
                <a:sym typeface="Wingdings" panose="05000000000000000000" pitchFamily="2" charset="2"/>
              </a:rPr>
              <a:t>const</a:t>
            </a:r>
            <a:endParaRPr lang="es-AR" sz="1800" dirty="0">
              <a:sym typeface="Wingdings" panose="05000000000000000000" pitchFamily="2" charset="2"/>
            </a:endParaRPr>
          </a:p>
          <a:p>
            <a:pPr marL="0" indent="0">
              <a:buNone/>
            </a:pPr>
            <a:endParaRPr lang="es-ES" dirty="0">
              <a:sym typeface="Wingdings" panose="05000000000000000000" pitchFamily="2" charset="2"/>
            </a:endParaRPr>
          </a:p>
          <a:p>
            <a:pPr marL="0" indent="0">
              <a:buNone/>
            </a:pPr>
            <a:r>
              <a:rPr lang="es-ES" dirty="0">
                <a:sym typeface="Wingdings" panose="05000000000000000000" pitchFamily="2" charset="2"/>
              </a:rPr>
              <a:t>Pasamos la gramática para que la acepte </a:t>
            </a:r>
            <a:r>
              <a:rPr lang="es-ES" dirty="0" err="1">
                <a:sym typeface="Wingdings" panose="05000000000000000000" pitchFamily="2" charset="2"/>
              </a:rPr>
              <a:t>Jflap</a:t>
            </a:r>
            <a:r>
              <a:rPr lang="es-ES" dirty="0">
                <a:sym typeface="Wingdings" panose="05000000000000000000" pitchFamily="2" charset="2"/>
              </a:rPr>
              <a:t>:</a:t>
            </a:r>
          </a:p>
          <a:p>
            <a:pPr marL="0" indent="0">
              <a:buNone/>
            </a:pPr>
            <a:r>
              <a:rPr lang="es-ES" dirty="0">
                <a:sym typeface="Wingdings" panose="05000000000000000000" pitchFamily="2" charset="2"/>
              </a:rPr>
              <a:t>S  </a:t>
            </a:r>
            <a:r>
              <a:rPr lang="es-ES" dirty="0" err="1">
                <a:sym typeface="Wingdings" panose="05000000000000000000" pitchFamily="2" charset="2"/>
              </a:rPr>
              <a:t>map</a:t>
            </a:r>
            <a:r>
              <a:rPr lang="es-ES" dirty="0">
                <a:sym typeface="Wingdings" panose="05000000000000000000" pitchFamily="2" charset="2"/>
              </a:rPr>
              <a:t> ( O </a:t>
            </a:r>
            <a:r>
              <a:rPr lang="es-ES" dirty="0" err="1">
                <a:sym typeface="Wingdings" panose="05000000000000000000" pitchFamily="2" charset="2"/>
              </a:rPr>
              <a:t>const</a:t>
            </a:r>
            <a:r>
              <a:rPr lang="es-ES" dirty="0">
                <a:sym typeface="Wingdings" panose="05000000000000000000" pitchFamily="2" charset="2"/>
              </a:rPr>
              <a:t>, [L])</a:t>
            </a:r>
          </a:p>
          <a:p>
            <a:pPr marL="0" indent="0">
              <a:buNone/>
            </a:pPr>
            <a:r>
              <a:rPr lang="es-ES" dirty="0">
                <a:sym typeface="Wingdings" panose="05000000000000000000" pitchFamily="2" charset="2"/>
              </a:rPr>
              <a:t>L  </a:t>
            </a:r>
            <a:r>
              <a:rPr lang="es-ES" dirty="0" err="1">
                <a:sym typeface="Wingdings" panose="05000000000000000000" pitchFamily="2" charset="2"/>
              </a:rPr>
              <a:t>const</a:t>
            </a:r>
            <a:r>
              <a:rPr lang="es-ES" dirty="0">
                <a:sym typeface="Wingdings" panose="05000000000000000000" pitchFamily="2" charset="2"/>
              </a:rPr>
              <a:t> | L , </a:t>
            </a:r>
            <a:r>
              <a:rPr lang="es-ES" dirty="0" err="1">
                <a:sym typeface="Wingdings" panose="05000000000000000000" pitchFamily="2" charset="2"/>
              </a:rPr>
              <a:t>const</a:t>
            </a:r>
            <a:endParaRPr lang="es-ES" dirty="0">
              <a:sym typeface="Wingdings" panose="05000000000000000000" pitchFamily="2" charset="2"/>
            </a:endParaRPr>
          </a:p>
          <a:p>
            <a:pPr marL="0" indent="0">
              <a:buNone/>
            </a:pPr>
            <a:r>
              <a:rPr lang="es-ES" dirty="0">
                <a:sym typeface="Wingdings" panose="05000000000000000000" pitchFamily="2" charset="2"/>
              </a:rPr>
              <a:t>O  + | *</a:t>
            </a:r>
          </a:p>
          <a:p>
            <a:pPr marL="0" indent="0">
              <a:buNone/>
            </a:pPr>
            <a:endParaRPr lang="es-ES" dirty="0">
              <a:sym typeface="Wingdings" panose="05000000000000000000" pitchFamily="2" charset="2"/>
            </a:endParaRPr>
          </a:p>
          <a:p>
            <a:pPr marL="0" indent="0">
              <a:buNone/>
            </a:pPr>
            <a:r>
              <a:rPr lang="es-ES" dirty="0" err="1">
                <a:sym typeface="Wingdings" panose="05000000000000000000" pitchFamily="2" charset="2"/>
              </a:rPr>
              <a:t>Parser</a:t>
            </a:r>
            <a:r>
              <a:rPr lang="es-ES" dirty="0">
                <a:sym typeface="Wingdings" panose="05000000000000000000" pitchFamily="2" charset="2"/>
              </a:rPr>
              <a:t>:</a:t>
            </a:r>
            <a:r>
              <a:rPr lang="es-AR" dirty="0">
                <a:sym typeface="Wingdings" panose="05000000000000000000" pitchFamily="2" charset="2"/>
              </a:rPr>
              <a:t>			</a:t>
            </a:r>
            <a:endParaRPr lang="es-AR" dirty="0"/>
          </a:p>
        </p:txBody>
      </p:sp>
    </p:spTree>
    <p:extLst>
      <p:ext uri="{BB962C8B-B14F-4D97-AF65-F5344CB8AC3E}">
        <p14:creationId xmlns:p14="http://schemas.microsoft.com/office/powerpoint/2010/main" val="2652578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471737" y="0"/>
            <a:ext cx="9901238" cy="6586538"/>
          </a:xfrm>
        </p:spPr>
        <p:txBody>
          <a:bodyPr>
            <a:normAutofit/>
          </a:bodyPr>
          <a:lstStyle/>
          <a:p>
            <a:pPr marL="0" indent="0">
              <a:buNone/>
            </a:pPr>
            <a:endParaRPr lang="es-AR" dirty="0"/>
          </a:p>
          <a:p>
            <a:pPr marL="0" indent="0">
              <a:buNone/>
            </a:pPr>
            <a:r>
              <a:rPr lang="es-ES" dirty="0" err="1"/>
              <a:t>Parser</a:t>
            </a:r>
            <a:r>
              <a:rPr lang="es-ES" dirty="0"/>
              <a:t> LL de la función </a:t>
            </a:r>
            <a:r>
              <a:rPr lang="es-ES" dirty="0" err="1"/>
              <a:t>map</a:t>
            </a:r>
            <a:r>
              <a:rPr lang="es-ES" dirty="0"/>
              <a:t>:</a:t>
            </a:r>
          </a:p>
          <a:p>
            <a:pPr marL="0" indent="0">
              <a:buNone/>
            </a:pPr>
            <a:endParaRPr lang="es-ES" dirty="0">
              <a:sym typeface="Wingdings" panose="05000000000000000000" pitchFamily="2" charset="2"/>
            </a:endParaRPr>
          </a:p>
          <a:p>
            <a:pPr marL="0" indent="0">
              <a:buNone/>
            </a:pPr>
            <a:endParaRPr lang="es-ES" dirty="0">
              <a:sym typeface="Wingdings" panose="05000000000000000000" pitchFamily="2" charset="2"/>
            </a:endParaRPr>
          </a:p>
          <a:p>
            <a:pPr marL="0" indent="0">
              <a:buNone/>
            </a:pPr>
            <a:r>
              <a:rPr lang="es-ES" dirty="0" err="1">
                <a:sym typeface="Wingdings" panose="05000000000000000000" pitchFamily="2" charset="2"/>
              </a:rPr>
              <a:t>Parser</a:t>
            </a:r>
            <a:r>
              <a:rPr lang="es-ES" dirty="0">
                <a:sym typeface="Wingdings" panose="05000000000000000000" pitchFamily="2" charset="2"/>
              </a:rPr>
              <a:t>:</a:t>
            </a:r>
            <a:r>
              <a:rPr lang="es-AR" dirty="0">
                <a:sym typeface="Wingdings" panose="05000000000000000000" pitchFamily="2" charset="2"/>
              </a:rPr>
              <a:t>	</a:t>
            </a:r>
          </a:p>
          <a:p>
            <a:pPr marL="0" indent="0">
              <a:buNone/>
            </a:pPr>
            <a:r>
              <a:rPr lang="es-AR" dirty="0">
                <a:sym typeface="Wingdings" panose="05000000000000000000" pitchFamily="2" charset="2"/>
              </a:rPr>
              <a:t>		</a:t>
            </a:r>
            <a:endParaRPr lang="es-AR" dirty="0"/>
          </a:p>
        </p:txBody>
      </p:sp>
      <p:pic>
        <p:nvPicPr>
          <p:cNvPr id="4" name="Imagen 3">
            <a:extLst>
              <a:ext uri="{FF2B5EF4-FFF2-40B4-BE49-F238E27FC236}">
                <a16:creationId xmlns:a16="http://schemas.microsoft.com/office/drawing/2014/main" id="{B6470FAE-AF03-8B2F-C328-2CBB73227E00}"/>
              </a:ext>
            </a:extLst>
          </p:cNvPr>
          <p:cNvPicPr>
            <a:picLocks noChangeAspect="1"/>
          </p:cNvPicPr>
          <p:nvPr/>
        </p:nvPicPr>
        <p:blipFill>
          <a:blip r:embed="rId3"/>
          <a:stretch>
            <a:fillRect/>
          </a:stretch>
        </p:blipFill>
        <p:spPr>
          <a:xfrm>
            <a:off x="1471613" y="1185863"/>
            <a:ext cx="9644062" cy="5475447"/>
          </a:xfrm>
          <a:prstGeom prst="rect">
            <a:avLst/>
          </a:prstGeom>
        </p:spPr>
      </p:pic>
    </p:spTree>
    <p:extLst>
      <p:ext uri="{BB962C8B-B14F-4D97-AF65-F5344CB8AC3E}">
        <p14:creationId xmlns:p14="http://schemas.microsoft.com/office/powerpoint/2010/main" val="393366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92925" y="358103"/>
            <a:ext cx="8911687" cy="1280890"/>
          </a:xfrm>
        </p:spPr>
        <p:txBody>
          <a:bodyPr/>
          <a:lstStyle/>
          <a:p>
            <a:r>
              <a:rPr lang="es-AR" b="1" dirty="0"/>
              <a:t>Trabajo Práctico - 2023</a:t>
            </a:r>
          </a:p>
        </p:txBody>
      </p:sp>
      <p:sp>
        <p:nvSpPr>
          <p:cNvPr id="3" name="2 Marcador de contenido"/>
          <p:cNvSpPr>
            <a:spLocks noGrp="1"/>
          </p:cNvSpPr>
          <p:nvPr>
            <p:ph idx="1"/>
          </p:nvPr>
        </p:nvSpPr>
        <p:spPr>
          <a:xfrm>
            <a:off x="2028305" y="1357312"/>
            <a:ext cx="9443055" cy="5276243"/>
          </a:xfrm>
        </p:spPr>
        <p:txBody>
          <a:bodyPr>
            <a:noAutofit/>
          </a:bodyPr>
          <a:lstStyle/>
          <a:p>
            <a:pPr lvl="0"/>
            <a:r>
              <a:rPr lang="es-MX" sz="2000" b="1" i="1" dirty="0"/>
              <a:t>Objetivo del trabajo práctico</a:t>
            </a:r>
            <a:r>
              <a:rPr lang="es-MX" sz="2000" dirty="0"/>
              <a:t>: Escribir la gramática, en formato BNF, de un lenguaje de programación. Para ello deberá cumplir las siguientes consignas:</a:t>
            </a:r>
          </a:p>
          <a:p>
            <a:pPr marL="0" lvl="0" indent="0">
              <a:buNone/>
            </a:pPr>
            <a:endParaRPr lang="es-MX" sz="2000" dirty="0"/>
          </a:p>
          <a:p>
            <a:pPr lvl="1"/>
            <a:r>
              <a:rPr lang="es-MX" sz="2000" b="1" i="1" dirty="0"/>
              <a:t> Componentes  del lenguaje: </a:t>
            </a:r>
            <a:r>
              <a:rPr lang="es-MX" sz="2000" b="1" dirty="0"/>
              <a:t> </a:t>
            </a:r>
            <a:r>
              <a:rPr lang="es-MX" sz="2000" dirty="0"/>
              <a:t>Las palabras reservadas </a:t>
            </a:r>
            <a:r>
              <a:rPr lang="es-MX" sz="2000" b="1" dirty="0"/>
              <a:t> </a:t>
            </a:r>
            <a:r>
              <a:rPr lang="es-MX" sz="2000" b="1" dirty="0" err="1"/>
              <a:t>while</a:t>
            </a:r>
            <a:r>
              <a:rPr lang="es-MX" sz="2000" b="1" dirty="0"/>
              <a:t>, </a:t>
            </a:r>
            <a:r>
              <a:rPr lang="es-MX" sz="2000" b="1" dirty="0" err="1"/>
              <a:t>endwhile</a:t>
            </a:r>
            <a:r>
              <a:rPr lang="es-MX" sz="2000" b="1" dirty="0"/>
              <a:t>, in, do, </a:t>
            </a:r>
            <a:r>
              <a:rPr lang="es-MX" sz="2000" b="1" dirty="0" err="1"/>
              <a:t>read</a:t>
            </a:r>
            <a:r>
              <a:rPr lang="es-MX" sz="2000" b="1" dirty="0"/>
              <a:t>, </a:t>
            </a:r>
            <a:r>
              <a:rPr lang="es-MX" sz="2000" b="1" dirty="0" err="1"/>
              <a:t>print</a:t>
            </a:r>
            <a:r>
              <a:rPr lang="es-MX" sz="2000" b="1" dirty="0"/>
              <a:t>, </a:t>
            </a:r>
            <a:r>
              <a:rPr lang="es-MX" sz="2000" b="1" dirty="0" err="1"/>
              <a:t>integer</a:t>
            </a:r>
            <a:r>
              <a:rPr lang="es-MX" sz="2000" b="1" dirty="0"/>
              <a:t>, </a:t>
            </a:r>
            <a:r>
              <a:rPr lang="es-MX" sz="2000" b="1" dirty="0" err="1"/>
              <a:t>float</a:t>
            </a:r>
            <a:r>
              <a:rPr lang="es-MX" sz="2000" b="1" dirty="0"/>
              <a:t>, </a:t>
            </a:r>
            <a:r>
              <a:rPr lang="es-MX" sz="2000" b="1" dirty="0" err="1"/>
              <a:t>char</a:t>
            </a:r>
            <a:r>
              <a:rPr lang="es-MX" sz="2000" b="1" dirty="0"/>
              <a:t>, </a:t>
            </a:r>
            <a:r>
              <a:rPr lang="es-MX" sz="2000" b="1" dirty="0" err="1"/>
              <a:t>var</a:t>
            </a:r>
            <a:r>
              <a:rPr lang="es-MX" sz="2000" b="1" dirty="0"/>
              <a:t>, </a:t>
            </a:r>
            <a:r>
              <a:rPr lang="es-MX" sz="2000" b="1" dirty="0" err="1"/>
              <a:t>endvar</a:t>
            </a:r>
            <a:r>
              <a:rPr lang="es-MX" sz="2000" b="1" dirty="0"/>
              <a:t>, </a:t>
            </a:r>
            <a:r>
              <a:rPr lang="es-MX" sz="2000" b="1" dirty="0" err="1"/>
              <a:t>prog</a:t>
            </a:r>
            <a:r>
              <a:rPr lang="es-MX" sz="2000" b="1" dirty="0"/>
              <a:t>, </a:t>
            </a:r>
            <a:r>
              <a:rPr lang="es-MX" sz="2000" b="1" dirty="0" err="1"/>
              <a:t>endprog</a:t>
            </a:r>
            <a:r>
              <a:rPr lang="es-MX" sz="2000" b="1" dirty="0"/>
              <a:t>, </a:t>
            </a:r>
            <a:r>
              <a:rPr lang="es-MX" sz="2000" b="1" dirty="0" err="1"/>
              <a:t>map</a:t>
            </a:r>
            <a:r>
              <a:rPr lang="es-MX" sz="2000" b="1" dirty="0"/>
              <a:t> </a:t>
            </a:r>
            <a:r>
              <a:rPr lang="es-MX" sz="2000" dirty="0"/>
              <a:t>son símbolos terminales. Los identificadores de variables  numéricas </a:t>
            </a:r>
            <a:r>
              <a:rPr lang="es-MX" sz="2000" b="1" dirty="0"/>
              <a:t>id</a:t>
            </a:r>
            <a:r>
              <a:rPr lang="es-MX" sz="2000" dirty="0"/>
              <a:t>  y las constantes numéricas </a:t>
            </a:r>
            <a:r>
              <a:rPr lang="es-MX" sz="2000" b="1" dirty="0" err="1"/>
              <a:t>const</a:t>
            </a:r>
            <a:r>
              <a:rPr lang="es-MX" sz="2000" dirty="0"/>
              <a:t> son terminales. Los operadores aritméticos, lógicos y de asignación son terminales. Los símbolos: coma, punto y coma, corchetes, paréntesis, símbolo de pregunta y de igualdad son terminales.</a:t>
            </a:r>
          </a:p>
          <a:p>
            <a:pPr marL="457200" lvl="1" indent="0">
              <a:buNone/>
            </a:pPr>
            <a:endParaRPr lang="es-MX" sz="2000" dirty="0"/>
          </a:p>
          <a:p>
            <a:pPr lvl="1"/>
            <a:r>
              <a:rPr lang="es-MX" sz="2000" b="1" i="1" dirty="0"/>
              <a:t>Estructura del programa</a:t>
            </a:r>
            <a:r>
              <a:rPr lang="es-MX" sz="2000" b="1" dirty="0"/>
              <a:t>: </a:t>
            </a:r>
            <a:r>
              <a:rPr lang="es-MX" sz="2000" dirty="0"/>
              <a:t>Tendrá un bloque de declaración de variables con sus tipos y un bloque de sentencias.</a:t>
            </a:r>
          </a:p>
          <a:p>
            <a:pPr marL="457200" lvl="1" indent="0">
              <a:buNone/>
            </a:pPr>
            <a:endParaRPr lang="es-MX" sz="2000" b="1" i="1" dirty="0"/>
          </a:p>
          <a:p>
            <a:pPr marL="457200" lvl="1" indent="0">
              <a:buNone/>
            </a:pPr>
            <a:endParaRPr lang="es-AR" sz="2000" b="1" dirty="0"/>
          </a:p>
        </p:txBody>
      </p:sp>
    </p:spTree>
    <p:extLst>
      <p:ext uri="{BB962C8B-B14F-4D97-AF65-F5344CB8AC3E}">
        <p14:creationId xmlns:p14="http://schemas.microsoft.com/office/powerpoint/2010/main" val="1017125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92925" y="358103"/>
            <a:ext cx="8911687" cy="599160"/>
          </a:xfrm>
        </p:spPr>
        <p:txBody>
          <a:bodyPr>
            <a:normAutofit fontScale="90000"/>
          </a:bodyPr>
          <a:lstStyle/>
          <a:p>
            <a:r>
              <a:rPr lang="es-AR" dirty="0"/>
              <a:t>Trabajo Práctico - 2023</a:t>
            </a:r>
          </a:p>
        </p:txBody>
      </p:sp>
      <p:sp>
        <p:nvSpPr>
          <p:cNvPr id="3" name="2 Marcador de contenido"/>
          <p:cNvSpPr>
            <a:spLocks noGrp="1"/>
          </p:cNvSpPr>
          <p:nvPr>
            <p:ph idx="1"/>
          </p:nvPr>
        </p:nvSpPr>
        <p:spPr>
          <a:xfrm>
            <a:off x="1628775" y="1100138"/>
            <a:ext cx="10563224" cy="5500687"/>
          </a:xfrm>
        </p:spPr>
        <p:txBody>
          <a:bodyPr>
            <a:noAutofit/>
          </a:bodyPr>
          <a:lstStyle/>
          <a:p>
            <a:pPr marL="0" lvl="0" indent="0">
              <a:buNone/>
            </a:pPr>
            <a:endParaRPr lang="es-MX" sz="2000" dirty="0"/>
          </a:p>
          <a:p>
            <a:pPr lvl="1"/>
            <a:r>
              <a:rPr lang="es-MX" sz="2000" b="1" i="1" dirty="0"/>
              <a:t>Declaración de variables y tipos: </a:t>
            </a:r>
            <a:r>
              <a:rPr lang="es-MX" sz="2000" i="1" dirty="0"/>
              <a:t>Todas las variables del programa deben ser declaradas dentro de un bloque especial para ese fin, delimitado por las palabras </a:t>
            </a:r>
            <a:r>
              <a:rPr lang="es-MX" sz="2000" b="1" i="1" dirty="0" err="1"/>
              <a:t>var</a:t>
            </a:r>
            <a:r>
              <a:rPr lang="es-MX" sz="2000" b="1" i="1" dirty="0"/>
              <a:t> y </a:t>
            </a:r>
            <a:r>
              <a:rPr lang="es-MX" sz="2000" b="1" i="1" dirty="0" err="1"/>
              <a:t>endvar</a:t>
            </a:r>
            <a:r>
              <a:rPr lang="es-MX" sz="2000" i="1" dirty="0"/>
              <a:t>, siguiendo el siguiente formato:</a:t>
            </a:r>
          </a:p>
          <a:p>
            <a:pPr marL="457200" lvl="1" indent="0">
              <a:buNone/>
            </a:pPr>
            <a:endParaRPr lang="es-MX" sz="2000" i="1" dirty="0"/>
          </a:p>
          <a:p>
            <a:pPr marL="457200" lvl="1" indent="0">
              <a:buNone/>
            </a:pPr>
            <a:r>
              <a:rPr lang="es-MX" sz="2000" i="1" dirty="0"/>
              <a:t>	</a:t>
            </a:r>
            <a:r>
              <a:rPr lang="es-MX" sz="2000" b="1" i="1" dirty="0" err="1"/>
              <a:t>var</a:t>
            </a:r>
            <a:endParaRPr lang="es-MX" sz="2000" b="1" i="1" dirty="0"/>
          </a:p>
          <a:p>
            <a:pPr marL="457200" lvl="1" indent="0">
              <a:buNone/>
            </a:pPr>
            <a:r>
              <a:rPr lang="es-MX" sz="2000" i="1" dirty="0"/>
              <a:t>		Línea de declaración de variables-tipos</a:t>
            </a:r>
          </a:p>
          <a:p>
            <a:pPr marL="457200" lvl="1" indent="0">
              <a:buNone/>
            </a:pPr>
            <a:r>
              <a:rPr lang="es-MX" sz="2000" i="1" dirty="0"/>
              <a:t>	</a:t>
            </a:r>
            <a:r>
              <a:rPr lang="es-MX" sz="2000" b="1" i="1" dirty="0" err="1"/>
              <a:t>endvar</a:t>
            </a:r>
            <a:endParaRPr lang="es-MX" sz="2000" b="1" i="1" dirty="0"/>
          </a:p>
          <a:p>
            <a:pPr marL="457200" lvl="1" indent="0">
              <a:buNone/>
            </a:pPr>
            <a:endParaRPr lang="es-MX" sz="2000" b="1" i="1" dirty="0"/>
          </a:p>
          <a:p>
            <a:pPr marL="457200" lvl="1" indent="0">
              <a:buNone/>
            </a:pPr>
            <a:r>
              <a:rPr lang="es-MX" sz="2000" i="1" dirty="0"/>
              <a:t>Lista de declaración de variables-tipos tendrá la estructura:</a:t>
            </a:r>
          </a:p>
          <a:p>
            <a:pPr marL="457200" lvl="1" indent="0">
              <a:buNone/>
            </a:pPr>
            <a:r>
              <a:rPr lang="es-MX" sz="2000" i="1" dirty="0"/>
              <a:t>	[Lista de variables] = [Lista de tipos]</a:t>
            </a:r>
          </a:p>
        </p:txBody>
      </p:sp>
    </p:spTree>
    <p:extLst>
      <p:ext uri="{BB962C8B-B14F-4D97-AF65-F5344CB8AC3E}">
        <p14:creationId xmlns:p14="http://schemas.microsoft.com/office/powerpoint/2010/main" val="4263149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92925" y="358103"/>
            <a:ext cx="8911687" cy="599160"/>
          </a:xfrm>
        </p:spPr>
        <p:txBody>
          <a:bodyPr>
            <a:normAutofit fontScale="90000"/>
          </a:bodyPr>
          <a:lstStyle/>
          <a:p>
            <a:r>
              <a:rPr lang="es-AR" dirty="0"/>
              <a:t>Trabajo Práctico - 2023</a:t>
            </a:r>
          </a:p>
        </p:txBody>
      </p:sp>
      <p:sp>
        <p:nvSpPr>
          <p:cNvPr id="3" name="2 Marcador de contenido"/>
          <p:cNvSpPr>
            <a:spLocks noGrp="1"/>
          </p:cNvSpPr>
          <p:nvPr>
            <p:ph idx="1"/>
          </p:nvPr>
        </p:nvSpPr>
        <p:spPr>
          <a:xfrm>
            <a:off x="2028305" y="1071561"/>
            <a:ext cx="9701733" cy="5629277"/>
          </a:xfrm>
        </p:spPr>
        <p:txBody>
          <a:bodyPr>
            <a:noAutofit/>
          </a:bodyPr>
          <a:lstStyle/>
          <a:p>
            <a:pPr marL="457200" lvl="1" indent="0">
              <a:buNone/>
            </a:pPr>
            <a:r>
              <a:rPr lang="es-AR" sz="2000" dirty="0"/>
              <a:t>Lista de variables: es una lista no vacía de identificadores separadas por comas encerradas entre corchetes.</a:t>
            </a:r>
          </a:p>
          <a:p>
            <a:pPr marL="457200" lvl="1" indent="0">
              <a:buNone/>
            </a:pPr>
            <a:r>
              <a:rPr lang="es-AR" sz="2000" dirty="0"/>
              <a:t>Lista de tipos: es una lista no vacía de tipos (</a:t>
            </a:r>
            <a:r>
              <a:rPr lang="es-AR" sz="2000" b="1" dirty="0" err="1"/>
              <a:t>integer</a:t>
            </a:r>
            <a:r>
              <a:rPr lang="es-AR" sz="2000" b="1" dirty="0"/>
              <a:t>, </a:t>
            </a:r>
            <a:r>
              <a:rPr lang="es-AR" sz="2000" b="1" dirty="0" err="1"/>
              <a:t>float</a:t>
            </a:r>
            <a:r>
              <a:rPr lang="es-AR" sz="2000" b="1" dirty="0"/>
              <a:t>, </a:t>
            </a:r>
            <a:r>
              <a:rPr lang="es-AR" sz="2000" b="1" dirty="0" err="1"/>
              <a:t>char</a:t>
            </a:r>
            <a:r>
              <a:rPr lang="es-AR" sz="2000" dirty="0"/>
              <a:t>), separados por comas y encerrados entre corchetes.</a:t>
            </a:r>
          </a:p>
          <a:p>
            <a:pPr marL="457200" lvl="1" indent="0">
              <a:buNone/>
            </a:pPr>
            <a:r>
              <a:rPr lang="es-AR" sz="2000" dirty="0"/>
              <a:t>Hay un símbolo = entre ambas listas.</a:t>
            </a:r>
          </a:p>
          <a:p>
            <a:pPr marL="457200" lvl="1" indent="0">
              <a:buNone/>
            </a:pPr>
            <a:r>
              <a:rPr lang="es-AR" sz="2000" dirty="0"/>
              <a:t>Cada variable se debe corresponder con cada tipo según su posición. No pueden existir más variables que tipos ni más tipos que variables. Pueden existir varias Líneas de declaración de variables-tipos.</a:t>
            </a:r>
          </a:p>
          <a:p>
            <a:pPr marL="0" lvl="0" indent="0">
              <a:buNone/>
            </a:pPr>
            <a:endParaRPr lang="es-MX" sz="2000" dirty="0"/>
          </a:p>
          <a:p>
            <a:pPr marL="457200" lvl="1" indent="0">
              <a:buNone/>
            </a:pPr>
            <a:r>
              <a:rPr lang="es-MX" sz="2000" b="1" i="1" dirty="0"/>
              <a:t>Ejemplo:</a:t>
            </a:r>
            <a:endParaRPr lang="es-MX" sz="2000" i="1" dirty="0"/>
          </a:p>
          <a:p>
            <a:pPr marL="457200" lvl="1" indent="0">
              <a:buNone/>
            </a:pPr>
            <a:r>
              <a:rPr lang="es-MX" sz="2000" i="1" dirty="0"/>
              <a:t>	</a:t>
            </a:r>
            <a:r>
              <a:rPr lang="es-MX" sz="2000" b="1" i="1" dirty="0" err="1"/>
              <a:t>var</a:t>
            </a:r>
            <a:endParaRPr lang="es-MX" sz="2000" b="1" i="1" dirty="0"/>
          </a:p>
          <a:p>
            <a:pPr marL="457200" lvl="1" indent="0">
              <a:buNone/>
            </a:pPr>
            <a:r>
              <a:rPr lang="es-MX" sz="2000" i="1" dirty="0"/>
              <a:t>		</a:t>
            </a:r>
            <a:r>
              <a:rPr lang="es-MX" sz="2000" b="1" i="1" dirty="0"/>
              <a:t>[ id, id, id] = [</a:t>
            </a:r>
            <a:r>
              <a:rPr lang="es-MX" sz="2000" b="1" i="1" dirty="0" err="1"/>
              <a:t>float</a:t>
            </a:r>
            <a:r>
              <a:rPr lang="es-MX" sz="2000" b="1" i="1" dirty="0"/>
              <a:t>, </a:t>
            </a:r>
            <a:r>
              <a:rPr lang="es-MX" sz="2000" b="1" i="1" dirty="0" err="1"/>
              <a:t>float</a:t>
            </a:r>
            <a:r>
              <a:rPr lang="es-MX" sz="2000" b="1" i="1" dirty="0"/>
              <a:t>, </a:t>
            </a:r>
            <a:r>
              <a:rPr lang="es-MX" sz="2000" b="1" i="1" dirty="0" err="1"/>
              <a:t>char</a:t>
            </a:r>
            <a:r>
              <a:rPr lang="es-MX" sz="2000" b="1" i="1" dirty="0"/>
              <a:t>]</a:t>
            </a:r>
          </a:p>
          <a:p>
            <a:pPr marL="457200" lvl="1" indent="0">
              <a:buNone/>
            </a:pPr>
            <a:r>
              <a:rPr lang="es-MX" sz="2000" b="1" i="1" dirty="0"/>
              <a:t>	      [ id, id ] = [ </a:t>
            </a:r>
            <a:r>
              <a:rPr lang="es-MX" sz="2000" b="1" i="1" dirty="0" err="1"/>
              <a:t>integer</a:t>
            </a:r>
            <a:r>
              <a:rPr lang="es-MX" sz="2000" b="1" i="1" dirty="0"/>
              <a:t>, </a:t>
            </a:r>
            <a:r>
              <a:rPr lang="es-MX" sz="2000" b="1" i="1" dirty="0" err="1"/>
              <a:t>float</a:t>
            </a:r>
            <a:r>
              <a:rPr lang="es-MX" sz="2000" b="1" i="1" dirty="0"/>
              <a:t>]</a:t>
            </a:r>
          </a:p>
          <a:p>
            <a:pPr marL="457200" lvl="1" indent="0">
              <a:buNone/>
            </a:pPr>
            <a:r>
              <a:rPr lang="es-MX" sz="2000" i="1" dirty="0"/>
              <a:t>	</a:t>
            </a:r>
            <a:r>
              <a:rPr lang="es-MX" sz="2000" b="1" i="1" dirty="0" err="1"/>
              <a:t>endvar</a:t>
            </a:r>
            <a:endParaRPr lang="es-MX" sz="2000" b="1" i="1" dirty="0"/>
          </a:p>
          <a:p>
            <a:pPr marL="457200" lvl="1" indent="0">
              <a:buNone/>
            </a:pPr>
            <a:endParaRPr lang="es-MX" sz="2000" b="1" i="1" dirty="0"/>
          </a:p>
          <a:p>
            <a:pPr marL="457200" lvl="1" indent="0">
              <a:buNone/>
            </a:pPr>
            <a:endParaRPr lang="es-MX" sz="2000" b="1" i="1" dirty="0"/>
          </a:p>
        </p:txBody>
      </p:sp>
    </p:spTree>
    <p:extLst>
      <p:ext uri="{BB962C8B-B14F-4D97-AF65-F5344CB8AC3E}">
        <p14:creationId xmlns:p14="http://schemas.microsoft.com/office/powerpoint/2010/main" val="1821614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2200276" y="728664"/>
            <a:ext cx="9300624" cy="5986462"/>
          </a:xfrm>
        </p:spPr>
        <p:txBody>
          <a:bodyPr>
            <a:noAutofit/>
          </a:bodyPr>
          <a:lstStyle/>
          <a:p>
            <a:pPr>
              <a:buNone/>
            </a:pPr>
            <a:endParaRPr lang="es-MX" sz="2000" b="1" i="1" dirty="0">
              <a:latin typeface="+mj-lt"/>
            </a:endParaRPr>
          </a:p>
          <a:p>
            <a:pPr lvl="1"/>
            <a:r>
              <a:rPr lang="es-MX" sz="2000" b="1" i="1" dirty="0">
                <a:latin typeface="+mj-lt"/>
              </a:rPr>
              <a:t> Bloque de sentencias: </a:t>
            </a:r>
            <a:r>
              <a:rPr lang="es-MX" sz="2000" dirty="0">
                <a:latin typeface="+mj-lt"/>
              </a:rPr>
              <a:t>Todas las sentencias del programa deberán ser declaradas dentro de un bloque especial para tal fin, delimitado por las palabras reservadas </a:t>
            </a:r>
            <a:r>
              <a:rPr lang="es-MX" sz="2000" b="1" dirty="0" err="1">
                <a:latin typeface="+mj-lt"/>
              </a:rPr>
              <a:t>prog</a:t>
            </a:r>
            <a:r>
              <a:rPr lang="es-MX" sz="2000" b="1" dirty="0">
                <a:latin typeface="+mj-lt"/>
              </a:rPr>
              <a:t> y </a:t>
            </a:r>
            <a:r>
              <a:rPr lang="es-MX" sz="2000" b="1" dirty="0" err="1">
                <a:latin typeface="+mj-lt"/>
              </a:rPr>
              <a:t>endprog</a:t>
            </a:r>
            <a:r>
              <a:rPr lang="es-MX" sz="2000" dirty="0">
                <a:latin typeface="+mj-lt"/>
              </a:rPr>
              <a:t>, siguiendo el siguiente formato:</a:t>
            </a:r>
          </a:p>
          <a:p>
            <a:pPr marL="457200" lvl="1" indent="0">
              <a:buNone/>
            </a:pPr>
            <a:r>
              <a:rPr lang="es-MX" sz="2000" dirty="0">
                <a:latin typeface="+mj-lt"/>
              </a:rPr>
              <a:t>		</a:t>
            </a:r>
            <a:r>
              <a:rPr lang="es-MX" sz="2000" b="1" dirty="0" err="1">
                <a:latin typeface="+mj-lt"/>
              </a:rPr>
              <a:t>prog</a:t>
            </a:r>
            <a:endParaRPr lang="es-MX" sz="2000" b="1" dirty="0">
              <a:latin typeface="+mj-lt"/>
            </a:endParaRPr>
          </a:p>
          <a:p>
            <a:pPr marL="457200" lvl="1" indent="0">
              <a:buNone/>
            </a:pPr>
            <a:r>
              <a:rPr lang="es-MX" sz="2000" dirty="0">
                <a:latin typeface="+mj-lt"/>
              </a:rPr>
              <a:t>			Lista de sentencias</a:t>
            </a:r>
          </a:p>
          <a:p>
            <a:pPr marL="457200" lvl="1" indent="0">
              <a:buNone/>
            </a:pPr>
            <a:r>
              <a:rPr lang="es-MX" sz="2000" dirty="0">
                <a:latin typeface="+mj-lt"/>
              </a:rPr>
              <a:t>		</a:t>
            </a:r>
            <a:r>
              <a:rPr lang="es-MX" sz="2000" b="1" dirty="0" err="1">
                <a:latin typeface="+mj-lt"/>
              </a:rPr>
              <a:t>endprog</a:t>
            </a:r>
            <a:endParaRPr lang="es-MX" sz="2000" b="1" dirty="0">
              <a:latin typeface="+mj-lt"/>
            </a:endParaRPr>
          </a:p>
          <a:p>
            <a:pPr marL="457200" lvl="1" indent="0">
              <a:buNone/>
            </a:pPr>
            <a:endParaRPr lang="es-MX" sz="2000" b="1" dirty="0">
              <a:latin typeface="+mj-lt"/>
            </a:endParaRPr>
          </a:p>
          <a:p>
            <a:pPr marL="457200" lvl="1" indent="0">
              <a:buNone/>
            </a:pPr>
            <a:r>
              <a:rPr lang="es-MX" sz="2000" dirty="0">
                <a:latin typeface="+mj-lt"/>
              </a:rPr>
              <a:t>Lista de sentencias es una o más sentencias de las que se enumeran a continuación</a:t>
            </a:r>
            <a:r>
              <a:rPr lang="es-MX" sz="2000" b="1" dirty="0">
                <a:latin typeface="+mj-lt"/>
              </a:rPr>
              <a:t>.</a:t>
            </a:r>
          </a:p>
          <a:p>
            <a:pPr marL="457200" lvl="1" indent="0">
              <a:buNone/>
            </a:pPr>
            <a:endParaRPr lang="es-MX" sz="2000" b="1" dirty="0">
              <a:latin typeface="+mj-lt"/>
            </a:endParaRPr>
          </a:p>
          <a:p>
            <a:pPr marL="457200" lvl="1" indent="0">
              <a:buNone/>
            </a:pPr>
            <a:r>
              <a:rPr lang="es-MX" sz="2000" b="1" dirty="0">
                <a:latin typeface="+mj-lt"/>
              </a:rPr>
              <a:t>Nota: El bloque de declaración de variables y tipos debe ser anterior al bloque de sentencias.</a:t>
            </a:r>
          </a:p>
          <a:p>
            <a:pPr marL="457200" lvl="1" indent="0">
              <a:buNone/>
            </a:pPr>
            <a:endParaRPr lang="es-MX" sz="2000" b="1" dirty="0">
              <a:latin typeface="+mj-lt"/>
            </a:endParaRPr>
          </a:p>
          <a:p>
            <a:pPr marL="457200" lvl="1" indent="0">
              <a:buNone/>
            </a:pPr>
            <a:endParaRPr lang="es-AR" sz="2000" dirty="0"/>
          </a:p>
        </p:txBody>
      </p:sp>
      <p:sp>
        <p:nvSpPr>
          <p:cNvPr id="5" name="1 Título"/>
          <p:cNvSpPr>
            <a:spLocks noGrp="1"/>
          </p:cNvSpPr>
          <p:nvPr>
            <p:ph type="title"/>
          </p:nvPr>
        </p:nvSpPr>
        <p:spPr>
          <a:xfrm>
            <a:off x="2592926" y="142875"/>
            <a:ext cx="8708488" cy="728663"/>
          </a:xfrm>
        </p:spPr>
        <p:txBody>
          <a:bodyPr>
            <a:normAutofit/>
          </a:bodyPr>
          <a:lstStyle/>
          <a:p>
            <a:r>
              <a:rPr lang="es-AR" sz="3200" dirty="0"/>
              <a:t>Trabajo Práctico - 2023</a:t>
            </a:r>
          </a:p>
        </p:txBody>
      </p:sp>
    </p:spTree>
    <p:extLst>
      <p:ext uri="{BB962C8B-B14F-4D97-AF65-F5344CB8AC3E}">
        <p14:creationId xmlns:p14="http://schemas.microsoft.com/office/powerpoint/2010/main" val="2204727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2589212" y="1030778"/>
            <a:ext cx="8911687" cy="5684347"/>
          </a:xfrm>
        </p:spPr>
        <p:txBody>
          <a:bodyPr>
            <a:noAutofit/>
          </a:bodyPr>
          <a:lstStyle/>
          <a:p>
            <a:pPr>
              <a:buNone/>
            </a:pPr>
            <a:endParaRPr lang="es-MX" sz="2000" b="1" i="1" dirty="0">
              <a:latin typeface="+mj-lt"/>
            </a:endParaRPr>
          </a:p>
          <a:p>
            <a:pPr lvl="1"/>
            <a:r>
              <a:rPr lang="es-MX" sz="2000" b="1" i="1" dirty="0">
                <a:latin typeface="+mj-lt"/>
              </a:rPr>
              <a:t> Sentencias y funciones:</a:t>
            </a:r>
          </a:p>
          <a:p>
            <a:pPr marL="457200" lvl="1" indent="0">
              <a:buNone/>
            </a:pPr>
            <a:endParaRPr lang="es-MX" sz="2000" b="1" dirty="0">
              <a:latin typeface="+mj-lt"/>
            </a:endParaRPr>
          </a:p>
          <a:p>
            <a:pPr marL="457200" lvl="1" indent="0">
              <a:buNone/>
            </a:pPr>
            <a:r>
              <a:rPr lang="es-MX" sz="2000" b="1" i="1" dirty="0">
                <a:latin typeface="+mj-lt"/>
              </a:rPr>
              <a:t>Sentencia de Asignación (operador de asignación es :=). </a:t>
            </a:r>
            <a:r>
              <a:rPr lang="es-MX" sz="2000" dirty="0">
                <a:latin typeface="+mj-lt"/>
              </a:rPr>
              <a:t>La sentencia de asignación puede ser simple: </a:t>
            </a:r>
            <a:r>
              <a:rPr lang="es-MX" sz="2000" b="1" dirty="0">
                <a:latin typeface="+mj-lt"/>
              </a:rPr>
              <a:t>id :</a:t>
            </a:r>
            <a:r>
              <a:rPr lang="es-MX" sz="2000" dirty="0">
                <a:latin typeface="+mj-lt"/>
              </a:rPr>
              <a:t>= expresión, o bien múltiple: </a:t>
            </a:r>
            <a:r>
              <a:rPr lang="es-MX" sz="2000" b="1" dirty="0">
                <a:latin typeface="+mj-lt"/>
              </a:rPr>
              <a:t>id:=id:=id:=</a:t>
            </a:r>
            <a:r>
              <a:rPr lang="es-MX" sz="2000" dirty="0">
                <a:latin typeface="+mj-lt"/>
              </a:rPr>
              <a:t>expresión. Expresión se refiere a expresión aritmética. </a:t>
            </a:r>
          </a:p>
          <a:p>
            <a:pPr marL="457200" lvl="1" indent="0">
              <a:buNone/>
            </a:pPr>
            <a:r>
              <a:rPr lang="es-MX" sz="2000" dirty="0">
                <a:latin typeface="+mj-lt"/>
              </a:rPr>
              <a:t>Definir además la sintaxis de expresión aritmética completa (suma, resta, multiplicación y división de identificadores de variables y constantes numéricas), </a:t>
            </a:r>
            <a:r>
              <a:rPr lang="es-MX" sz="2000" u="sng" dirty="0">
                <a:latin typeface="+mj-lt"/>
              </a:rPr>
              <a:t>cumpliendo con las precedencias matemáticas.</a:t>
            </a:r>
          </a:p>
          <a:p>
            <a:pPr marL="457200" lvl="1" indent="0">
              <a:buNone/>
            </a:pPr>
            <a:endParaRPr lang="es-MX" sz="2000" u="sng" dirty="0">
              <a:latin typeface="+mj-lt"/>
            </a:endParaRPr>
          </a:p>
          <a:p>
            <a:pPr marL="457200" lvl="1" indent="0">
              <a:buNone/>
            </a:pPr>
            <a:r>
              <a:rPr lang="es-MX" sz="2000" b="1" i="1" dirty="0">
                <a:latin typeface="+mj-lt"/>
              </a:rPr>
              <a:t>Ejemplo de expresiones aritméticas:</a:t>
            </a:r>
          </a:p>
          <a:p>
            <a:pPr marL="457200" lvl="1" indent="0">
              <a:buNone/>
            </a:pPr>
            <a:r>
              <a:rPr lang="es-AR" sz="2000" dirty="0"/>
              <a:t>		</a:t>
            </a:r>
            <a:r>
              <a:rPr lang="es-AR" sz="2000" b="1" dirty="0"/>
              <a:t>id + id * </a:t>
            </a:r>
            <a:r>
              <a:rPr lang="es-AR" sz="2000" b="1" dirty="0" err="1"/>
              <a:t>const</a:t>
            </a:r>
            <a:r>
              <a:rPr lang="es-AR" sz="2000" b="1" dirty="0"/>
              <a:t> </a:t>
            </a:r>
          </a:p>
          <a:p>
            <a:pPr marL="457200" lvl="1" indent="0">
              <a:buNone/>
            </a:pPr>
            <a:r>
              <a:rPr lang="es-AR" sz="2000" b="1" dirty="0"/>
              <a:t>		(id + id ) * id</a:t>
            </a:r>
          </a:p>
        </p:txBody>
      </p:sp>
      <p:sp>
        <p:nvSpPr>
          <p:cNvPr id="5" name="1 Título"/>
          <p:cNvSpPr>
            <a:spLocks noGrp="1"/>
          </p:cNvSpPr>
          <p:nvPr>
            <p:ph type="title"/>
          </p:nvPr>
        </p:nvSpPr>
        <p:spPr>
          <a:xfrm>
            <a:off x="2592926" y="142875"/>
            <a:ext cx="8708488" cy="728663"/>
          </a:xfrm>
        </p:spPr>
        <p:txBody>
          <a:bodyPr>
            <a:normAutofit/>
          </a:bodyPr>
          <a:lstStyle/>
          <a:p>
            <a:r>
              <a:rPr lang="es-AR" sz="3200" dirty="0"/>
              <a:t>Trabajo Práctico - 2023</a:t>
            </a:r>
          </a:p>
        </p:txBody>
      </p:sp>
    </p:spTree>
    <p:extLst>
      <p:ext uri="{BB962C8B-B14F-4D97-AF65-F5344CB8AC3E}">
        <p14:creationId xmlns:p14="http://schemas.microsoft.com/office/powerpoint/2010/main" val="1343747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2589212" y="1314450"/>
            <a:ext cx="8911687" cy="5400675"/>
          </a:xfrm>
        </p:spPr>
        <p:txBody>
          <a:bodyPr>
            <a:noAutofit/>
          </a:bodyPr>
          <a:lstStyle/>
          <a:p>
            <a:pPr>
              <a:buNone/>
            </a:pPr>
            <a:endParaRPr lang="es-AR" sz="2000" b="1" dirty="0"/>
          </a:p>
          <a:p>
            <a:pPr marL="457200" lvl="1" indent="0">
              <a:buNone/>
            </a:pPr>
            <a:r>
              <a:rPr lang="es-MX" sz="2000" b="1" i="1" dirty="0">
                <a:latin typeface="+mj-lt"/>
              </a:rPr>
              <a:t>Sentencia </a:t>
            </a:r>
            <a:r>
              <a:rPr lang="es-MX" sz="2000" b="1" i="1" dirty="0" err="1">
                <a:latin typeface="+mj-lt"/>
              </a:rPr>
              <a:t>while</a:t>
            </a:r>
            <a:r>
              <a:rPr lang="es-MX" sz="2000" b="1" dirty="0">
                <a:latin typeface="+mj-lt"/>
              </a:rPr>
              <a:t>: </a:t>
            </a:r>
            <a:r>
              <a:rPr lang="es-MX" sz="2000" dirty="0">
                <a:latin typeface="+mj-lt"/>
              </a:rPr>
              <a:t>La sentencia </a:t>
            </a:r>
            <a:r>
              <a:rPr lang="es-MX" sz="2000" b="1" dirty="0" err="1">
                <a:latin typeface="+mj-lt"/>
              </a:rPr>
              <a:t>while</a:t>
            </a:r>
            <a:r>
              <a:rPr lang="es-MX" sz="2000" dirty="0">
                <a:latin typeface="+mj-lt"/>
              </a:rPr>
              <a:t> tiene la siguiente estructura:</a:t>
            </a:r>
          </a:p>
          <a:p>
            <a:pPr marL="457200" lvl="1" indent="0">
              <a:buNone/>
            </a:pPr>
            <a:endParaRPr lang="es-MX" sz="2000" dirty="0">
              <a:latin typeface="+mj-lt"/>
            </a:endParaRPr>
          </a:p>
          <a:p>
            <a:pPr marL="457200" lvl="1" indent="0">
              <a:buNone/>
            </a:pPr>
            <a:r>
              <a:rPr lang="es-ES" sz="2000" b="1" dirty="0" err="1">
                <a:effectLst/>
                <a:latin typeface="+mj-lt"/>
                <a:ea typeface="Times New Roman" panose="02020603050405020304" pitchFamily="18" charset="0"/>
              </a:rPr>
              <a:t>while</a:t>
            </a:r>
            <a:r>
              <a:rPr lang="es-ES" sz="2000" dirty="0">
                <a:effectLst/>
                <a:latin typeface="+mj-lt"/>
                <a:ea typeface="Times New Roman" panose="02020603050405020304" pitchFamily="18" charset="0"/>
              </a:rPr>
              <a:t> </a:t>
            </a:r>
            <a:r>
              <a:rPr lang="es-ES" sz="2000" b="1" dirty="0">
                <a:effectLst/>
                <a:latin typeface="+mj-lt"/>
                <a:ea typeface="Times New Roman" panose="02020603050405020304" pitchFamily="18" charset="0"/>
              </a:rPr>
              <a:t>(</a:t>
            </a:r>
            <a:r>
              <a:rPr lang="es-ES" sz="2000" b="1" dirty="0">
                <a:latin typeface="+mj-lt"/>
                <a:ea typeface="Times New Roman" panose="02020603050405020304" pitchFamily="18" charset="0"/>
              </a:rPr>
              <a:t>id</a:t>
            </a:r>
            <a:r>
              <a:rPr lang="es-ES" sz="2000" b="1" dirty="0">
                <a:effectLst/>
                <a:latin typeface="+mj-lt"/>
                <a:ea typeface="Times New Roman" panose="02020603050405020304" pitchFamily="18" charset="0"/>
              </a:rPr>
              <a:t> in [</a:t>
            </a:r>
            <a:r>
              <a:rPr lang="es-ES" sz="2000" dirty="0">
                <a:effectLst/>
                <a:latin typeface="+mj-lt"/>
                <a:ea typeface="Times New Roman" panose="02020603050405020304" pitchFamily="18" charset="0"/>
              </a:rPr>
              <a:t>Lista de Expresiones</a:t>
            </a:r>
            <a:r>
              <a:rPr lang="es-ES" sz="2000" b="1" dirty="0">
                <a:effectLst/>
                <a:latin typeface="+mj-lt"/>
                <a:ea typeface="Times New Roman" panose="02020603050405020304" pitchFamily="18" charset="0"/>
              </a:rPr>
              <a:t>])</a:t>
            </a:r>
            <a:r>
              <a:rPr lang="es-ES" sz="2000" dirty="0">
                <a:effectLst/>
                <a:latin typeface="+mj-lt"/>
                <a:ea typeface="Times New Roman" panose="02020603050405020304" pitchFamily="18" charset="0"/>
              </a:rPr>
              <a:t> </a:t>
            </a:r>
            <a:r>
              <a:rPr lang="es-ES" sz="2000" b="1" dirty="0">
                <a:effectLst/>
                <a:latin typeface="+mj-lt"/>
                <a:ea typeface="Times New Roman" panose="02020603050405020304" pitchFamily="18" charset="0"/>
              </a:rPr>
              <a:t>do  </a:t>
            </a:r>
          </a:p>
          <a:p>
            <a:pPr marL="457200" lvl="1" indent="0">
              <a:buNone/>
            </a:pPr>
            <a:r>
              <a:rPr lang="es-ES" sz="2000" dirty="0">
                <a:latin typeface="+mj-lt"/>
                <a:ea typeface="Times New Roman" panose="02020603050405020304" pitchFamily="18" charset="0"/>
              </a:rPr>
              <a:t>Lista de sentencias</a:t>
            </a:r>
            <a:endParaRPr lang="es-ES" sz="2000" dirty="0">
              <a:effectLst/>
              <a:latin typeface="+mj-lt"/>
              <a:ea typeface="Times New Roman" panose="02020603050405020304" pitchFamily="18" charset="0"/>
            </a:endParaRPr>
          </a:p>
          <a:p>
            <a:pPr marL="457200" lvl="1" indent="0">
              <a:buNone/>
            </a:pPr>
            <a:r>
              <a:rPr lang="es-ES" sz="2000" b="1" dirty="0" err="1">
                <a:latin typeface="+mj-lt"/>
                <a:ea typeface="Times New Roman" panose="02020603050405020304" pitchFamily="18" charset="0"/>
              </a:rPr>
              <a:t>e</a:t>
            </a:r>
            <a:r>
              <a:rPr lang="es-ES" sz="2000" b="1" dirty="0" err="1">
                <a:effectLst/>
                <a:latin typeface="+mj-lt"/>
                <a:ea typeface="Times New Roman" panose="02020603050405020304" pitchFamily="18" charset="0"/>
              </a:rPr>
              <a:t>ndwhile</a:t>
            </a:r>
            <a:endParaRPr lang="es-ES" sz="2000" b="1" dirty="0">
              <a:effectLst/>
              <a:latin typeface="+mj-lt"/>
              <a:ea typeface="Times New Roman" panose="02020603050405020304" pitchFamily="18" charset="0"/>
            </a:endParaRPr>
          </a:p>
          <a:p>
            <a:pPr marL="457200" lvl="1" indent="0">
              <a:buNone/>
            </a:pPr>
            <a:endParaRPr lang="es-ES" sz="1800" b="1" dirty="0">
              <a:effectLst/>
              <a:latin typeface="+mj-lt"/>
              <a:ea typeface="Times New Roman" panose="02020603050405020304" pitchFamily="18" charset="0"/>
            </a:endParaRPr>
          </a:p>
          <a:p>
            <a:pPr marL="457200" lvl="1" indent="0">
              <a:buNone/>
            </a:pPr>
            <a:r>
              <a:rPr lang="es-AR" sz="2000" dirty="0">
                <a:latin typeface="+mj-lt"/>
              </a:rPr>
              <a:t>Este ciclo especial se repetirá mientras id=expresión, donde </a:t>
            </a:r>
            <a:r>
              <a:rPr lang="es-AR" sz="2000" b="1" dirty="0">
                <a:latin typeface="+mj-lt"/>
              </a:rPr>
              <a:t>id</a:t>
            </a:r>
            <a:r>
              <a:rPr lang="es-AR" sz="2000" dirty="0">
                <a:latin typeface="+mj-lt"/>
              </a:rPr>
              <a:t> es un identificador de variable y expresión se encontrará listada en Lista de Expresiones. Lista de expresiones es una lista no vacía de expresiones aritméticas separadas por coma. </a:t>
            </a:r>
            <a:endParaRPr lang="es-AR" sz="2000" dirty="0"/>
          </a:p>
        </p:txBody>
      </p:sp>
      <p:sp>
        <p:nvSpPr>
          <p:cNvPr id="5" name="1 Título"/>
          <p:cNvSpPr>
            <a:spLocks noGrp="1"/>
          </p:cNvSpPr>
          <p:nvPr>
            <p:ph type="title"/>
          </p:nvPr>
        </p:nvSpPr>
        <p:spPr>
          <a:xfrm>
            <a:off x="2592925" y="624110"/>
            <a:ext cx="8911687" cy="790353"/>
          </a:xfrm>
        </p:spPr>
        <p:txBody>
          <a:bodyPr>
            <a:normAutofit/>
          </a:bodyPr>
          <a:lstStyle/>
          <a:p>
            <a:r>
              <a:rPr lang="es-AR" sz="3200" dirty="0"/>
              <a:t>Trabajo Práctico - 2023</a:t>
            </a:r>
          </a:p>
        </p:txBody>
      </p:sp>
    </p:spTree>
    <p:extLst>
      <p:ext uri="{BB962C8B-B14F-4D97-AF65-F5344CB8AC3E}">
        <p14:creationId xmlns:p14="http://schemas.microsoft.com/office/powerpoint/2010/main" val="1902381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2357438" y="1214439"/>
            <a:ext cx="9601200" cy="5643562"/>
          </a:xfrm>
        </p:spPr>
        <p:txBody>
          <a:bodyPr>
            <a:noAutofit/>
          </a:bodyPr>
          <a:lstStyle/>
          <a:p>
            <a:pPr marL="457200" lvl="1" indent="0">
              <a:buNone/>
            </a:pPr>
            <a:endParaRPr lang="es-MX" sz="2000" b="1" dirty="0"/>
          </a:p>
          <a:p>
            <a:pPr marL="457200" lvl="1" indent="0">
              <a:buNone/>
            </a:pPr>
            <a:r>
              <a:rPr lang="es-MX" sz="2000" b="1" i="1" dirty="0"/>
              <a:t>Sentencia IF Unario</a:t>
            </a:r>
            <a:r>
              <a:rPr lang="es-MX" sz="2000" b="1" dirty="0"/>
              <a:t>: </a:t>
            </a:r>
            <a:r>
              <a:rPr lang="es-MX" sz="2000" dirty="0"/>
              <a:t>la sentencia IF unario tiene la siguiente estructura:</a:t>
            </a:r>
          </a:p>
          <a:p>
            <a:pPr marL="457200" lvl="1" indent="0">
              <a:buNone/>
            </a:pPr>
            <a:endParaRPr lang="es-MX" sz="2000" dirty="0"/>
          </a:p>
          <a:p>
            <a:pPr marL="457200" lvl="1" indent="0">
              <a:buNone/>
            </a:pPr>
            <a:r>
              <a:rPr lang="es-MX" sz="2000" dirty="0"/>
              <a:t>? (condición, expresión 1, expresión 2)</a:t>
            </a:r>
          </a:p>
          <a:p>
            <a:pPr marL="457200" lvl="1" indent="0">
              <a:buNone/>
            </a:pPr>
            <a:endParaRPr lang="es-MX" sz="2000" dirty="0"/>
          </a:p>
          <a:p>
            <a:pPr marL="457200" lvl="1" indent="0">
              <a:buNone/>
            </a:pPr>
            <a:r>
              <a:rPr lang="es-MX" sz="2000" dirty="0"/>
              <a:t>Si la condición es verdadera, da como resultado la expresión 1, sino da como resultado la expresión 2. Expresión se refiere a una expresión aritmética. Se utiliza solamente del lado derecho de una asignación a identificador:</a:t>
            </a:r>
          </a:p>
          <a:p>
            <a:pPr marL="457200" lvl="1" indent="0">
              <a:buNone/>
            </a:pPr>
            <a:r>
              <a:rPr lang="es-MX" sz="2000" b="1" i="1" dirty="0"/>
              <a:t>Ejemplo:</a:t>
            </a:r>
          </a:p>
          <a:p>
            <a:pPr marL="457200" lvl="1" indent="0">
              <a:buNone/>
            </a:pPr>
            <a:r>
              <a:rPr lang="es-MX" sz="2000" b="1" dirty="0"/>
              <a:t>  	id := ? ( id &gt; </a:t>
            </a:r>
            <a:r>
              <a:rPr lang="es-MX" sz="2000" b="1" dirty="0" err="1"/>
              <a:t>const</a:t>
            </a:r>
            <a:r>
              <a:rPr lang="es-MX" sz="2000" b="1" dirty="0"/>
              <a:t>, </a:t>
            </a:r>
            <a:r>
              <a:rPr lang="es-MX" sz="2000" b="1" dirty="0" err="1"/>
              <a:t>id+id</a:t>
            </a:r>
            <a:r>
              <a:rPr lang="es-MX" sz="2000" b="1" dirty="0"/>
              <a:t>*</a:t>
            </a:r>
            <a:r>
              <a:rPr lang="es-MX" sz="2000" b="1" dirty="0" err="1"/>
              <a:t>const</a:t>
            </a:r>
            <a:r>
              <a:rPr lang="es-MX" sz="2000" b="1" dirty="0"/>
              <a:t>, id/</a:t>
            </a:r>
            <a:r>
              <a:rPr lang="es-MX" sz="2000" b="1" dirty="0" err="1"/>
              <a:t>const</a:t>
            </a:r>
            <a:r>
              <a:rPr lang="es-MX" sz="2000" b="1" dirty="0"/>
              <a:t>)</a:t>
            </a:r>
          </a:p>
          <a:p>
            <a:pPr marL="457200" lvl="1" indent="0">
              <a:buNone/>
            </a:pPr>
            <a:endParaRPr lang="es-MX" sz="2000" dirty="0"/>
          </a:p>
          <a:p>
            <a:pPr marL="457200" lvl="1" indent="0">
              <a:buNone/>
            </a:pPr>
            <a:r>
              <a:rPr lang="es-MX" sz="2000" dirty="0"/>
              <a:t>Condición: Puede ser una condición binaria simple: (expresión </a:t>
            </a:r>
            <a:r>
              <a:rPr lang="es-MX" sz="2000" dirty="0" err="1"/>
              <a:t>op_lógico</a:t>
            </a:r>
            <a:r>
              <a:rPr lang="es-MX" sz="2000" dirty="0"/>
              <a:t> expresión).</a:t>
            </a:r>
          </a:p>
        </p:txBody>
      </p:sp>
      <p:sp>
        <p:nvSpPr>
          <p:cNvPr id="5" name="1 Título"/>
          <p:cNvSpPr>
            <a:spLocks noGrp="1"/>
          </p:cNvSpPr>
          <p:nvPr>
            <p:ph type="title"/>
          </p:nvPr>
        </p:nvSpPr>
        <p:spPr>
          <a:xfrm>
            <a:off x="2592925" y="500063"/>
            <a:ext cx="8911687" cy="714375"/>
          </a:xfrm>
        </p:spPr>
        <p:txBody>
          <a:bodyPr>
            <a:normAutofit/>
          </a:bodyPr>
          <a:lstStyle/>
          <a:p>
            <a:r>
              <a:rPr lang="es-AR" sz="3200" dirty="0"/>
              <a:t>Trabajo Práctico - 2023</a:t>
            </a:r>
          </a:p>
        </p:txBody>
      </p:sp>
    </p:spTree>
    <p:extLst>
      <p:ext uri="{BB962C8B-B14F-4D97-AF65-F5344CB8AC3E}">
        <p14:creationId xmlns:p14="http://schemas.microsoft.com/office/powerpoint/2010/main" val="890886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2589212" y="1343025"/>
            <a:ext cx="8911687" cy="5243514"/>
          </a:xfrm>
        </p:spPr>
        <p:txBody>
          <a:bodyPr>
            <a:noAutofit/>
          </a:bodyPr>
          <a:lstStyle/>
          <a:p>
            <a:pPr>
              <a:buNone/>
            </a:pPr>
            <a:endParaRPr lang="es-AR" sz="2000" b="1" dirty="0"/>
          </a:p>
          <a:p>
            <a:pPr marL="457200" lvl="1" indent="0">
              <a:buNone/>
            </a:pPr>
            <a:r>
              <a:rPr lang="es-MX" sz="2000" b="1" i="1" dirty="0"/>
              <a:t>Sentencia </a:t>
            </a:r>
            <a:r>
              <a:rPr lang="es-MX" sz="2000" b="1" i="1" dirty="0" err="1"/>
              <a:t>read</a:t>
            </a:r>
            <a:r>
              <a:rPr lang="es-MX" sz="2000" b="1" i="1" dirty="0"/>
              <a:t>: </a:t>
            </a:r>
            <a:r>
              <a:rPr lang="es-MX" sz="2000" i="1" dirty="0"/>
              <a:t>L</a:t>
            </a:r>
            <a:r>
              <a:rPr lang="es-MX" sz="2000" dirty="0"/>
              <a:t>ee una lista no vacía de identificadores de variables  separados por coma, encerrada entre paréntesis.</a:t>
            </a:r>
          </a:p>
          <a:p>
            <a:pPr marL="457200" lvl="1" indent="0">
              <a:buNone/>
            </a:pPr>
            <a:r>
              <a:rPr lang="es-MX" sz="2000" b="1" i="1" dirty="0"/>
              <a:t>Ejemplo:</a:t>
            </a:r>
          </a:p>
          <a:p>
            <a:pPr marL="457200" lvl="1" indent="0">
              <a:buNone/>
            </a:pPr>
            <a:r>
              <a:rPr lang="es-MX" sz="2000" b="1" dirty="0" err="1"/>
              <a:t>read</a:t>
            </a:r>
            <a:r>
              <a:rPr lang="es-MX" sz="2000" b="1" dirty="0"/>
              <a:t> (id, id, id)</a:t>
            </a:r>
          </a:p>
          <a:p>
            <a:pPr marL="457200" lvl="1" indent="0">
              <a:buNone/>
            </a:pPr>
            <a:endParaRPr lang="es-MX" sz="2000" b="1" dirty="0"/>
          </a:p>
          <a:p>
            <a:pPr marL="457200" lvl="1" indent="0">
              <a:buNone/>
            </a:pPr>
            <a:r>
              <a:rPr lang="es-MX" sz="2000" b="1" i="1" dirty="0"/>
              <a:t>Sentencia </a:t>
            </a:r>
            <a:r>
              <a:rPr lang="es-MX" sz="2000" b="1" i="1" dirty="0" err="1"/>
              <a:t>print</a:t>
            </a:r>
            <a:r>
              <a:rPr lang="es-MX" sz="2000" b="1" i="1" dirty="0"/>
              <a:t> </a:t>
            </a:r>
            <a:r>
              <a:rPr lang="es-MX" sz="2000" b="1" dirty="0"/>
              <a:t>: </a:t>
            </a:r>
            <a:r>
              <a:rPr lang="es-MX" sz="2000" dirty="0"/>
              <a:t>Muestra por la pantalla una lista no vacía de identificadores de variables, constantes y expresiones aritméticas, separados por comas y encerrados entre paréntesis.</a:t>
            </a:r>
          </a:p>
          <a:p>
            <a:pPr marL="457200" lvl="1" indent="0">
              <a:buNone/>
            </a:pPr>
            <a:r>
              <a:rPr lang="es-MX" sz="2000" b="1" i="1" dirty="0"/>
              <a:t>Ejemplo:</a:t>
            </a:r>
            <a:r>
              <a:rPr lang="es-MX" sz="2000" dirty="0"/>
              <a:t> </a:t>
            </a:r>
          </a:p>
          <a:p>
            <a:pPr marL="457200" lvl="1" indent="0">
              <a:buNone/>
            </a:pPr>
            <a:r>
              <a:rPr lang="es-MX" sz="2000" b="1" dirty="0" err="1"/>
              <a:t>print</a:t>
            </a:r>
            <a:r>
              <a:rPr lang="es-MX" sz="2000" b="1" dirty="0"/>
              <a:t> ( id, </a:t>
            </a:r>
            <a:r>
              <a:rPr lang="es-MX" sz="2000" b="1" dirty="0" err="1"/>
              <a:t>const</a:t>
            </a:r>
            <a:r>
              <a:rPr lang="es-MX" sz="2000" b="1" dirty="0"/>
              <a:t>, </a:t>
            </a:r>
            <a:r>
              <a:rPr lang="es-MX" sz="2000" b="1" dirty="0" err="1"/>
              <a:t>id+id</a:t>
            </a:r>
            <a:r>
              <a:rPr lang="es-MX" sz="2000" b="1" dirty="0"/>
              <a:t>*</a:t>
            </a:r>
            <a:r>
              <a:rPr lang="es-MX" sz="2000" b="1" dirty="0" err="1"/>
              <a:t>const</a:t>
            </a:r>
            <a:r>
              <a:rPr lang="es-MX" sz="2000" b="1" dirty="0"/>
              <a:t>)</a:t>
            </a:r>
          </a:p>
          <a:p>
            <a:pPr marL="457200" lvl="1" indent="0">
              <a:buNone/>
            </a:pPr>
            <a:r>
              <a:rPr lang="es-MX" sz="2000" b="1" dirty="0" err="1"/>
              <a:t>print</a:t>
            </a:r>
            <a:r>
              <a:rPr lang="es-MX" sz="2000" b="1" dirty="0"/>
              <a:t> (id, id, </a:t>
            </a:r>
            <a:r>
              <a:rPr lang="es-MX" sz="2000" b="1" dirty="0" err="1"/>
              <a:t>const</a:t>
            </a:r>
            <a:r>
              <a:rPr lang="es-MX" sz="2000" b="1" dirty="0"/>
              <a:t>, id/</a:t>
            </a:r>
            <a:r>
              <a:rPr lang="es-MX" sz="2000" b="1" dirty="0" err="1"/>
              <a:t>const</a:t>
            </a:r>
            <a:r>
              <a:rPr lang="es-MX" sz="2000" b="1" dirty="0"/>
              <a:t>)</a:t>
            </a:r>
          </a:p>
          <a:p>
            <a:pPr marL="457200" lvl="1" indent="0">
              <a:buNone/>
            </a:pPr>
            <a:endParaRPr lang="es-MX" sz="2000" b="1" dirty="0"/>
          </a:p>
          <a:p>
            <a:pPr marL="457200" lvl="1" indent="0">
              <a:buNone/>
            </a:pPr>
            <a:endParaRPr lang="es-AR" sz="2000" dirty="0"/>
          </a:p>
        </p:txBody>
      </p:sp>
      <p:sp>
        <p:nvSpPr>
          <p:cNvPr id="5" name="1 Título"/>
          <p:cNvSpPr>
            <a:spLocks noGrp="1"/>
          </p:cNvSpPr>
          <p:nvPr>
            <p:ph type="title"/>
          </p:nvPr>
        </p:nvSpPr>
        <p:spPr>
          <a:xfrm>
            <a:off x="2792950" y="481235"/>
            <a:ext cx="8707949" cy="861790"/>
          </a:xfrm>
        </p:spPr>
        <p:txBody>
          <a:bodyPr>
            <a:normAutofit/>
          </a:bodyPr>
          <a:lstStyle/>
          <a:p>
            <a:r>
              <a:rPr lang="es-AR" sz="3200" dirty="0"/>
              <a:t>Trabajo Práctico - 2023</a:t>
            </a:r>
          </a:p>
        </p:txBody>
      </p:sp>
    </p:spTree>
    <p:extLst>
      <p:ext uri="{BB962C8B-B14F-4D97-AF65-F5344CB8AC3E}">
        <p14:creationId xmlns:p14="http://schemas.microsoft.com/office/powerpoint/2010/main" val="3028870153"/>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5152</TotalTime>
  <Words>1768</Words>
  <Application>Microsoft Office PowerPoint</Application>
  <PresentationFormat>Panorámica</PresentationFormat>
  <Paragraphs>202</Paragraphs>
  <Slides>17</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Century Gothic</vt:lpstr>
      <vt:lpstr>Wingdings 3</vt:lpstr>
      <vt:lpstr>Espiral</vt:lpstr>
      <vt:lpstr>UNIVERSIDAD NACIONAL DEL OESTE LENGUAJES FORMALES</vt:lpstr>
      <vt:lpstr>Trabajo Práctico - 2023</vt:lpstr>
      <vt:lpstr>Trabajo Práctico - 2023</vt:lpstr>
      <vt:lpstr>Trabajo Práctico - 2023</vt:lpstr>
      <vt:lpstr>Trabajo Práctico - 2023</vt:lpstr>
      <vt:lpstr>Trabajo Práctico - 2023</vt:lpstr>
      <vt:lpstr>Trabajo Práctico - 2023</vt:lpstr>
      <vt:lpstr>Trabajo Práctico - 2023</vt:lpstr>
      <vt:lpstr>Trabajo Práctico - 2023</vt:lpstr>
      <vt:lpstr>Trabajo Práctico - 2023</vt:lpstr>
      <vt:lpstr>Trabajo Práctico - 2023</vt:lpstr>
      <vt:lpstr>Trabajo Práctico - 2023</vt:lpstr>
      <vt:lpstr>Trabajo Práctico - 2023</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Accesibilidad Web</dc:title>
  <dc:creator>Pablo Pandolfo</dc:creator>
  <cp:lastModifiedBy>Silvia Marcela Cuagliarelli</cp:lastModifiedBy>
  <cp:revision>740</cp:revision>
  <dcterms:created xsi:type="dcterms:W3CDTF">2016-08-21T14:39:29Z</dcterms:created>
  <dcterms:modified xsi:type="dcterms:W3CDTF">2023-02-23T15:10:04Z</dcterms:modified>
</cp:coreProperties>
</file>