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329" r:id="rId3"/>
    <p:sldId id="260" r:id="rId4"/>
    <p:sldId id="345" r:id="rId5"/>
    <p:sldId id="346" r:id="rId6"/>
    <p:sldId id="318" r:id="rId7"/>
    <p:sldId id="330" r:id="rId8"/>
    <p:sldId id="356" r:id="rId9"/>
    <p:sldId id="331" r:id="rId10"/>
    <p:sldId id="332" r:id="rId11"/>
    <p:sldId id="333" r:id="rId12"/>
    <p:sldId id="334" r:id="rId13"/>
    <p:sldId id="347" r:id="rId14"/>
    <p:sldId id="348" r:id="rId15"/>
    <p:sldId id="349" r:id="rId16"/>
    <p:sldId id="357" r:id="rId17"/>
    <p:sldId id="358" r:id="rId18"/>
    <p:sldId id="350" r:id="rId19"/>
    <p:sldId id="335" r:id="rId20"/>
    <p:sldId id="336" r:id="rId21"/>
    <p:sldId id="337" r:id="rId22"/>
    <p:sldId id="352" r:id="rId23"/>
    <p:sldId id="359" r:id="rId24"/>
    <p:sldId id="338" r:id="rId25"/>
    <p:sldId id="339" r:id="rId26"/>
    <p:sldId id="340" r:id="rId27"/>
    <p:sldId id="341" r:id="rId28"/>
    <p:sldId id="351" r:id="rId29"/>
    <p:sldId id="342" r:id="rId30"/>
    <p:sldId id="353" r:id="rId31"/>
    <p:sldId id="343" r:id="rId32"/>
    <p:sldId id="355" r:id="rId33"/>
    <p:sldId id="344" r:id="rId34"/>
    <p:sldId id="35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544" autoAdjust="0"/>
  </p:normalViewPr>
  <p:slideViewPr>
    <p:cSldViewPr snapToGrid="0">
      <p:cViewPr>
        <p:scale>
          <a:sx n="100" d="100"/>
          <a:sy n="100" d="100"/>
        </p:scale>
        <p:origin x="-960" y="1134"/>
      </p:cViewPr>
      <p:guideLst>
        <p:guide orient="horz" pos="2160"/>
        <p:guide pos="3840"/>
      </p:guideLst>
    </p:cSldViewPr>
  </p:slideViewPr>
  <p:notesTextViewPr>
    <p:cViewPr>
      <p:scale>
        <a:sx n="75" d="100"/>
        <a:sy n="7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28581-4DA6-4B53-824F-F7911C62D2F7}" type="datetimeFigureOut">
              <a:rPr lang="es-AR" smtClean="0"/>
              <a:pPr/>
              <a:t>03/11/2016</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99533-37DC-4A90-9D9B-C40B3DF07489}" type="slidenum">
              <a:rPr lang="es-AR" smtClean="0"/>
              <a:pPr/>
              <a:t>‹Nº›</a:t>
            </a:fld>
            <a:endParaRPr lang="es-AR"/>
          </a:p>
        </p:txBody>
      </p:sp>
    </p:spTree>
    <p:extLst>
      <p:ext uri="{BB962C8B-B14F-4D97-AF65-F5344CB8AC3E}">
        <p14:creationId xmlns:p14="http://schemas.microsoft.com/office/powerpoint/2010/main" xmlns="" val="390220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0199533-37DC-4A90-9D9B-C40B3DF07489}" type="slidenum">
              <a:rPr lang="es-AR" smtClean="0"/>
              <a:pPr/>
              <a:t>4</a:t>
            </a:fld>
            <a:endParaRPr lang="es-AR"/>
          </a:p>
        </p:txBody>
      </p:sp>
    </p:spTree>
    <p:extLst>
      <p:ext uri="{BB962C8B-B14F-4D97-AF65-F5344CB8AC3E}">
        <p14:creationId xmlns:p14="http://schemas.microsoft.com/office/powerpoint/2010/main" xmlns="" val="4240257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16</a:t>
            </a:fld>
            <a:endParaRPr lang="es-AR"/>
          </a:p>
        </p:txBody>
      </p:sp>
    </p:spTree>
    <p:extLst>
      <p:ext uri="{BB962C8B-B14F-4D97-AF65-F5344CB8AC3E}">
        <p14:creationId xmlns:p14="http://schemas.microsoft.com/office/powerpoint/2010/main" xmlns="" val="489331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17</a:t>
            </a:fld>
            <a:endParaRPr lang="es-AR"/>
          </a:p>
        </p:txBody>
      </p:sp>
    </p:spTree>
    <p:extLst>
      <p:ext uri="{BB962C8B-B14F-4D97-AF65-F5344CB8AC3E}">
        <p14:creationId xmlns:p14="http://schemas.microsoft.com/office/powerpoint/2010/main" xmlns="" val="489331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18</a:t>
            </a:fld>
            <a:endParaRPr lang="es-AR"/>
          </a:p>
        </p:txBody>
      </p:sp>
    </p:spTree>
    <p:extLst>
      <p:ext uri="{BB962C8B-B14F-4D97-AF65-F5344CB8AC3E}">
        <p14:creationId xmlns:p14="http://schemas.microsoft.com/office/powerpoint/2010/main" xmlns="" val="1467748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19</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20</a:t>
            </a:fld>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21</a:t>
            </a:fld>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r>
              <a:rPr lang="es-AR" sz="1200" u="none" strike="noStrike" kern="1200" dirty="0">
                <a:solidFill>
                  <a:schemeClr val="tx1"/>
                </a:solidFill>
                <a:effectLst/>
                <a:latin typeface="+mn-lt"/>
                <a:ea typeface="+mn-ea"/>
                <a:cs typeface="+mn-cs"/>
              </a:rPr>
              <a:t/>
            </a:r>
            <a:br>
              <a:rPr lang="es-AR" sz="1200" u="none" strike="noStrike" kern="1200" dirty="0">
                <a:solidFill>
                  <a:schemeClr val="tx1"/>
                </a:solidFill>
                <a:effectLst/>
                <a:latin typeface="+mn-lt"/>
                <a:ea typeface="+mn-ea"/>
                <a:cs typeface="+mn-cs"/>
              </a:rPr>
            </a:br>
            <a:r>
              <a:rPr lang="es-AR" sz="1200" u="none" strike="noStrike" kern="1200" dirty="0">
                <a:solidFill>
                  <a:schemeClr val="tx1"/>
                </a:solidFill>
                <a:effectLst/>
                <a:latin typeface="+mn-lt"/>
                <a:ea typeface="+mn-ea"/>
                <a:cs typeface="+mn-cs"/>
              </a:rPr>
              <a:t/>
            </a:r>
            <a:br>
              <a:rPr lang="es-AR" sz="1200" u="none" strike="noStrike" kern="1200" dirty="0">
                <a:solidFill>
                  <a:schemeClr val="tx1"/>
                </a:solidFill>
                <a:effectLst/>
                <a:latin typeface="+mn-lt"/>
                <a:ea typeface="+mn-ea"/>
                <a:cs typeface="+mn-cs"/>
              </a:rPr>
            </a:br>
            <a:endParaRPr lang="es-AR" sz="1200" u="none" strike="noStrike" kern="1200" dirty="0">
              <a:solidFill>
                <a:schemeClr val="tx1"/>
              </a:solidFill>
              <a:effectLst/>
              <a:latin typeface="+mn-lt"/>
              <a:ea typeface="+mn-ea"/>
              <a:cs typeface="+mn-cs"/>
            </a:endParaRPr>
          </a:p>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22</a:t>
            </a:fld>
            <a:endParaRPr lang="es-AR"/>
          </a:p>
        </p:txBody>
      </p:sp>
    </p:spTree>
    <p:extLst>
      <p:ext uri="{BB962C8B-B14F-4D97-AF65-F5344CB8AC3E}">
        <p14:creationId xmlns:p14="http://schemas.microsoft.com/office/powerpoint/2010/main" xmlns="" val="1293430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23</a:t>
            </a:fld>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24</a:t>
            </a:fld>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25</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0199533-37DC-4A90-9D9B-C40B3DF07489}" type="slidenum">
              <a:rPr lang="es-AR" smtClean="0"/>
              <a:pPr/>
              <a:t>5</a:t>
            </a:fld>
            <a:endParaRPr lang="es-AR"/>
          </a:p>
        </p:txBody>
      </p:sp>
    </p:spTree>
    <p:extLst>
      <p:ext uri="{BB962C8B-B14F-4D97-AF65-F5344CB8AC3E}">
        <p14:creationId xmlns:p14="http://schemas.microsoft.com/office/powerpoint/2010/main" xmlns="" val="978937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26</a:t>
            </a:fld>
            <a:endParaRPr lang="es-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27</a:t>
            </a:fld>
            <a:endParaRPr lang="es-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28</a:t>
            </a:fld>
            <a:endParaRPr lang="es-AR"/>
          </a:p>
        </p:txBody>
      </p:sp>
    </p:spTree>
    <p:extLst>
      <p:ext uri="{BB962C8B-B14F-4D97-AF65-F5344CB8AC3E}">
        <p14:creationId xmlns:p14="http://schemas.microsoft.com/office/powerpoint/2010/main" xmlns="" val="1828945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r>
              <a:rPr lang="es-AR" sz="1200" kern="1200" dirty="0">
                <a:solidFill>
                  <a:schemeClr val="tx1"/>
                </a:solidFill>
                <a:effectLst/>
                <a:latin typeface="+mn-lt"/>
                <a:ea typeface="+mn-ea"/>
                <a:cs typeface="+mn-cs"/>
              </a:rPr>
              <a:t>En este apartado voy a crear una neurona artificial muy básica. </a:t>
            </a:r>
          </a:p>
          <a:p>
            <a:pPr fontAlgn="base"/>
            <a:r>
              <a:rPr lang="es-AR" sz="1200" kern="1200" dirty="0">
                <a:solidFill>
                  <a:schemeClr val="tx1"/>
                </a:solidFill>
                <a:effectLst/>
                <a:latin typeface="+mn-lt"/>
                <a:ea typeface="+mn-ea"/>
                <a:cs typeface="+mn-cs"/>
              </a:rPr>
              <a:t>Más adelante iré añadiendo nuevas características hasta llegar a crear una red neuronal artificial funcional que  sea capaz de aprender y resolver problemas complejos.</a:t>
            </a:r>
            <a:br>
              <a:rPr lang="es-AR" sz="1200" kern="1200" dirty="0">
                <a:solidFill>
                  <a:schemeClr val="tx1"/>
                </a:solidFill>
                <a:effectLst/>
                <a:latin typeface="+mn-lt"/>
                <a:ea typeface="+mn-ea"/>
                <a:cs typeface="+mn-cs"/>
              </a:rPr>
            </a:br>
            <a:r>
              <a:rPr lang="es-AR" sz="1200" kern="1200" dirty="0">
                <a:solidFill>
                  <a:schemeClr val="tx1"/>
                </a:solidFill>
                <a:effectLst/>
                <a:latin typeface="+mn-lt"/>
                <a:ea typeface="+mn-ea"/>
                <a:cs typeface="+mn-cs"/>
              </a:rPr>
              <a:t>El funcionamiento de una "neurona" artificial se puede deducir observando el siguiente esquema:</a:t>
            </a:r>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29</a:t>
            </a:fld>
            <a:endParaRPr lang="es-AR"/>
          </a:p>
        </p:txBody>
      </p:sp>
    </p:spTree>
    <p:extLst>
      <p:ext uri="{BB962C8B-B14F-4D97-AF65-F5344CB8AC3E}">
        <p14:creationId xmlns:p14="http://schemas.microsoft.com/office/powerpoint/2010/main" xmlns="" val="3493636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30</a:t>
            </a:fld>
            <a:endParaRPr lang="es-AR"/>
          </a:p>
        </p:txBody>
      </p:sp>
    </p:spTree>
    <p:extLst>
      <p:ext uri="{BB962C8B-B14F-4D97-AF65-F5344CB8AC3E}">
        <p14:creationId xmlns:p14="http://schemas.microsoft.com/office/powerpoint/2010/main" xmlns="" val="3217915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pPr fontAlgn="base"/>
            <a:r>
              <a:rPr lang="es-AR" sz="1200" kern="1200" dirty="0">
                <a:solidFill>
                  <a:schemeClr val="tx1"/>
                </a:solidFill>
                <a:effectLst/>
                <a:latin typeface="+mn-lt"/>
                <a:ea typeface="+mn-ea"/>
                <a:cs typeface="+mn-cs"/>
              </a:rPr>
              <a:t>Voy a crear un algoritmo de aprendizaje (en este caso una puerta lógica OR). Para ello voy a utilizar un tipo de neurona artificial llamada perceptrón con 2 entradas.</a:t>
            </a:r>
          </a:p>
          <a:p>
            <a:pPr fontAlgn="base"/>
            <a:r>
              <a:rPr lang="es-AR" sz="1200" kern="1200" dirty="0">
                <a:solidFill>
                  <a:schemeClr val="tx1"/>
                </a:solidFill>
                <a:effectLst/>
                <a:latin typeface="+mn-lt"/>
                <a:ea typeface="+mn-ea"/>
                <a:cs typeface="+mn-cs"/>
              </a:rPr>
              <a:t>&lt;FIGURA 1&gt;</a:t>
            </a:r>
            <a:endParaRPr lang="es-AR" dirty="0"/>
          </a:p>
          <a:p>
            <a:r>
              <a:rPr lang="es-AR" sz="1200" kern="1200" dirty="0">
                <a:solidFill>
                  <a:schemeClr val="tx1"/>
                </a:solidFill>
                <a:effectLst/>
                <a:latin typeface="+mn-lt"/>
                <a:ea typeface="+mn-ea"/>
                <a:cs typeface="+mn-cs"/>
              </a:rPr>
              <a:t>Hay que tener en cuenta</a:t>
            </a:r>
            <a:r>
              <a:rPr lang="es-AR" sz="1200" kern="1200" baseline="0" dirty="0">
                <a:solidFill>
                  <a:schemeClr val="tx1"/>
                </a:solidFill>
                <a:effectLst/>
                <a:latin typeface="+mn-lt"/>
                <a:ea typeface="+mn-ea"/>
                <a:cs typeface="+mn-cs"/>
              </a:rPr>
              <a:t> </a:t>
            </a:r>
            <a:r>
              <a:rPr lang="es-AR" sz="1200" kern="1200" dirty="0">
                <a:solidFill>
                  <a:schemeClr val="tx1"/>
                </a:solidFill>
                <a:effectLst/>
                <a:latin typeface="+mn-lt"/>
                <a:ea typeface="+mn-ea"/>
                <a:cs typeface="+mn-cs"/>
              </a:rPr>
              <a:t>que en este ejemplo, la salida (Y1) solo admite los valores 1 y -1, siguiendo la siguiente regla:</a:t>
            </a:r>
            <a:br>
              <a:rPr lang="es-AR" sz="1200" kern="1200" dirty="0">
                <a:solidFill>
                  <a:schemeClr val="tx1"/>
                </a:solidFill>
                <a:effectLst/>
                <a:latin typeface="+mn-lt"/>
                <a:ea typeface="+mn-ea"/>
                <a:cs typeface="+mn-cs"/>
              </a:rPr>
            </a:br>
            <a:r>
              <a:rPr lang="es-AR" sz="1200" kern="1200" dirty="0">
                <a:solidFill>
                  <a:schemeClr val="tx1"/>
                </a:solidFill>
                <a:effectLst/>
                <a:latin typeface="+mn-lt"/>
                <a:ea typeface="+mn-ea"/>
                <a:cs typeface="+mn-cs"/>
              </a:rPr>
              <a:t/>
            </a:r>
            <a:br>
              <a:rPr lang="es-AR" sz="1200" kern="1200" dirty="0">
                <a:solidFill>
                  <a:schemeClr val="tx1"/>
                </a:solidFill>
                <a:effectLst/>
                <a:latin typeface="+mn-lt"/>
                <a:ea typeface="+mn-ea"/>
                <a:cs typeface="+mn-cs"/>
              </a:rPr>
            </a:br>
            <a:r>
              <a:rPr lang="es-AR" sz="1200" b="1" kern="1200" dirty="0">
                <a:solidFill>
                  <a:schemeClr val="tx1"/>
                </a:solidFill>
                <a:effectLst/>
                <a:latin typeface="+mn-lt"/>
                <a:ea typeface="+mn-ea"/>
                <a:cs typeface="+mn-cs"/>
              </a:rPr>
              <a:t> 1 si f(</a:t>
            </a:r>
            <a:r>
              <a:rPr lang="es-AR" sz="1200" b="1" kern="1200" dirty="0" err="1">
                <a:solidFill>
                  <a:schemeClr val="tx1"/>
                </a:solidFill>
                <a:effectLst/>
                <a:latin typeface="+mn-lt"/>
                <a:ea typeface="+mn-ea"/>
                <a:cs typeface="+mn-cs"/>
              </a:rPr>
              <a:t>wx</a:t>
            </a:r>
            <a:r>
              <a:rPr lang="es-AR" sz="1200" b="1" kern="1200" dirty="0">
                <a:solidFill>
                  <a:schemeClr val="tx1"/>
                </a:solidFill>
                <a:effectLst/>
                <a:latin typeface="+mn-lt"/>
                <a:ea typeface="+mn-ea"/>
                <a:cs typeface="+mn-cs"/>
              </a:rPr>
              <a:t>) &gt;= θ</a:t>
            </a:r>
            <a:br>
              <a:rPr lang="es-AR" sz="1200" b="1" kern="1200" dirty="0">
                <a:solidFill>
                  <a:schemeClr val="tx1"/>
                </a:solidFill>
                <a:effectLst/>
                <a:latin typeface="+mn-lt"/>
                <a:ea typeface="+mn-ea"/>
                <a:cs typeface="+mn-cs"/>
              </a:rPr>
            </a:br>
            <a:r>
              <a:rPr lang="es-AR" sz="1200" b="1" kern="1200" dirty="0">
                <a:solidFill>
                  <a:schemeClr val="tx1"/>
                </a:solidFill>
                <a:effectLst/>
                <a:latin typeface="+mn-lt"/>
                <a:ea typeface="+mn-ea"/>
                <a:cs typeface="+mn-cs"/>
              </a:rPr>
              <a:t>-1 si f(</a:t>
            </a:r>
            <a:r>
              <a:rPr lang="es-AR" sz="1200" b="1" kern="1200" dirty="0" err="1">
                <a:solidFill>
                  <a:schemeClr val="tx1"/>
                </a:solidFill>
                <a:effectLst/>
                <a:latin typeface="+mn-lt"/>
                <a:ea typeface="+mn-ea"/>
                <a:cs typeface="+mn-cs"/>
              </a:rPr>
              <a:t>wx</a:t>
            </a:r>
            <a:r>
              <a:rPr lang="es-AR" sz="1200" b="1" kern="1200" dirty="0">
                <a:solidFill>
                  <a:schemeClr val="tx1"/>
                </a:solidFill>
                <a:effectLst/>
                <a:latin typeface="+mn-lt"/>
                <a:ea typeface="+mn-ea"/>
                <a:cs typeface="+mn-cs"/>
              </a:rPr>
              <a:t>) &lt;  θ</a:t>
            </a:r>
          </a:p>
          <a:p>
            <a:endParaRPr lang="es-AR" sz="1200" b="1" kern="1200" dirty="0">
              <a:solidFill>
                <a:schemeClr val="tx1"/>
              </a:solidFill>
              <a:effectLst/>
              <a:latin typeface="+mn-lt"/>
              <a:ea typeface="+mn-ea"/>
              <a:cs typeface="+mn-cs"/>
            </a:endParaRPr>
          </a:p>
          <a:p>
            <a:r>
              <a:rPr lang="es-AR" sz="1200" kern="1200" dirty="0">
                <a:solidFill>
                  <a:schemeClr val="tx1"/>
                </a:solidFill>
                <a:effectLst/>
                <a:latin typeface="+mn-lt"/>
                <a:ea typeface="+mn-ea"/>
                <a:cs typeface="+mn-cs"/>
              </a:rPr>
              <a:t>Para el aprendizaje de la puerta lógica OR nos hará falta crear una "tabla de la verdad" del mismo:</a:t>
            </a:r>
          </a:p>
          <a:p>
            <a:r>
              <a:rPr lang="es-AR" sz="1200" kern="1200" dirty="0">
                <a:solidFill>
                  <a:schemeClr val="tx1"/>
                </a:solidFill>
                <a:effectLst/>
                <a:latin typeface="+mn-lt"/>
                <a:ea typeface="+mn-ea"/>
                <a:cs typeface="+mn-cs"/>
              </a:rPr>
              <a:t>&lt;FIGURA 2&gt;</a:t>
            </a:r>
          </a:p>
          <a:p>
            <a:endParaRPr lang="es-AR" sz="1200" kern="1200" dirty="0">
              <a:solidFill>
                <a:schemeClr val="tx1"/>
              </a:solidFill>
              <a:effectLst/>
              <a:latin typeface="+mn-lt"/>
              <a:ea typeface="+mn-ea"/>
              <a:cs typeface="+mn-cs"/>
            </a:endParaRPr>
          </a:p>
          <a:p>
            <a:endParaRPr lang="es-AR" sz="1200" kern="1200" dirty="0">
              <a:solidFill>
                <a:schemeClr val="tx1"/>
              </a:solidFill>
              <a:effectLst/>
              <a:latin typeface="+mn-lt"/>
              <a:ea typeface="+mn-ea"/>
              <a:cs typeface="+mn-cs"/>
            </a:endParaRPr>
          </a:p>
          <a:p>
            <a:r>
              <a:rPr lang="es-AR" sz="1200" kern="1200" dirty="0">
                <a:solidFill>
                  <a:schemeClr val="tx1"/>
                </a:solidFill>
                <a:effectLst/>
                <a:latin typeface="+mn-lt"/>
                <a:ea typeface="+mn-ea"/>
                <a:cs typeface="+mn-cs"/>
              </a:rPr>
              <a:t>En este nuevo ejemplo de neurona aparecen 2 nuevos valores a tener en cuenta:</a:t>
            </a:r>
            <a:br>
              <a:rPr lang="es-AR" sz="1200" kern="1200" dirty="0">
                <a:solidFill>
                  <a:schemeClr val="tx1"/>
                </a:solidFill>
                <a:effectLst/>
                <a:latin typeface="+mn-lt"/>
                <a:ea typeface="+mn-ea"/>
                <a:cs typeface="+mn-cs"/>
              </a:rPr>
            </a:br>
            <a:r>
              <a:rPr lang="es-AR" sz="1200" kern="1200" dirty="0">
                <a:solidFill>
                  <a:schemeClr val="tx1"/>
                </a:solidFill>
                <a:effectLst/>
                <a:latin typeface="+mn-lt"/>
                <a:ea typeface="+mn-ea"/>
                <a:cs typeface="+mn-cs"/>
              </a:rPr>
              <a:t/>
            </a:r>
            <a:br>
              <a:rPr lang="es-AR" sz="1200" kern="1200" dirty="0">
                <a:solidFill>
                  <a:schemeClr val="tx1"/>
                </a:solidFill>
                <a:effectLst/>
                <a:latin typeface="+mn-lt"/>
                <a:ea typeface="+mn-ea"/>
                <a:cs typeface="+mn-cs"/>
              </a:rPr>
            </a:br>
            <a:r>
              <a:rPr lang="es-AR" sz="1200" b="1" kern="1200" dirty="0">
                <a:solidFill>
                  <a:schemeClr val="tx1"/>
                </a:solidFill>
                <a:effectLst/>
                <a:latin typeface="+mn-lt"/>
                <a:ea typeface="+mn-ea"/>
                <a:cs typeface="+mn-cs"/>
              </a:rPr>
              <a:t>E = Factor de aprendizaje</a:t>
            </a:r>
            <a:br>
              <a:rPr lang="es-AR" sz="1200" b="1" kern="1200" dirty="0">
                <a:solidFill>
                  <a:schemeClr val="tx1"/>
                </a:solidFill>
                <a:effectLst/>
                <a:latin typeface="+mn-lt"/>
                <a:ea typeface="+mn-ea"/>
                <a:cs typeface="+mn-cs"/>
              </a:rPr>
            </a:br>
            <a:r>
              <a:rPr lang="es-AR" sz="1200" b="1" kern="1200" dirty="0">
                <a:solidFill>
                  <a:schemeClr val="tx1"/>
                </a:solidFill>
                <a:effectLst/>
                <a:latin typeface="+mn-lt"/>
                <a:ea typeface="+mn-ea"/>
                <a:cs typeface="+mn-cs"/>
              </a:rPr>
              <a:t>θ = Umbral</a:t>
            </a:r>
            <a:r>
              <a:rPr lang="es-AR" sz="1200" kern="1200" dirty="0">
                <a:solidFill>
                  <a:schemeClr val="tx1"/>
                </a:solidFill>
                <a:effectLst/>
                <a:latin typeface="+mn-lt"/>
                <a:ea typeface="+mn-ea"/>
                <a:cs typeface="+mn-cs"/>
              </a:rPr>
              <a:t/>
            </a:r>
            <a:br>
              <a:rPr lang="es-AR" sz="1200" kern="1200" dirty="0">
                <a:solidFill>
                  <a:schemeClr val="tx1"/>
                </a:solidFill>
                <a:effectLst/>
                <a:latin typeface="+mn-lt"/>
                <a:ea typeface="+mn-ea"/>
                <a:cs typeface="+mn-cs"/>
              </a:rPr>
            </a:br>
            <a:r>
              <a:rPr lang="es-AR" sz="1200" kern="1200" dirty="0">
                <a:solidFill>
                  <a:schemeClr val="tx1"/>
                </a:solidFill>
                <a:effectLst/>
                <a:latin typeface="+mn-lt"/>
                <a:ea typeface="+mn-ea"/>
                <a:cs typeface="+mn-cs"/>
              </a:rPr>
              <a:t/>
            </a:r>
            <a:br>
              <a:rPr lang="es-AR" sz="1200" kern="1200" dirty="0">
                <a:solidFill>
                  <a:schemeClr val="tx1"/>
                </a:solidFill>
                <a:effectLst/>
                <a:latin typeface="+mn-lt"/>
                <a:ea typeface="+mn-ea"/>
                <a:cs typeface="+mn-cs"/>
              </a:rPr>
            </a:br>
            <a:r>
              <a:rPr lang="es-AR" sz="1200" kern="1200" dirty="0">
                <a:solidFill>
                  <a:schemeClr val="tx1"/>
                </a:solidFill>
                <a:effectLst/>
                <a:latin typeface="+mn-lt"/>
                <a:ea typeface="+mn-ea"/>
                <a:cs typeface="+mn-cs"/>
              </a:rPr>
              <a:t>Y una nueva formula que servirá para ajuste de pesos:</a:t>
            </a:r>
            <a:br>
              <a:rPr lang="es-AR" sz="1200" kern="1200" dirty="0">
                <a:solidFill>
                  <a:schemeClr val="tx1"/>
                </a:solidFill>
                <a:effectLst/>
                <a:latin typeface="+mn-lt"/>
                <a:ea typeface="+mn-ea"/>
                <a:cs typeface="+mn-cs"/>
              </a:rPr>
            </a:br>
            <a:r>
              <a:rPr lang="es-AR" sz="1200" kern="1200" dirty="0">
                <a:solidFill>
                  <a:schemeClr val="tx1"/>
                </a:solidFill>
                <a:effectLst/>
                <a:latin typeface="+mn-lt"/>
                <a:ea typeface="+mn-ea"/>
                <a:cs typeface="+mn-cs"/>
              </a:rPr>
              <a:t/>
            </a:r>
            <a:br>
              <a:rPr lang="es-AR" sz="1200" kern="1200" dirty="0">
                <a:solidFill>
                  <a:schemeClr val="tx1"/>
                </a:solidFill>
                <a:effectLst/>
                <a:latin typeface="+mn-lt"/>
                <a:ea typeface="+mn-ea"/>
                <a:cs typeface="+mn-cs"/>
              </a:rPr>
            </a:br>
            <a:r>
              <a:rPr lang="es-AR" sz="1200" b="1" kern="1200" dirty="0">
                <a:solidFill>
                  <a:schemeClr val="tx1"/>
                </a:solidFill>
                <a:effectLst/>
                <a:latin typeface="+mn-lt"/>
                <a:ea typeface="+mn-ea"/>
                <a:cs typeface="+mn-cs"/>
              </a:rPr>
              <a:t>W = W + 2E * T * X</a:t>
            </a:r>
            <a:r>
              <a:rPr lang="es-AR" sz="1200" kern="1200" dirty="0">
                <a:solidFill>
                  <a:schemeClr val="tx1"/>
                </a:solidFill>
                <a:effectLst/>
                <a:latin typeface="+mn-lt"/>
                <a:ea typeface="+mn-ea"/>
                <a:cs typeface="+mn-cs"/>
              </a:rPr>
              <a:t/>
            </a:r>
            <a:br>
              <a:rPr lang="es-AR" sz="1200" kern="1200" dirty="0">
                <a:solidFill>
                  <a:schemeClr val="tx1"/>
                </a:solidFill>
                <a:effectLst/>
                <a:latin typeface="+mn-lt"/>
                <a:ea typeface="+mn-ea"/>
                <a:cs typeface="+mn-cs"/>
              </a:rPr>
            </a:br>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31</a:t>
            </a:fld>
            <a:endParaRPr lang="es-AR"/>
          </a:p>
        </p:txBody>
      </p:sp>
    </p:spTree>
    <p:extLst>
      <p:ext uri="{BB962C8B-B14F-4D97-AF65-F5344CB8AC3E}">
        <p14:creationId xmlns:p14="http://schemas.microsoft.com/office/powerpoint/2010/main" xmlns="" val="2544174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32</a:t>
            </a:fld>
            <a:endParaRPr lang="es-AR"/>
          </a:p>
        </p:txBody>
      </p:sp>
    </p:spTree>
    <p:extLst>
      <p:ext uri="{BB962C8B-B14F-4D97-AF65-F5344CB8AC3E}">
        <p14:creationId xmlns:p14="http://schemas.microsoft.com/office/powerpoint/2010/main" xmlns="" val="3222902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r>
              <a:rPr lang="es-AR" sz="1200" kern="1200" dirty="0">
                <a:solidFill>
                  <a:schemeClr val="tx1"/>
                </a:solidFill>
                <a:effectLst/>
                <a:latin typeface="+mn-lt"/>
                <a:ea typeface="+mn-ea"/>
                <a:cs typeface="+mn-cs"/>
              </a:rPr>
              <a:t>A diferencia del Perceptrón Simple, el </a:t>
            </a:r>
            <a:r>
              <a:rPr lang="es-AR" sz="1200" b="1" kern="1200" dirty="0">
                <a:solidFill>
                  <a:schemeClr val="tx1"/>
                </a:solidFill>
                <a:effectLst/>
                <a:latin typeface="+mn-lt"/>
                <a:ea typeface="+mn-ea"/>
                <a:cs typeface="+mn-cs"/>
              </a:rPr>
              <a:t>Perceptrón Multicapa</a:t>
            </a:r>
            <a:r>
              <a:rPr lang="es-AR" sz="1200" kern="1200" dirty="0">
                <a:solidFill>
                  <a:schemeClr val="tx1"/>
                </a:solidFill>
                <a:effectLst/>
                <a:latin typeface="+mn-lt"/>
                <a:ea typeface="+mn-ea"/>
                <a:cs typeface="+mn-cs"/>
              </a:rPr>
              <a:t> esta formada por múltiples capas de neuronas. Eliminando la principal limitación del Perceptrón Simple de que no puede resolver problemas que no son linealmente separables como por ejemplo las puertas lógicas XOR.</a:t>
            </a:r>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33</a:t>
            </a:fld>
            <a:endParaRPr lang="es-AR"/>
          </a:p>
        </p:txBody>
      </p:sp>
    </p:spTree>
    <p:extLst>
      <p:ext uri="{BB962C8B-B14F-4D97-AF65-F5344CB8AC3E}">
        <p14:creationId xmlns:p14="http://schemas.microsoft.com/office/powerpoint/2010/main" xmlns="" val="2673322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34</a:t>
            </a:fld>
            <a:endParaRPr lang="es-AR"/>
          </a:p>
        </p:txBody>
      </p:sp>
    </p:spTree>
    <p:extLst>
      <p:ext uri="{BB962C8B-B14F-4D97-AF65-F5344CB8AC3E}">
        <p14:creationId xmlns:p14="http://schemas.microsoft.com/office/powerpoint/2010/main" xmlns="" val="355783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0199533-37DC-4A90-9D9B-C40B3DF07489}" type="slidenum">
              <a:rPr lang="es-AR" smtClean="0"/>
              <a:pPr/>
              <a:t>6</a:t>
            </a:fld>
            <a:endParaRPr lang="es-AR"/>
          </a:p>
        </p:txBody>
      </p:sp>
    </p:spTree>
    <p:extLst>
      <p:ext uri="{BB962C8B-B14F-4D97-AF65-F5344CB8AC3E}">
        <p14:creationId xmlns:p14="http://schemas.microsoft.com/office/powerpoint/2010/main" xmlns="" val="594607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9</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a:bodyPr>
          <a:lstStyle/>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11</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12</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13</a:t>
            </a:fld>
            <a:endParaRPr lang="es-AR"/>
          </a:p>
        </p:txBody>
      </p:sp>
    </p:spTree>
    <p:extLst>
      <p:ext uri="{BB962C8B-B14F-4D97-AF65-F5344CB8AC3E}">
        <p14:creationId xmlns:p14="http://schemas.microsoft.com/office/powerpoint/2010/main" xmlns="" val="2951641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14</a:t>
            </a:fld>
            <a:endParaRPr lang="es-AR"/>
          </a:p>
        </p:txBody>
      </p:sp>
    </p:spTree>
    <p:extLst>
      <p:ext uri="{BB962C8B-B14F-4D97-AF65-F5344CB8AC3E}">
        <p14:creationId xmlns:p14="http://schemas.microsoft.com/office/powerpoint/2010/main" xmlns="" val="8943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fontAlgn="base"/>
            <a:endParaRPr lang="es-AR" dirty="0"/>
          </a:p>
          <a:p>
            <a:endParaRPr lang="es-AR" dirty="0"/>
          </a:p>
        </p:txBody>
      </p:sp>
      <p:sp>
        <p:nvSpPr>
          <p:cNvPr id="4" name="3 Marcador de número de diapositiva"/>
          <p:cNvSpPr>
            <a:spLocks noGrp="1"/>
          </p:cNvSpPr>
          <p:nvPr>
            <p:ph type="sldNum" sz="quarter" idx="10"/>
          </p:nvPr>
        </p:nvSpPr>
        <p:spPr/>
        <p:txBody>
          <a:bodyPr/>
          <a:lstStyle/>
          <a:p>
            <a:fld id="{D0199533-37DC-4A90-9D9B-C40B3DF07489}" type="slidenum">
              <a:rPr lang="es-AR" smtClean="0"/>
              <a:pPr/>
              <a:t>15</a:t>
            </a:fld>
            <a:endParaRPr lang="es-AR"/>
          </a:p>
        </p:txBody>
      </p:sp>
    </p:spTree>
    <p:extLst>
      <p:ext uri="{BB962C8B-B14F-4D97-AF65-F5344CB8AC3E}">
        <p14:creationId xmlns:p14="http://schemas.microsoft.com/office/powerpoint/2010/main" xmlns="" val="489331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5" name="Footer Placeholder 4"/>
          <p:cNvSpPr>
            <a:spLocks noGrp="1"/>
          </p:cNvSpPr>
          <p:nvPr>
            <p:ph type="ftr" sz="quarter" idx="11"/>
          </p:nvPr>
        </p:nvSpPr>
        <p:spPr/>
        <p:txBody>
          <a:bodyPr/>
          <a:lstStyle/>
          <a:p>
            <a:endParaRPr lang="es-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25893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5" name="Footer Placeholder 4"/>
          <p:cNvSpPr>
            <a:spLocks noGrp="1"/>
          </p:cNvSpPr>
          <p:nvPr>
            <p:ph type="ftr" sz="quarter" idx="11"/>
          </p:nvPr>
        </p:nvSpPr>
        <p:spPr/>
        <p:txBody>
          <a:bodyPr/>
          <a:lstStyle/>
          <a:p>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305363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5" name="Footer Placeholder 4"/>
          <p:cNvSpPr>
            <a:spLocks noGrp="1"/>
          </p:cNvSpPr>
          <p:nvPr>
            <p:ph type="ftr" sz="quarter" idx="11"/>
          </p:nvPr>
        </p:nvSpPr>
        <p:spPr/>
        <p:txBody>
          <a:bodyPr/>
          <a:lstStyle/>
          <a:p>
            <a:endParaRPr lang="es-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67F4C6-9DA3-4746-9AA0-0C88956CF241}" type="slidenum">
              <a:rPr lang="es-AR" smtClean="0"/>
              <a:pPr/>
              <a:t>‹Nº›</a:t>
            </a:fld>
            <a:endParaRPr lang="es-A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569391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3156198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6" name="Footer Placeholder 5"/>
          <p:cNvSpPr>
            <a:spLocks noGrp="1"/>
          </p:cNvSpPr>
          <p:nvPr>
            <p:ph type="ftr" sz="quarter" idx="11"/>
          </p:nvPr>
        </p:nvSpPr>
        <p:spPr/>
        <p:txBody>
          <a:bodyPr/>
          <a:lstStyle/>
          <a:p>
            <a:endParaRPr lang="es-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67F4C6-9DA3-4746-9AA0-0C88956CF241}" type="slidenum">
              <a:rPr lang="es-AR" smtClean="0"/>
              <a:pPr/>
              <a:t>‹Nº›</a:t>
            </a:fld>
            <a:endParaRPr lang="es-A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778166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1429662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187319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18070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5" name="Footer Placeholder 4"/>
          <p:cNvSpPr>
            <a:spLocks noGrp="1"/>
          </p:cNvSpPr>
          <p:nvPr>
            <p:ph type="ftr" sz="quarter" idx="11"/>
          </p:nvPr>
        </p:nvSpPr>
        <p:spPr/>
        <p:txBody>
          <a:bodyPr/>
          <a:lstStyle/>
          <a:p>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420224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5" name="Footer Placeholder 4"/>
          <p:cNvSpPr>
            <a:spLocks noGrp="1"/>
          </p:cNvSpPr>
          <p:nvPr>
            <p:ph type="ftr" sz="quarter" idx="11"/>
          </p:nvPr>
        </p:nvSpPr>
        <p:spPr/>
        <p:txBody>
          <a:bodyPr/>
          <a:lstStyle/>
          <a:p>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1763761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6" name="Footer Placeholder 5"/>
          <p:cNvSpPr>
            <a:spLocks noGrp="1"/>
          </p:cNvSpPr>
          <p:nvPr>
            <p:ph type="ftr" sz="quarter" idx="11"/>
          </p:nvPr>
        </p:nvSpPr>
        <p:spPr/>
        <p:txBody>
          <a:bodyPr/>
          <a:lstStyle/>
          <a:p>
            <a:endParaRPr lang="es-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403807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8" name="Footer Placeholder 7"/>
          <p:cNvSpPr>
            <a:spLocks noGrp="1"/>
          </p:cNvSpPr>
          <p:nvPr>
            <p:ph type="ftr" sz="quarter" idx="11"/>
          </p:nvPr>
        </p:nvSpPr>
        <p:spPr/>
        <p:txBody>
          <a:bodyPr/>
          <a:lstStyle/>
          <a:p>
            <a:endParaRPr lang="es-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44533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4" name="Footer Placeholder 3"/>
          <p:cNvSpPr>
            <a:spLocks noGrp="1"/>
          </p:cNvSpPr>
          <p:nvPr>
            <p:ph type="ftr" sz="quarter" idx="11"/>
          </p:nvPr>
        </p:nvSpPr>
        <p:spPr/>
        <p:txBody>
          <a:bodyPr/>
          <a:lstStyle/>
          <a:p>
            <a:endParaRPr lang="es-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393359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3" name="Footer Placeholder 2"/>
          <p:cNvSpPr>
            <a:spLocks noGrp="1"/>
          </p:cNvSpPr>
          <p:nvPr>
            <p:ph type="ftr" sz="quarter" idx="11"/>
          </p:nvPr>
        </p:nvSpPr>
        <p:spPr/>
        <p:txBody>
          <a:bodyPr/>
          <a:lstStyle/>
          <a:p>
            <a:endParaRPr lang="es-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1685351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380281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03/11/2016</a:t>
            </a:fld>
            <a:endParaRPr lang="es-AR"/>
          </a:p>
        </p:txBody>
      </p:sp>
      <p:sp>
        <p:nvSpPr>
          <p:cNvPr id="6" name="Footer Placeholder 5"/>
          <p:cNvSpPr>
            <a:spLocks noGrp="1"/>
          </p:cNvSpPr>
          <p:nvPr>
            <p:ph type="ftr" sz="quarter" idx="11"/>
          </p:nvPr>
        </p:nvSpPr>
        <p:spPr/>
        <p:txBody>
          <a:bodyPr/>
          <a:lstStyle/>
          <a:p>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355518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8EB66C-7431-427E-BF9B-0AD6D6BFB1A7}" type="datetimeFigureOut">
              <a:rPr lang="es-AR" smtClean="0"/>
              <a:pPr/>
              <a:t>03/11/2016</a:t>
            </a:fld>
            <a:endParaRPr lang="es-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A67F4C6-9DA3-4746-9AA0-0C88956CF241}" type="slidenum">
              <a:rPr lang="es-AR" smtClean="0"/>
              <a:pPr/>
              <a:t>‹Nº›</a:t>
            </a:fld>
            <a:endParaRPr lang="es-AR"/>
          </a:p>
        </p:txBody>
      </p:sp>
    </p:spTree>
    <p:extLst>
      <p:ext uri="{BB962C8B-B14F-4D97-AF65-F5344CB8AC3E}">
        <p14:creationId xmlns:p14="http://schemas.microsoft.com/office/powerpoint/2010/main" xmlns="" val="19977903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jpeg"/></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53238" y="1401096"/>
            <a:ext cx="8915399" cy="648061"/>
          </a:xfrm>
        </p:spPr>
        <p:txBody>
          <a:bodyPr>
            <a:noAutofit/>
          </a:bodyPr>
          <a:lstStyle/>
          <a:p>
            <a:pPr algn="ctr"/>
            <a:r>
              <a:rPr lang="es-AR" sz="4000" b="1" dirty="0"/>
              <a:t>Seminario Redes Neuronales</a:t>
            </a:r>
          </a:p>
        </p:txBody>
      </p:sp>
      <p:sp>
        <p:nvSpPr>
          <p:cNvPr id="3" name="Subtítulo 2"/>
          <p:cNvSpPr>
            <a:spLocks noGrp="1"/>
          </p:cNvSpPr>
          <p:nvPr>
            <p:ph type="subTitle" idx="1"/>
          </p:nvPr>
        </p:nvSpPr>
        <p:spPr>
          <a:xfrm>
            <a:off x="7433187" y="4675239"/>
            <a:ext cx="4071426" cy="753099"/>
          </a:xfrm>
        </p:spPr>
        <p:txBody>
          <a:bodyPr>
            <a:noAutofit/>
          </a:bodyPr>
          <a:lstStyle/>
          <a:p>
            <a:r>
              <a:rPr lang="es-AR" sz="2000" dirty="0"/>
              <a:t>Instructor:</a:t>
            </a:r>
          </a:p>
          <a:p>
            <a:r>
              <a:rPr lang="es-AR" sz="2000" dirty="0"/>
              <a:t>Prof. Ing. Pablo Pandolfo (2016)</a:t>
            </a:r>
          </a:p>
        </p:txBody>
      </p:sp>
      <p:pic>
        <p:nvPicPr>
          <p:cNvPr id="14338" name="Picture 2" descr="Resultado de imagen para redes neuronales"/>
          <p:cNvPicPr>
            <a:picLocks noChangeAspect="1" noChangeArrowheads="1"/>
          </p:cNvPicPr>
          <p:nvPr/>
        </p:nvPicPr>
        <p:blipFill>
          <a:blip r:embed="rId2" cstate="print"/>
          <a:srcRect/>
          <a:stretch>
            <a:fillRect/>
          </a:stretch>
        </p:blipFill>
        <p:spPr bwMode="auto">
          <a:xfrm>
            <a:off x="2450539" y="2334465"/>
            <a:ext cx="4276725" cy="3524251"/>
          </a:xfrm>
          <a:prstGeom prst="rect">
            <a:avLst/>
          </a:prstGeom>
          <a:noFill/>
        </p:spPr>
      </p:pic>
    </p:spTree>
    <p:extLst>
      <p:ext uri="{BB962C8B-B14F-4D97-AF65-F5344CB8AC3E}">
        <p14:creationId xmlns:p14="http://schemas.microsoft.com/office/powerpoint/2010/main" xmlns="" val="2685226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04240" y="203200"/>
            <a:ext cx="8911687" cy="856343"/>
          </a:xfrm>
        </p:spPr>
        <p:txBody>
          <a:bodyPr/>
          <a:lstStyle/>
          <a:p>
            <a:r>
              <a:rPr lang="es-AR" dirty="0"/>
              <a:t>Estructura RNA</a:t>
            </a:r>
          </a:p>
        </p:txBody>
      </p:sp>
      <p:graphicFrame>
        <p:nvGraphicFramePr>
          <p:cNvPr id="7" name="6 Marcador de contenido"/>
          <p:cNvGraphicFramePr>
            <a:graphicFrameLocks noGrp="1"/>
          </p:cNvGraphicFramePr>
          <p:nvPr>
            <p:ph idx="1"/>
          </p:nvPr>
        </p:nvGraphicFramePr>
        <p:xfrm>
          <a:off x="2473099" y="870177"/>
          <a:ext cx="8915400" cy="563880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xmlns="" val="20000"/>
                    </a:ext>
                  </a:extLst>
                </a:gridCol>
                <a:gridCol w="4457700">
                  <a:extLst>
                    <a:ext uri="{9D8B030D-6E8A-4147-A177-3AD203B41FA5}">
                      <a16:colId xmlns:a16="http://schemas.microsoft.com/office/drawing/2014/main" xmlns="" val="20001"/>
                    </a:ext>
                  </a:extLst>
                </a:gridCol>
              </a:tblGrid>
              <a:tr h="370840">
                <a:tc>
                  <a:txBody>
                    <a:bodyPr/>
                    <a:lstStyle/>
                    <a:p>
                      <a:r>
                        <a:rPr lang="es-AR" sz="2000" dirty="0"/>
                        <a:t>Biología (Cerebro)</a:t>
                      </a:r>
                    </a:p>
                  </a:txBody>
                  <a:tcPr/>
                </a:tc>
                <a:tc>
                  <a:txBody>
                    <a:bodyPr/>
                    <a:lstStyle/>
                    <a:p>
                      <a:r>
                        <a:rPr lang="es-AR" sz="2000" dirty="0"/>
                        <a:t>IA (RNA)</a:t>
                      </a:r>
                    </a:p>
                  </a:txBody>
                  <a:tcPr/>
                </a:tc>
                <a:extLst>
                  <a:ext uri="{0D108BD9-81ED-4DB2-BD59-A6C34878D82A}">
                    <a16:rowId xmlns:a16="http://schemas.microsoft.com/office/drawing/2014/main" xmlns="" val="10000"/>
                  </a:ext>
                </a:extLst>
              </a:tr>
              <a:tr h="370840">
                <a:tc>
                  <a:txBody>
                    <a:bodyPr/>
                    <a:lstStyle/>
                    <a:p>
                      <a:r>
                        <a:rPr lang="es-AR" sz="2000" dirty="0" smtClean="0"/>
                        <a:t>Sistema complejo, no-lineal</a:t>
                      </a:r>
                      <a:r>
                        <a:rPr lang="es-AR" sz="2000" baseline="0" dirty="0" smtClean="0"/>
                        <a:t> y paralelo.</a:t>
                      </a:r>
                      <a:endParaRPr lang="es-AR" sz="2000" dirty="0"/>
                    </a:p>
                  </a:txBody>
                  <a:tcPr/>
                </a:tc>
                <a:tc>
                  <a:txBody>
                    <a:bodyPr/>
                    <a:lstStyle/>
                    <a:p>
                      <a:r>
                        <a:rPr lang="es-AR" sz="2000" dirty="0" smtClean="0"/>
                        <a:t>Computadora</a:t>
                      </a:r>
                      <a:r>
                        <a:rPr lang="es-AR" sz="2000" baseline="0" dirty="0" smtClean="0"/>
                        <a:t> comunes de tipo secuencial.</a:t>
                      </a:r>
                      <a:endParaRPr lang="es-AR" sz="2000" dirty="0"/>
                    </a:p>
                  </a:txBody>
                  <a:tcPr/>
                </a:tc>
              </a:tr>
              <a:tr h="370840">
                <a:tc>
                  <a:txBody>
                    <a:bodyPr/>
                    <a:lstStyle/>
                    <a:p>
                      <a:r>
                        <a:rPr lang="es-AR" sz="2000" dirty="0"/>
                        <a:t>En las</a:t>
                      </a:r>
                      <a:r>
                        <a:rPr lang="es-AR" sz="2000" baseline="0" dirty="0"/>
                        <a:t> conexiones reside la inteligencia.</a:t>
                      </a:r>
                      <a:endParaRPr lang="es-AR" sz="2000" dirty="0"/>
                    </a:p>
                  </a:txBody>
                  <a:tcPr/>
                </a:tc>
                <a:tc>
                  <a:txBody>
                    <a:bodyPr/>
                    <a:lstStyle/>
                    <a:p>
                      <a:r>
                        <a:rPr lang="es-AR" sz="2000" dirty="0"/>
                        <a:t>En las</a:t>
                      </a:r>
                      <a:r>
                        <a:rPr lang="es-AR" sz="2000" baseline="0" dirty="0"/>
                        <a:t> conexiones reside la inteligencia.</a:t>
                      </a:r>
                      <a:endParaRPr lang="es-AR" sz="2000" dirty="0"/>
                    </a:p>
                  </a:txBody>
                  <a:tcPr/>
                </a:tc>
                <a:extLst>
                  <a:ext uri="{0D108BD9-81ED-4DB2-BD59-A6C34878D82A}">
                    <a16:rowId xmlns:a16="http://schemas.microsoft.com/office/drawing/2014/main" xmlns="" val="10001"/>
                  </a:ext>
                </a:extLst>
              </a:tr>
              <a:tr h="370840">
                <a:tc>
                  <a:txBody>
                    <a:bodyPr/>
                    <a:lstStyle/>
                    <a:p>
                      <a:r>
                        <a:rPr lang="es-AR" sz="2000" dirty="0"/>
                        <a:t>Es muchísimo mayor que cualquier RNA creada hasta la actualidad.</a:t>
                      </a:r>
                    </a:p>
                  </a:txBody>
                  <a:tcPr/>
                </a:tc>
                <a:tc>
                  <a:txBody>
                    <a:bodyPr/>
                    <a:lstStyle/>
                    <a:p>
                      <a:r>
                        <a:rPr lang="es-AR" sz="2000" dirty="0"/>
                        <a:t>Las neuronas artificiales son más simples.</a:t>
                      </a:r>
                    </a:p>
                  </a:txBody>
                  <a:tcPr/>
                </a:tc>
                <a:extLst>
                  <a:ext uri="{0D108BD9-81ED-4DB2-BD59-A6C34878D82A}">
                    <a16:rowId xmlns:a16="http://schemas.microsoft.com/office/drawing/2014/main" xmlns="" val="10002"/>
                  </a:ext>
                </a:extLst>
              </a:tr>
              <a:tr h="370840">
                <a:tc>
                  <a:txBody>
                    <a:bodyPr/>
                    <a:lstStyle/>
                    <a:p>
                      <a:r>
                        <a:rPr lang="es-AR" sz="2000" dirty="0"/>
                        <a:t>Aprende mediante la reorganización de las conexiones sinápticas entre las neuronas que lo componen.</a:t>
                      </a:r>
                    </a:p>
                  </a:txBody>
                  <a:tcPr/>
                </a:tc>
                <a:tc>
                  <a:txBody>
                    <a:bodyPr/>
                    <a:lstStyle/>
                    <a:p>
                      <a:r>
                        <a:rPr lang="es-AR" sz="2000" dirty="0"/>
                        <a:t>Tienen un gran número de </a:t>
                      </a:r>
                      <a:r>
                        <a:rPr lang="es-AR" sz="2000" i="1" dirty="0"/>
                        <a:t>procesadores</a:t>
                      </a:r>
                      <a:r>
                        <a:rPr lang="es-AR" sz="2000" dirty="0"/>
                        <a:t> virtuales interconectados que de forma simplificada simulan la funcionalidad de las neuronas biológicas. La reorganización se modela mediante un mecanismo de </a:t>
                      </a:r>
                      <a:r>
                        <a:rPr lang="es-AR" sz="2000" i="1" dirty="0"/>
                        <a:t>pesos</a:t>
                      </a:r>
                      <a:r>
                        <a:rPr lang="es-AR" sz="2000" dirty="0"/>
                        <a:t>, que son ajustados durante la fase de aprendizaje.</a:t>
                      </a:r>
                    </a:p>
                  </a:txBody>
                  <a:tcPr/>
                </a:tc>
                <a:extLst>
                  <a:ext uri="{0D108BD9-81ED-4DB2-BD59-A6C34878D82A}">
                    <a16:rowId xmlns:a16="http://schemas.microsoft.com/office/drawing/2014/main" xmlns="" val="10003"/>
                  </a:ext>
                </a:extLst>
              </a:tr>
            </a:tbl>
          </a:graphicData>
        </a:graphic>
      </p:graphicFrame>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xmlns="" val="265927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Ventajas RNA</a:t>
            </a:r>
          </a:p>
        </p:txBody>
      </p:sp>
      <p:sp>
        <p:nvSpPr>
          <p:cNvPr id="3" name="Marcador de contenido 2"/>
          <p:cNvSpPr>
            <a:spLocks noGrp="1"/>
          </p:cNvSpPr>
          <p:nvPr>
            <p:ph idx="1"/>
          </p:nvPr>
        </p:nvSpPr>
        <p:spPr>
          <a:xfrm>
            <a:off x="2487612" y="1407886"/>
            <a:ext cx="8915400" cy="4673600"/>
          </a:xfrm>
        </p:spPr>
        <p:txBody>
          <a:bodyPr>
            <a:noAutofit/>
          </a:bodyPr>
          <a:lstStyle/>
          <a:p>
            <a:r>
              <a:rPr lang="es-AR" sz="2000" b="1" dirty="0"/>
              <a:t>Aprendizaje</a:t>
            </a:r>
            <a:r>
              <a:rPr lang="es-AR" sz="2000" dirty="0"/>
              <a:t>: las RNA tienen la habilidad de aprender mediante una etapa que se llama </a:t>
            </a:r>
            <a:r>
              <a:rPr lang="es-AR" sz="2000" i="1" dirty="0"/>
              <a:t>etapa de </a:t>
            </a:r>
            <a:r>
              <a:rPr lang="es-AR" sz="2000" i="1" dirty="0" smtClean="0"/>
              <a:t>aprendizaje</a:t>
            </a:r>
            <a:r>
              <a:rPr lang="es-AR" sz="2000" dirty="0" smtClean="0"/>
              <a:t> (entrenamiento)</a:t>
            </a:r>
            <a:endParaRPr lang="es-AR" sz="2000" dirty="0"/>
          </a:p>
          <a:p>
            <a:r>
              <a:rPr lang="es-AR" sz="2000" b="1" dirty="0"/>
              <a:t>Auto organización</a:t>
            </a:r>
            <a:r>
              <a:rPr lang="es-AR" sz="2000" dirty="0"/>
              <a:t>: una RNA crea su propia representación de la información en su interior, quitándole esta tarea al usuario.</a:t>
            </a:r>
          </a:p>
          <a:p>
            <a:r>
              <a:rPr lang="es-AR" sz="2000" b="1" dirty="0"/>
              <a:t>Tolerancia a fallos</a:t>
            </a:r>
            <a:r>
              <a:rPr lang="es-AR" sz="2000" dirty="0"/>
              <a:t>: debido a que una RNA almacena la información de forma redundante, ésta puede seguir respondiendo de manera aceptable aun si se daña parcialmente.</a:t>
            </a:r>
          </a:p>
          <a:p>
            <a:r>
              <a:rPr lang="es-AR" sz="2000" b="1" dirty="0"/>
              <a:t>Flexibilidad</a:t>
            </a:r>
            <a:r>
              <a:rPr lang="es-AR" sz="2000" dirty="0"/>
              <a:t>: una RNA puede manejar cambios no importantes en la información de entrada, como señales con ruido u otros cambios en la entrada.</a:t>
            </a:r>
          </a:p>
          <a:p>
            <a:r>
              <a:rPr lang="es-AR" sz="2000" b="1" dirty="0"/>
              <a:t>Tiempo real</a:t>
            </a:r>
            <a:r>
              <a:rPr lang="es-AR" sz="2000" dirty="0"/>
              <a:t>: la estructura de una RNA es paralela, por lo cual si esto es implementado con computadoras o en dispositivos electrónicos especiales, se pueden obtener respuestas en tiempo real.</a:t>
            </a:r>
          </a:p>
          <a:p>
            <a:pPr fontAlgn="base"/>
            <a:endParaRPr lang="es-AR" sz="2000" dirty="0"/>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xmlns="" val="265927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Tipología (modelos) RNA</a:t>
            </a:r>
          </a:p>
        </p:txBody>
      </p:sp>
      <p:sp>
        <p:nvSpPr>
          <p:cNvPr id="3" name="Marcador de contenido 2"/>
          <p:cNvSpPr>
            <a:spLocks noGrp="1"/>
          </p:cNvSpPr>
          <p:nvPr>
            <p:ph idx="1"/>
          </p:nvPr>
        </p:nvSpPr>
        <p:spPr>
          <a:xfrm>
            <a:off x="2589212" y="1669143"/>
            <a:ext cx="3524717" cy="4673600"/>
          </a:xfrm>
        </p:spPr>
        <p:txBody>
          <a:bodyPr>
            <a:noAutofit/>
          </a:bodyPr>
          <a:lstStyle/>
          <a:p>
            <a:r>
              <a:rPr lang="es-AR" sz="2000" dirty="0"/>
              <a:t>Perceptrón</a:t>
            </a:r>
          </a:p>
          <a:p>
            <a:r>
              <a:rPr lang="es-AR" sz="2000" dirty="0"/>
              <a:t>Adaline</a:t>
            </a:r>
          </a:p>
          <a:p>
            <a:r>
              <a:rPr lang="es-AR" sz="2000" dirty="0"/>
              <a:t>Perceptrón multicapa</a:t>
            </a:r>
          </a:p>
          <a:p>
            <a:r>
              <a:rPr lang="es-AR" sz="2000" dirty="0"/>
              <a:t>Memorias asociativas</a:t>
            </a:r>
          </a:p>
          <a:p>
            <a:r>
              <a:rPr lang="es-AR" sz="2000" dirty="0"/>
              <a:t>Máquina de Boltzmann</a:t>
            </a:r>
          </a:p>
          <a:p>
            <a:r>
              <a:rPr lang="es-AR" sz="2000" dirty="0"/>
              <a:t>Máquina de Cauchy</a:t>
            </a:r>
          </a:p>
          <a:p>
            <a:r>
              <a:rPr lang="es-AR" sz="2000" dirty="0"/>
              <a:t>Propagación hacia atrás (backpropagation)</a:t>
            </a:r>
          </a:p>
          <a:p>
            <a:r>
              <a:rPr lang="es-AR" sz="2000" dirty="0"/>
              <a:t>Redes de </a:t>
            </a:r>
            <a:r>
              <a:rPr lang="es-AR" sz="2000" dirty="0" err="1"/>
              <a:t>Elman</a:t>
            </a:r>
            <a:endParaRPr lang="es-AR" sz="2000" dirty="0"/>
          </a:p>
          <a:p>
            <a:r>
              <a:rPr lang="es-AR" sz="2000" dirty="0"/>
              <a:t>Redes de Hopfield</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5" name="Marcador de contenido 2"/>
          <p:cNvSpPr txBox="1">
            <a:spLocks/>
          </p:cNvSpPr>
          <p:nvPr/>
        </p:nvSpPr>
        <p:spPr>
          <a:xfrm>
            <a:off x="6605530" y="1660179"/>
            <a:ext cx="4501741" cy="4673600"/>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es-AR" sz="2000" dirty="0"/>
              <a:t>Red de </a:t>
            </a:r>
            <a:r>
              <a:rPr lang="es-AR" sz="2000" dirty="0" err="1"/>
              <a:t>contrapropagación</a:t>
            </a:r>
            <a:endParaRPr lang="es-AR" sz="2000" dirty="0"/>
          </a:p>
          <a:p>
            <a:pPr marL="342900" indent="-342900">
              <a:spcBef>
                <a:spcPts val="1000"/>
              </a:spcBef>
              <a:buClr>
                <a:schemeClr val="accent1"/>
              </a:buClr>
              <a:buFont typeface="Wingdings 3" charset="2"/>
              <a:buChar char=""/>
            </a:pPr>
            <a:r>
              <a:rPr lang="es-AR" sz="2000" dirty="0"/>
              <a:t>Redes de neuronas de base radial</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AR" sz="2000" b="0" i="0" u="none" strike="noStrike" kern="1200" cap="none" spc="0" normalizeH="0" baseline="0" noProof="0" dirty="0">
                <a:ln>
                  <a:noFill/>
                </a:ln>
                <a:solidFill>
                  <a:schemeClr val="tx1">
                    <a:lumMod val="75000"/>
                    <a:lumOff val="25000"/>
                  </a:schemeClr>
                </a:solidFill>
                <a:effectLst/>
                <a:uLnTx/>
                <a:uFillTx/>
                <a:latin typeface="+mn-lt"/>
                <a:ea typeface="+mn-ea"/>
                <a:cs typeface="+mn-cs"/>
              </a:rPr>
              <a:t>Redes de neuronas de aprendizaje competitivo</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AR" sz="2000" b="0" i="0" u="none" strike="noStrike" kern="1200" cap="none" spc="0" normalizeH="0" baseline="0" noProof="0" dirty="0">
                <a:ln>
                  <a:noFill/>
                </a:ln>
                <a:solidFill>
                  <a:schemeClr val="tx1">
                    <a:lumMod val="75000"/>
                    <a:lumOff val="25000"/>
                  </a:schemeClr>
                </a:solidFill>
                <a:effectLst/>
                <a:uLnTx/>
                <a:uFillTx/>
                <a:latin typeface="+mn-lt"/>
                <a:ea typeface="+mn-ea"/>
                <a:cs typeface="+mn-cs"/>
              </a:rPr>
              <a:t>Mapas Autoorganizados (RNA) (Redes de Kohonen)</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AR" sz="2000" b="0" i="0" u="none" strike="noStrike" kern="1200" cap="none" spc="0" normalizeH="0" baseline="0" noProof="0" dirty="0">
                <a:ln>
                  <a:noFill/>
                </a:ln>
                <a:solidFill>
                  <a:schemeClr val="tx1">
                    <a:lumMod val="75000"/>
                    <a:lumOff val="25000"/>
                  </a:schemeClr>
                </a:solidFill>
                <a:effectLst/>
                <a:uLnTx/>
                <a:uFillTx/>
                <a:latin typeface="+mn-lt"/>
                <a:ea typeface="+mn-ea"/>
                <a:cs typeface="+mn-cs"/>
              </a:rPr>
              <a:t>Crecimiento dinámico de células</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AR" sz="2000" b="0" i="0" u="none" strike="noStrike" kern="1200" cap="none" spc="0" normalizeH="0" baseline="0" noProof="0" dirty="0">
                <a:ln>
                  <a:noFill/>
                </a:ln>
                <a:solidFill>
                  <a:schemeClr val="tx1">
                    <a:lumMod val="75000"/>
                    <a:lumOff val="25000"/>
                  </a:schemeClr>
                </a:solidFill>
                <a:effectLst/>
                <a:uLnTx/>
                <a:uFillTx/>
                <a:latin typeface="+mn-lt"/>
                <a:ea typeface="+mn-ea"/>
                <a:cs typeface="+mn-cs"/>
              </a:rPr>
              <a:t>Gas Neuronal Creciente</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AR" sz="2000" b="0" i="0" u="none" strike="noStrike" kern="1200" cap="none" spc="0" normalizeH="0" baseline="0" noProof="0" dirty="0">
                <a:ln>
                  <a:noFill/>
                </a:ln>
                <a:solidFill>
                  <a:schemeClr val="tx1">
                    <a:lumMod val="75000"/>
                    <a:lumOff val="25000"/>
                  </a:schemeClr>
                </a:solidFill>
                <a:effectLst/>
                <a:uLnTx/>
                <a:uFillTx/>
                <a:latin typeface="+mn-lt"/>
                <a:ea typeface="+mn-ea"/>
                <a:cs typeface="+mn-cs"/>
              </a:rPr>
              <a:t>Redes ART (</a:t>
            </a:r>
            <a:r>
              <a:rPr kumimoji="0" lang="es-AR" sz="2000" b="0" i="1" u="none" strike="noStrike" kern="1200" cap="none" spc="0" normalizeH="0" baseline="0" noProof="0" dirty="0" err="1">
                <a:ln>
                  <a:noFill/>
                </a:ln>
                <a:solidFill>
                  <a:schemeClr val="tx1">
                    <a:lumMod val="75000"/>
                    <a:lumOff val="25000"/>
                  </a:schemeClr>
                </a:solidFill>
                <a:effectLst/>
                <a:uLnTx/>
                <a:uFillTx/>
                <a:latin typeface="+mn-lt"/>
                <a:ea typeface="+mn-ea"/>
                <a:cs typeface="+mn-cs"/>
              </a:rPr>
              <a:t>Adaptative</a:t>
            </a:r>
            <a:r>
              <a:rPr kumimoji="0" lang="es-AR" sz="2000" b="0" i="1"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s-AR" sz="2000" b="0" i="1" u="none" strike="noStrike" kern="1200" cap="none" spc="0" normalizeH="0" baseline="0" noProof="0" dirty="0" err="1">
                <a:ln>
                  <a:noFill/>
                </a:ln>
                <a:solidFill>
                  <a:schemeClr val="tx1">
                    <a:lumMod val="75000"/>
                    <a:lumOff val="25000"/>
                  </a:schemeClr>
                </a:solidFill>
                <a:effectLst/>
                <a:uLnTx/>
                <a:uFillTx/>
                <a:latin typeface="+mn-lt"/>
                <a:ea typeface="+mn-ea"/>
                <a:cs typeface="+mn-cs"/>
              </a:rPr>
              <a:t>Resonance</a:t>
            </a:r>
            <a:r>
              <a:rPr kumimoji="0" lang="es-AR" sz="2000" b="0" i="1" u="none" strike="noStrike" kern="1200" cap="none" spc="0" normalizeH="0" baseline="0" noProof="0" dirty="0">
                <a:ln>
                  <a:noFill/>
                </a:ln>
                <a:solidFill>
                  <a:schemeClr val="tx1">
                    <a:lumMod val="75000"/>
                    <a:lumOff val="25000"/>
                  </a:schemeClr>
                </a:solidFill>
                <a:effectLst/>
                <a:uLnTx/>
                <a:uFillTx/>
                <a:latin typeface="+mn-lt"/>
                <a:ea typeface="+mn-ea"/>
                <a:cs typeface="+mn-cs"/>
              </a:rPr>
              <a:t> </a:t>
            </a:r>
            <a:r>
              <a:rPr kumimoji="0" lang="es-AR" sz="2000" b="0" i="1" u="none" strike="noStrike" kern="1200" cap="none" spc="0" normalizeH="0" baseline="0" noProof="0" dirty="0" err="1">
                <a:ln>
                  <a:noFill/>
                </a:ln>
                <a:solidFill>
                  <a:schemeClr val="tx1">
                    <a:lumMod val="75000"/>
                    <a:lumOff val="25000"/>
                  </a:schemeClr>
                </a:solidFill>
                <a:effectLst/>
                <a:uLnTx/>
                <a:uFillTx/>
                <a:latin typeface="+mn-lt"/>
                <a:ea typeface="+mn-ea"/>
                <a:cs typeface="+mn-cs"/>
              </a:rPr>
              <a:t>Theory</a:t>
            </a:r>
            <a:r>
              <a:rPr kumimoji="0" lang="es-AR" sz="2000" b="0" i="0" u="none" strike="noStrike" kern="1200" cap="none" spc="0" normalizeH="0" baseline="0" noProof="0" dirty="0">
                <a:ln>
                  <a:noFill/>
                </a:ln>
                <a:solidFill>
                  <a:schemeClr val="tx1">
                    <a:lumMod val="75000"/>
                    <a:lumOff val="25000"/>
                  </a:schemeClr>
                </a:solidFill>
                <a:effectLst/>
                <a:uLnTx/>
                <a:uFillTx/>
                <a:latin typeface="+mn-lt"/>
                <a:ea typeface="+mn-ea"/>
                <a:cs typeface="+mn-cs"/>
              </a:rPr>
              <a:t>)</a:t>
            </a:r>
          </a:p>
          <a:p>
            <a:pPr marL="342900" marR="0" lvl="0" indent="-342900" algn="l" defTabSz="457200" rtl="0" eaLnBrk="1" fontAlgn="base" latinLnBrk="0" hangingPunct="1">
              <a:lnSpc>
                <a:spcPct val="100000"/>
              </a:lnSpc>
              <a:spcBef>
                <a:spcPts val="1000"/>
              </a:spcBef>
              <a:spcAft>
                <a:spcPts val="0"/>
              </a:spcAft>
              <a:buClr>
                <a:schemeClr val="accent1"/>
              </a:buClr>
              <a:buSzTx/>
              <a:buFont typeface="Wingdings 3" charset="2"/>
              <a:buChar char=""/>
              <a:tabLst/>
              <a:defRPr/>
            </a:pPr>
            <a:endParaRPr kumimoji="0" lang="es-AR" sz="20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xmlns="" val="265927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Tipología: Perceptrón</a:t>
            </a:r>
          </a:p>
        </p:txBody>
      </p:sp>
      <p:sp>
        <p:nvSpPr>
          <p:cNvPr id="3" name="Marcador de contenido 2"/>
          <p:cNvSpPr>
            <a:spLocks noGrp="1"/>
          </p:cNvSpPr>
          <p:nvPr>
            <p:ph idx="1"/>
          </p:nvPr>
        </p:nvSpPr>
        <p:spPr>
          <a:xfrm>
            <a:off x="2589212" y="1669143"/>
            <a:ext cx="8915400" cy="4673600"/>
          </a:xfrm>
        </p:spPr>
        <p:txBody>
          <a:bodyPr>
            <a:noAutofit/>
          </a:bodyPr>
          <a:lstStyle/>
          <a:p>
            <a:r>
              <a:rPr lang="es-AR" sz="2000" dirty="0"/>
              <a:t>La arquitectura del perceptrón esta compuesta por dos capas de neuronas, una de entrada y una de salida. </a:t>
            </a:r>
          </a:p>
          <a:p>
            <a:r>
              <a:rPr lang="es-AR" sz="2000" dirty="0"/>
              <a:t>La capa de entrada es la que recibe la información proveniente del exterior y la transmite a las neuronas sin realizar ningún tipo de operación sobre la señal de entrada. </a:t>
            </a:r>
          </a:p>
          <a:p>
            <a:r>
              <a:rPr lang="es-AR" sz="2000" dirty="0"/>
              <a:t>En general la información entrante es binaria. La función de activación de las neuronas de un perceptrón es del tipo escalón, dando de esta manera sólo salidas binarias. </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4" name="Imagen 3"/>
          <p:cNvPicPr>
            <a:picLocks noChangeAspect="1"/>
          </p:cNvPicPr>
          <p:nvPr/>
        </p:nvPicPr>
        <p:blipFill rotWithShape="1">
          <a:blip r:embed="rId3" cstate="print"/>
          <a:srcRect l="38690" t="68581" r="37857" b="20620"/>
          <a:stretch/>
        </p:blipFill>
        <p:spPr>
          <a:xfrm>
            <a:off x="4267199" y="4630059"/>
            <a:ext cx="5718630" cy="1480456"/>
          </a:xfrm>
          <a:prstGeom prst="rect">
            <a:avLst/>
          </a:prstGeom>
          <a:ln>
            <a:solidFill>
              <a:schemeClr val="accent1"/>
            </a:solidFill>
          </a:ln>
        </p:spPr>
      </p:pic>
    </p:spTree>
    <p:extLst>
      <p:ext uri="{BB962C8B-B14F-4D97-AF65-F5344CB8AC3E}">
        <p14:creationId xmlns:p14="http://schemas.microsoft.com/office/powerpoint/2010/main" xmlns="" val="3725752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Tipología: Perceptrón</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5" name="Imagen 4"/>
          <p:cNvPicPr>
            <a:picLocks noChangeAspect="1"/>
          </p:cNvPicPr>
          <p:nvPr/>
        </p:nvPicPr>
        <p:blipFill rotWithShape="1">
          <a:blip r:embed="rId3" cstate="print"/>
          <a:srcRect l="29762" t="33007" r="34642" b="22315"/>
          <a:stretch/>
        </p:blipFill>
        <p:spPr>
          <a:xfrm>
            <a:off x="3895484" y="1262741"/>
            <a:ext cx="7367589" cy="5199198"/>
          </a:xfrm>
          <a:prstGeom prst="rect">
            <a:avLst/>
          </a:prstGeom>
          <a:ln>
            <a:solidFill>
              <a:schemeClr val="accent1"/>
            </a:solidFill>
          </a:ln>
        </p:spPr>
      </p:pic>
      <p:sp>
        <p:nvSpPr>
          <p:cNvPr id="6" name="5 Llamada con línea 3 (borde y barra de énfasis)"/>
          <p:cNvSpPr/>
          <p:nvPr/>
        </p:nvSpPr>
        <p:spPr>
          <a:xfrm>
            <a:off x="2031987" y="4238170"/>
            <a:ext cx="1640114" cy="1117601"/>
          </a:xfrm>
          <a:prstGeom prst="accentBorderCallout3">
            <a:avLst>
              <a:gd name="adj1" fmla="val 18750"/>
              <a:gd name="adj2" fmla="val -8333"/>
              <a:gd name="adj3" fmla="val 18750"/>
              <a:gd name="adj4" fmla="val -16667"/>
              <a:gd name="adj5" fmla="val 127330"/>
              <a:gd name="adj6" fmla="val -15467"/>
              <a:gd name="adj7" fmla="val 123945"/>
              <a:gd name="adj8" fmla="val 1453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smtClean="0">
                <a:solidFill>
                  <a:schemeClr val="tx1"/>
                </a:solidFill>
              </a:rPr>
              <a:t>Neurona de Inclinación</a:t>
            </a:r>
            <a:endParaRPr lang="es-AR" sz="2000" dirty="0">
              <a:solidFill>
                <a:schemeClr val="tx1"/>
              </a:solidFill>
            </a:endParaRPr>
          </a:p>
        </p:txBody>
      </p:sp>
    </p:spTree>
    <p:extLst>
      <p:ext uri="{BB962C8B-B14F-4D97-AF65-F5344CB8AC3E}">
        <p14:creationId xmlns:p14="http://schemas.microsoft.com/office/powerpoint/2010/main" xmlns="" val="216723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Tipología: Perceptrón</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3" name="Imagen 2"/>
          <p:cNvPicPr>
            <a:picLocks noChangeAspect="1"/>
          </p:cNvPicPr>
          <p:nvPr/>
        </p:nvPicPr>
        <p:blipFill rotWithShape="1">
          <a:blip r:embed="rId3" cstate="print"/>
          <a:srcRect l="22976" t="32584" r="47857" b="37349"/>
          <a:stretch/>
        </p:blipFill>
        <p:spPr>
          <a:xfrm>
            <a:off x="1547896" y="1364343"/>
            <a:ext cx="4243304" cy="2459384"/>
          </a:xfrm>
          <a:prstGeom prst="rect">
            <a:avLst/>
          </a:prstGeom>
          <a:ln>
            <a:solidFill>
              <a:schemeClr val="accent1"/>
            </a:solidFill>
          </a:ln>
        </p:spPr>
      </p:pic>
      <p:pic>
        <p:nvPicPr>
          <p:cNvPr id="4" name="Imagen 3"/>
          <p:cNvPicPr>
            <a:picLocks noChangeAspect="1"/>
          </p:cNvPicPr>
          <p:nvPr/>
        </p:nvPicPr>
        <p:blipFill rotWithShape="1">
          <a:blip r:embed="rId4" cstate="print"/>
          <a:srcRect l="18690" t="32796" r="46667" b="42642"/>
          <a:stretch/>
        </p:blipFill>
        <p:spPr>
          <a:xfrm>
            <a:off x="6250482" y="1349829"/>
            <a:ext cx="5215804" cy="2079151"/>
          </a:xfrm>
          <a:prstGeom prst="rect">
            <a:avLst/>
          </a:prstGeom>
          <a:ln>
            <a:solidFill>
              <a:schemeClr val="accent1"/>
            </a:solidFill>
          </a:ln>
        </p:spPr>
      </p:pic>
      <p:pic>
        <p:nvPicPr>
          <p:cNvPr id="6" name="Imagen 5"/>
          <p:cNvPicPr>
            <a:picLocks noChangeAspect="1"/>
          </p:cNvPicPr>
          <p:nvPr/>
        </p:nvPicPr>
        <p:blipFill rotWithShape="1">
          <a:blip r:embed="rId5" cstate="print"/>
          <a:srcRect l="18452" t="29620" r="46786" b="33325"/>
          <a:stretch/>
        </p:blipFill>
        <p:spPr>
          <a:xfrm>
            <a:off x="1562410" y="3918858"/>
            <a:ext cx="4238172" cy="2540000"/>
          </a:xfrm>
          <a:prstGeom prst="rect">
            <a:avLst/>
          </a:prstGeom>
          <a:ln>
            <a:solidFill>
              <a:schemeClr val="accent1"/>
            </a:solidFill>
          </a:ln>
        </p:spPr>
      </p:pic>
      <p:sp>
        <p:nvSpPr>
          <p:cNvPr id="7" name="CuadroTexto 6"/>
          <p:cNvSpPr txBox="1"/>
          <p:nvPr/>
        </p:nvSpPr>
        <p:spPr>
          <a:xfrm>
            <a:off x="6807199" y="3573307"/>
            <a:ext cx="4151087" cy="1015663"/>
          </a:xfrm>
          <a:prstGeom prst="rect">
            <a:avLst/>
          </a:prstGeom>
          <a:noFill/>
        </p:spPr>
        <p:txBody>
          <a:bodyPr wrap="square" rtlCol="0">
            <a:spAutoFit/>
          </a:bodyPr>
          <a:lstStyle/>
          <a:p>
            <a:r>
              <a:rPr lang="es-AR" sz="2000" dirty="0"/>
              <a:t>Los pesos representan la memoria a largo plazo en las RNA</a:t>
            </a:r>
          </a:p>
        </p:txBody>
      </p:sp>
      <p:sp>
        <p:nvSpPr>
          <p:cNvPr id="8" name="7 Llamada con línea 3 (borde y barra de énfasis)"/>
          <p:cNvSpPr/>
          <p:nvPr/>
        </p:nvSpPr>
        <p:spPr>
          <a:xfrm>
            <a:off x="6908800" y="4688113"/>
            <a:ext cx="4586513" cy="1959429"/>
          </a:xfrm>
          <a:prstGeom prst="accentBorderCallout3">
            <a:avLst>
              <a:gd name="adj1" fmla="val 18750"/>
              <a:gd name="adj2" fmla="val -8333"/>
              <a:gd name="adj3" fmla="val 18750"/>
              <a:gd name="adj4" fmla="val -16667"/>
              <a:gd name="adj5" fmla="val -35402"/>
              <a:gd name="adj6" fmla="val -16126"/>
              <a:gd name="adj7" fmla="val -35398"/>
              <a:gd name="adj8" fmla="val -55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smtClean="0">
                <a:solidFill>
                  <a:schemeClr val="tx1"/>
                </a:solidFill>
              </a:rPr>
              <a:t>Divide al plano en 2 regiones: Clase 0 y Clase 1 </a:t>
            </a:r>
          </a:p>
          <a:p>
            <a:pPr algn="ctr"/>
            <a:r>
              <a:rPr lang="es-AR" sz="2000" dirty="0" smtClean="0">
                <a:solidFill>
                  <a:schemeClr val="tx1"/>
                </a:solidFill>
              </a:rPr>
              <a:t>(ecuación lineal)</a:t>
            </a:r>
          </a:p>
          <a:p>
            <a:pPr algn="ctr"/>
            <a:r>
              <a:rPr lang="es-AR" sz="2000" dirty="0" smtClean="0">
                <a:solidFill>
                  <a:schemeClr val="tx1"/>
                </a:solidFill>
              </a:rPr>
              <a:t>X</a:t>
            </a:r>
            <a:r>
              <a:rPr lang="es-AR" sz="2000" baseline="-25000" dirty="0" smtClean="0">
                <a:solidFill>
                  <a:schemeClr val="tx1"/>
                </a:solidFill>
              </a:rPr>
              <a:t>1</a:t>
            </a:r>
            <a:r>
              <a:rPr lang="es-AR" sz="2000" dirty="0" smtClean="0">
                <a:solidFill>
                  <a:schemeClr val="tx1"/>
                </a:solidFill>
              </a:rPr>
              <a:t>*W</a:t>
            </a:r>
            <a:r>
              <a:rPr lang="es-AR" sz="2000" baseline="-25000" dirty="0" smtClean="0">
                <a:solidFill>
                  <a:schemeClr val="tx1"/>
                </a:solidFill>
              </a:rPr>
              <a:t>1</a:t>
            </a:r>
            <a:r>
              <a:rPr lang="es-AR" sz="2000" dirty="0" smtClean="0">
                <a:solidFill>
                  <a:schemeClr val="tx1"/>
                </a:solidFill>
              </a:rPr>
              <a:t> + X</a:t>
            </a:r>
            <a:r>
              <a:rPr lang="es-AR" sz="2000" baseline="-25000" dirty="0" smtClean="0">
                <a:solidFill>
                  <a:schemeClr val="tx1"/>
                </a:solidFill>
              </a:rPr>
              <a:t>2</a:t>
            </a:r>
            <a:r>
              <a:rPr lang="es-AR" sz="2000" dirty="0" smtClean="0">
                <a:solidFill>
                  <a:schemeClr val="tx1"/>
                </a:solidFill>
              </a:rPr>
              <a:t>*W</a:t>
            </a:r>
            <a:r>
              <a:rPr lang="es-AR" sz="2000" baseline="-25000" dirty="0" smtClean="0">
                <a:solidFill>
                  <a:schemeClr val="tx1"/>
                </a:solidFill>
              </a:rPr>
              <a:t>2</a:t>
            </a:r>
            <a:r>
              <a:rPr lang="es-AR" sz="2000" dirty="0" smtClean="0">
                <a:solidFill>
                  <a:schemeClr val="tx1"/>
                </a:solidFill>
              </a:rPr>
              <a:t> + </a:t>
            </a:r>
            <a:r>
              <a:rPr lang="el-GR" sz="2000" dirty="0" smtClean="0">
                <a:solidFill>
                  <a:schemeClr val="tx1"/>
                </a:solidFill>
              </a:rPr>
              <a:t>θ</a:t>
            </a:r>
            <a:r>
              <a:rPr lang="es-AR" sz="2000" dirty="0" smtClean="0">
                <a:solidFill>
                  <a:schemeClr val="tx1"/>
                </a:solidFill>
              </a:rPr>
              <a:t> = 0</a:t>
            </a:r>
          </a:p>
          <a:p>
            <a:pPr algn="ctr"/>
            <a:endParaRPr lang="es-AR" sz="2000" dirty="0" smtClean="0">
              <a:solidFill>
                <a:schemeClr val="tx1"/>
              </a:solidFill>
            </a:endParaRPr>
          </a:p>
          <a:p>
            <a:pPr algn="ctr"/>
            <a:r>
              <a:rPr lang="es-AR" sz="2000" b="1" dirty="0" smtClean="0">
                <a:solidFill>
                  <a:schemeClr val="tx1"/>
                </a:solidFill>
              </a:rPr>
              <a:t>Clasificación de Patrones</a:t>
            </a:r>
            <a:endParaRPr lang="es-AR" sz="2000" b="1" dirty="0">
              <a:solidFill>
                <a:schemeClr val="tx1"/>
              </a:solidFill>
            </a:endParaRPr>
          </a:p>
        </p:txBody>
      </p:sp>
    </p:spTree>
    <p:extLst>
      <p:ext uri="{BB962C8B-B14F-4D97-AF65-F5344CB8AC3E}">
        <p14:creationId xmlns:p14="http://schemas.microsoft.com/office/powerpoint/2010/main" xmlns="" val="327379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Tipología: </a:t>
            </a:r>
            <a:r>
              <a:rPr lang="es-AR" dirty="0" smtClean="0"/>
              <a:t>Perceptrón – Ejemplo</a:t>
            </a:r>
            <a:endParaRPr lang="es-AR" dirty="0"/>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9" name="Marcador de contenido 2"/>
          <p:cNvSpPr>
            <a:spLocks noGrp="1"/>
          </p:cNvSpPr>
          <p:nvPr>
            <p:ph idx="1"/>
          </p:nvPr>
        </p:nvSpPr>
        <p:spPr>
          <a:xfrm>
            <a:off x="2589212" y="1669143"/>
            <a:ext cx="8915400" cy="711200"/>
          </a:xfrm>
        </p:spPr>
        <p:txBody>
          <a:bodyPr>
            <a:noAutofit/>
          </a:bodyPr>
          <a:lstStyle/>
          <a:p>
            <a:r>
              <a:rPr lang="es-AR" sz="2000" dirty="0" smtClean="0"/>
              <a:t>Reconocimiento de Patrones en el Procesamiento Digital de Imágenes.</a:t>
            </a:r>
            <a:endParaRPr lang="es-AR" sz="2000" dirty="0"/>
          </a:p>
        </p:txBody>
      </p:sp>
      <p:pic>
        <p:nvPicPr>
          <p:cNvPr id="76802" name="Picture 2"/>
          <p:cNvPicPr>
            <a:picLocks noChangeAspect="1" noChangeArrowheads="1"/>
          </p:cNvPicPr>
          <p:nvPr/>
        </p:nvPicPr>
        <p:blipFill>
          <a:blip r:embed="rId3" cstate="print"/>
          <a:srcRect l="26032" t="30882" r="19524" b="20018"/>
          <a:stretch>
            <a:fillRect/>
          </a:stretch>
        </p:blipFill>
        <p:spPr bwMode="auto">
          <a:xfrm>
            <a:off x="420915" y="2757714"/>
            <a:ext cx="7496211" cy="3802743"/>
          </a:xfrm>
          <a:prstGeom prst="rect">
            <a:avLst/>
          </a:prstGeom>
          <a:noFill/>
          <a:ln w="9525">
            <a:solidFill>
              <a:schemeClr val="accent1">
                <a:shade val="50000"/>
              </a:schemeClr>
            </a:solidFill>
            <a:miter lim="800000"/>
            <a:headEnd/>
            <a:tailEnd/>
          </a:ln>
          <a:effectLst/>
        </p:spPr>
      </p:pic>
      <p:pic>
        <p:nvPicPr>
          <p:cNvPr id="76803" name="Picture 3"/>
          <p:cNvPicPr>
            <a:picLocks noChangeAspect="1" noChangeArrowheads="1"/>
          </p:cNvPicPr>
          <p:nvPr/>
        </p:nvPicPr>
        <p:blipFill>
          <a:blip r:embed="rId4" cstate="print"/>
          <a:srcRect l="35635" t="26261" r="33571" b="19136"/>
          <a:stretch>
            <a:fillRect/>
          </a:stretch>
        </p:blipFill>
        <p:spPr bwMode="auto">
          <a:xfrm>
            <a:off x="7997372" y="2670629"/>
            <a:ext cx="4016291" cy="4005941"/>
          </a:xfrm>
          <a:prstGeom prst="rect">
            <a:avLst/>
          </a:prstGeom>
          <a:noFill/>
          <a:ln w="9525">
            <a:solidFill>
              <a:schemeClr val="accent1">
                <a:shade val="50000"/>
              </a:schemeClr>
            </a:solidFill>
            <a:miter lim="800000"/>
            <a:headEnd/>
            <a:tailEnd/>
          </a:ln>
          <a:effectLst/>
        </p:spPr>
      </p:pic>
    </p:spTree>
    <p:extLst>
      <p:ext uri="{BB962C8B-B14F-4D97-AF65-F5344CB8AC3E}">
        <p14:creationId xmlns:p14="http://schemas.microsoft.com/office/powerpoint/2010/main" xmlns="" val="327379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Tipología: </a:t>
            </a:r>
            <a:r>
              <a:rPr lang="es-AR" dirty="0" smtClean="0"/>
              <a:t>Perceptrón – Ejemplo</a:t>
            </a:r>
            <a:endParaRPr lang="es-AR" dirty="0"/>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9" name="Marcador de contenido 2"/>
          <p:cNvSpPr>
            <a:spLocks noGrp="1"/>
          </p:cNvSpPr>
          <p:nvPr>
            <p:ph idx="1"/>
          </p:nvPr>
        </p:nvSpPr>
        <p:spPr>
          <a:xfrm>
            <a:off x="2589212" y="1669143"/>
            <a:ext cx="8915400" cy="711200"/>
          </a:xfrm>
        </p:spPr>
        <p:txBody>
          <a:bodyPr>
            <a:noAutofit/>
          </a:bodyPr>
          <a:lstStyle/>
          <a:p>
            <a:r>
              <a:rPr lang="es-AR" sz="2000" dirty="0" smtClean="0"/>
              <a:t>Algoritmo Cascada de Clasificadores:</a:t>
            </a:r>
            <a:endParaRPr lang="es-AR" sz="2000" dirty="0"/>
          </a:p>
        </p:txBody>
      </p:sp>
      <p:pic>
        <p:nvPicPr>
          <p:cNvPr id="77826" name="Picture 2"/>
          <p:cNvPicPr>
            <a:picLocks noChangeAspect="1" noChangeArrowheads="1"/>
          </p:cNvPicPr>
          <p:nvPr/>
        </p:nvPicPr>
        <p:blipFill>
          <a:blip r:embed="rId3" cstate="print"/>
          <a:srcRect l="29444" t="27795" r="20794" b="16332"/>
          <a:stretch>
            <a:fillRect/>
          </a:stretch>
        </p:blipFill>
        <p:spPr bwMode="auto">
          <a:xfrm>
            <a:off x="2438399" y="2274923"/>
            <a:ext cx="5268686" cy="3327591"/>
          </a:xfrm>
          <a:prstGeom prst="rect">
            <a:avLst/>
          </a:prstGeom>
          <a:noFill/>
          <a:ln w="9525">
            <a:solidFill>
              <a:schemeClr val="accent1">
                <a:shade val="50000"/>
              </a:schemeClr>
            </a:solidFill>
            <a:miter lim="800000"/>
            <a:headEnd/>
            <a:tailEnd/>
          </a:ln>
          <a:effectLst/>
        </p:spPr>
      </p:pic>
      <p:pic>
        <p:nvPicPr>
          <p:cNvPr id="77827" name="Picture 3"/>
          <p:cNvPicPr>
            <a:picLocks noChangeAspect="1" noChangeArrowheads="1"/>
          </p:cNvPicPr>
          <p:nvPr/>
        </p:nvPicPr>
        <p:blipFill>
          <a:blip r:embed="rId4" cstate="print"/>
          <a:srcRect l="34683" t="26384" r="28889" b="22399"/>
          <a:stretch>
            <a:fillRect/>
          </a:stretch>
        </p:blipFill>
        <p:spPr bwMode="auto">
          <a:xfrm>
            <a:off x="8157029" y="2913483"/>
            <a:ext cx="3381829" cy="2674518"/>
          </a:xfrm>
          <a:prstGeom prst="rect">
            <a:avLst/>
          </a:prstGeom>
          <a:noFill/>
          <a:ln w="9525">
            <a:solidFill>
              <a:schemeClr val="accent1">
                <a:shade val="50000"/>
              </a:schemeClr>
            </a:solidFill>
            <a:miter lim="800000"/>
            <a:headEnd/>
            <a:tailEnd/>
          </a:ln>
          <a:effectLst/>
        </p:spPr>
      </p:pic>
    </p:spTree>
    <p:extLst>
      <p:ext uri="{BB962C8B-B14F-4D97-AF65-F5344CB8AC3E}">
        <p14:creationId xmlns:p14="http://schemas.microsoft.com/office/powerpoint/2010/main" xmlns="" val="327379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Tipología: Adaline</a:t>
            </a:r>
          </a:p>
        </p:txBody>
      </p:sp>
      <p:sp>
        <p:nvSpPr>
          <p:cNvPr id="3" name="Marcador de contenido 2"/>
          <p:cNvSpPr>
            <a:spLocks noGrp="1"/>
          </p:cNvSpPr>
          <p:nvPr>
            <p:ph idx="1"/>
          </p:nvPr>
        </p:nvSpPr>
        <p:spPr>
          <a:xfrm>
            <a:off x="2589212" y="1669143"/>
            <a:ext cx="8915400" cy="4673600"/>
          </a:xfrm>
        </p:spPr>
        <p:txBody>
          <a:bodyPr>
            <a:noAutofit/>
          </a:bodyPr>
          <a:lstStyle/>
          <a:p>
            <a:r>
              <a:rPr lang="es-AR" sz="2000" dirty="0"/>
              <a:t>Otro de los modelos que tienen gran importancia es la red neuronal ADALINE. </a:t>
            </a:r>
          </a:p>
          <a:p>
            <a:r>
              <a:rPr lang="es-AR" sz="2000" dirty="0"/>
              <a:t>La topología de la red ADALINE es similar a la del perceptrón sólo que en este caso la función de salida de las neuronas es lineal. </a:t>
            </a:r>
          </a:p>
          <a:p>
            <a:r>
              <a:rPr lang="es-AR" sz="2000" dirty="0"/>
              <a:t>Dado que las señales de entrada pueden ser continuas, la red ADALINE es un dispositivo de entrada/salida analógica (continua) a diferencia del perceptrón que de acuerdo a lo dicho anteriormente es un dispositivo entrada/salida digital (binaria) </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xmlns="" val="1914601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Topología RNA</a:t>
            </a:r>
          </a:p>
        </p:txBody>
      </p:sp>
      <p:sp>
        <p:nvSpPr>
          <p:cNvPr id="3" name="Marcador de contenido 2"/>
          <p:cNvSpPr>
            <a:spLocks noGrp="1"/>
          </p:cNvSpPr>
          <p:nvPr>
            <p:ph idx="1"/>
          </p:nvPr>
        </p:nvSpPr>
        <p:spPr>
          <a:xfrm>
            <a:off x="2531155" y="1378858"/>
            <a:ext cx="8915400" cy="4905828"/>
          </a:xfrm>
        </p:spPr>
        <p:txBody>
          <a:bodyPr>
            <a:noAutofit/>
          </a:bodyPr>
          <a:lstStyle/>
          <a:p>
            <a:pPr fontAlgn="base"/>
            <a:r>
              <a:rPr lang="es-AR" sz="2000" dirty="0"/>
              <a:t>En función del </a:t>
            </a:r>
            <a:r>
              <a:rPr lang="es-AR" sz="2000" b="1" dirty="0"/>
              <a:t>patrón de conexiones </a:t>
            </a:r>
            <a:r>
              <a:rPr lang="es-AR" sz="2000" dirty="0"/>
              <a:t>que presenta:</a:t>
            </a:r>
          </a:p>
          <a:p>
            <a:pPr lvl="1" fontAlgn="base"/>
            <a:r>
              <a:rPr lang="es-AR" sz="2000" dirty="0"/>
              <a:t>Propagación hacia adelante</a:t>
            </a:r>
          </a:p>
          <a:p>
            <a:pPr lvl="1" fontAlgn="base"/>
            <a:r>
              <a:rPr lang="es-AR" sz="2000" dirty="0"/>
              <a:t>Recurrentes</a:t>
            </a:r>
          </a:p>
          <a:p>
            <a:pPr fontAlgn="base"/>
            <a:r>
              <a:rPr lang="es-AR" sz="2000" dirty="0"/>
              <a:t>En función del </a:t>
            </a:r>
            <a:r>
              <a:rPr lang="es-AR" sz="2000" b="1" dirty="0"/>
              <a:t>tipo de aprendizaje </a:t>
            </a:r>
            <a:r>
              <a:rPr lang="es-AR" sz="2000" dirty="0"/>
              <a:t>de que es capaz:</a:t>
            </a:r>
          </a:p>
          <a:p>
            <a:pPr lvl="1" fontAlgn="base"/>
            <a:r>
              <a:rPr lang="es-AR" sz="2000" dirty="0"/>
              <a:t>Supervisado</a:t>
            </a:r>
          </a:p>
          <a:p>
            <a:pPr lvl="1" fontAlgn="base"/>
            <a:r>
              <a:rPr lang="es-AR" sz="2000" dirty="0"/>
              <a:t>No supervisado</a:t>
            </a:r>
          </a:p>
          <a:p>
            <a:pPr lvl="1" fontAlgn="base"/>
            <a:r>
              <a:rPr lang="es-AR" sz="2000" dirty="0"/>
              <a:t>Redes híbridas</a:t>
            </a:r>
          </a:p>
          <a:p>
            <a:pPr lvl="1" fontAlgn="base"/>
            <a:r>
              <a:rPr lang="es-AR" sz="2000" dirty="0"/>
              <a:t>Reforzado</a:t>
            </a:r>
          </a:p>
          <a:p>
            <a:pPr fontAlgn="base"/>
            <a:r>
              <a:rPr lang="es-AR" sz="2000" dirty="0"/>
              <a:t>Según sean capaces de procesar </a:t>
            </a:r>
            <a:r>
              <a:rPr lang="es-AR" sz="2000" b="1" dirty="0"/>
              <a:t>información de distinto tipo</a:t>
            </a:r>
            <a:r>
              <a:rPr lang="es-AR" sz="2000" dirty="0"/>
              <a:t>:</a:t>
            </a:r>
          </a:p>
          <a:p>
            <a:pPr lvl="1" fontAlgn="base"/>
            <a:r>
              <a:rPr lang="es-AR" sz="2000" dirty="0"/>
              <a:t>Analógicas</a:t>
            </a:r>
          </a:p>
          <a:p>
            <a:pPr lvl="1" fontAlgn="base"/>
            <a:r>
              <a:rPr lang="es-AR" sz="2000" dirty="0"/>
              <a:t>Discretas</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xmlns="" val="265927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Pablo Miguel Angel Pandolfo</a:t>
            </a:r>
          </a:p>
        </p:txBody>
      </p:sp>
      <p:sp>
        <p:nvSpPr>
          <p:cNvPr id="3" name="Marcador de contenido 2"/>
          <p:cNvSpPr>
            <a:spLocks noGrp="1"/>
          </p:cNvSpPr>
          <p:nvPr>
            <p:ph idx="1"/>
          </p:nvPr>
        </p:nvSpPr>
        <p:spPr>
          <a:xfrm>
            <a:off x="2589212" y="1582057"/>
            <a:ext cx="8915400" cy="4717143"/>
          </a:xfrm>
        </p:spPr>
        <p:txBody>
          <a:bodyPr>
            <a:noAutofit/>
          </a:bodyPr>
          <a:lstStyle/>
          <a:p>
            <a:r>
              <a:rPr lang="es-AR" altLang="es-AR" sz="2000" dirty="0"/>
              <a:t>Profesor e Ingeniero en Informática. </a:t>
            </a:r>
          </a:p>
          <a:p>
            <a:r>
              <a:rPr lang="es-AR" altLang="es-AR" sz="2000" dirty="0"/>
              <a:t>Maestrando de la Maestría Tecnología Informática y de Comunicaciones (UADE). </a:t>
            </a:r>
          </a:p>
          <a:p>
            <a:r>
              <a:rPr lang="es-AR" altLang="es-AR" sz="2000" dirty="0"/>
              <a:t>Profesor Adjunto de la Universidad Nacional del Oeste, Universidad de Belgrano (Argentina) y en el INAP.</a:t>
            </a:r>
          </a:p>
          <a:p>
            <a:r>
              <a:rPr lang="es-AR" altLang="es-AR" sz="2000" dirty="0"/>
              <a:t>Especialista en Diseño y Desarrollo en Sistemas Informáticos de Administración Financiera del Sector Público Nacional.</a:t>
            </a:r>
            <a:endParaRPr lang="es-AR" sz="2000" dirty="0"/>
          </a:p>
        </p:txBody>
      </p:sp>
    </p:spTree>
    <p:extLst>
      <p:ext uri="{BB962C8B-B14F-4D97-AF65-F5344CB8AC3E}">
        <p14:creationId xmlns:p14="http://schemas.microsoft.com/office/powerpoint/2010/main" xmlns="" val="2659273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Topología RNA</a:t>
            </a:r>
          </a:p>
        </p:txBody>
      </p:sp>
      <p:sp>
        <p:nvSpPr>
          <p:cNvPr id="3" name="Marcador de contenido 2"/>
          <p:cNvSpPr>
            <a:spLocks noGrp="1"/>
          </p:cNvSpPr>
          <p:nvPr>
            <p:ph idx="1"/>
          </p:nvPr>
        </p:nvSpPr>
        <p:spPr>
          <a:xfrm>
            <a:off x="2589212" y="1669143"/>
            <a:ext cx="8915400" cy="3541486"/>
          </a:xfrm>
        </p:spPr>
        <p:txBody>
          <a:bodyPr>
            <a:noAutofit/>
          </a:bodyPr>
          <a:lstStyle/>
          <a:p>
            <a:pPr fontAlgn="base"/>
            <a:r>
              <a:rPr lang="es-AR" sz="2000" dirty="0"/>
              <a:t>En función del patrón de conexiones que presenta:</a:t>
            </a:r>
          </a:p>
          <a:p>
            <a:pPr lvl="1" fontAlgn="base"/>
            <a:r>
              <a:rPr lang="es-AR" sz="2000" b="1" dirty="0"/>
              <a:t>Propagación hacia adelante</a:t>
            </a:r>
            <a:r>
              <a:rPr lang="es-AR" sz="2000" dirty="0"/>
              <a:t>:  todas las señales van desde la capa de entrada hacia la salida sin existir ciclos, no conexiones entre neuronas de la misma capa de red neuronal.</a:t>
            </a:r>
          </a:p>
          <a:p>
            <a:pPr lvl="2" fontAlgn="base"/>
            <a:r>
              <a:rPr lang="es-AR" sz="2000" b="1" dirty="0"/>
              <a:t>Monocapa</a:t>
            </a:r>
            <a:r>
              <a:rPr lang="es-AR" sz="2000" dirty="0"/>
              <a:t>: (perceptrón, </a:t>
            </a:r>
            <a:r>
              <a:rPr lang="es-AR" sz="2000" dirty="0" err="1"/>
              <a:t>Adaline</a:t>
            </a:r>
            <a:r>
              <a:rPr lang="es-AR" sz="2000" dirty="0" smtClean="0"/>
              <a:t>). No se contabiliza la capa de entrada. Resuelve problemas linealmente separables.</a:t>
            </a:r>
            <a:endParaRPr lang="es-AR" sz="2000" dirty="0"/>
          </a:p>
          <a:p>
            <a:pPr lvl="2" fontAlgn="base"/>
            <a:r>
              <a:rPr lang="es-AR" sz="2000" b="1" dirty="0"/>
              <a:t>Multicapa</a:t>
            </a:r>
            <a:r>
              <a:rPr lang="es-AR" sz="2000" dirty="0"/>
              <a:t>: (perceptrón multicapa</a:t>
            </a:r>
            <a:r>
              <a:rPr lang="es-AR" sz="2000" dirty="0" smtClean="0"/>
              <a:t>) </a:t>
            </a:r>
            <a:r>
              <a:rPr lang="es-AR" sz="2000" dirty="0" smtClean="0">
                <a:sym typeface="Wingdings" pitchFamily="2" charset="2"/>
              </a:rPr>
              <a:t> Las neuronas se ordenan según comportamiento similares en capas.</a:t>
            </a:r>
            <a:endParaRPr lang="es-AR" sz="2000" dirty="0"/>
          </a:p>
          <a:p>
            <a:pPr lvl="1" fontAlgn="base"/>
            <a:r>
              <a:rPr lang="es-AR" sz="2000" b="1" dirty="0"/>
              <a:t>Recurrentes</a:t>
            </a:r>
            <a:r>
              <a:rPr lang="es-AR" sz="2000" dirty="0"/>
              <a:t>: presentan al menos un ciclo cerrado de activación neuronal. (</a:t>
            </a:r>
            <a:r>
              <a:rPr lang="es-AR" sz="2000" dirty="0" err="1"/>
              <a:t>Elman</a:t>
            </a:r>
            <a:r>
              <a:rPr lang="es-AR" sz="2000" dirty="0"/>
              <a:t>, Hopfield, máquina de Boltzmann)</a:t>
            </a:r>
          </a:p>
          <a:p>
            <a:pPr lvl="1" fontAlgn="base">
              <a:buNone/>
            </a:pPr>
            <a:endParaRPr lang="es-AR" sz="2000" dirty="0"/>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28673" name="Picture 1"/>
          <p:cNvPicPr>
            <a:picLocks noChangeAspect="1" noChangeArrowheads="1"/>
          </p:cNvPicPr>
          <p:nvPr/>
        </p:nvPicPr>
        <p:blipFill>
          <a:blip r:embed="rId3" cstate="print"/>
          <a:srcRect l="44841" t="23122" r="43254" b="55009"/>
          <a:stretch>
            <a:fillRect/>
          </a:stretch>
        </p:blipFill>
        <p:spPr bwMode="auto">
          <a:xfrm>
            <a:off x="275771" y="1364344"/>
            <a:ext cx="2177143" cy="2249714"/>
          </a:xfrm>
          <a:prstGeom prst="rect">
            <a:avLst/>
          </a:prstGeom>
          <a:noFill/>
          <a:ln w="9525">
            <a:solidFill>
              <a:schemeClr val="accent1">
                <a:shade val="50000"/>
              </a:schemeClr>
            </a:solidFill>
            <a:miter lim="800000"/>
            <a:headEnd/>
            <a:tailEnd/>
          </a:ln>
          <a:effectLst/>
        </p:spPr>
      </p:pic>
      <p:pic>
        <p:nvPicPr>
          <p:cNvPr id="28675" name="Picture 3"/>
          <p:cNvPicPr>
            <a:picLocks noChangeAspect="1" noChangeArrowheads="1"/>
          </p:cNvPicPr>
          <p:nvPr/>
        </p:nvPicPr>
        <p:blipFill>
          <a:blip r:embed="rId3" cstate="print"/>
          <a:srcRect l="38889" t="52346" r="37063" b="17178"/>
          <a:stretch>
            <a:fillRect/>
          </a:stretch>
        </p:blipFill>
        <p:spPr bwMode="auto">
          <a:xfrm>
            <a:off x="304802" y="3868054"/>
            <a:ext cx="2819906" cy="2010230"/>
          </a:xfrm>
          <a:prstGeom prst="rect">
            <a:avLst/>
          </a:prstGeom>
          <a:noFill/>
          <a:ln w="9525">
            <a:solidFill>
              <a:schemeClr val="accent1">
                <a:shade val="50000"/>
              </a:schemeClr>
            </a:solidFill>
            <a:miter lim="800000"/>
            <a:headEnd/>
            <a:tailEnd/>
          </a:ln>
          <a:effectLst/>
        </p:spPr>
      </p:pic>
      <p:cxnSp>
        <p:nvCxnSpPr>
          <p:cNvPr id="9" name="8 Conector recto de flecha"/>
          <p:cNvCxnSpPr>
            <a:endCxn id="28673" idx="3"/>
          </p:cNvCxnSpPr>
          <p:nvPr/>
        </p:nvCxnSpPr>
        <p:spPr>
          <a:xfrm rot="10800000">
            <a:off x="2452915" y="2489201"/>
            <a:ext cx="1074057" cy="834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rot="5400000">
            <a:off x="3156858" y="3780972"/>
            <a:ext cx="420914" cy="377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Llamada con línea 3 (borde y barra de énfasis)"/>
          <p:cNvSpPr/>
          <p:nvPr/>
        </p:nvSpPr>
        <p:spPr>
          <a:xfrm>
            <a:off x="3846286" y="5849257"/>
            <a:ext cx="2119086" cy="566058"/>
          </a:xfrm>
          <a:prstGeom prst="accentBorderCallout3">
            <a:avLst>
              <a:gd name="adj1" fmla="val 44392"/>
              <a:gd name="adj2" fmla="val -7326"/>
              <a:gd name="adj3" fmla="val 41827"/>
              <a:gd name="adj4" fmla="val -15325"/>
              <a:gd name="adj5" fmla="val 45279"/>
              <a:gd name="adj6" fmla="val -98008"/>
              <a:gd name="adj7" fmla="val -4260"/>
              <a:gd name="adj8" fmla="val -9828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smtClean="0">
                <a:solidFill>
                  <a:schemeClr val="tx1"/>
                </a:solidFill>
              </a:rPr>
              <a:t>Capas ocultas</a:t>
            </a:r>
            <a:endParaRPr lang="es-AR" sz="2000" dirty="0">
              <a:solidFill>
                <a:schemeClr val="tx1"/>
              </a:solidFill>
            </a:endParaRPr>
          </a:p>
        </p:txBody>
      </p:sp>
    </p:spTree>
    <p:extLst>
      <p:ext uri="{BB962C8B-B14F-4D97-AF65-F5344CB8AC3E}">
        <p14:creationId xmlns:p14="http://schemas.microsoft.com/office/powerpoint/2010/main" xmlns="" val="2659273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Topología RNA</a:t>
            </a:r>
          </a:p>
        </p:txBody>
      </p:sp>
      <p:sp>
        <p:nvSpPr>
          <p:cNvPr id="3" name="Marcador de contenido 2"/>
          <p:cNvSpPr>
            <a:spLocks noGrp="1"/>
          </p:cNvSpPr>
          <p:nvPr>
            <p:ph idx="1"/>
          </p:nvPr>
        </p:nvSpPr>
        <p:spPr>
          <a:xfrm>
            <a:off x="2545670" y="1262742"/>
            <a:ext cx="8915400" cy="5254171"/>
          </a:xfrm>
        </p:spPr>
        <p:txBody>
          <a:bodyPr>
            <a:noAutofit/>
          </a:bodyPr>
          <a:lstStyle/>
          <a:p>
            <a:pPr fontAlgn="base"/>
            <a:r>
              <a:rPr lang="es-AR" sz="2000" dirty="0"/>
              <a:t>En función del tipo de aprendizaje de que es capaz:</a:t>
            </a:r>
          </a:p>
          <a:p>
            <a:pPr lvl="1" fontAlgn="base"/>
            <a:r>
              <a:rPr lang="es-AR" sz="2000" b="1" dirty="0"/>
              <a:t>Supervisado</a:t>
            </a:r>
            <a:r>
              <a:rPr lang="es-AR" sz="2000" dirty="0"/>
              <a:t>: necesitan un conjunto de datos de entrada previamente clasificado o cuya respuesta objetivo se conoce. (perceptrón,  Adaline, perceptrón multicapa,  backpropagation, y la memoria asociativa bidireccional)</a:t>
            </a:r>
          </a:p>
          <a:p>
            <a:pPr lvl="1" fontAlgn="base"/>
            <a:r>
              <a:rPr lang="es-AR" sz="2000" b="1" dirty="0"/>
              <a:t>No supervisado</a:t>
            </a:r>
            <a:r>
              <a:rPr lang="es-AR" sz="2000" dirty="0"/>
              <a:t>: no necesitan de tal conjunto previo. (memorias asociativas, las redes de Hopfield, la máquina de Boltzmann y la máquina de Cauchy, las redes de aprendizaje competitivo, las redes de Kohonen o mapas </a:t>
            </a:r>
            <a:r>
              <a:rPr lang="es-AR" sz="2000" dirty="0" err="1"/>
              <a:t>autoorganizados</a:t>
            </a:r>
            <a:r>
              <a:rPr lang="es-AR" sz="2000" dirty="0"/>
              <a:t> y las redes de resonancia adaptativa (ART).</a:t>
            </a:r>
          </a:p>
          <a:p>
            <a:pPr lvl="1" fontAlgn="base"/>
            <a:r>
              <a:rPr lang="es-AR" sz="2000" b="1" dirty="0"/>
              <a:t>Redes híbridas</a:t>
            </a:r>
            <a:r>
              <a:rPr lang="es-AR" sz="2000" dirty="0"/>
              <a:t>: son un enfoque mixto en el que se utiliza una función de mejora para facilitar la convergencia. (redes de base radial)</a:t>
            </a:r>
          </a:p>
          <a:p>
            <a:pPr lvl="1" fontAlgn="base"/>
            <a:r>
              <a:rPr lang="es-AR" sz="2000" b="1" dirty="0"/>
              <a:t>Reforzado</a:t>
            </a:r>
            <a:r>
              <a:rPr lang="es-AR" sz="2000" dirty="0"/>
              <a:t>: se sitúa a medio camino entre el supervisado y el </a:t>
            </a:r>
            <a:r>
              <a:rPr lang="es-AR" sz="2000" dirty="0" err="1"/>
              <a:t>autoorganizado</a:t>
            </a:r>
            <a:r>
              <a:rPr lang="es-AR" sz="2000" dirty="0"/>
              <a:t>.</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xmlns="" val="2659273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Topología RNA</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graphicFrame>
        <p:nvGraphicFramePr>
          <p:cNvPr id="5" name="Tabla 4"/>
          <p:cNvGraphicFramePr>
            <a:graphicFrameLocks noGrp="1"/>
          </p:cNvGraphicFramePr>
          <p:nvPr>
            <p:extLst>
              <p:ext uri="{D42A27DB-BD31-4B8C-83A1-F6EECF244321}">
                <p14:modId xmlns:p14="http://schemas.microsoft.com/office/powerpoint/2010/main" xmlns="" val="4007959474"/>
              </p:ext>
            </p:extLst>
          </p:nvPr>
        </p:nvGraphicFramePr>
        <p:xfrm>
          <a:off x="1973944" y="1193891"/>
          <a:ext cx="9535884" cy="5455920"/>
        </p:xfrm>
        <a:graphic>
          <a:graphicData uri="http://schemas.openxmlformats.org/drawingml/2006/table">
            <a:tbl>
              <a:tblPr firstRow="1" bandRow="1">
                <a:tableStyleId>{5C22544A-7EE6-4342-B048-85BDC9FD1C3A}</a:tableStyleId>
              </a:tblPr>
              <a:tblGrid>
                <a:gridCol w="4759413">
                  <a:extLst>
                    <a:ext uri="{9D8B030D-6E8A-4147-A177-3AD203B41FA5}">
                      <a16:colId xmlns:a16="http://schemas.microsoft.com/office/drawing/2014/main" xmlns="" val="779138867"/>
                    </a:ext>
                  </a:extLst>
                </a:gridCol>
                <a:gridCol w="4776471">
                  <a:extLst>
                    <a:ext uri="{9D8B030D-6E8A-4147-A177-3AD203B41FA5}">
                      <a16:colId xmlns:a16="http://schemas.microsoft.com/office/drawing/2014/main" xmlns="" val="716033613"/>
                    </a:ext>
                  </a:extLst>
                </a:gridCol>
              </a:tblGrid>
              <a:tr h="370840">
                <a:tc>
                  <a:txBody>
                    <a:bodyPr/>
                    <a:lstStyle/>
                    <a:p>
                      <a:pPr algn="ctr"/>
                      <a:r>
                        <a:rPr lang="es-AR" sz="2000" dirty="0"/>
                        <a:t>Aprendizaje Supervisado</a:t>
                      </a:r>
                    </a:p>
                  </a:txBody>
                  <a:tcPr/>
                </a:tc>
                <a:tc>
                  <a:txBody>
                    <a:bodyPr/>
                    <a:lstStyle/>
                    <a:p>
                      <a:pPr algn="ctr"/>
                      <a:r>
                        <a:rPr lang="es-AR" sz="2000" dirty="0"/>
                        <a:t>Aprendizaje No Supervisado</a:t>
                      </a:r>
                    </a:p>
                  </a:txBody>
                  <a:tcPr/>
                </a:tc>
                <a:extLst>
                  <a:ext uri="{0D108BD9-81ED-4DB2-BD59-A6C34878D82A}">
                    <a16:rowId xmlns:a16="http://schemas.microsoft.com/office/drawing/2014/main" xmlns="" val="323823276"/>
                  </a:ext>
                </a:extLst>
              </a:tr>
              <a:tr h="370840">
                <a:tc>
                  <a:txBody>
                    <a:bodyPr/>
                    <a:lstStyle/>
                    <a:p>
                      <a:endParaRPr lang="es-AR" sz="2000" dirty="0"/>
                    </a:p>
                    <a:p>
                      <a:endParaRPr lang="es-AR" sz="2000" dirty="0"/>
                    </a:p>
                    <a:p>
                      <a:endParaRPr lang="es-AR" sz="2000" dirty="0"/>
                    </a:p>
                    <a:p>
                      <a:endParaRPr lang="es-AR" sz="2000" dirty="0"/>
                    </a:p>
                    <a:p>
                      <a:endParaRPr lang="es-AR" sz="2000" dirty="0"/>
                    </a:p>
                    <a:p>
                      <a:endParaRPr lang="es-AR" sz="2000" dirty="0"/>
                    </a:p>
                    <a:p>
                      <a:endParaRPr lang="es-AR" sz="2000" dirty="0"/>
                    </a:p>
                    <a:p>
                      <a:endParaRPr lang="es-AR" sz="2000" dirty="0"/>
                    </a:p>
                  </a:txBody>
                  <a:tcPr/>
                </a:tc>
                <a:tc>
                  <a:txBody>
                    <a:bodyPr/>
                    <a:lstStyle/>
                    <a:p>
                      <a:endParaRPr lang="es-AR" sz="2000" dirty="0"/>
                    </a:p>
                  </a:txBody>
                  <a:tcPr/>
                </a:tc>
                <a:extLst>
                  <a:ext uri="{0D108BD9-81ED-4DB2-BD59-A6C34878D82A}">
                    <a16:rowId xmlns:a16="http://schemas.microsoft.com/office/drawing/2014/main" xmlns="" val="267774117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AR" sz="2000" dirty="0"/>
                        <a:t>En caso que la respuesta producida por la red sea diferente de la respuesta esperada, la red genera un error, éste se usa para calcular el ajuste de los pesos sinápticos. Los pesos son alterados para aproximar los resultados de las salidas esperadas.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AR" sz="2000" dirty="0"/>
                        <a:t>Se presenta a la red sólo las entradas, dejando de lado las salidas deseadas. </a:t>
                      </a:r>
                    </a:p>
                  </a:txBody>
                  <a:tcPr/>
                </a:tc>
                <a:extLst>
                  <a:ext uri="{0D108BD9-81ED-4DB2-BD59-A6C34878D82A}">
                    <a16:rowId xmlns:a16="http://schemas.microsoft.com/office/drawing/2014/main" xmlns="" val="1131945092"/>
                  </a:ext>
                </a:extLst>
              </a:tr>
            </a:tbl>
          </a:graphicData>
        </a:graphic>
      </p:graphicFrame>
      <p:pic>
        <p:nvPicPr>
          <p:cNvPr id="3074" name="Picture 2" descr="Monografias.com"/>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71915" y="1701801"/>
            <a:ext cx="4590049" cy="2260599"/>
          </a:xfrm>
          <a:prstGeom prst="rect">
            <a:avLst/>
          </a:prstGeom>
          <a:noFill/>
          <a:ln>
            <a:solidFill>
              <a:schemeClr val="accent1"/>
            </a:solidFill>
          </a:ln>
          <a:extLst>
            <a:ext uri="{909E8E84-426E-40DD-AFC4-6F175D3DCCD1}">
              <a14:hiddenFill xmlns:a14="http://schemas.microsoft.com/office/drawing/2010/main" xmlns="">
                <a:solidFill>
                  <a:srgbClr val="FFFFFF"/>
                </a:solidFill>
              </a14:hiddenFill>
            </a:ext>
          </a:extLst>
        </p:spPr>
      </p:pic>
      <p:pic>
        <p:nvPicPr>
          <p:cNvPr id="3076" name="Picture 4" descr="Monografias.com"/>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01410" y="1730830"/>
            <a:ext cx="4604850" cy="2246084"/>
          </a:xfrm>
          <a:prstGeom prst="rect">
            <a:avLst/>
          </a:prstGeom>
          <a:noFill/>
          <a:ln>
            <a:solidFill>
              <a:schemeClr val="accent1"/>
            </a:solid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86998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Topología RNA</a:t>
            </a:r>
          </a:p>
        </p:txBody>
      </p:sp>
      <p:sp>
        <p:nvSpPr>
          <p:cNvPr id="3" name="Marcador de contenido 2"/>
          <p:cNvSpPr>
            <a:spLocks noGrp="1"/>
          </p:cNvSpPr>
          <p:nvPr>
            <p:ph idx="1"/>
          </p:nvPr>
        </p:nvSpPr>
        <p:spPr>
          <a:xfrm>
            <a:off x="2545669" y="1233714"/>
            <a:ext cx="8915400" cy="5428344"/>
          </a:xfrm>
        </p:spPr>
        <p:txBody>
          <a:bodyPr>
            <a:noAutofit/>
          </a:bodyPr>
          <a:lstStyle/>
          <a:p>
            <a:pPr fontAlgn="base"/>
            <a:r>
              <a:rPr lang="es-AR" dirty="0" smtClean="0"/>
              <a:t>Aprendizaje Supervisado:</a:t>
            </a:r>
          </a:p>
          <a:p>
            <a:pPr lvl="1" fontAlgn="base"/>
            <a:r>
              <a:rPr lang="es-AR" sz="1800" dirty="0" smtClean="0"/>
              <a:t>Proceso análogo a enseñare algo a un niño. Pasos:</a:t>
            </a:r>
          </a:p>
          <a:p>
            <a:pPr lvl="2" fontAlgn="base"/>
            <a:r>
              <a:rPr lang="es-AR" sz="1800" dirty="0" smtClean="0"/>
              <a:t>1) Tenemos todas las vocales dibujadas en papel </a:t>
            </a:r>
            <a:r>
              <a:rPr lang="es-AR" sz="1800" b="1" dirty="0" smtClean="0"/>
              <a:t>(Xi(n)) </a:t>
            </a:r>
            <a:r>
              <a:rPr lang="es-AR" sz="1800" dirty="0" smtClean="0"/>
              <a:t>y sabemos las respuestas correctas </a:t>
            </a:r>
            <a:r>
              <a:rPr lang="es-AR" sz="1800" b="1" dirty="0" smtClean="0"/>
              <a:t>(dj(n))</a:t>
            </a:r>
          </a:p>
          <a:p>
            <a:pPr lvl="2" fontAlgn="base"/>
            <a:r>
              <a:rPr lang="es-AR" sz="1800" dirty="0" smtClean="0"/>
              <a:t>2) Se muestra al niño la letra A: ¿Que letra es esta? </a:t>
            </a:r>
          </a:p>
          <a:p>
            <a:pPr lvl="2" fontAlgn="base">
              <a:buNone/>
            </a:pPr>
            <a:r>
              <a:rPr lang="es-AR" sz="1800" b="1" dirty="0" smtClean="0"/>
              <a:t>	Introducimos una de las entradas Xi(n) y esperamos que la red responda)</a:t>
            </a:r>
          </a:p>
          <a:p>
            <a:pPr lvl="2" fontAlgn="base"/>
            <a:r>
              <a:rPr lang="es-AR" sz="1800" dirty="0" smtClean="0"/>
              <a:t>3) Niño responde “Esa es una E”. </a:t>
            </a:r>
          </a:p>
          <a:p>
            <a:pPr lvl="2" fontAlgn="base">
              <a:buNone/>
            </a:pPr>
            <a:r>
              <a:rPr lang="es-AR" sz="1800" b="1" dirty="0" smtClean="0"/>
              <a:t>	La red responde mediante una salida </a:t>
            </a:r>
            <a:r>
              <a:rPr lang="es-AR" sz="1800" b="1" dirty="0" err="1" smtClean="0"/>
              <a:t>oj</a:t>
            </a:r>
            <a:r>
              <a:rPr lang="es-AR" sz="1800" b="1" dirty="0" smtClean="0"/>
              <a:t>(n).</a:t>
            </a:r>
          </a:p>
          <a:p>
            <a:pPr lvl="2" fontAlgn="base"/>
            <a:r>
              <a:rPr lang="es-AR" sz="1800" dirty="0" smtClean="0"/>
              <a:t>4) “Mmm.. El niño no está despierto como esperabas”. </a:t>
            </a:r>
            <a:r>
              <a:rPr lang="es-AR" sz="1800" b="1" dirty="0" smtClean="0"/>
              <a:t>Comparamos ambas señales: dj(n) != </a:t>
            </a:r>
            <a:r>
              <a:rPr lang="es-AR" sz="1800" b="1" dirty="0" err="1" smtClean="0"/>
              <a:t>oj</a:t>
            </a:r>
            <a:r>
              <a:rPr lang="es-AR" sz="1800" b="1" dirty="0" smtClean="0"/>
              <a:t>(n) </a:t>
            </a:r>
            <a:r>
              <a:rPr lang="es-AR" sz="1800" b="1" dirty="0" smtClean="0">
                <a:sym typeface="Wingdings" pitchFamily="2" charset="2"/>
              </a:rPr>
              <a:t> error: </a:t>
            </a:r>
            <a:r>
              <a:rPr lang="es-AR" sz="1800" b="1" dirty="0" err="1" smtClean="0">
                <a:sym typeface="Wingdings" pitchFamily="2" charset="2"/>
              </a:rPr>
              <a:t>ej</a:t>
            </a:r>
            <a:r>
              <a:rPr lang="es-AR" sz="1800" b="1" dirty="0" smtClean="0">
                <a:sym typeface="Wingdings" pitchFamily="2" charset="2"/>
              </a:rPr>
              <a:t>(n)</a:t>
            </a:r>
            <a:endParaRPr lang="es-AR" sz="1800" b="1" dirty="0" smtClean="0"/>
          </a:p>
          <a:p>
            <a:pPr lvl="2" fontAlgn="base"/>
            <a:r>
              <a:rPr lang="es-AR" sz="1800" dirty="0" smtClean="0"/>
              <a:t>5) No niño. Esta no es una E, es una A…”. </a:t>
            </a:r>
          </a:p>
          <a:p>
            <a:pPr lvl="2" fontAlgn="base">
              <a:buNone/>
            </a:pPr>
            <a:r>
              <a:rPr lang="es-AR" sz="1800" b="1" dirty="0" smtClean="0"/>
              <a:t>	Con la señal de error </a:t>
            </a:r>
            <a:r>
              <a:rPr lang="es-AR" sz="1800" b="1" dirty="0" err="1" smtClean="0"/>
              <a:t>ej</a:t>
            </a:r>
            <a:r>
              <a:rPr lang="es-AR" sz="1800" b="1" dirty="0" smtClean="0"/>
              <a:t>(n), se </a:t>
            </a:r>
            <a:r>
              <a:rPr lang="es-AR" sz="1800" b="1" dirty="0" err="1" smtClean="0"/>
              <a:t>corrije</a:t>
            </a:r>
            <a:r>
              <a:rPr lang="es-AR" sz="1800" b="1" dirty="0" smtClean="0"/>
              <a:t> la sinapsis de la red.</a:t>
            </a:r>
          </a:p>
          <a:p>
            <a:pPr lvl="1" fontAlgn="base"/>
            <a:r>
              <a:rPr lang="es-AR" sz="1800" dirty="0" smtClean="0"/>
              <a:t>La secuencia completa de entrenamiento es conocida como una </a:t>
            </a:r>
            <a:r>
              <a:rPr lang="es-AR" sz="1800" b="1" dirty="0" smtClean="0"/>
              <a:t>Época.</a:t>
            </a:r>
            <a:endParaRPr lang="es-AR" sz="1800" b="1" dirty="0"/>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xmlns="" val="2659273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Topología RNA</a:t>
            </a:r>
          </a:p>
        </p:txBody>
      </p:sp>
      <p:sp>
        <p:nvSpPr>
          <p:cNvPr id="3" name="Marcador de contenido 2"/>
          <p:cNvSpPr>
            <a:spLocks noGrp="1"/>
          </p:cNvSpPr>
          <p:nvPr>
            <p:ph idx="1"/>
          </p:nvPr>
        </p:nvSpPr>
        <p:spPr>
          <a:xfrm>
            <a:off x="2589212" y="1669143"/>
            <a:ext cx="8915400" cy="4673600"/>
          </a:xfrm>
        </p:spPr>
        <p:txBody>
          <a:bodyPr>
            <a:noAutofit/>
          </a:bodyPr>
          <a:lstStyle/>
          <a:p>
            <a:pPr fontAlgn="base"/>
            <a:r>
              <a:rPr lang="es-AR" dirty="0"/>
              <a:t>Según sean capaces de procesar información de distinto tipo:</a:t>
            </a:r>
          </a:p>
          <a:p>
            <a:pPr lvl="1" fontAlgn="base"/>
            <a:r>
              <a:rPr lang="es-AR" sz="1800" b="1" dirty="0"/>
              <a:t>Analógicas</a:t>
            </a:r>
            <a:r>
              <a:rPr lang="es-AR" sz="1800" dirty="0"/>
              <a:t>:  procesan datos de entrada con valores continuos y, habitualmente, acotados.  (Hopfield, Kohonen y las redes de aprendizaje competitivo)</a:t>
            </a:r>
          </a:p>
          <a:p>
            <a:pPr lvl="1" fontAlgn="base"/>
            <a:r>
              <a:rPr lang="es-AR" sz="1800" b="1" dirty="0"/>
              <a:t>Discretas</a:t>
            </a:r>
            <a:r>
              <a:rPr lang="es-AR" sz="1800" dirty="0"/>
              <a:t>: procesan datos de entrada de naturaleza discreta; habitualmente valores lógicos booleanos. (máquinas de Boltzmann y Cauchy, y la red discreta de Hopfield)</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xmlns="" val="2659273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Aplicaciones RNA</a:t>
            </a:r>
          </a:p>
        </p:txBody>
      </p:sp>
      <p:sp>
        <p:nvSpPr>
          <p:cNvPr id="3" name="Marcador de contenido 2"/>
          <p:cNvSpPr>
            <a:spLocks noGrp="1"/>
          </p:cNvSpPr>
          <p:nvPr>
            <p:ph idx="1"/>
          </p:nvPr>
        </p:nvSpPr>
        <p:spPr>
          <a:xfrm>
            <a:off x="2603726" y="1277257"/>
            <a:ext cx="8915400" cy="5399313"/>
          </a:xfrm>
        </p:spPr>
        <p:txBody>
          <a:bodyPr>
            <a:noAutofit/>
          </a:bodyPr>
          <a:lstStyle/>
          <a:p>
            <a:pPr fontAlgn="base"/>
            <a:r>
              <a:rPr lang="es-AR" sz="2000" b="1" dirty="0"/>
              <a:t>Espacio aéreo</a:t>
            </a:r>
            <a:r>
              <a:rPr lang="es-AR" sz="2000" dirty="0"/>
              <a:t>: Pilotos automáticos de alto desempeño,  Simulación y predicciones de trayectorias de vuelo,  Sistemas de control de vuelo, Detección de fallas de componentes de la nave.</a:t>
            </a:r>
          </a:p>
          <a:p>
            <a:pPr fontAlgn="base"/>
            <a:r>
              <a:rPr lang="es-AR" sz="2000" b="1" dirty="0"/>
              <a:t>Automotriz</a:t>
            </a:r>
            <a:r>
              <a:rPr lang="es-AR" sz="2000" dirty="0"/>
              <a:t>: Sistemas automáticos de navegación, Comando por voz.</a:t>
            </a:r>
          </a:p>
          <a:p>
            <a:pPr fontAlgn="base"/>
            <a:r>
              <a:rPr lang="es-AR" sz="2000" b="1" dirty="0"/>
              <a:t>Bancos</a:t>
            </a:r>
            <a:r>
              <a:rPr lang="es-AR" sz="2000" dirty="0"/>
              <a:t>: Lectores de documentos, Evaluadores de asignación de crédito, Identificador de firmas.</a:t>
            </a:r>
          </a:p>
          <a:p>
            <a:pPr fontAlgn="base"/>
            <a:r>
              <a:rPr lang="es-AR" sz="2000" b="1" dirty="0"/>
              <a:t>Telecomunicaciones</a:t>
            </a:r>
            <a:r>
              <a:rPr lang="es-AR" sz="2000" dirty="0"/>
              <a:t>: Compresión de datos e imágenes,  Servicios automáticos de información, Traducción de lenguaje hablado en tiempo real.</a:t>
            </a:r>
          </a:p>
          <a:p>
            <a:pPr fontAlgn="base"/>
            <a:r>
              <a:rPr lang="es-AR" sz="2000" b="1" dirty="0"/>
              <a:t>Electrónica</a:t>
            </a:r>
            <a:r>
              <a:rPr lang="es-AR" sz="2000" dirty="0"/>
              <a:t>: Control de procesos, Análisis de fallas de circuitos.</a:t>
            </a:r>
          </a:p>
          <a:p>
            <a:pPr fontAlgn="base"/>
            <a:r>
              <a:rPr lang="es-AR" sz="2000" b="1" dirty="0"/>
              <a:t>Robótica</a:t>
            </a:r>
            <a:r>
              <a:rPr lang="es-AR" sz="2000" dirty="0"/>
              <a:t>:  Control de trayectorias, Control de manipuladores, Sistemas de visión.</a:t>
            </a:r>
          </a:p>
          <a:p>
            <a:pPr fontAlgn="base"/>
            <a:r>
              <a:rPr lang="es-AR" sz="2000" b="1" dirty="0"/>
              <a:t>Voz</a:t>
            </a:r>
            <a:r>
              <a:rPr lang="es-AR" sz="2000" dirty="0"/>
              <a:t>: Reconocimiento de voz, Compresión de voz, Sintetizadores de texto a voz.</a:t>
            </a:r>
          </a:p>
          <a:p>
            <a:pPr fontAlgn="base"/>
            <a:endParaRPr lang="es-AR" sz="2000" dirty="0"/>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xmlns="" val="2659273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Aplicaciones RNA</a:t>
            </a:r>
          </a:p>
        </p:txBody>
      </p:sp>
      <p:sp>
        <p:nvSpPr>
          <p:cNvPr id="3" name="Marcador de contenido 2"/>
          <p:cNvSpPr>
            <a:spLocks noGrp="1"/>
          </p:cNvSpPr>
          <p:nvPr>
            <p:ph idx="1"/>
          </p:nvPr>
        </p:nvSpPr>
        <p:spPr>
          <a:xfrm>
            <a:off x="2589212" y="1669143"/>
            <a:ext cx="8915400" cy="4673600"/>
          </a:xfrm>
        </p:spPr>
        <p:txBody>
          <a:bodyPr>
            <a:noAutofit/>
          </a:bodyPr>
          <a:lstStyle/>
          <a:p>
            <a:pPr fontAlgn="base"/>
            <a:r>
              <a:rPr lang="es-AR" sz="2000" b="1" dirty="0"/>
              <a:t>Transportación</a:t>
            </a:r>
            <a:r>
              <a:rPr lang="es-AR" sz="2000" dirty="0"/>
              <a:t>: Sistemas ruteadores, Diagnóstico de motores, Tempos y movimientos. </a:t>
            </a:r>
          </a:p>
          <a:p>
            <a:pPr fontAlgn="base"/>
            <a:r>
              <a:rPr lang="es-AR" sz="2000" b="1" dirty="0"/>
              <a:t>Seguridad</a:t>
            </a:r>
            <a:r>
              <a:rPr lang="es-AR" sz="2000" dirty="0"/>
              <a:t>: Reconocimiento de rostros, Identificación, Acceso de personas.</a:t>
            </a:r>
          </a:p>
          <a:p>
            <a:pPr fontAlgn="base"/>
            <a:r>
              <a:rPr lang="es-AR" sz="2000" b="1" dirty="0"/>
              <a:t>Financieros</a:t>
            </a:r>
            <a:r>
              <a:rPr lang="es-AR" sz="2000" dirty="0"/>
              <a:t>: Evaluación de bienes raíces,  Consultor de préstamos,  Predicción de tipo de cambio.</a:t>
            </a:r>
          </a:p>
          <a:p>
            <a:pPr fontAlgn="base"/>
            <a:r>
              <a:rPr lang="es-AR" sz="2000" b="1" dirty="0"/>
              <a:t>Manufactura</a:t>
            </a:r>
            <a:r>
              <a:rPr lang="es-AR" sz="2000" dirty="0"/>
              <a:t>: Análisis y diseño de productos, Diagnóstico de máquinas y procesos, Sistemas de inspección de calidad, Predicción de fin de proceso.</a:t>
            </a:r>
          </a:p>
          <a:p>
            <a:pPr fontAlgn="base"/>
            <a:r>
              <a:rPr lang="es-AR" sz="2000" b="1" dirty="0"/>
              <a:t>Medicina</a:t>
            </a:r>
            <a:r>
              <a:rPr lang="es-AR" sz="2000" dirty="0"/>
              <a:t>: Detección de cáncer mamario o en la piel, Diseño de prótesis, Optimización de tiempos de trasplante.</a:t>
            </a:r>
          </a:p>
          <a:p>
            <a:pPr fontAlgn="base"/>
            <a:r>
              <a:rPr lang="es-AR" sz="2000" b="1" dirty="0"/>
              <a:t>Otros</a:t>
            </a:r>
            <a:r>
              <a:rPr lang="es-AR" sz="2000" dirty="0"/>
              <a:t>: Predicciones climatológicas, filtrado de ruido, etc.</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xmlns="" val="2659273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Herramientas de Software RNA</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35842" name="Picture 2" descr="Joone logo"/>
          <p:cNvPicPr>
            <a:picLocks noChangeAspect="1" noChangeArrowheads="1"/>
          </p:cNvPicPr>
          <p:nvPr/>
        </p:nvPicPr>
        <p:blipFill>
          <a:blip r:embed="rId3" cstate="print"/>
          <a:srcRect r="71035"/>
          <a:stretch>
            <a:fillRect/>
          </a:stretch>
        </p:blipFill>
        <p:spPr bwMode="auto">
          <a:xfrm>
            <a:off x="2602940" y="1664167"/>
            <a:ext cx="1511860" cy="1343026"/>
          </a:xfrm>
          <a:prstGeom prst="rect">
            <a:avLst/>
          </a:prstGeom>
          <a:noFill/>
        </p:spPr>
      </p:pic>
      <p:sp>
        <p:nvSpPr>
          <p:cNvPr id="35844" name="AutoShape 4" descr="ccnbook cover large.png"/>
          <p:cNvSpPr>
            <a:spLocks noChangeAspect="1" noChangeArrowheads="1"/>
          </p:cNvSpPr>
          <p:nvPr/>
        </p:nvSpPr>
        <p:spPr bwMode="auto">
          <a:xfrm>
            <a:off x="63500" y="-136525"/>
            <a:ext cx="3733800" cy="48768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7" name="6 Imagen" descr="ccnbook_cover_large.png"/>
          <p:cNvPicPr>
            <a:picLocks noChangeAspect="1"/>
          </p:cNvPicPr>
          <p:nvPr/>
        </p:nvPicPr>
        <p:blipFill>
          <a:blip r:embed="rId4" cstate="print"/>
          <a:stretch>
            <a:fillRect/>
          </a:stretch>
        </p:blipFill>
        <p:spPr>
          <a:xfrm>
            <a:off x="6004158" y="1596088"/>
            <a:ext cx="1171077" cy="1529570"/>
          </a:xfrm>
          <a:prstGeom prst="rect">
            <a:avLst/>
          </a:prstGeom>
        </p:spPr>
      </p:pic>
      <p:sp>
        <p:nvSpPr>
          <p:cNvPr id="35846" name="AutoShape 6" descr="Neural Designer logo.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9" name="8 Imagen" descr="Neural_Designer_logo.png"/>
          <p:cNvPicPr>
            <a:picLocks noChangeAspect="1"/>
          </p:cNvPicPr>
          <p:nvPr/>
        </p:nvPicPr>
        <p:blipFill>
          <a:blip r:embed="rId5" cstate="print"/>
          <a:stretch>
            <a:fillRect/>
          </a:stretch>
        </p:blipFill>
        <p:spPr>
          <a:xfrm>
            <a:off x="2589947" y="3349095"/>
            <a:ext cx="3121423" cy="679763"/>
          </a:xfrm>
          <a:prstGeom prst="rect">
            <a:avLst/>
          </a:prstGeom>
        </p:spPr>
      </p:pic>
      <p:pic>
        <p:nvPicPr>
          <p:cNvPr id="10" name="9 Imagen" descr="neural-network-tool.jpg"/>
          <p:cNvPicPr>
            <a:picLocks noChangeAspect="1"/>
          </p:cNvPicPr>
          <p:nvPr/>
        </p:nvPicPr>
        <p:blipFill>
          <a:blip r:embed="rId6" cstate="print"/>
          <a:stretch>
            <a:fillRect/>
          </a:stretch>
        </p:blipFill>
        <p:spPr>
          <a:xfrm>
            <a:off x="3358870" y="4281423"/>
            <a:ext cx="5290577" cy="1109197"/>
          </a:xfrm>
          <a:prstGeom prst="rect">
            <a:avLst/>
          </a:prstGeom>
        </p:spPr>
      </p:pic>
      <p:pic>
        <p:nvPicPr>
          <p:cNvPr id="35848" name="Picture 8" descr="java neural network"/>
          <p:cNvPicPr>
            <a:picLocks noChangeAspect="1" noChangeArrowheads="1"/>
          </p:cNvPicPr>
          <p:nvPr/>
        </p:nvPicPr>
        <p:blipFill>
          <a:blip r:embed="rId7" cstate="print"/>
          <a:srcRect/>
          <a:stretch>
            <a:fillRect/>
          </a:stretch>
        </p:blipFill>
        <p:spPr bwMode="auto">
          <a:xfrm>
            <a:off x="8555130" y="1514627"/>
            <a:ext cx="2381250" cy="1285876"/>
          </a:xfrm>
          <a:prstGeom prst="rect">
            <a:avLst/>
          </a:prstGeom>
          <a:noFill/>
        </p:spPr>
      </p:pic>
      <p:pic>
        <p:nvPicPr>
          <p:cNvPr id="35850" name="Picture 10" descr="http://www.neurosolutions.com/images/NS-Prod-Header.png"/>
          <p:cNvPicPr>
            <a:picLocks noChangeAspect="1" noChangeArrowheads="1"/>
          </p:cNvPicPr>
          <p:nvPr/>
        </p:nvPicPr>
        <p:blipFill>
          <a:blip r:embed="rId8" cstate="print"/>
          <a:srcRect/>
          <a:stretch>
            <a:fillRect/>
          </a:stretch>
        </p:blipFill>
        <p:spPr bwMode="auto">
          <a:xfrm>
            <a:off x="5459505" y="5582485"/>
            <a:ext cx="6191250" cy="1143001"/>
          </a:xfrm>
          <a:prstGeom prst="rect">
            <a:avLst/>
          </a:prstGeom>
          <a:noFill/>
        </p:spPr>
      </p:pic>
      <p:pic>
        <p:nvPicPr>
          <p:cNvPr id="5" name="Imagen 4"/>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8828768" y="3119410"/>
            <a:ext cx="2952750" cy="1543050"/>
          </a:xfrm>
          <a:prstGeom prst="rect">
            <a:avLst/>
          </a:prstGeom>
        </p:spPr>
      </p:pic>
    </p:spTree>
    <p:extLst>
      <p:ext uri="{BB962C8B-B14F-4D97-AF65-F5344CB8AC3E}">
        <p14:creationId xmlns:p14="http://schemas.microsoft.com/office/powerpoint/2010/main" xmlns="" val="2659273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Herramientas de Software RNA: </a:t>
            </a:r>
            <a:r>
              <a:rPr lang="es-AR" dirty="0" err="1"/>
              <a:t>Joone</a:t>
            </a:r>
            <a:endParaRPr lang="es-AR" dirty="0"/>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35844" name="AutoShape 4" descr="ccnbook cover large.png"/>
          <p:cNvSpPr>
            <a:spLocks noChangeAspect="1" noChangeArrowheads="1"/>
          </p:cNvSpPr>
          <p:nvPr/>
        </p:nvSpPr>
        <p:spPr bwMode="auto">
          <a:xfrm>
            <a:off x="63500" y="-136525"/>
            <a:ext cx="3733800" cy="48768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35846" name="AutoShape 6" descr="Neural Designer logo.pn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3" name="Marcador de contenido 2"/>
          <p:cNvSpPr>
            <a:spLocks noGrp="1"/>
          </p:cNvSpPr>
          <p:nvPr>
            <p:ph idx="1"/>
          </p:nvPr>
        </p:nvSpPr>
        <p:spPr>
          <a:xfrm>
            <a:off x="2028640" y="1484313"/>
            <a:ext cx="3537320" cy="5177744"/>
          </a:xfrm>
        </p:spPr>
        <p:txBody>
          <a:bodyPr>
            <a:noAutofit/>
          </a:bodyPr>
          <a:lstStyle/>
          <a:p>
            <a:pPr fontAlgn="base"/>
            <a:r>
              <a:rPr lang="en-US" sz="2000" dirty="0"/>
              <a:t>Java Object Oriented Neural Engine</a:t>
            </a:r>
            <a:endParaRPr lang="es-AR" sz="2000" dirty="0"/>
          </a:p>
          <a:p>
            <a:pPr fontAlgn="base"/>
            <a:r>
              <a:rPr lang="es-AR" sz="2000" dirty="0"/>
              <a:t>Es un framework de red neuronal escrito en Java.</a:t>
            </a:r>
          </a:p>
          <a:p>
            <a:pPr fontAlgn="base"/>
            <a:r>
              <a:rPr lang="es-AR" sz="2000" dirty="0"/>
              <a:t>Extensible.</a:t>
            </a:r>
          </a:p>
          <a:p>
            <a:pPr fontAlgn="base"/>
            <a:r>
              <a:rPr lang="es-AR" sz="2000" dirty="0"/>
              <a:t>Licencia: GPL</a:t>
            </a:r>
          </a:p>
          <a:p>
            <a:pPr fontAlgn="base"/>
            <a:r>
              <a:rPr lang="es-ES" altLang="es-AR" sz="2000" dirty="0">
                <a:solidFill>
                  <a:schemeClr val="tx1"/>
                </a:solidFill>
              </a:rPr>
              <a:t>Está compuesto por:</a:t>
            </a:r>
          </a:p>
          <a:p>
            <a:pPr lvl="1" fontAlgn="base"/>
            <a:r>
              <a:rPr lang="es-ES" altLang="es-AR" sz="2000" dirty="0">
                <a:solidFill>
                  <a:schemeClr val="tx1"/>
                </a:solidFill>
              </a:rPr>
              <a:t> un motor central, </a:t>
            </a:r>
          </a:p>
          <a:p>
            <a:pPr lvl="1" fontAlgn="base"/>
            <a:r>
              <a:rPr lang="es-ES" altLang="es-AR" sz="2000" dirty="0">
                <a:solidFill>
                  <a:schemeClr val="tx1"/>
                </a:solidFill>
              </a:rPr>
              <a:t>un editor de interfaz gráfica de usuario y </a:t>
            </a:r>
          </a:p>
          <a:p>
            <a:pPr lvl="1" fontAlgn="base"/>
            <a:r>
              <a:rPr lang="es-ES" altLang="es-AR" sz="2000" dirty="0">
                <a:solidFill>
                  <a:schemeClr val="tx1"/>
                </a:solidFill>
              </a:rPr>
              <a:t>un entorno de formación distribuidos.</a:t>
            </a:r>
            <a:endParaRPr lang="es-AR" sz="2000" dirty="0"/>
          </a:p>
        </p:txBody>
      </p:sp>
      <p:pic>
        <p:nvPicPr>
          <p:cNvPr id="6" name="Imagen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829837" y="1484313"/>
            <a:ext cx="6096000" cy="4371975"/>
          </a:xfrm>
          <a:prstGeom prst="rect">
            <a:avLst/>
          </a:prstGeom>
        </p:spPr>
      </p:pic>
    </p:spTree>
    <p:extLst>
      <p:ext uri="{BB962C8B-B14F-4D97-AF65-F5344CB8AC3E}">
        <p14:creationId xmlns:p14="http://schemas.microsoft.com/office/powerpoint/2010/main" xmlns="" val="1376744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Ejemplo 1: Perceptrón Simple</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5" name="Marcador de contenido 4"/>
          <p:cNvPicPr>
            <a:picLocks noGrp="1" noChangeAspect="1"/>
          </p:cNvPicPr>
          <p:nvPr>
            <p:ph idx="1"/>
          </p:nvPr>
        </p:nvPicPr>
        <p:blipFill rotWithShape="1">
          <a:blip r:embed="rId3" cstate="print">
            <a:extLst>
              <a:ext uri="{28A0092B-C50C-407E-A947-70E740481C1C}">
                <a14:useLocalDpi xmlns:a14="http://schemas.microsoft.com/office/drawing/2010/main" xmlns="" val="0"/>
              </a:ext>
            </a:extLst>
          </a:blip>
          <a:srcRect b="6372"/>
          <a:stretch/>
        </p:blipFill>
        <p:spPr>
          <a:xfrm>
            <a:off x="2766547" y="1353457"/>
            <a:ext cx="7538595" cy="5106234"/>
          </a:xfrm>
          <a:ln>
            <a:solidFill>
              <a:schemeClr val="accent1"/>
            </a:solidFill>
          </a:ln>
          <a:effectLst>
            <a:softEdge rad="0"/>
          </a:effectLst>
        </p:spPr>
      </p:pic>
    </p:spTree>
    <p:extLst>
      <p:ext uri="{BB962C8B-B14F-4D97-AF65-F5344CB8AC3E}">
        <p14:creationId xmlns:p14="http://schemas.microsoft.com/office/powerpoint/2010/main" xmlns="" val="1462251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Organización del Seminario</a:t>
            </a:r>
          </a:p>
        </p:txBody>
      </p:sp>
      <p:sp>
        <p:nvSpPr>
          <p:cNvPr id="3" name="Marcador de contenido 2"/>
          <p:cNvSpPr>
            <a:spLocks noGrp="1"/>
          </p:cNvSpPr>
          <p:nvPr>
            <p:ph idx="1"/>
          </p:nvPr>
        </p:nvSpPr>
        <p:spPr>
          <a:xfrm>
            <a:off x="2589212" y="1582057"/>
            <a:ext cx="8915400" cy="5094514"/>
          </a:xfrm>
        </p:spPr>
        <p:txBody>
          <a:bodyPr>
            <a:noAutofit/>
          </a:bodyPr>
          <a:lstStyle/>
          <a:p>
            <a:r>
              <a:rPr lang="es-AR" sz="2000" dirty="0">
                <a:solidFill>
                  <a:schemeClr val="tx1"/>
                </a:solidFill>
              </a:rPr>
              <a:t>Inteligencia Artificial.</a:t>
            </a:r>
          </a:p>
          <a:p>
            <a:r>
              <a:rPr lang="es-AR" sz="2000" dirty="0">
                <a:solidFill>
                  <a:schemeClr val="tx1"/>
                </a:solidFill>
              </a:rPr>
              <a:t>Antecedentes RNA.</a:t>
            </a:r>
          </a:p>
          <a:p>
            <a:r>
              <a:rPr lang="es-AR" sz="2000" dirty="0">
                <a:solidFill>
                  <a:schemeClr val="tx1"/>
                </a:solidFill>
              </a:rPr>
              <a:t>Definición RNA</a:t>
            </a:r>
          </a:p>
          <a:p>
            <a:r>
              <a:rPr lang="es-AR" sz="2000" dirty="0">
                <a:solidFill>
                  <a:schemeClr val="tx1"/>
                </a:solidFill>
              </a:rPr>
              <a:t>Propiedades RNA</a:t>
            </a:r>
          </a:p>
          <a:p>
            <a:r>
              <a:rPr lang="es-AR" sz="2000" dirty="0">
                <a:solidFill>
                  <a:schemeClr val="tx1"/>
                </a:solidFill>
              </a:rPr>
              <a:t>Diseño y programación RNA</a:t>
            </a:r>
          </a:p>
          <a:p>
            <a:r>
              <a:rPr lang="es-AR" sz="2000" dirty="0">
                <a:solidFill>
                  <a:schemeClr val="tx1"/>
                </a:solidFill>
              </a:rPr>
              <a:t>Estructura RNA.</a:t>
            </a:r>
          </a:p>
          <a:p>
            <a:r>
              <a:rPr lang="es-AR" sz="2000" dirty="0">
                <a:solidFill>
                  <a:schemeClr val="tx1"/>
                </a:solidFill>
              </a:rPr>
              <a:t>Ventajas RNA.</a:t>
            </a:r>
          </a:p>
          <a:p>
            <a:r>
              <a:rPr lang="es-AR" sz="2000" dirty="0">
                <a:solidFill>
                  <a:schemeClr val="tx1"/>
                </a:solidFill>
              </a:rPr>
              <a:t>Tipología RNA: Perceptrón y Adaline.</a:t>
            </a:r>
          </a:p>
          <a:p>
            <a:r>
              <a:rPr lang="es-AR" sz="2000" dirty="0">
                <a:solidFill>
                  <a:schemeClr val="tx1"/>
                </a:solidFill>
              </a:rPr>
              <a:t>Topología RNA.</a:t>
            </a:r>
          </a:p>
          <a:p>
            <a:r>
              <a:rPr lang="es-AR" sz="2000" dirty="0">
                <a:solidFill>
                  <a:schemeClr val="tx1"/>
                </a:solidFill>
              </a:rPr>
              <a:t>Aplicaciones RNA.</a:t>
            </a:r>
          </a:p>
          <a:p>
            <a:r>
              <a:rPr lang="es-AR" sz="2000" dirty="0">
                <a:solidFill>
                  <a:schemeClr val="tx1"/>
                </a:solidFill>
              </a:rPr>
              <a:t>Herramientas de software RNA.</a:t>
            </a:r>
          </a:p>
          <a:p>
            <a:r>
              <a:rPr lang="es-AR" sz="2000" dirty="0">
                <a:solidFill>
                  <a:schemeClr val="tx1"/>
                </a:solidFill>
              </a:rPr>
              <a:t>Ejemplos RNA.</a:t>
            </a:r>
          </a:p>
          <a:p>
            <a:endParaRPr lang="es-AR" sz="2000" dirty="0"/>
          </a:p>
        </p:txBody>
      </p:sp>
    </p:spTree>
    <p:extLst>
      <p:ext uri="{BB962C8B-B14F-4D97-AF65-F5344CB8AC3E}">
        <p14:creationId xmlns:p14="http://schemas.microsoft.com/office/powerpoint/2010/main" xmlns="" val="2659273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Ejemplo 1: Perceptrón Simple</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xmlns="" val="2182586338"/>
              </p:ext>
            </p:extLst>
          </p:nvPr>
        </p:nvGraphicFramePr>
        <p:xfrm>
          <a:off x="2592924" y="1451428"/>
          <a:ext cx="8481475" cy="3017520"/>
        </p:xfrm>
        <a:graphic>
          <a:graphicData uri="http://schemas.openxmlformats.org/drawingml/2006/table">
            <a:tbl>
              <a:tblPr firstRow="1" bandRow="1">
                <a:tableStyleId>{5940675A-B579-460E-94D1-54222C63F5DA}</a:tableStyleId>
              </a:tblPr>
              <a:tblGrid>
                <a:gridCol w="8481475">
                  <a:extLst>
                    <a:ext uri="{9D8B030D-6E8A-4147-A177-3AD203B41FA5}">
                      <a16:colId xmlns:a16="http://schemas.microsoft.com/office/drawing/2014/main" xmlns="" val="889316685"/>
                    </a:ext>
                  </a:extLst>
                </a:gridCol>
              </a:tblGrid>
              <a:tr h="370840">
                <a:tc>
                  <a:txBody>
                    <a:bodyPr/>
                    <a:lstStyle/>
                    <a:p>
                      <a:pPr algn="ctr"/>
                      <a:r>
                        <a:rPr lang="es-AR" sz="2000" dirty="0" err="1"/>
                        <a:t>PerceptronSimple</a:t>
                      </a:r>
                      <a:endParaRPr lang="es-AR" sz="2000" dirty="0"/>
                    </a:p>
                  </a:txBody>
                  <a:tcPr/>
                </a:tc>
                <a:extLst>
                  <a:ext uri="{0D108BD9-81ED-4DB2-BD59-A6C34878D82A}">
                    <a16:rowId xmlns:a16="http://schemas.microsoft.com/office/drawing/2014/main" xmlns="" val="507191176"/>
                  </a:ext>
                </a:extLst>
              </a:tr>
              <a:tr h="370840">
                <a:tc>
                  <a:txBody>
                    <a:bodyPr/>
                    <a:lstStyle/>
                    <a:p>
                      <a:pPr marL="285750" indent="-285750">
                        <a:buFontTx/>
                        <a:buChar char="-"/>
                      </a:pPr>
                      <a:r>
                        <a:rPr lang="es-AR" sz="2000" dirty="0"/>
                        <a:t>x1:  </a:t>
                      </a:r>
                      <a:r>
                        <a:rPr lang="es-AR" sz="2000" dirty="0" err="1"/>
                        <a:t>Double</a:t>
                      </a:r>
                      <a:endParaRPr lang="es-AR" sz="2000" dirty="0"/>
                    </a:p>
                    <a:p>
                      <a:pPr marL="285750" indent="-285750">
                        <a:buFontTx/>
                        <a:buChar char="-"/>
                      </a:pPr>
                      <a:r>
                        <a:rPr lang="es-AR" sz="2000" dirty="0"/>
                        <a:t>x2:  </a:t>
                      </a:r>
                      <a:r>
                        <a:rPr lang="es-AR" sz="2000" dirty="0" err="1"/>
                        <a:t>Double</a:t>
                      </a:r>
                      <a:endParaRPr lang="es-AR" sz="2000" dirty="0"/>
                    </a:p>
                    <a:p>
                      <a:pPr marL="285750" indent="-285750">
                        <a:buFontTx/>
                        <a:buChar char="-"/>
                      </a:pPr>
                      <a:r>
                        <a:rPr lang="es-AR" sz="2000" dirty="0"/>
                        <a:t>w1: </a:t>
                      </a:r>
                      <a:r>
                        <a:rPr lang="es-AR" sz="2000" dirty="0" err="1"/>
                        <a:t>Double</a:t>
                      </a:r>
                      <a:endParaRPr lang="es-AR" sz="2000" dirty="0"/>
                    </a:p>
                    <a:p>
                      <a:pPr marL="285750" indent="-285750">
                        <a:buFontTx/>
                        <a:buChar char="-"/>
                      </a:pPr>
                      <a:r>
                        <a:rPr lang="es-AR" sz="2000" dirty="0"/>
                        <a:t>w2:</a:t>
                      </a:r>
                      <a:r>
                        <a:rPr lang="es-AR" sz="2000" baseline="0" dirty="0"/>
                        <a:t> </a:t>
                      </a:r>
                      <a:r>
                        <a:rPr lang="es-AR" sz="2000" baseline="0" dirty="0" err="1"/>
                        <a:t>Double</a:t>
                      </a:r>
                      <a:endParaRPr lang="es-AR" sz="2000" dirty="0"/>
                    </a:p>
                  </a:txBody>
                  <a:tcPr/>
                </a:tc>
                <a:extLst>
                  <a:ext uri="{0D108BD9-81ED-4DB2-BD59-A6C34878D82A}">
                    <a16:rowId xmlns:a16="http://schemas.microsoft.com/office/drawing/2014/main" xmlns="" val="3406397536"/>
                  </a:ext>
                </a:extLst>
              </a:tr>
              <a:tr h="370840">
                <a:tc>
                  <a:txBody>
                    <a:bodyPr/>
                    <a:lstStyle/>
                    <a:p>
                      <a:r>
                        <a:rPr lang="es-AR" sz="2000" dirty="0"/>
                        <a:t>+</a:t>
                      </a:r>
                      <a:r>
                        <a:rPr lang="es-AR" sz="2000" baseline="0" dirty="0"/>
                        <a:t> </a:t>
                      </a:r>
                      <a:r>
                        <a:rPr lang="es-AR" sz="2000" baseline="0" dirty="0" err="1"/>
                        <a:t>PerceptronSimple</a:t>
                      </a:r>
                      <a:r>
                        <a:rPr lang="es-AR" sz="2000" baseline="0" dirty="0"/>
                        <a:t>()</a:t>
                      </a:r>
                    </a:p>
                    <a:p>
                      <a:r>
                        <a:rPr lang="es-AR" sz="2000" baseline="0" dirty="0"/>
                        <a:t>+ </a:t>
                      </a:r>
                      <a:r>
                        <a:rPr lang="es-AR" sz="2000" baseline="0" dirty="0" err="1"/>
                        <a:t>PerceptronSimple</a:t>
                      </a:r>
                      <a:r>
                        <a:rPr lang="es-AR" sz="2000" baseline="0" dirty="0"/>
                        <a:t>(</a:t>
                      </a:r>
                      <a:r>
                        <a:rPr lang="es-AR" sz="2000" baseline="0" dirty="0" err="1"/>
                        <a:t>Double</a:t>
                      </a:r>
                      <a:r>
                        <a:rPr lang="es-AR" sz="2000" baseline="0" dirty="0"/>
                        <a:t> x1, </a:t>
                      </a:r>
                      <a:r>
                        <a:rPr lang="es-AR" sz="2000" baseline="0" dirty="0" err="1"/>
                        <a:t>Double</a:t>
                      </a:r>
                      <a:r>
                        <a:rPr lang="es-AR" sz="2000" baseline="0" dirty="0"/>
                        <a:t> x2)</a:t>
                      </a:r>
                    </a:p>
                    <a:p>
                      <a:r>
                        <a:rPr lang="es-AR" sz="2000" baseline="0" dirty="0"/>
                        <a:t>+ </a:t>
                      </a:r>
                      <a:r>
                        <a:rPr lang="es-AR" sz="2000" baseline="0" dirty="0" err="1"/>
                        <a:t>PerceptronSimple</a:t>
                      </a:r>
                      <a:r>
                        <a:rPr lang="es-AR" sz="2000" baseline="0" dirty="0"/>
                        <a:t>(</a:t>
                      </a:r>
                      <a:r>
                        <a:rPr lang="es-AR" sz="2000" baseline="0" dirty="0" err="1"/>
                        <a:t>Double</a:t>
                      </a:r>
                      <a:r>
                        <a:rPr lang="es-AR" sz="2000" baseline="0" dirty="0"/>
                        <a:t> x1, </a:t>
                      </a:r>
                      <a:r>
                        <a:rPr lang="es-AR" sz="2000" baseline="0" dirty="0" err="1"/>
                        <a:t>Double</a:t>
                      </a:r>
                      <a:r>
                        <a:rPr lang="es-AR" sz="2000" baseline="0" dirty="0"/>
                        <a:t> x2, </a:t>
                      </a:r>
                      <a:r>
                        <a:rPr lang="es-AR" sz="2000" baseline="0" dirty="0" err="1"/>
                        <a:t>Double</a:t>
                      </a:r>
                      <a:r>
                        <a:rPr lang="es-AR" sz="2000" baseline="0" dirty="0"/>
                        <a:t> w1, </a:t>
                      </a:r>
                      <a:r>
                        <a:rPr lang="es-AR" sz="2000" baseline="0" dirty="0" err="1"/>
                        <a:t>Double</a:t>
                      </a:r>
                      <a:r>
                        <a:rPr lang="es-AR" sz="2000" baseline="0" dirty="0"/>
                        <a:t> w2)</a:t>
                      </a:r>
                    </a:p>
                    <a:p>
                      <a:r>
                        <a:rPr lang="es-AR" sz="2000" baseline="0" dirty="0"/>
                        <a:t>+ getY1(): </a:t>
                      </a:r>
                      <a:r>
                        <a:rPr lang="es-AR" sz="2000" baseline="0" dirty="0" err="1"/>
                        <a:t>Double</a:t>
                      </a:r>
                      <a:endParaRPr lang="es-AR" sz="2000" dirty="0"/>
                    </a:p>
                  </a:txBody>
                  <a:tcPr/>
                </a:tc>
                <a:extLst>
                  <a:ext uri="{0D108BD9-81ED-4DB2-BD59-A6C34878D82A}">
                    <a16:rowId xmlns:a16="http://schemas.microsoft.com/office/drawing/2014/main" xmlns="" val="4054335142"/>
                  </a:ext>
                </a:extLst>
              </a:tr>
            </a:tbl>
          </a:graphicData>
        </a:graphic>
      </p:graphicFrame>
      <p:sp>
        <p:nvSpPr>
          <p:cNvPr id="6" name="Rectángulo: esquina doblada 5"/>
          <p:cNvSpPr/>
          <p:nvPr/>
        </p:nvSpPr>
        <p:spPr>
          <a:xfrm>
            <a:off x="2592924" y="5296266"/>
            <a:ext cx="3430505" cy="5225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err="1">
                <a:solidFill>
                  <a:schemeClr val="tx1"/>
                </a:solidFill>
              </a:rPr>
              <a:t>Math.</a:t>
            </a:r>
            <a:r>
              <a:rPr lang="es-AR" sz="2000" i="1" dirty="0" err="1">
                <a:solidFill>
                  <a:schemeClr val="tx1"/>
                </a:solidFill>
              </a:rPr>
              <a:t>tanh</a:t>
            </a:r>
            <a:r>
              <a:rPr lang="es-AR" sz="2000" i="1" dirty="0">
                <a:solidFill>
                  <a:schemeClr val="tx1"/>
                </a:solidFill>
              </a:rPr>
              <a:t>(x1*w1 + x2*w2)</a:t>
            </a:r>
            <a:endParaRPr lang="es-AR" sz="2000" dirty="0">
              <a:solidFill>
                <a:schemeClr val="tx1"/>
              </a:solidFill>
            </a:endParaRPr>
          </a:p>
        </p:txBody>
      </p:sp>
      <p:sp>
        <p:nvSpPr>
          <p:cNvPr id="7" name="Flecha: hacia abajo 6"/>
          <p:cNvSpPr/>
          <p:nvPr/>
        </p:nvSpPr>
        <p:spPr>
          <a:xfrm>
            <a:off x="3018971" y="4569824"/>
            <a:ext cx="624114" cy="6255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ángulo: esquina doblada 8"/>
          <p:cNvSpPr/>
          <p:nvPr/>
        </p:nvSpPr>
        <p:spPr>
          <a:xfrm>
            <a:off x="7620000" y="5296266"/>
            <a:ext cx="3454400" cy="5225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new </a:t>
            </a:r>
            <a:r>
              <a:rPr lang="es-AR" dirty="0" err="1">
                <a:solidFill>
                  <a:schemeClr val="tx1"/>
                </a:solidFill>
              </a:rPr>
              <a:t>Random</a:t>
            </a:r>
            <a:r>
              <a:rPr lang="es-AR" dirty="0">
                <a:solidFill>
                  <a:schemeClr val="tx1"/>
                </a:solidFill>
              </a:rPr>
              <a:t>().</a:t>
            </a:r>
            <a:r>
              <a:rPr lang="es-AR" dirty="0" err="1">
                <a:solidFill>
                  <a:schemeClr val="tx1"/>
                </a:solidFill>
              </a:rPr>
              <a:t>nextDouble</a:t>
            </a:r>
            <a:r>
              <a:rPr lang="es-AR" dirty="0">
                <a:solidFill>
                  <a:schemeClr val="tx1"/>
                </a:solidFill>
              </a:rPr>
              <a:t>()</a:t>
            </a:r>
            <a:endParaRPr lang="es-AR" sz="2000" dirty="0">
              <a:solidFill>
                <a:schemeClr val="tx1"/>
              </a:solidFill>
            </a:endParaRPr>
          </a:p>
        </p:txBody>
      </p:sp>
      <p:sp>
        <p:nvSpPr>
          <p:cNvPr id="8" name="Cerrar llave 7"/>
          <p:cNvSpPr/>
          <p:nvPr/>
        </p:nvSpPr>
        <p:spPr>
          <a:xfrm rot="5400000">
            <a:off x="8933540" y="3158703"/>
            <a:ext cx="827318" cy="2822243"/>
          </a:xfrm>
          <a:prstGeom prst="rightBrace">
            <a:avLst>
              <a:gd name="adj1" fmla="val 8333"/>
              <a:gd name="adj2" fmla="val 5052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xmlns="" val="4225114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Ejemplo 2: Algoritmo de Aprendizaje</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4" name="Marcador de contenido 3"/>
          <p:cNvPicPr>
            <a:picLocks noGrp="1" noChangeAspect="1"/>
          </p:cNvPicPr>
          <p:nvPr>
            <p:ph idx="1"/>
          </p:nvPr>
        </p:nvPicPr>
        <p:blipFill rotWithShape="1">
          <a:blip r:embed="rId3" cstate="print">
            <a:extLst>
              <a:ext uri="{28A0092B-C50C-407E-A947-70E740481C1C}">
                <a14:useLocalDpi xmlns:a14="http://schemas.microsoft.com/office/drawing/2010/main" xmlns="" val="0"/>
              </a:ext>
            </a:extLst>
          </a:blip>
          <a:srcRect l="4348" r="4596" b="3069"/>
          <a:stretch/>
        </p:blipFill>
        <p:spPr>
          <a:xfrm>
            <a:off x="432992" y="1338326"/>
            <a:ext cx="6258094" cy="5080178"/>
          </a:xfrm>
          <a:ln>
            <a:solidFill>
              <a:schemeClr val="accent1"/>
            </a:solidFill>
          </a:ln>
        </p:spPr>
      </p:pic>
      <p:pic>
        <p:nvPicPr>
          <p:cNvPr id="6" name="Imagen 5"/>
          <p:cNvPicPr>
            <a:picLocks noChangeAspect="1"/>
          </p:cNvPicPr>
          <p:nvPr/>
        </p:nvPicPr>
        <p:blipFill rotWithShape="1">
          <a:blip r:embed="rId4" cstate="print">
            <a:extLst>
              <a:ext uri="{28A0092B-C50C-407E-A947-70E740481C1C}">
                <a14:useLocalDpi xmlns:a14="http://schemas.microsoft.com/office/drawing/2010/main" xmlns="" val="0"/>
              </a:ext>
            </a:extLst>
          </a:blip>
          <a:srcRect l="3201" r="7372" b="6838"/>
          <a:stretch/>
        </p:blipFill>
        <p:spPr>
          <a:xfrm>
            <a:off x="6792232" y="1323811"/>
            <a:ext cx="5123176" cy="4235159"/>
          </a:xfrm>
          <a:prstGeom prst="rect">
            <a:avLst/>
          </a:prstGeom>
          <a:ln>
            <a:solidFill>
              <a:schemeClr val="accent1"/>
            </a:solidFill>
          </a:ln>
        </p:spPr>
      </p:pic>
    </p:spTree>
    <p:extLst>
      <p:ext uri="{BB962C8B-B14F-4D97-AF65-F5344CB8AC3E}">
        <p14:creationId xmlns:p14="http://schemas.microsoft.com/office/powerpoint/2010/main" xmlns="" val="1171132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Ejemplo 2: Algoritmo de Aprendizaje</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xmlns="" val="2500679685"/>
              </p:ext>
            </p:extLst>
          </p:nvPr>
        </p:nvGraphicFramePr>
        <p:xfrm>
          <a:off x="3959055" y="1451428"/>
          <a:ext cx="7347574" cy="2042160"/>
        </p:xfrm>
        <a:graphic>
          <a:graphicData uri="http://schemas.openxmlformats.org/drawingml/2006/table">
            <a:tbl>
              <a:tblPr firstRow="1" bandRow="1">
                <a:tableStyleId>{5940675A-B579-460E-94D1-54222C63F5DA}</a:tableStyleId>
              </a:tblPr>
              <a:tblGrid>
                <a:gridCol w="7347574">
                  <a:extLst>
                    <a:ext uri="{9D8B030D-6E8A-4147-A177-3AD203B41FA5}">
                      <a16:colId xmlns:a16="http://schemas.microsoft.com/office/drawing/2014/main" xmlns="" val="889316685"/>
                    </a:ext>
                  </a:extLst>
                </a:gridCol>
              </a:tblGrid>
              <a:tr h="370840">
                <a:tc>
                  <a:txBody>
                    <a:bodyPr/>
                    <a:lstStyle/>
                    <a:p>
                      <a:pPr algn="ctr"/>
                      <a:r>
                        <a:rPr lang="es-AR" sz="2000" dirty="0" err="1"/>
                        <a:t>NeuronaOR</a:t>
                      </a:r>
                      <a:endParaRPr lang="es-AR" sz="2000" dirty="0"/>
                    </a:p>
                  </a:txBody>
                  <a:tcPr/>
                </a:tc>
                <a:extLst>
                  <a:ext uri="{0D108BD9-81ED-4DB2-BD59-A6C34878D82A}">
                    <a16:rowId xmlns:a16="http://schemas.microsoft.com/office/drawing/2014/main" xmlns="" val="507191176"/>
                  </a:ext>
                </a:extLst>
              </a:tr>
              <a:tr h="370840">
                <a:tc>
                  <a:txBody>
                    <a:bodyPr/>
                    <a:lstStyle/>
                    <a:p>
                      <a:pPr marL="285750" indent="-285750">
                        <a:buFontTx/>
                        <a:buChar char="-"/>
                      </a:pPr>
                      <a:r>
                        <a:rPr lang="es-AR" sz="1800" b="0" i="0" u="sng" kern="1200" dirty="0">
                          <a:solidFill>
                            <a:schemeClr val="tx1"/>
                          </a:solidFill>
                          <a:latin typeface="+mn-lt"/>
                          <a:ea typeface="+mn-ea"/>
                          <a:cs typeface="+mn-cs"/>
                        </a:rPr>
                        <a:t>TABLA_VERDAD</a:t>
                      </a:r>
                      <a:r>
                        <a:rPr lang="es-AR" sz="1800" b="0" i="0" kern="1200" dirty="0">
                          <a:solidFill>
                            <a:schemeClr val="tx1"/>
                          </a:solidFill>
                          <a:latin typeface="+mn-lt"/>
                          <a:ea typeface="+mn-ea"/>
                          <a:cs typeface="+mn-cs"/>
                        </a:rPr>
                        <a:t> = {{1, 1, 1}, {1, -1, 1}, {-1, 1, 1}, {-1, -1, -1}}</a:t>
                      </a:r>
                    </a:p>
                    <a:p>
                      <a:pPr marL="285750" indent="-285750">
                        <a:buFontTx/>
                        <a:buChar char="-"/>
                      </a:pPr>
                      <a:r>
                        <a:rPr lang="es-AR" sz="1800" b="0" i="0" u="sng" kern="1200" dirty="0">
                          <a:solidFill>
                            <a:schemeClr val="tx1"/>
                          </a:solidFill>
                          <a:latin typeface="+mn-lt"/>
                          <a:ea typeface="+mn-ea"/>
                          <a:cs typeface="+mn-cs"/>
                        </a:rPr>
                        <a:t>E = 0.6</a:t>
                      </a:r>
                    </a:p>
                    <a:p>
                      <a:pPr marL="285750" indent="-285750">
                        <a:buFontTx/>
                        <a:buChar char="-"/>
                      </a:pPr>
                      <a:r>
                        <a:rPr lang="es-AR" sz="2000" dirty="0"/>
                        <a:t>w1, w2, u: </a:t>
                      </a:r>
                      <a:r>
                        <a:rPr lang="es-AR" sz="2000" dirty="0" err="1"/>
                        <a:t>Double</a:t>
                      </a:r>
                      <a:endParaRPr lang="es-AR" sz="2000" dirty="0"/>
                    </a:p>
                  </a:txBody>
                  <a:tcPr/>
                </a:tc>
                <a:extLst>
                  <a:ext uri="{0D108BD9-81ED-4DB2-BD59-A6C34878D82A}">
                    <a16:rowId xmlns:a16="http://schemas.microsoft.com/office/drawing/2014/main" xmlns="" val="3406397536"/>
                  </a:ext>
                </a:extLst>
              </a:tr>
              <a:tr h="370840">
                <a:tc>
                  <a:txBody>
                    <a:bodyPr/>
                    <a:lstStyle/>
                    <a:p>
                      <a:r>
                        <a:rPr lang="es-AR" sz="2000" dirty="0"/>
                        <a:t>+</a:t>
                      </a:r>
                      <a:r>
                        <a:rPr lang="es-AR" sz="2000" baseline="0" dirty="0"/>
                        <a:t> </a:t>
                      </a:r>
                      <a:r>
                        <a:rPr lang="es-AR" sz="2000" baseline="0" dirty="0" err="1"/>
                        <a:t>NeuronaOR</a:t>
                      </a:r>
                      <a:r>
                        <a:rPr lang="es-AR" sz="2000" baseline="0" dirty="0"/>
                        <a:t>()</a:t>
                      </a:r>
                    </a:p>
                    <a:p>
                      <a:r>
                        <a:rPr lang="es-AR" sz="2000" dirty="0"/>
                        <a:t>+ aprender(): </a:t>
                      </a:r>
                      <a:r>
                        <a:rPr lang="es-AR" sz="2000" dirty="0" err="1"/>
                        <a:t>Boolean</a:t>
                      </a:r>
                      <a:r>
                        <a:rPr lang="es-AR" sz="2000" dirty="0"/>
                        <a:t>                   +</a:t>
                      </a:r>
                      <a:r>
                        <a:rPr lang="es-AR" sz="2000" baseline="0" dirty="0"/>
                        <a:t> testear(): </a:t>
                      </a:r>
                      <a:r>
                        <a:rPr lang="es-AR" sz="2000" baseline="0" dirty="0" err="1"/>
                        <a:t>Integer</a:t>
                      </a:r>
                      <a:endParaRPr lang="es-AR" sz="2000" dirty="0"/>
                    </a:p>
                  </a:txBody>
                  <a:tcPr/>
                </a:tc>
                <a:extLst>
                  <a:ext uri="{0D108BD9-81ED-4DB2-BD59-A6C34878D82A}">
                    <a16:rowId xmlns:a16="http://schemas.microsoft.com/office/drawing/2014/main" xmlns="" val="4054335142"/>
                  </a:ext>
                </a:extLst>
              </a:tr>
            </a:tbl>
          </a:graphicData>
        </a:graphic>
      </p:graphicFrame>
      <p:sp>
        <p:nvSpPr>
          <p:cNvPr id="6" name="Rectángulo: esquina doblada 5"/>
          <p:cNvSpPr/>
          <p:nvPr/>
        </p:nvSpPr>
        <p:spPr>
          <a:xfrm>
            <a:off x="8113487" y="3796940"/>
            <a:ext cx="3541484" cy="625566"/>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400" dirty="0">
                <a:solidFill>
                  <a:schemeClr val="tx1"/>
                </a:solidFill>
              </a:rPr>
              <a:t>y = </a:t>
            </a:r>
            <a:r>
              <a:rPr lang="es-AR" sz="1400" dirty="0" err="1">
                <a:solidFill>
                  <a:schemeClr val="tx1"/>
                </a:solidFill>
              </a:rPr>
              <a:t>Math.</a:t>
            </a:r>
            <a:r>
              <a:rPr lang="es-AR" sz="1400" i="1" dirty="0" err="1">
                <a:solidFill>
                  <a:schemeClr val="tx1"/>
                </a:solidFill>
              </a:rPr>
              <a:t>tanh</a:t>
            </a:r>
            <a:r>
              <a:rPr lang="es-AR" sz="1400" i="1" dirty="0">
                <a:solidFill>
                  <a:schemeClr val="tx1"/>
                </a:solidFill>
              </a:rPr>
              <a:t>(x1*w1 + x2*w2 + (-1 * u))</a:t>
            </a:r>
          </a:p>
          <a:p>
            <a:r>
              <a:rPr lang="es-AR" sz="1400" i="1" dirty="0">
                <a:solidFill>
                  <a:schemeClr val="tx1"/>
                </a:solidFill>
              </a:rPr>
              <a:t>(y &gt;= u)? 1 : -1</a:t>
            </a:r>
          </a:p>
        </p:txBody>
      </p:sp>
      <p:sp>
        <p:nvSpPr>
          <p:cNvPr id="7" name="Flecha: hacia abajo 6"/>
          <p:cNvSpPr/>
          <p:nvPr/>
        </p:nvSpPr>
        <p:spPr>
          <a:xfrm>
            <a:off x="8689092" y="3547294"/>
            <a:ext cx="396851" cy="203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ángulo: esquina doblada 8"/>
          <p:cNvSpPr/>
          <p:nvPr/>
        </p:nvSpPr>
        <p:spPr>
          <a:xfrm>
            <a:off x="246744" y="2206171"/>
            <a:ext cx="3628570" cy="959485"/>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400" dirty="0">
                <a:solidFill>
                  <a:schemeClr val="tx1"/>
                </a:solidFill>
              </a:rPr>
              <a:t>w1 = new </a:t>
            </a:r>
            <a:r>
              <a:rPr lang="es-AR" sz="1400" dirty="0" err="1">
                <a:solidFill>
                  <a:schemeClr val="tx1"/>
                </a:solidFill>
              </a:rPr>
              <a:t>Random</a:t>
            </a:r>
            <a:r>
              <a:rPr lang="es-AR" sz="1400" dirty="0">
                <a:solidFill>
                  <a:schemeClr val="tx1"/>
                </a:solidFill>
              </a:rPr>
              <a:t>().</a:t>
            </a:r>
            <a:r>
              <a:rPr lang="es-AR" sz="1400" dirty="0" err="1">
                <a:solidFill>
                  <a:schemeClr val="tx1"/>
                </a:solidFill>
              </a:rPr>
              <a:t>nextDouble</a:t>
            </a:r>
            <a:r>
              <a:rPr lang="es-AR" sz="1400" dirty="0">
                <a:solidFill>
                  <a:schemeClr val="tx1"/>
                </a:solidFill>
              </a:rPr>
              <a:t>() / 2.5</a:t>
            </a:r>
          </a:p>
          <a:p>
            <a:r>
              <a:rPr lang="es-AR" sz="1400" dirty="0">
                <a:solidFill>
                  <a:schemeClr val="tx1"/>
                </a:solidFill>
              </a:rPr>
              <a:t>w2 = new </a:t>
            </a:r>
            <a:r>
              <a:rPr lang="es-AR" sz="1400" dirty="0" err="1">
                <a:solidFill>
                  <a:schemeClr val="tx1"/>
                </a:solidFill>
              </a:rPr>
              <a:t>Random</a:t>
            </a:r>
            <a:r>
              <a:rPr lang="es-AR" sz="1400" dirty="0">
                <a:solidFill>
                  <a:schemeClr val="tx1"/>
                </a:solidFill>
              </a:rPr>
              <a:t>().</a:t>
            </a:r>
            <a:r>
              <a:rPr lang="es-AR" sz="1400" dirty="0" err="1">
                <a:solidFill>
                  <a:schemeClr val="tx1"/>
                </a:solidFill>
              </a:rPr>
              <a:t>nextDouble</a:t>
            </a:r>
            <a:r>
              <a:rPr lang="es-AR" sz="1400" dirty="0">
                <a:solidFill>
                  <a:schemeClr val="tx1"/>
                </a:solidFill>
              </a:rPr>
              <a:t>() / 2.5</a:t>
            </a:r>
          </a:p>
          <a:p>
            <a:r>
              <a:rPr lang="es-AR" sz="1400" dirty="0">
                <a:solidFill>
                  <a:schemeClr val="tx1"/>
                </a:solidFill>
              </a:rPr>
              <a:t>u = -0.4</a:t>
            </a:r>
          </a:p>
        </p:txBody>
      </p:sp>
      <p:sp>
        <p:nvSpPr>
          <p:cNvPr id="8" name="Cerrar llave 7"/>
          <p:cNvSpPr/>
          <p:nvPr/>
        </p:nvSpPr>
        <p:spPr>
          <a:xfrm rot="10800000">
            <a:off x="3810198" y="2732318"/>
            <a:ext cx="355397" cy="437242"/>
          </a:xfrm>
          <a:prstGeom prst="rightBrace">
            <a:avLst>
              <a:gd name="adj1" fmla="val 8333"/>
              <a:gd name="adj2" fmla="val 510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0" name="Rectángulo: esquina doblada 9"/>
          <p:cNvSpPr/>
          <p:nvPr/>
        </p:nvSpPr>
        <p:spPr>
          <a:xfrm>
            <a:off x="3149600" y="3822797"/>
            <a:ext cx="4894659" cy="2824746"/>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pl-PL" sz="1400" dirty="0">
                <a:solidFill>
                  <a:schemeClr val="tx1"/>
                </a:solidFill>
              </a:rPr>
              <a:t>y = 0; i = 0; c = 1;</a:t>
            </a:r>
          </a:p>
          <a:p>
            <a:r>
              <a:rPr lang="pl-PL" sz="1400" dirty="0">
                <a:solidFill>
                  <a:schemeClr val="tx1"/>
                </a:solidFill>
              </a:rPr>
              <a:t>while ((i &lt; TV.length) &amp;&amp; (c &lt; 100)) {</a:t>
            </a:r>
          </a:p>
          <a:p>
            <a:r>
              <a:rPr lang="pl-PL" sz="1400" dirty="0">
                <a:solidFill>
                  <a:schemeClr val="tx1"/>
                </a:solidFill>
              </a:rPr>
              <a:t>	y = Math.tanh(TV[i][0] * w1 + TV[i][1] * w2 + (-1 * u));</a:t>
            </a:r>
          </a:p>
          <a:p>
            <a:r>
              <a:rPr lang="pl-PL" sz="1400" dirty="0">
                <a:solidFill>
                  <a:schemeClr val="tx1"/>
                </a:solidFill>
              </a:rPr>
              <a:t>	y = (y &gt;= u) ? 1 : -1;</a:t>
            </a:r>
          </a:p>
          <a:p>
            <a:r>
              <a:rPr lang="pl-PL" sz="1400" dirty="0">
                <a:solidFill>
                  <a:schemeClr val="tx1"/>
                </a:solidFill>
              </a:rPr>
              <a:t>	if (y == TV[i][2]) i++;</a:t>
            </a:r>
          </a:p>
          <a:p>
            <a:r>
              <a:rPr lang="pl-PL" sz="1400" dirty="0">
                <a:solidFill>
                  <a:schemeClr val="tx1"/>
                </a:solidFill>
              </a:rPr>
              <a:t>	else {</a:t>
            </a:r>
          </a:p>
          <a:p>
            <a:r>
              <a:rPr lang="pl-PL" sz="1400" dirty="0">
                <a:solidFill>
                  <a:schemeClr val="tx1"/>
                </a:solidFill>
              </a:rPr>
              <a:t>		w1 = w1 + 2 * E * TV[i][2] * TV[i][0];</a:t>
            </a:r>
          </a:p>
          <a:p>
            <a:r>
              <a:rPr lang="pl-PL" sz="1400" dirty="0">
                <a:solidFill>
                  <a:schemeClr val="tx1"/>
                </a:solidFill>
              </a:rPr>
              <a:t>		w2 = w2 + 2 * E * TV[i][2] * TV[i][1];</a:t>
            </a:r>
          </a:p>
          <a:p>
            <a:r>
              <a:rPr lang="pl-PL" sz="1400" dirty="0">
                <a:solidFill>
                  <a:schemeClr val="tx1"/>
                </a:solidFill>
              </a:rPr>
              <a:t>		u = u + 2 * E * TV[i][2] * (-1));</a:t>
            </a:r>
          </a:p>
          <a:p>
            <a:r>
              <a:rPr lang="pl-PL" sz="1400" dirty="0">
                <a:solidFill>
                  <a:schemeClr val="tx1"/>
                </a:solidFill>
              </a:rPr>
              <a:t>		c</a:t>
            </a:r>
            <a:r>
              <a:rPr lang="pl-PL" sz="1400" dirty="0" smtClean="0">
                <a:solidFill>
                  <a:schemeClr val="tx1"/>
                </a:solidFill>
              </a:rPr>
              <a:t>++;</a:t>
            </a:r>
            <a:r>
              <a:rPr lang="pl-PL" sz="1400" dirty="0">
                <a:solidFill>
                  <a:schemeClr val="tx1"/>
                </a:solidFill>
              </a:rPr>
              <a:t>	i = 0;</a:t>
            </a:r>
          </a:p>
          <a:p>
            <a:r>
              <a:rPr lang="pl-PL" sz="1400" dirty="0">
                <a:solidFill>
                  <a:schemeClr val="tx1"/>
                </a:solidFill>
              </a:rPr>
              <a:t>	}</a:t>
            </a:r>
          </a:p>
          <a:p>
            <a:r>
              <a:rPr lang="pl-PL" sz="1400" dirty="0">
                <a:solidFill>
                  <a:schemeClr val="tx1"/>
                </a:solidFill>
              </a:rPr>
              <a:t>}</a:t>
            </a:r>
            <a:endParaRPr lang="es-AR" sz="1400" i="1" dirty="0">
              <a:solidFill>
                <a:schemeClr val="tx1"/>
              </a:solidFill>
            </a:endParaRPr>
          </a:p>
        </p:txBody>
      </p:sp>
      <p:sp>
        <p:nvSpPr>
          <p:cNvPr id="11" name="Flecha: hacia abajo 10"/>
          <p:cNvSpPr/>
          <p:nvPr/>
        </p:nvSpPr>
        <p:spPr>
          <a:xfrm>
            <a:off x="4777487" y="3554554"/>
            <a:ext cx="396851" cy="203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xmlns="" val="3389366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Ejemplo 3: Perceptrón Multicapa</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5" name="Marcador de contenido 4"/>
          <p:cNvPicPr>
            <a:picLocks noGrp="1" noChangeAspect="1"/>
          </p:cNvPicPr>
          <p:nvPr>
            <p:ph idx="1"/>
          </p:nvPr>
        </p:nvPicPr>
        <p:blipFill rotWithShape="1">
          <a:blip r:embed="rId3" cstate="print">
            <a:extLst>
              <a:ext uri="{28A0092B-C50C-407E-A947-70E740481C1C}">
                <a14:useLocalDpi xmlns:a14="http://schemas.microsoft.com/office/drawing/2010/main" xmlns="" val="0"/>
              </a:ext>
            </a:extLst>
          </a:blip>
          <a:srcRect b="3761"/>
          <a:stretch/>
        </p:blipFill>
        <p:spPr>
          <a:xfrm>
            <a:off x="2912150" y="1331841"/>
            <a:ext cx="7001108" cy="5138041"/>
          </a:xfrm>
          <a:ln>
            <a:solidFill>
              <a:schemeClr val="accent1"/>
            </a:solidFill>
          </a:ln>
        </p:spPr>
      </p:pic>
    </p:spTree>
    <p:extLst>
      <p:ext uri="{BB962C8B-B14F-4D97-AF65-F5344CB8AC3E}">
        <p14:creationId xmlns:p14="http://schemas.microsoft.com/office/powerpoint/2010/main" xmlns="" val="1406332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Ejemplo 3: Perceptrón Multicapa</a:t>
            </a:r>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xmlns="" val="3224866685"/>
              </p:ext>
            </p:extLst>
          </p:nvPr>
        </p:nvGraphicFramePr>
        <p:xfrm>
          <a:off x="2592924" y="1451428"/>
          <a:ext cx="8481475" cy="3322320"/>
        </p:xfrm>
        <a:graphic>
          <a:graphicData uri="http://schemas.openxmlformats.org/drawingml/2006/table">
            <a:tbl>
              <a:tblPr firstRow="1" bandRow="1">
                <a:tableStyleId>{5940675A-B579-460E-94D1-54222C63F5DA}</a:tableStyleId>
              </a:tblPr>
              <a:tblGrid>
                <a:gridCol w="8481475">
                  <a:extLst>
                    <a:ext uri="{9D8B030D-6E8A-4147-A177-3AD203B41FA5}">
                      <a16:colId xmlns:a16="http://schemas.microsoft.com/office/drawing/2014/main" xmlns="" val="889316685"/>
                    </a:ext>
                  </a:extLst>
                </a:gridCol>
              </a:tblGrid>
              <a:tr h="370840">
                <a:tc>
                  <a:txBody>
                    <a:bodyPr/>
                    <a:lstStyle/>
                    <a:p>
                      <a:pPr algn="ctr"/>
                      <a:r>
                        <a:rPr lang="es-AR" sz="2000" dirty="0" err="1"/>
                        <a:t>PerceptronMulticapa</a:t>
                      </a:r>
                      <a:endParaRPr lang="es-AR" sz="2000" dirty="0"/>
                    </a:p>
                  </a:txBody>
                  <a:tcPr/>
                </a:tc>
                <a:extLst>
                  <a:ext uri="{0D108BD9-81ED-4DB2-BD59-A6C34878D82A}">
                    <a16:rowId xmlns:a16="http://schemas.microsoft.com/office/drawing/2014/main" xmlns="" val="507191176"/>
                  </a:ext>
                </a:extLst>
              </a:tr>
              <a:tr h="370840">
                <a:tc>
                  <a:txBody>
                    <a:bodyPr/>
                    <a:lstStyle/>
                    <a:p>
                      <a:pPr marL="285750" indent="-285750">
                        <a:buFontTx/>
                        <a:buChar char="-"/>
                      </a:pPr>
                      <a:r>
                        <a:rPr lang="es-AR" sz="2000" dirty="0"/>
                        <a:t>x1, x2:    </a:t>
                      </a:r>
                      <a:r>
                        <a:rPr lang="es-AR" sz="2000" dirty="0" err="1"/>
                        <a:t>Double</a:t>
                      </a:r>
                      <a:endParaRPr lang="es-AR" sz="2000" dirty="0"/>
                    </a:p>
                    <a:p>
                      <a:pPr marL="285750" indent="-285750">
                        <a:buFontTx/>
                        <a:buChar char="-"/>
                      </a:pPr>
                      <a:r>
                        <a:rPr lang="es-AR" sz="2000" dirty="0"/>
                        <a:t>w1, w2: </a:t>
                      </a:r>
                      <a:r>
                        <a:rPr lang="es-AR" sz="2000" dirty="0" err="1"/>
                        <a:t>Double</a:t>
                      </a:r>
                      <a:endParaRPr lang="es-AR" sz="2000" dirty="0"/>
                    </a:p>
                    <a:p>
                      <a:pPr marL="285750" indent="-285750">
                        <a:buFontTx/>
                        <a:buChar char="-"/>
                      </a:pPr>
                      <a:r>
                        <a:rPr lang="es-AR" sz="2000" dirty="0"/>
                        <a:t>w3, w4: </a:t>
                      </a:r>
                      <a:r>
                        <a:rPr lang="es-AR" sz="2000" dirty="0" err="1"/>
                        <a:t>Double</a:t>
                      </a:r>
                      <a:endParaRPr lang="es-AR" sz="2000" dirty="0"/>
                    </a:p>
                    <a:p>
                      <a:pPr marL="285750" indent="-285750">
                        <a:buFontTx/>
                        <a:buChar char="-"/>
                      </a:pPr>
                      <a:r>
                        <a:rPr lang="es-AR" sz="2000" dirty="0"/>
                        <a:t>w5, w6:</a:t>
                      </a:r>
                      <a:r>
                        <a:rPr lang="es-AR" sz="2000" baseline="0" dirty="0"/>
                        <a:t> </a:t>
                      </a:r>
                      <a:r>
                        <a:rPr lang="es-AR" sz="2000" baseline="0" dirty="0" err="1"/>
                        <a:t>Double</a:t>
                      </a:r>
                      <a:endParaRPr lang="es-AR" sz="2000" baseline="0" dirty="0"/>
                    </a:p>
                    <a:p>
                      <a:pPr marL="285750" indent="-285750">
                        <a:buFontTx/>
                        <a:buChar char="-"/>
                      </a:pPr>
                      <a:r>
                        <a:rPr lang="es-AR" sz="2000" baseline="0" dirty="0"/>
                        <a:t>u1, u2, u3: </a:t>
                      </a:r>
                      <a:r>
                        <a:rPr lang="es-AR" sz="2000" baseline="0" dirty="0" err="1"/>
                        <a:t>Double</a:t>
                      </a:r>
                      <a:endParaRPr lang="es-AR" sz="2000" dirty="0"/>
                    </a:p>
                  </a:txBody>
                  <a:tcPr/>
                </a:tc>
                <a:extLst>
                  <a:ext uri="{0D108BD9-81ED-4DB2-BD59-A6C34878D82A}">
                    <a16:rowId xmlns:a16="http://schemas.microsoft.com/office/drawing/2014/main" xmlns="" val="3406397536"/>
                  </a:ext>
                </a:extLst>
              </a:tr>
              <a:tr h="370840">
                <a:tc>
                  <a:txBody>
                    <a:bodyPr/>
                    <a:lstStyle/>
                    <a:p>
                      <a:r>
                        <a:rPr lang="es-AR" sz="2000" dirty="0"/>
                        <a:t>+</a:t>
                      </a:r>
                      <a:r>
                        <a:rPr lang="es-AR" sz="2000" baseline="0" dirty="0"/>
                        <a:t> </a:t>
                      </a:r>
                      <a:r>
                        <a:rPr lang="es-AR" sz="2000" baseline="0" dirty="0" err="1"/>
                        <a:t>PerceptronMulticapa</a:t>
                      </a:r>
                      <a:r>
                        <a:rPr lang="es-AR" sz="2000" baseline="0" dirty="0"/>
                        <a:t>(</a:t>
                      </a:r>
                      <a:r>
                        <a:rPr lang="es-AR" sz="2000" baseline="0" dirty="0" err="1"/>
                        <a:t>Double</a:t>
                      </a:r>
                      <a:r>
                        <a:rPr lang="es-AR" sz="2000" baseline="0" dirty="0"/>
                        <a:t> x1, </a:t>
                      </a:r>
                      <a:r>
                        <a:rPr lang="es-AR" sz="2000" baseline="0" dirty="0" err="1"/>
                        <a:t>Double</a:t>
                      </a:r>
                      <a:r>
                        <a:rPr lang="es-AR" sz="2000" baseline="0" dirty="0"/>
                        <a:t> x2,                          </a:t>
                      </a:r>
                      <a:r>
                        <a:rPr lang="es-AR" sz="2000" baseline="0" dirty="0" err="1"/>
                        <a:t>Double</a:t>
                      </a:r>
                      <a:r>
                        <a:rPr lang="es-AR" sz="2000" baseline="0" dirty="0"/>
                        <a:t> w1, </a:t>
                      </a:r>
                      <a:r>
                        <a:rPr lang="es-AR" sz="2000" baseline="0" dirty="0" err="1"/>
                        <a:t>Double</a:t>
                      </a:r>
                      <a:r>
                        <a:rPr lang="es-AR" sz="2000" baseline="0" dirty="0"/>
                        <a:t> w2, </a:t>
                      </a:r>
                      <a:r>
                        <a:rPr lang="es-AR" sz="2000" baseline="0" dirty="0" err="1"/>
                        <a:t>Double</a:t>
                      </a:r>
                      <a:r>
                        <a:rPr lang="es-AR" sz="2000" baseline="0" dirty="0"/>
                        <a:t> w3, </a:t>
                      </a:r>
                      <a:r>
                        <a:rPr lang="es-AR" sz="2000" baseline="0" dirty="0" err="1"/>
                        <a:t>Double</a:t>
                      </a:r>
                      <a:r>
                        <a:rPr lang="es-AR" sz="2000" baseline="0" dirty="0"/>
                        <a:t> w4, </a:t>
                      </a:r>
                      <a:r>
                        <a:rPr lang="es-AR" sz="2000" baseline="0" dirty="0" err="1"/>
                        <a:t>Double</a:t>
                      </a:r>
                      <a:r>
                        <a:rPr lang="es-AR" sz="2000" baseline="0" dirty="0"/>
                        <a:t> w5, </a:t>
                      </a:r>
                      <a:r>
                        <a:rPr lang="es-AR" sz="2000" baseline="0" dirty="0" err="1"/>
                        <a:t>Double</a:t>
                      </a:r>
                      <a:r>
                        <a:rPr lang="es-AR" sz="2000" baseline="0" dirty="0"/>
                        <a:t> w6, </a:t>
                      </a:r>
                      <a:r>
                        <a:rPr lang="es-AR" sz="2000" baseline="0" dirty="0" err="1"/>
                        <a:t>Double</a:t>
                      </a:r>
                      <a:r>
                        <a:rPr lang="es-AR" sz="2000" baseline="0" dirty="0"/>
                        <a:t> u1, </a:t>
                      </a:r>
                      <a:r>
                        <a:rPr lang="es-AR" sz="2000" baseline="0" dirty="0" err="1"/>
                        <a:t>Double</a:t>
                      </a:r>
                      <a:r>
                        <a:rPr lang="es-AR" sz="2000" baseline="0" dirty="0"/>
                        <a:t> u2, </a:t>
                      </a:r>
                      <a:r>
                        <a:rPr lang="es-AR" sz="2000" baseline="0" dirty="0" err="1"/>
                        <a:t>Double</a:t>
                      </a:r>
                      <a:r>
                        <a:rPr lang="es-AR" sz="2000" baseline="0" dirty="0"/>
                        <a:t> u3)</a:t>
                      </a:r>
                    </a:p>
                    <a:p>
                      <a:r>
                        <a:rPr lang="es-AR" sz="2000" baseline="0" dirty="0"/>
                        <a:t>+ getY3(): </a:t>
                      </a:r>
                      <a:r>
                        <a:rPr lang="es-AR" sz="2000" baseline="0" dirty="0" err="1"/>
                        <a:t>Double</a:t>
                      </a:r>
                      <a:endParaRPr lang="es-AR" sz="2000" dirty="0"/>
                    </a:p>
                  </a:txBody>
                  <a:tcPr/>
                </a:tc>
                <a:extLst>
                  <a:ext uri="{0D108BD9-81ED-4DB2-BD59-A6C34878D82A}">
                    <a16:rowId xmlns:a16="http://schemas.microsoft.com/office/drawing/2014/main" xmlns="" val="4054335142"/>
                  </a:ext>
                </a:extLst>
              </a:tr>
            </a:tbl>
          </a:graphicData>
        </a:graphic>
      </p:graphicFrame>
      <p:sp>
        <p:nvSpPr>
          <p:cNvPr id="6" name="Rectángulo: esquina doblada 5"/>
          <p:cNvSpPr/>
          <p:nvPr/>
        </p:nvSpPr>
        <p:spPr>
          <a:xfrm>
            <a:off x="2592924" y="5601066"/>
            <a:ext cx="4648926" cy="1123402"/>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rPr>
              <a:t>y1 = </a:t>
            </a:r>
            <a:r>
              <a:rPr lang="es-AR" sz="2000" dirty="0" err="1">
                <a:solidFill>
                  <a:schemeClr val="tx1"/>
                </a:solidFill>
              </a:rPr>
              <a:t>Math.</a:t>
            </a:r>
            <a:r>
              <a:rPr lang="es-AR" sz="2000" i="1" dirty="0" err="1">
                <a:solidFill>
                  <a:schemeClr val="tx1"/>
                </a:solidFill>
              </a:rPr>
              <a:t>tanh</a:t>
            </a:r>
            <a:r>
              <a:rPr lang="es-AR" sz="2000" i="1" dirty="0">
                <a:solidFill>
                  <a:schemeClr val="tx1"/>
                </a:solidFill>
              </a:rPr>
              <a:t>(x1*w1 + x2*w3 – u1)</a:t>
            </a:r>
          </a:p>
          <a:p>
            <a:pPr algn="ctr"/>
            <a:r>
              <a:rPr lang="es-AR" sz="2000" i="1" dirty="0">
                <a:solidFill>
                  <a:schemeClr val="tx1"/>
                </a:solidFill>
              </a:rPr>
              <a:t>y2 = </a:t>
            </a:r>
            <a:r>
              <a:rPr lang="es-AR" sz="2000" dirty="0" err="1">
                <a:solidFill>
                  <a:schemeClr val="tx1"/>
                </a:solidFill>
              </a:rPr>
              <a:t>Math.</a:t>
            </a:r>
            <a:r>
              <a:rPr lang="es-AR" sz="2000" i="1" dirty="0" err="1">
                <a:solidFill>
                  <a:schemeClr val="tx1"/>
                </a:solidFill>
              </a:rPr>
              <a:t>tanh</a:t>
            </a:r>
            <a:r>
              <a:rPr lang="es-AR" sz="2000" i="1" dirty="0">
                <a:solidFill>
                  <a:schemeClr val="tx1"/>
                </a:solidFill>
              </a:rPr>
              <a:t>(x1*w2 + x2*w4 – u2)</a:t>
            </a:r>
          </a:p>
          <a:p>
            <a:pPr algn="ctr"/>
            <a:r>
              <a:rPr lang="es-AR" sz="2000" i="1" dirty="0">
                <a:solidFill>
                  <a:schemeClr val="tx1"/>
                </a:solidFill>
              </a:rPr>
              <a:t>y3 = </a:t>
            </a:r>
            <a:r>
              <a:rPr lang="es-AR" sz="2000" dirty="0" err="1">
                <a:solidFill>
                  <a:schemeClr val="tx1"/>
                </a:solidFill>
              </a:rPr>
              <a:t>Math.</a:t>
            </a:r>
            <a:r>
              <a:rPr lang="es-AR" sz="2000" i="1" dirty="0" err="1">
                <a:solidFill>
                  <a:schemeClr val="tx1"/>
                </a:solidFill>
              </a:rPr>
              <a:t>tanh</a:t>
            </a:r>
            <a:r>
              <a:rPr lang="es-AR" sz="2000" i="1" dirty="0">
                <a:solidFill>
                  <a:schemeClr val="tx1"/>
                </a:solidFill>
              </a:rPr>
              <a:t>(y1*w5 + y2*w6 – u3)</a:t>
            </a:r>
            <a:endParaRPr lang="es-AR" sz="2000" dirty="0">
              <a:solidFill>
                <a:schemeClr val="tx1"/>
              </a:solidFill>
            </a:endParaRPr>
          </a:p>
        </p:txBody>
      </p:sp>
      <p:sp>
        <p:nvSpPr>
          <p:cNvPr id="7" name="Flecha: hacia abajo 6"/>
          <p:cNvSpPr/>
          <p:nvPr/>
        </p:nvSpPr>
        <p:spPr>
          <a:xfrm>
            <a:off x="3148874" y="4827093"/>
            <a:ext cx="624114" cy="6255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ángulo: esquina doblada 8"/>
          <p:cNvSpPr/>
          <p:nvPr/>
        </p:nvSpPr>
        <p:spPr>
          <a:xfrm>
            <a:off x="7503160" y="5191402"/>
            <a:ext cx="3861526" cy="5225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rPr>
              <a:t>new </a:t>
            </a:r>
            <a:r>
              <a:rPr lang="es-AR" sz="2000" dirty="0" err="1">
                <a:solidFill>
                  <a:schemeClr val="tx1"/>
                </a:solidFill>
              </a:rPr>
              <a:t>Random</a:t>
            </a:r>
            <a:r>
              <a:rPr lang="es-AR" sz="2000" dirty="0">
                <a:solidFill>
                  <a:schemeClr val="tx1"/>
                </a:solidFill>
              </a:rPr>
              <a:t>().</a:t>
            </a:r>
            <a:r>
              <a:rPr lang="es-AR" sz="2000" dirty="0" err="1">
                <a:solidFill>
                  <a:schemeClr val="tx1"/>
                </a:solidFill>
              </a:rPr>
              <a:t>nextDouble</a:t>
            </a:r>
            <a:r>
              <a:rPr lang="es-AR" sz="2000" dirty="0">
                <a:solidFill>
                  <a:schemeClr val="tx1"/>
                </a:solidFill>
              </a:rPr>
              <a:t>()</a:t>
            </a:r>
          </a:p>
        </p:txBody>
      </p:sp>
      <p:sp>
        <p:nvSpPr>
          <p:cNvPr id="8" name="Cerrar llave 7"/>
          <p:cNvSpPr/>
          <p:nvPr/>
        </p:nvSpPr>
        <p:spPr>
          <a:xfrm rot="5400000">
            <a:off x="6141717" y="167642"/>
            <a:ext cx="1127764" cy="8503921"/>
          </a:xfrm>
          <a:prstGeom prst="rightBrace">
            <a:avLst>
              <a:gd name="adj1" fmla="val 8333"/>
              <a:gd name="adj2" fmla="val 211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xmlns="" val="248157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Inteligencia Artificial</a:t>
            </a:r>
          </a:p>
        </p:txBody>
      </p:sp>
      <p:sp>
        <p:nvSpPr>
          <p:cNvPr id="3" name="Marcador de contenido 2"/>
          <p:cNvSpPr>
            <a:spLocks noGrp="1"/>
          </p:cNvSpPr>
          <p:nvPr>
            <p:ph idx="1"/>
          </p:nvPr>
        </p:nvSpPr>
        <p:spPr>
          <a:xfrm>
            <a:off x="2589212" y="1669143"/>
            <a:ext cx="8915400" cy="4673600"/>
          </a:xfrm>
        </p:spPr>
        <p:txBody>
          <a:bodyPr>
            <a:noAutofit/>
          </a:bodyPr>
          <a:lstStyle/>
          <a:p>
            <a:pPr fontAlgn="base"/>
            <a:r>
              <a:rPr lang="es-AR" sz="2000" dirty="0" smtClean="0"/>
              <a:t>Rama </a:t>
            </a:r>
            <a:r>
              <a:rPr lang="es-AR" sz="2000" dirty="0"/>
              <a:t>de la </a:t>
            </a:r>
            <a:r>
              <a:rPr lang="es-AR" sz="2000" dirty="0" smtClean="0"/>
              <a:t>computación.</a:t>
            </a:r>
          </a:p>
          <a:p>
            <a:pPr fontAlgn="base"/>
            <a:r>
              <a:rPr lang="es-AR" sz="2000" dirty="0" smtClean="0"/>
              <a:t>Relaciona </a:t>
            </a:r>
            <a:r>
              <a:rPr lang="es-AR" sz="2000" dirty="0"/>
              <a:t>un fenómeno natural con una analogía artificial a través de programas de </a:t>
            </a:r>
            <a:r>
              <a:rPr lang="es-AR" sz="2000" dirty="0" smtClean="0"/>
              <a:t>computadoras. </a:t>
            </a:r>
            <a:endParaRPr lang="es-AR" sz="2000" dirty="0"/>
          </a:p>
          <a:p>
            <a:pPr fontAlgn="base"/>
            <a:r>
              <a:rPr lang="es-AR" sz="2000" dirty="0"/>
              <a:t>Puede ser tomada como ciencia </a:t>
            </a:r>
            <a:r>
              <a:rPr lang="es-AR" sz="2000" dirty="0" smtClean="0"/>
              <a:t>, si </a:t>
            </a:r>
            <a:r>
              <a:rPr lang="es-AR" sz="2000" dirty="0"/>
              <a:t>se enfoca hacia la elaboración de programas basados en comparaciones con la eficiencia del hombre, contribuyendo a un mayor entendimiento del conocimiento humano. </a:t>
            </a:r>
          </a:p>
          <a:p>
            <a:pPr fontAlgn="base"/>
            <a:r>
              <a:rPr lang="es-AR" sz="2000" dirty="0"/>
              <a:t>Tiene por objeto </a:t>
            </a:r>
            <a:r>
              <a:rPr lang="es-AR" sz="2000" dirty="0" smtClean="0"/>
              <a:t>de estudio </a:t>
            </a:r>
            <a:r>
              <a:rPr lang="es-AR" sz="2000" dirty="0" smtClean="0">
                <a:sym typeface="Wingdings" pitchFamily="2" charset="2"/>
              </a:rPr>
              <a:t> </a:t>
            </a:r>
            <a:r>
              <a:rPr lang="es-AR" sz="2000" dirty="0" smtClean="0"/>
              <a:t>el </a:t>
            </a:r>
            <a:r>
              <a:rPr lang="es-AR" sz="2000" dirty="0"/>
              <a:t>comportamiento inteligente en las </a:t>
            </a:r>
            <a:r>
              <a:rPr lang="es-AR" sz="2000" dirty="0" smtClean="0"/>
              <a:t>máquinas.  </a:t>
            </a:r>
            <a:r>
              <a:rPr lang="es-AR" sz="2000" dirty="0"/>
              <a:t>El comportamiento inteligente supone percibir, razonar, aprender, comunicarse y actuar en entornos complejos. </a:t>
            </a:r>
          </a:p>
          <a:p>
            <a:pPr fontAlgn="base"/>
            <a:r>
              <a:rPr lang="es-AR" sz="2000" dirty="0"/>
              <a:t>Una de las metas a largo plazo de este </a:t>
            </a:r>
            <a:r>
              <a:rPr lang="es-AR" sz="2000" dirty="0" smtClean="0"/>
              <a:t>campo,  </a:t>
            </a:r>
            <a:r>
              <a:rPr lang="es-AR" sz="2000" dirty="0"/>
              <a:t>es el desarrollo de las </a:t>
            </a:r>
            <a:r>
              <a:rPr lang="es-AR" sz="2000" dirty="0" smtClean="0"/>
              <a:t>máquinas </a:t>
            </a:r>
            <a:r>
              <a:rPr lang="es-AR" sz="2000" dirty="0"/>
              <a:t>que puedan hacer todas </a:t>
            </a:r>
            <a:r>
              <a:rPr lang="es-AR" sz="2000" dirty="0" smtClean="0"/>
              <a:t>las actividades </a:t>
            </a:r>
            <a:r>
              <a:rPr lang="es-AR" sz="2000" dirty="0"/>
              <a:t>igual, o quizá incluso mejor, que los </a:t>
            </a:r>
            <a:r>
              <a:rPr lang="es-AR" sz="2000" dirty="0" smtClean="0"/>
              <a:t>humanos. </a:t>
            </a:r>
            <a:endParaRPr lang="es-AR" sz="2000" dirty="0"/>
          </a:p>
        </p:txBody>
      </p:sp>
    </p:spTree>
    <p:extLst>
      <p:ext uri="{BB962C8B-B14F-4D97-AF65-F5344CB8AC3E}">
        <p14:creationId xmlns:p14="http://schemas.microsoft.com/office/powerpoint/2010/main" xmlns="" val="698056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Antecedentes RNA</a:t>
            </a:r>
          </a:p>
        </p:txBody>
      </p:sp>
      <p:sp>
        <p:nvSpPr>
          <p:cNvPr id="3" name="Marcador de contenido 2"/>
          <p:cNvSpPr>
            <a:spLocks noGrp="1"/>
          </p:cNvSpPr>
          <p:nvPr>
            <p:ph idx="1"/>
          </p:nvPr>
        </p:nvSpPr>
        <p:spPr>
          <a:xfrm>
            <a:off x="2589212" y="1669143"/>
            <a:ext cx="8915400" cy="4673600"/>
          </a:xfrm>
        </p:spPr>
        <p:txBody>
          <a:bodyPr>
            <a:noAutofit/>
          </a:bodyPr>
          <a:lstStyle/>
          <a:p>
            <a:pPr fontAlgn="base"/>
            <a:r>
              <a:rPr lang="es-AR" sz="2000" dirty="0"/>
              <a:t>En </a:t>
            </a:r>
            <a:r>
              <a:rPr lang="es-AR" sz="2000" b="1" dirty="0"/>
              <a:t>1943</a:t>
            </a:r>
            <a:r>
              <a:rPr lang="es-AR" sz="2000" dirty="0"/>
              <a:t>, Walter </a:t>
            </a:r>
            <a:r>
              <a:rPr lang="es-AR" sz="2000" dirty="0" err="1"/>
              <a:t>Pitts</a:t>
            </a:r>
            <a:r>
              <a:rPr lang="es-AR" sz="2000" dirty="0"/>
              <a:t> </a:t>
            </a:r>
            <a:r>
              <a:rPr lang="es-AR" sz="2000" dirty="0" smtClean="0"/>
              <a:t>(matemático) y </a:t>
            </a:r>
            <a:r>
              <a:rPr lang="es-AR" sz="2000" dirty="0"/>
              <a:t>Warren </a:t>
            </a:r>
            <a:r>
              <a:rPr lang="es-AR" sz="2000" dirty="0" err="1" smtClean="0"/>
              <a:t>McCulloch</a:t>
            </a:r>
            <a:r>
              <a:rPr lang="es-AR" sz="2000" dirty="0" smtClean="0"/>
              <a:t> (psiquiatra) </a:t>
            </a:r>
            <a:r>
              <a:rPr lang="es-AR" sz="2000" dirty="0"/>
              <a:t>intentaron explicar el funcionamiento del cerebro humano, por medio de una red de células conectadas entre sí. </a:t>
            </a:r>
            <a:r>
              <a:rPr lang="es-AR" sz="2000" b="1" i="1" dirty="0" smtClean="0"/>
              <a:t>“crear una red capaz de resolver cualquier  función computable”</a:t>
            </a:r>
            <a:r>
              <a:rPr lang="es-AR" sz="2000" dirty="0" smtClean="0"/>
              <a:t>.</a:t>
            </a:r>
            <a:endParaRPr lang="es-AR" sz="2000" dirty="0"/>
          </a:p>
          <a:p>
            <a:pPr fontAlgn="base"/>
            <a:r>
              <a:rPr lang="es-AR" sz="2000" dirty="0"/>
              <a:t>En </a:t>
            </a:r>
            <a:r>
              <a:rPr lang="es-AR" sz="2000" b="1" dirty="0"/>
              <a:t>1949</a:t>
            </a:r>
            <a:r>
              <a:rPr lang="es-AR" sz="2000" dirty="0"/>
              <a:t>, el fisiólogo Donald </a:t>
            </a:r>
            <a:r>
              <a:rPr lang="es-AR" sz="2000" dirty="0" err="1"/>
              <a:t>Hebb</a:t>
            </a:r>
            <a:r>
              <a:rPr lang="es-AR" sz="2000" dirty="0"/>
              <a:t> expresó en su </a:t>
            </a:r>
            <a:r>
              <a:rPr lang="es-AR" sz="2000" dirty="0" err="1"/>
              <a:t>libro“The</a:t>
            </a:r>
            <a:r>
              <a:rPr lang="es-AR" sz="2000" dirty="0"/>
              <a:t> </a:t>
            </a:r>
            <a:r>
              <a:rPr lang="es-AR" sz="2000" dirty="0" err="1"/>
              <a:t>Organitation</a:t>
            </a:r>
            <a:r>
              <a:rPr lang="es-AR" sz="2000" dirty="0"/>
              <a:t> of </a:t>
            </a:r>
            <a:r>
              <a:rPr lang="es-AR" sz="2000" dirty="0" err="1"/>
              <a:t>Behaviour</a:t>
            </a:r>
            <a:r>
              <a:rPr lang="es-AR" sz="2000" dirty="0"/>
              <a:t>”, la conocida regla de aprendizaje </a:t>
            </a:r>
            <a:r>
              <a:rPr lang="es-AR" sz="2000" dirty="0" err="1" smtClean="0"/>
              <a:t>Hebb</a:t>
            </a:r>
            <a:r>
              <a:rPr lang="es-AR" sz="2000" dirty="0" smtClean="0"/>
              <a:t>: </a:t>
            </a:r>
            <a:r>
              <a:rPr lang="es-AR" sz="2000" b="1" dirty="0" smtClean="0"/>
              <a:t>“Las conexiones entre 2 neuronas se refuerzan si ambas son activadas”. </a:t>
            </a:r>
            <a:endParaRPr lang="es-AR" sz="2000" b="1" dirty="0"/>
          </a:p>
          <a:p>
            <a:pPr fontAlgn="base"/>
            <a:r>
              <a:rPr lang="es-AR" sz="2000" dirty="0"/>
              <a:t>Posteriormente, y siguiendo con este afán de emular el funcionamiento y estructura del cerebro humano, se han ido desarrollado numerosos modelos de RNA, entre los que cabe destacar: </a:t>
            </a:r>
            <a:r>
              <a:rPr lang="es-AR" sz="2000" dirty="0" err="1"/>
              <a:t>Adeline</a:t>
            </a:r>
            <a:r>
              <a:rPr lang="es-AR" sz="2000" dirty="0"/>
              <a:t> y </a:t>
            </a:r>
            <a:r>
              <a:rPr lang="es-AR" sz="2000" dirty="0" err="1"/>
              <a:t>Madeline</a:t>
            </a:r>
            <a:r>
              <a:rPr lang="es-AR" sz="2000" dirty="0"/>
              <a:t> (</a:t>
            </a:r>
            <a:r>
              <a:rPr lang="es-AR" sz="2000" b="1" dirty="0"/>
              <a:t>1960</a:t>
            </a:r>
            <a:r>
              <a:rPr lang="es-AR" sz="2000" dirty="0"/>
              <a:t>), Avalancha (</a:t>
            </a:r>
            <a:r>
              <a:rPr lang="es-AR" sz="2000" b="1" dirty="0"/>
              <a:t>1967</a:t>
            </a:r>
            <a:r>
              <a:rPr lang="es-AR" sz="2000" dirty="0"/>
              <a:t>), </a:t>
            </a:r>
            <a:r>
              <a:rPr lang="es-AR" sz="2000" dirty="0" err="1"/>
              <a:t>Backpropagation</a:t>
            </a:r>
            <a:r>
              <a:rPr lang="es-AR" sz="2000" dirty="0"/>
              <a:t> (</a:t>
            </a:r>
            <a:r>
              <a:rPr lang="es-AR" sz="2000" b="1" dirty="0"/>
              <a:t>1974</a:t>
            </a:r>
            <a:r>
              <a:rPr lang="es-AR" sz="2000" dirty="0"/>
              <a:t>), </a:t>
            </a:r>
            <a:r>
              <a:rPr lang="es-AR" sz="2000" dirty="0" err="1"/>
              <a:t>Hopfield</a:t>
            </a:r>
            <a:r>
              <a:rPr lang="es-AR" sz="2000" dirty="0"/>
              <a:t> </a:t>
            </a:r>
          </a:p>
        </p:txBody>
      </p:sp>
    </p:spTree>
    <p:extLst>
      <p:ext uri="{BB962C8B-B14F-4D97-AF65-F5344CB8AC3E}">
        <p14:creationId xmlns:p14="http://schemas.microsoft.com/office/powerpoint/2010/main" xmlns="" val="1517912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Definición RNA</a:t>
            </a:r>
          </a:p>
        </p:txBody>
      </p:sp>
      <p:sp>
        <p:nvSpPr>
          <p:cNvPr id="3" name="Marcador de contenido 2"/>
          <p:cNvSpPr>
            <a:spLocks noGrp="1"/>
          </p:cNvSpPr>
          <p:nvPr>
            <p:ph idx="1"/>
          </p:nvPr>
        </p:nvSpPr>
        <p:spPr>
          <a:xfrm>
            <a:off x="2182811" y="1436914"/>
            <a:ext cx="5466217" cy="4673600"/>
          </a:xfrm>
        </p:spPr>
        <p:txBody>
          <a:bodyPr>
            <a:noAutofit/>
          </a:bodyPr>
          <a:lstStyle/>
          <a:p>
            <a:pPr fontAlgn="base"/>
            <a:r>
              <a:rPr lang="es-AR" sz="2000" dirty="0"/>
              <a:t>¿Qué son</a:t>
            </a:r>
            <a:r>
              <a:rPr lang="es-AR" sz="2000" dirty="0" smtClean="0"/>
              <a:t>?</a:t>
            </a:r>
          </a:p>
          <a:p>
            <a:pPr lvl="1" fontAlgn="base"/>
            <a:r>
              <a:rPr lang="es-AR" sz="2000" dirty="0" smtClean="0"/>
              <a:t>RNA = RN = Neuroredes.</a:t>
            </a:r>
            <a:endParaRPr lang="es-AR" sz="2000" dirty="0"/>
          </a:p>
          <a:p>
            <a:pPr lvl="1" fontAlgn="base"/>
            <a:r>
              <a:rPr lang="es-AR" sz="2000" dirty="0"/>
              <a:t>Son un paradigma de aprendizaje y procesamiento automático inspirado en la forma que funciona el sistema nervioso biológico. </a:t>
            </a:r>
            <a:endParaRPr lang="es-AR" sz="2000" dirty="0" smtClean="0"/>
          </a:p>
          <a:p>
            <a:pPr lvl="1" fontAlgn="base"/>
            <a:r>
              <a:rPr lang="es-AR" sz="2000" dirty="0" smtClean="0"/>
              <a:t> Modelan la forma de procesamiento de la información en sistemas nervioso biológico.</a:t>
            </a:r>
            <a:endParaRPr lang="es-AR" sz="2000" dirty="0"/>
          </a:p>
          <a:p>
            <a:pPr lvl="1" fontAlgn="base"/>
            <a:r>
              <a:rPr lang="es-AR" sz="2000" dirty="0"/>
              <a:t>Es un sistema de interconexión de neuronas que colaboran entre sí para producir un estímulo de salida.</a:t>
            </a:r>
          </a:p>
          <a:p>
            <a:pPr lvl="1" fontAlgn="base">
              <a:buNone/>
            </a:pPr>
            <a:endParaRPr lang="es-AR" sz="2000" dirty="0"/>
          </a:p>
          <a:p>
            <a:pPr fontAlgn="base">
              <a:buNone/>
            </a:pPr>
            <a:endParaRPr lang="es-AR" sz="2000" dirty="0"/>
          </a:p>
        </p:txBody>
      </p:sp>
      <p:pic>
        <p:nvPicPr>
          <p:cNvPr id="12292" name="Picture 4" descr="Resultado de imagen para redes neuronales"/>
          <p:cNvPicPr>
            <a:picLocks noChangeAspect="1" noChangeArrowheads="1"/>
          </p:cNvPicPr>
          <p:nvPr/>
        </p:nvPicPr>
        <p:blipFill>
          <a:blip r:embed="rId3" cstate="print"/>
          <a:srcRect/>
          <a:stretch>
            <a:fillRect/>
          </a:stretch>
        </p:blipFill>
        <p:spPr bwMode="auto">
          <a:xfrm>
            <a:off x="8487009" y="3736492"/>
            <a:ext cx="2500305" cy="2565587"/>
          </a:xfrm>
          <a:prstGeom prst="rect">
            <a:avLst/>
          </a:prstGeom>
          <a:noFill/>
          <a:ln>
            <a:solidFill>
              <a:schemeClr val="accent1"/>
            </a:solidFill>
          </a:ln>
        </p:spPr>
      </p:pic>
      <p:pic>
        <p:nvPicPr>
          <p:cNvPr id="49154" name="Picture 2" descr="Resultado de imagen para neurona y sus partes"/>
          <p:cNvPicPr>
            <a:picLocks noChangeAspect="1" noChangeArrowheads="1"/>
          </p:cNvPicPr>
          <p:nvPr/>
        </p:nvPicPr>
        <p:blipFill>
          <a:blip r:embed="rId4" cstate="print"/>
          <a:srcRect/>
          <a:stretch>
            <a:fillRect/>
          </a:stretch>
        </p:blipFill>
        <p:spPr bwMode="auto">
          <a:xfrm>
            <a:off x="8109405" y="778329"/>
            <a:ext cx="3190875" cy="1838325"/>
          </a:xfrm>
          <a:prstGeom prst="rect">
            <a:avLst/>
          </a:prstGeom>
          <a:noFill/>
          <a:ln>
            <a:solidFill>
              <a:schemeClr val="accent1"/>
            </a:solidFill>
          </a:ln>
        </p:spPr>
      </p:pic>
      <p:sp>
        <p:nvSpPr>
          <p:cNvPr id="6" name="5 Flecha abajo"/>
          <p:cNvSpPr/>
          <p:nvPr/>
        </p:nvSpPr>
        <p:spPr>
          <a:xfrm>
            <a:off x="9245600" y="2946400"/>
            <a:ext cx="1001486" cy="4644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Llamada con línea 3 (borde y barra de énfasis)"/>
          <p:cNvSpPr/>
          <p:nvPr/>
        </p:nvSpPr>
        <p:spPr>
          <a:xfrm>
            <a:off x="10813143" y="2801258"/>
            <a:ext cx="957943" cy="566058"/>
          </a:xfrm>
          <a:prstGeom prst="accentBorderCallout3">
            <a:avLst>
              <a:gd name="adj1" fmla="val 44392"/>
              <a:gd name="adj2" fmla="val -7326"/>
              <a:gd name="adj3" fmla="val 41827"/>
              <a:gd name="adj4" fmla="val -15325"/>
              <a:gd name="adj5" fmla="val -77798"/>
              <a:gd name="adj6" fmla="val -11645"/>
              <a:gd name="adj7" fmla="val -81183"/>
              <a:gd name="adj8" fmla="val -1191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smtClean="0">
                <a:solidFill>
                  <a:schemeClr val="tx1"/>
                </a:solidFill>
              </a:rPr>
              <a:t>soma</a:t>
            </a:r>
            <a:endParaRPr lang="es-AR" sz="2000" dirty="0">
              <a:solidFill>
                <a:schemeClr val="tx1"/>
              </a:solidFill>
            </a:endParaRPr>
          </a:p>
        </p:txBody>
      </p:sp>
      <p:sp>
        <p:nvSpPr>
          <p:cNvPr id="8" name="7 Llamada con línea 3 (borde y barra de énfasis)"/>
          <p:cNvSpPr/>
          <p:nvPr/>
        </p:nvSpPr>
        <p:spPr>
          <a:xfrm>
            <a:off x="6429829" y="1473201"/>
            <a:ext cx="1480457" cy="566058"/>
          </a:xfrm>
          <a:prstGeom prst="accentBorderCallout3">
            <a:avLst>
              <a:gd name="adj1" fmla="val 44392"/>
              <a:gd name="adj2" fmla="val -7326"/>
              <a:gd name="adj3" fmla="val 41827"/>
              <a:gd name="adj4" fmla="val -15325"/>
              <a:gd name="adj5" fmla="val -36772"/>
              <a:gd name="adj6" fmla="val -17706"/>
              <a:gd name="adj7" fmla="val -40158"/>
              <a:gd name="adj8" fmla="val 1185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smtClean="0">
                <a:solidFill>
                  <a:schemeClr val="tx1"/>
                </a:solidFill>
              </a:rPr>
              <a:t>Terminales</a:t>
            </a:r>
          </a:p>
          <a:p>
            <a:pPr algn="ctr"/>
            <a:r>
              <a:rPr lang="es-AR" sz="2000" dirty="0" smtClean="0">
                <a:solidFill>
                  <a:schemeClr val="tx1"/>
                </a:solidFill>
              </a:rPr>
              <a:t>sinápticas</a:t>
            </a:r>
            <a:endParaRPr lang="es-AR" sz="2000" dirty="0">
              <a:solidFill>
                <a:schemeClr val="tx1"/>
              </a:solidFill>
            </a:endParaRPr>
          </a:p>
        </p:txBody>
      </p:sp>
    </p:spTree>
    <p:extLst>
      <p:ext uri="{BB962C8B-B14F-4D97-AF65-F5344CB8AC3E}">
        <p14:creationId xmlns:p14="http://schemas.microsoft.com/office/powerpoint/2010/main" xmlns="" val="265927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Propiedades RNA</a:t>
            </a:r>
          </a:p>
        </p:txBody>
      </p:sp>
      <p:sp>
        <p:nvSpPr>
          <p:cNvPr id="3" name="Marcador de contenido 2"/>
          <p:cNvSpPr>
            <a:spLocks noGrp="1"/>
          </p:cNvSpPr>
          <p:nvPr>
            <p:ph idx="1"/>
          </p:nvPr>
        </p:nvSpPr>
        <p:spPr>
          <a:xfrm>
            <a:off x="2560184" y="1277257"/>
            <a:ext cx="8915400" cy="5152572"/>
          </a:xfrm>
        </p:spPr>
        <p:txBody>
          <a:bodyPr>
            <a:noAutofit/>
          </a:bodyPr>
          <a:lstStyle/>
          <a:p>
            <a:pPr fontAlgn="base"/>
            <a:r>
              <a:rPr lang="es-AR" sz="2000" dirty="0"/>
              <a:t>Una red neuronal se compone de unidades llamadas neuronas.</a:t>
            </a:r>
          </a:p>
          <a:p>
            <a:pPr fontAlgn="base"/>
            <a:r>
              <a:rPr lang="es-AR" sz="2000" dirty="0"/>
              <a:t>Cada neurona recibe una serie de entradas a través de interconexiones y emite una salida. Esta salida viene dada por 3 funciones:</a:t>
            </a:r>
          </a:p>
          <a:p>
            <a:pPr lvl="1" fontAlgn="base"/>
            <a:r>
              <a:rPr lang="es-AR" sz="2000" b="1" dirty="0"/>
              <a:t>Función de propagación</a:t>
            </a:r>
            <a:r>
              <a:rPr lang="es-AR" sz="2000" dirty="0"/>
              <a:t>: consiste en la sumatoria de cada entrada multiplicada por el peso de su </a:t>
            </a:r>
            <a:r>
              <a:rPr lang="es-AR" sz="2000" dirty="0" smtClean="0"/>
              <a:t>interconexión.</a:t>
            </a:r>
            <a:endParaRPr lang="es-AR" sz="2000" dirty="0"/>
          </a:p>
          <a:p>
            <a:pPr lvl="1" fontAlgn="base"/>
            <a:r>
              <a:rPr lang="es-AR" sz="2000" b="1" dirty="0"/>
              <a:t>Función de activación</a:t>
            </a:r>
            <a:r>
              <a:rPr lang="es-AR" sz="2000" dirty="0"/>
              <a:t>: modifica a la función de propagación. Puede no existir.</a:t>
            </a:r>
          </a:p>
          <a:p>
            <a:pPr lvl="1" fontAlgn="base"/>
            <a:r>
              <a:rPr lang="es-AR" sz="2000" b="1" dirty="0"/>
              <a:t>Función de transferencia</a:t>
            </a:r>
            <a:r>
              <a:rPr lang="es-AR" sz="2000" dirty="0"/>
              <a:t>: se aplica al valor devuelto por la función de activación. Se utiliza para acotar la salida de la </a:t>
            </a:r>
            <a:r>
              <a:rPr lang="es-AR" sz="2000" dirty="0" smtClean="0"/>
              <a:t>neurona. </a:t>
            </a:r>
            <a:r>
              <a:rPr lang="es-AR" sz="2000" dirty="0"/>
              <a:t>Algunas de las mas utilizadas con:</a:t>
            </a:r>
          </a:p>
          <a:p>
            <a:pPr lvl="2" fontAlgn="base"/>
            <a:r>
              <a:rPr lang="es-AR" sz="2000" b="1" dirty="0"/>
              <a:t>Función sigmoidea</a:t>
            </a:r>
            <a:r>
              <a:rPr lang="es-AR" sz="2000" dirty="0"/>
              <a:t>: para obtener valores en el intervalo (0,1)</a:t>
            </a:r>
          </a:p>
          <a:p>
            <a:pPr lvl="2" fontAlgn="base"/>
            <a:r>
              <a:rPr lang="es-AR" sz="2000" b="1" dirty="0"/>
              <a:t>Tangente hiperbólica</a:t>
            </a:r>
            <a:r>
              <a:rPr lang="es-AR" sz="2000" dirty="0"/>
              <a:t>: para obtener valores en el intervalo </a:t>
            </a:r>
            <a:r>
              <a:rPr lang="es-AR" sz="2000" dirty="0" smtClean="0"/>
              <a:t>   (-</a:t>
            </a:r>
            <a:r>
              <a:rPr lang="es-AR" sz="2000" dirty="0"/>
              <a:t>1, 1)</a:t>
            </a:r>
          </a:p>
          <a:p>
            <a:pPr fontAlgn="base">
              <a:buNone/>
            </a:pPr>
            <a:endParaRPr lang="es-AR" sz="2000" dirty="0"/>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6" name="5 Imagen" descr="675px-Computer.Science.AI.Neuron.svg.png"/>
          <p:cNvPicPr>
            <a:picLocks noChangeAspect="1"/>
          </p:cNvPicPr>
          <p:nvPr/>
        </p:nvPicPr>
        <p:blipFill>
          <a:blip r:embed="rId2" cstate="print"/>
          <a:stretch>
            <a:fillRect/>
          </a:stretch>
        </p:blipFill>
        <p:spPr>
          <a:xfrm>
            <a:off x="916762" y="5065485"/>
            <a:ext cx="2508609" cy="1114937"/>
          </a:xfrm>
          <a:prstGeom prst="rect">
            <a:avLst/>
          </a:prstGeom>
        </p:spPr>
      </p:pic>
    </p:spTree>
    <p:extLst>
      <p:ext uri="{BB962C8B-B14F-4D97-AF65-F5344CB8AC3E}">
        <p14:creationId xmlns:p14="http://schemas.microsoft.com/office/powerpoint/2010/main" xmlns="" val="2659273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Modelo Neuronal</a:t>
            </a:r>
            <a:endParaRPr lang="es-AR" dirty="0"/>
          </a:p>
        </p:txBody>
      </p:sp>
      <p:sp>
        <p:nvSpPr>
          <p:cNvPr id="3" name="Marcador de contenido 2"/>
          <p:cNvSpPr>
            <a:spLocks noGrp="1"/>
          </p:cNvSpPr>
          <p:nvPr>
            <p:ph idx="1"/>
          </p:nvPr>
        </p:nvSpPr>
        <p:spPr>
          <a:xfrm>
            <a:off x="2560184" y="1277257"/>
            <a:ext cx="8915400" cy="5152572"/>
          </a:xfrm>
        </p:spPr>
        <p:txBody>
          <a:bodyPr>
            <a:noAutofit/>
          </a:bodyPr>
          <a:lstStyle/>
          <a:p>
            <a:pPr fontAlgn="base"/>
            <a:r>
              <a:rPr lang="es-AR" sz="2000" dirty="0" smtClean="0"/>
              <a:t>Neuronas X</a:t>
            </a:r>
            <a:r>
              <a:rPr lang="es-AR" sz="2000" baseline="-25000" dirty="0" smtClean="0"/>
              <a:t>i</a:t>
            </a:r>
            <a:r>
              <a:rPr lang="es-AR" sz="2000" dirty="0" smtClean="0"/>
              <a:t> están enviando señales de entradas, que son los valores numéricos de “algo”.</a:t>
            </a:r>
          </a:p>
          <a:p>
            <a:pPr fontAlgn="base"/>
            <a:r>
              <a:rPr lang="es-AR" sz="2000" dirty="0" smtClean="0"/>
              <a:t>Los valores W</a:t>
            </a:r>
            <a:r>
              <a:rPr lang="es-AR" sz="2000" baseline="-25000" dirty="0" smtClean="0"/>
              <a:t>ji</a:t>
            </a:r>
            <a:r>
              <a:rPr lang="es-AR" sz="2000" dirty="0" smtClean="0"/>
              <a:t> representan los pesos sinápticos en las dendritas de Y</a:t>
            </a:r>
            <a:r>
              <a:rPr lang="es-AR" sz="2000" baseline="-25000" dirty="0" smtClean="0"/>
              <a:t>j </a:t>
            </a:r>
            <a:r>
              <a:rPr lang="es-AR" sz="2000" dirty="0" smtClean="0"/>
              <a:t>(entrada total)</a:t>
            </a:r>
          </a:p>
          <a:p>
            <a:pPr lvl="1" fontAlgn="base"/>
            <a:r>
              <a:rPr lang="es-AR" dirty="0" smtClean="0"/>
              <a:t>1er.  Índice </a:t>
            </a:r>
            <a:r>
              <a:rPr lang="es-AR" dirty="0" smtClean="0">
                <a:sym typeface="Wingdings" pitchFamily="2" charset="2"/>
              </a:rPr>
              <a:t> hacia donde se dirige la información.</a:t>
            </a:r>
          </a:p>
          <a:p>
            <a:pPr lvl="1" fontAlgn="base"/>
            <a:r>
              <a:rPr lang="es-AR" dirty="0" smtClean="0">
                <a:sym typeface="Wingdings" pitchFamily="2" charset="2"/>
              </a:rPr>
              <a:t>2do. Índice  de que neurona procede la información.</a:t>
            </a:r>
          </a:p>
          <a:p>
            <a:pPr fontAlgn="base"/>
            <a:r>
              <a:rPr lang="es-AR" dirty="0" smtClean="0"/>
              <a:t>X</a:t>
            </a:r>
            <a:r>
              <a:rPr lang="es-AR" baseline="-25000" dirty="0" smtClean="0"/>
              <a:t>i</a:t>
            </a:r>
            <a:r>
              <a:rPr lang="es-AR" dirty="0" smtClean="0"/>
              <a:t> * W</a:t>
            </a:r>
            <a:r>
              <a:rPr lang="es-AR" baseline="-25000" dirty="0" smtClean="0"/>
              <a:t>ji</a:t>
            </a:r>
            <a:r>
              <a:rPr lang="es-AR" dirty="0" smtClean="0"/>
              <a:t> </a:t>
            </a:r>
            <a:r>
              <a:rPr lang="es-AR" dirty="0" smtClean="0">
                <a:sym typeface="Wingdings" pitchFamily="2" charset="2"/>
              </a:rPr>
              <a:t> define la importancia relativa de cada entrada.</a:t>
            </a:r>
          </a:p>
          <a:p>
            <a:pPr fontAlgn="base"/>
            <a:r>
              <a:rPr lang="es-AR" dirty="0" smtClean="0">
                <a:sym typeface="Wingdings" pitchFamily="2" charset="2"/>
              </a:rPr>
              <a:t>La neurona se activa si la entrada total supera cierto umbral, para ello se aplica una función de activación (por ejemplo, función tipo escalón o sigmoidea)</a:t>
            </a:r>
            <a:endParaRPr lang="es-AR" dirty="0" smtClean="0"/>
          </a:p>
          <a:p>
            <a:pPr fontAlgn="base"/>
            <a:endParaRPr lang="es-AR" sz="2000" dirty="0"/>
          </a:p>
        </p:txBody>
      </p:sp>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75778" name="Picture 2"/>
          <p:cNvPicPr>
            <a:picLocks noChangeAspect="1" noChangeArrowheads="1"/>
          </p:cNvPicPr>
          <p:nvPr/>
        </p:nvPicPr>
        <p:blipFill>
          <a:blip r:embed="rId2" cstate="print"/>
          <a:srcRect l="54603" t="58272" r="26428" b="19999"/>
          <a:stretch>
            <a:fillRect/>
          </a:stretch>
        </p:blipFill>
        <p:spPr bwMode="auto">
          <a:xfrm>
            <a:off x="3048000" y="4920344"/>
            <a:ext cx="2365169" cy="1524000"/>
          </a:xfrm>
          <a:prstGeom prst="rect">
            <a:avLst/>
          </a:prstGeom>
          <a:noFill/>
          <a:ln w="9525">
            <a:solidFill>
              <a:schemeClr val="accent1"/>
            </a:solidFill>
            <a:miter lim="800000"/>
            <a:headEnd/>
            <a:tailEnd/>
          </a:ln>
          <a:effectLst/>
        </p:spPr>
      </p:pic>
      <p:pic>
        <p:nvPicPr>
          <p:cNvPr id="75779" name="Picture 3"/>
          <p:cNvPicPr>
            <a:picLocks noChangeAspect="1" noChangeArrowheads="1"/>
          </p:cNvPicPr>
          <p:nvPr/>
        </p:nvPicPr>
        <p:blipFill>
          <a:blip r:embed="rId3" cstate="print"/>
          <a:srcRect l="34762" t="32452" r="29682" b="44832"/>
          <a:stretch>
            <a:fillRect/>
          </a:stretch>
        </p:blipFill>
        <p:spPr bwMode="auto">
          <a:xfrm>
            <a:off x="7416800" y="5000398"/>
            <a:ext cx="3614057" cy="1298802"/>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xmlns="" val="2659273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Diseño y programación RNA</a:t>
            </a:r>
          </a:p>
        </p:txBody>
      </p:sp>
      <p:graphicFrame>
        <p:nvGraphicFramePr>
          <p:cNvPr id="7" name="6 Marcador de contenido"/>
          <p:cNvGraphicFramePr>
            <a:graphicFrameLocks noGrp="1"/>
          </p:cNvGraphicFramePr>
          <p:nvPr>
            <p:ph idx="1"/>
          </p:nvPr>
        </p:nvGraphicFramePr>
        <p:xfrm>
          <a:off x="2516642" y="1436234"/>
          <a:ext cx="8915400" cy="502920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xmlns="" val="20000"/>
                    </a:ext>
                  </a:extLst>
                </a:gridCol>
                <a:gridCol w="4457700">
                  <a:extLst>
                    <a:ext uri="{9D8B030D-6E8A-4147-A177-3AD203B41FA5}">
                      <a16:colId xmlns:a16="http://schemas.microsoft.com/office/drawing/2014/main" xmlns="" val="20001"/>
                    </a:ext>
                  </a:extLst>
                </a:gridCol>
              </a:tblGrid>
              <a:tr h="370840">
                <a:tc>
                  <a:txBody>
                    <a:bodyPr/>
                    <a:lstStyle/>
                    <a:p>
                      <a:pPr algn="ctr"/>
                      <a:r>
                        <a:rPr lang="es-AR" sz="2000" dirty="0"/>
                        <a:t>Paradigma convencional</a:t>
                      </a:r>
                    </a:p>
                  </a:txBody>
                  <a:tcPr/>
                </a:tc>
                <a:tc>
                  <a:txBody>
                    <a:bodyPr/>
                    <a:lstStyle/>
                    <a:p>
                      <a:pPr algn="ctr"/>
                      <a:r>
                        <a:rPr lang="es-AR" sz="2000" dirty="0"/>
                        <a:t>Redes Neuronales</a:t>
                      </a:r>
                    </a:p>
                  </a:txBody>
                  <a:tcPr/>
                </a:tc>
                <a:extLst>
                  <a:ext uri="{0D108BD9-81ED-4DB2-BD59-A6C34878D82A}">
                    <a16:rowId xmlns:a16="http://schemas.microsoft.com/office/drawing/2014/main" xmlns="" val="10000"/>
                  </a:ext>
                </a:extLst>
              </a:tr>
              <a:tr h="370840">
                <a:tc>
                  <a:txBody>
                    <a:bodyPr/>
                    <a:lstStyle/>
                    <a:p>
                      <a:r>
                        <a:rPr lang="es-AR" sz="2000" dirty="0"/>
                        <a:t>Ingeniería de Software.</a:t>
                      </a:r>
                    </a:p>
                  </a:txBody>
                  <a:tcPr/>
                </a:tc>
                <a:tc>
                  <a:txBody>
                    <a:bodyPr/>
                    <a:lstStyle/>
                    <a:p>
                      <a:r>
                        <a:rPr lang="es-AR" sz="2000" dirty="0"/>
                        <a:t>Inteligencia Artificial.</a:t>
                      </a:r>
                    </a:p>
                  </a:txBody>
                  <a:tcPr/>
                </a:tc>
                <a:extLst>
                  <a:ext uri="{0D108BD9-81ED-4DB2-BD59-A6C34878D82A}">
                    <a16:rowId xmlns:a16="http://schemas.microsoft.com/office/drawing/2014/main" xmlns="" val="10001"/>
                  </a:ext>
                </a:extLst>
              </a:tr>
              <a:tr h="370840">
                <a:tc>
                  <a:txBody>
                    <a:bodyPr/>
                    <a:lstStyle/>
                    <a:p>
                      <a:r>
                        <a:rPr lang="es-AR" sz="2000" dirty="0"/>
                        <a:t>Modelar</a:t>
                      </a:r>
                      <a:r>
                        <a:rPr lang="es-AR" sz="2000" baseline="0" dirty="0"/>
                        <a:t> matemáticamente el problema.</a:t>
                      </a:r>
                    </a:p>
                    <a:p>
                      <a:r>
                        <a:rPr lang="es-AR" sz="2000" baseline="0" dirty="0"/>
                        <a:t>Formular solución mediante un algoritmo.</a:t>
                      </a:r>
                      <a:endParaRPr lang="es-AR" sz="2000" dirty="0"/>
                    </a:p>
                  </a:txBody>
                  <a:tcPr/>
                </a:tc>
                <a:tc>
                  <a:txBody>
                    <a:bodyPr/>
                    <a:lstStyle/>
                    <a:p>
                      <a:r>
                        <a:rPr lang="es-AR" sz="2000" dirty="0"/>
                        <a:t>Parte de un conjunto de datos de datos suficientemente</a:t>
                      </a:r>
                      <a:r>
                        <a:rPr lang="es-AR" sz="2000" baseline="0" dirty="0"/>
                        <a:t> significativos.</a:t>
                      </a:r>
                    </a:p>
                    <a:p>
                      <a:r>
                        <a:rPr lang="es-AR" sz="2000" baseline="0" dirty="0"/>
                        <a:t>Conseguir que la red aprenda automáticamente las propiedades deseadas.</a:t>
                      </a:r>
                      <a:endParaRPr lang="es-AR" sz="2000" dirty="0"/>
                    </a:p>
                  </a:txBody>
                  <a:tcPr/>
                </a:tc>
                <a:extLst>
                  <a:ext uri="{0D108BD9-81ED-4DB2-BD59-A6C34878D82A}">
                    <a16:rowId xmlns:a16="http://schemas.microsoft.com/office/drawing/2014/main" xmlns="" val="10002"/>
                  </a:ext>
                </a:extLst>
              </a:tr>
              <a:tr h="370840">
                <a:tc>
                  <a:txBody>
                    <a:bodyPr/>
                    <a:lstStyle/>
                    <a:p>
                      <a:r>
                        <a:rPr lang="es-AR" sz="2000" dirty="0"/>
                        <a:t>Flujos de datos,</a:t>
                      </a:r>
                      <a:r>
                        <a:rPr lang="es-AR" sz="2000" baseline="0" dirty="0"/>
                        <a:t> detección de condiciones.</a:t>
                      </a:r>
                      <a:endParaRPr lang="es-AR" sz="2000" dirty="0"/>
                    </a:p>
                  </a:txBody>
                  <a:tcPr/>
                </a:tc>
                <a:tc>
                  <a:txBody>
                    <a:bodyPr/>
                    <a:lstStyle/>
                    <a:p>
                      <a:r>
                        <a:rPr lang="es-AR" sz="2000" dirty="0"/>
                        <a:t>Selección</a:t>
                      </a:r>
                      <a:r>
                        <a:rPr lang="es-AR" sz="2000" baseline="0" dirty="0"/>
                        <a:t> del modelo de red, de las variables a incorporar y el pre procesamiento de la información que formará el conjunto de entrenamiento.</a:t>
                      </a:r>
                      <a:endParaRPr lang="es-AR" sz="2000" dirty="0"/>
                    </a:p>
                  </a:txBody>
                  <a:tcPr/>
                </a:tc>
                <a:extLst>
                  <a:ext uri="{0D108BD9-81ED-4DB2-BD59-A6C34878D82A}">
                    <a16:rowId xmlns:a16="http://schemas.microsoft.com/office/drawing/2014/main" xmlns="" val="10003"/>
                  </a:ext>
                </a:extLst>
              </a:tr>
              <a:tr h="370840">
                <a:tc>
                  <a:txBody>
                    <a:bodyPr/>
                    <a:lstStyle/>
                    <a:p>
                      <a:r>
                        <a:rPr lang="es-AR" sz="2000" dirty="0"/>
                        <a:t>Programación.</a:t>
                      </a:r>
                    </a:p>
                  </a:txBody>
                  <a:tcPr/>
                </a:tc>
                <a:tc>
                  <a:txBody>
                    <a:bodyPr/>
                    <a:lstStyle/>
                    <a:p>
                      <a:r>
                        <a:rPr lang="es-AR" sz="2000" dirty="0"/>
                        <a:t>Entrenamiento neuronal</a:t>
                      </a:r>
                      <a:r>
                        <a:rPr lang="es-AR" sz="2000" dirty="0" smtClean="0"/>
                        <a:t>.</a:t>
                      </a:r>
                      <a:r>
                        <a:rPr lang="es-AR" sz="2000" baseline="0" dirty="0" smtClean="0"/>
                        <a:t> Ej. Tejidos cancerosos y sanos.</a:t>
                      </a:r>
                      <a:endParaRPr lang="es-AR" sz="2000" dirty="0"/>
                    </a:p>
                  </a:txBody>
                  <a:tcPr/>
                </a:tc>
                <a:extLst>
                  <a:ext uri="{0D108BD9-81ED-4DB2-BD59-A6C34878D82A}">
                    <a16:rowId xmlns:a16="http://schemas.microsoft.com/office/drawing/2014/main" xmlns="" val="10004"/>
                  </a:ext>
                </a:extLst>
              </a:tr>
            </a:tbl>
          </a:graphicData>
        </a:graphic>
      </p:graphicFrame>
      <p:sp>
        <p:nvSpPr>
          <p:cNvPr id="33794" name="AutoShape 2" descr="https://upload.wikimedia.org/wikipedia/commons/thumb/f/f0/Computer.Science.AI.Neuron.svg/675px-Computer.Science.AI.Neuron.svg.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xmlns="" val="2659273106"/>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4083</TotalTime>
  <Words>2515</Words>
  <Application>Microsoft Office PowerPoint</Application>
  <PresentationFormat>Personalizado</PresentationFormat>
  <Paragraphs>293</Paragraphs>
  <Slides>34</Slides>
  <Notes>28</Notes>
  <HiddenSlides>0</HiddenSlides>
  <MMClips>0</MMClips>
  <ScaleCrop>false</ScaleCrop>
  <HeadingPairs>
    <vt:vector size="4" baseType="variant">
      <vt:variant>
        <vt:lpstr>Tema</vt:lpstr>
      </vt:variant>
      <vt:variant>
        <vt:i4>1</vt:i4>
      </vt:variant>
      <vt:variant>
        <vt:lpstr>Títulos de diapositiva</vt:lpstr>
      </vt:variant>
      <vt:variant>
        <vt:i4>34</vt:i4>
      </vt:variant>
    </vt:vector>
  </HeadingPairs>
  <TitlesOfParts>
    <vt:vector size="35" baseType="lpstr">
      <vt:lpstr>Espiral</vt:lpstr>
      <vt:lpstr>Seminario Redes Neuronales</vt:lpstr>
      <vt:lpstr>Pablo Miguel Angel Pandolfo</vt:lpstr>
      <vt:lpstr>Organización del Seminario</vt:lpstr>
      <vt:lpstr>Inteligencia Artificial</vt:lpstr>
      <vt:lpstr>Antecedentes RNA</vt:lpstr>
      <vt:lpstr>Definición RNA</vt:lpstr>
      <vt:lpstr>Propiedades RNA</vt:lpstr>
      <vt:lpstr>Modelo Neuronal</vt:lpstr>
      <vt:lpstr>Diseño y programación RNA</vt:lpstr>
      <vt:lpstr>Estructura RNA</vt:lpstr>
      <vt:lpstr>Ventajas RNA</vt:lpstr>
      <vt:lpstr>Tipología (modelos) RNA</vt:lpstr>
      <vt:lpstr>Tipología: Perceptrón</vt:lpstr>
      <vt:lpstr>Tipología: Perceptrón</vt:lpstr>
      <vt:lpstr>Tipología: Perceptrón</vt:lpstr>
      <vt:lpstr>Tipología: Perceptrón – Ejemplo</vt:lpstr>
      <vt:lpstr>Tipología: Perceptrón – Ejemplo</vt:lpstr>
      <vt:lpstr>Tipología: Adaline</vt:lpstr>
      <vt:lpstr>Topología RNA</vt:lpstr>
      <vt:lpstr>Topología RNA</vt:lpstr>
      <vt:lpstr>Topología RNA</vt:lpstr>
      <vt:lpstr>Topología RNA</vt:lpstr>
      <vt:lpstr>Topología RNA</vt:lpstr>
      <vt:lpstr>Topología RNA</vt:lpstr>
      <vt:lpstr>Aplicaciones RNA</vt:lpstr>
      <vt:lpstr>Aplicaciones RNA</vt:lpstr>
      <vt:lpstr>Herramientas de Software RNA</vt:lpstr>
      <vt:lpstr>Herramientas de Software RNA: Joone</vt:lpstr>
      <vt:lpstr>Ejemplo 1: Perceptrón Simple</vt:lpstr>
      <vt:lpstr>Ejemplo 1: Perceptrón Simple</vt:lpstr>
      <vt:lpstr>Ejemplo 2: Algoritmo de Aprendizaje</vt:lpstr>
      <vt:lpstr>Ejemplo 2: Algoritmo de Aprendizaje</vt:lpstr>
      <vt:lpstr>Ejemplo 3: Perceptrón Multicapa</vt:lpstr>
      <vt:lpstr>Ejemplo 3: Perceptrón Multicapa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Accesibilidad Web</dc:title>
  <dc:creator>Pablo Pandolfo</dc:creator>
  <cp:lastModifiedBy>ppando</cp:lastModifiedBy>
  <cp:revision>574</cp:revision>
  <dcterms:created xsi:type="dcterms:W3CDTF">2016-08-21T14:39:29Z</dcterms:created>
  <dcterms:modified xsi:type="dcterms:W3CDTF">2016-11-03T20:25:19Z</dcterms:modified>
</cp:coreProperties>
</file>