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6858000" cx="12192000"/>
  <p:notesSz cx="6858000" cy="9144000"/>
  <p:embeddedFontLst>
    <p:embeddedFont>
      <p:font typeface="Roboto"/>
      <p:regular r:id="rId10"/>
      <p:bold r:id="rId11"/>
      <p:italic r:id="rId12"/>
      <p:boldItalic r:id="rId13"/>
    </p:embeddedFont>
    <p:embeddedFont>
      <p:font typeface="Merriweather"/>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iueWHOBr240EgQkH8SZvoCizeU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erriweather-bold.fntdata"/><Relationship Id="rId14" Type="http://schemas.openxmlformats.org/officeDocument/2006/relationships/font" Target="fonts/Merriweather-regular.fntdata"/><Relationship Id="rId17" Type="http://schemas.openxmlformats.org/officeDocument/2006/relationships/font" Target="fonts/Merriweather-boldItalic.fntdata"/><Relationship Id="rId16"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gee629bc806_0_4"/>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5" name="Google Shape;15;gee629bc806_0_4"/>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 name="Google Shape;16;gee629bc806_0_4"/>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gee629bc806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sp>
        <p:nvSpPr>
          <p:cNvPr id="59" name="Google Shape;59;gee629bc806_0_49"/>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60" name="Google Shape;60;gee629bc806_0_49"/>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61" name="Google Shape;61;gee629bc806_0_4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gee629bc806_0_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4" name="Shape 64"/>
        <p:cNvGrpSpPr/>
        <p:nvPr/>
      </p:nvGrpSpPr>
      <p:grpSpPr>
        <a:xfrm>
          <a:off x="0" y="0"/>
          <a:ext cx="0" cy="0"/>
          <a:chOff x="0" y="0"/>
          <a:chExt cx="0" cy="0"/>
        </a:xfrm>
      </p:grpSpPr>
      <p:sp>
        <p:nvSpPr>
          <p:cNvPr id="65" name="Google Shape;65;gee629bc806_0_55"/>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rgbClr val="262626"/>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66" name="Google Shape;66;gee629bc806_0_55"/>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67" name="Google Shape;67;gee629bc806_0_55"/>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gee629bc806_0_55"/>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gee629bc806_0_55"/>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ee629bc806_0_55"/>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8" name="Shape 18"/>
        <p:cNvGrpSpPr/>
        <p:nvPr/>
      </p:nvGrpSpPr>
      <p:grpSpPr>
        <a:xfrm>
          <a:off x="0" y="0"/>
          <a:ext cx="0" cy="0"/>
          <a:chOff x="0" y="0"/>
          <a:chExt cx="0" cy="0"/>
        </a:xfrm>
      </p:grpSpPr>
      <p:sp>
        <p:nvSpPr>
          <p:cNvPr id="19" name="Google Shape;19;gee629bc806_0_9"/>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0" name="Google Shape;20;gee629bc806_0_9"/>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1" name="Google Shape;21;gee629bc806_0_9"/>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2" name="Google Shape;22;gee629bc806_0_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ee629bc806_0_14"/>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ee629bc806_0_14"/>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6" name="Google Shape;26;gee629bc806_0_14"/>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7" name="Google Shape;27;gee629bc806_0_14"/>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8" name="Google Shape;28;gee629bc806_0_14"/>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9" name="Google Shape;29;gee629bc806_0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ee629bc806_0_2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ee629bc806_0_21"/>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3" name="Google Shape;33;gee629bc806_0_21"/>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gee629bc806_0_21"/>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5" name="Google Shape;35;gee629bc806_0_2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gee629bc806_0_27"/>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ee629bc806_0_27"/>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gee629bc806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gee629bc806_0_31"/>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 name="Google Shape;42;gee629bc806_0_31"/>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3" name="Google Shape;43;gee629bc806_0_31"/>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4" name="Google Shape;44;gee629bc806_0_3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5" name="Shape 45"/>
        <p:cNvGrpSpPr/>
        <p:nvPr/>
      </p:nvGrpSpPr>
      <p:grpSpPr>
        <a:xfrm>
          <a:off x="0" y="0"/>
          <a:ext cx="0" cy="0"/>
          <a:chOff x="0" y="0"/>
          <a:chExt cx="0" cy="0"/>
        </a:xfrm>
      </p:grpSpPr>
      <p:sp>
        <p:nvSpPr>
          <p:cNvPr id="46" name="Google Shape;46;gee629bc806_0_36"/>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7" name="Google Shape;47;gee629bc806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ee629bc806_0_39"/>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 name="Google Shape;50;gee629bc806_0_39"/>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51" name="Google Shape;51;gee629bc806_0_39"/>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gee629bc806_0_39"/>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3" name="Google Shape;53;gee629bc806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gee629bc806_0_45"/>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 name="Google Shape;56;gee629bc806_0_45"/>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7" name="Google Shape;57;gee629bc806_0_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9" name="Shape 9"/>
        <p:cNvGrpSpPr/>
        <p:nvPr/>
      </p:nvGrpSpPr>
      <p:grpSpPr>
        <a:xfrm>
          <a:off x="0" y="0"/>
          <a:ext cx="0" cy="0"/>
          <a:chOff x="0" y="0"/>
          <a:chExt cx="0" cy="0"/>
        </a:xfrm>
      </p:grpSpPr>
      <p:sp>
        <p:nvSpPr>
          <p:cNvPr id="10" name="Google Shape;10;gee629bc806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11" name="Google Shape;11;gee629bc806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12" name="Google Shape;12;gee629bc806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title"/>
          </p:nvPr>
        </p:nvSpPr>
        <p:spPr>
          <a:xfrm>
            <a:off x="2592925" y="72570"/>
            <a:ext cx="8911687" cy="89988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262626"/>
              </a:buClr>
              <a:buSzPts val="2000"/>
              <a:buFont typeface="Century Gothic"/>
              <a:buNone/>
            </a:pPr>
            <a:r>
              <a:rPr b="1" lang="es-AR" sz="2000"/>
              <a:t>Universidad de Belgrano</a:t>
            </a:r>
            <a:br>
              <a:rPr b="1" lang="es-AR" sz="2000"/>
            </a:br>
            <a:r>
              <a:rPr b="1" lang="es-AR" sz="2000"/>
              <a:t>Lenguajes de Programación </a:t>
            </a:r>
            <a:br>
              <a:rPr b="1" lang="es-AR" sz="2000"/>
            </a:br>
            <a:r>
              <a:rPr b="1" lang="es-AR" sz="2000"/>
              <a:t>Examen Parcial (2018)</a:t>
            </a:r>
            <a:endParaRPr/>
          </a:p>
        </p:txBody>
      </p:sp>
      <p:sp>
        <p:nvSpPr>
          <p:cNvPr id="76" name="Google Shape;76;p1"/>
          <p:cNvSpPr txBox="1"/>
          <p:nvPr>
            <p:ph idx="1" type="body"/>
          </p:nvPr>
        </p:nvSpPr>
        <p:spPr>
          <a:xfrm>
            <a:off x="2578410" y="1188092"/>
            <a:ext cx="8915400" cy="5275529"/>
          </a:xfrm>
          <a:prstGeom prst="rect">
            <a:avLst/>
          </a:prstGeom>
          <a:noFill/>
          <a:ln>
            <a:noFill/>
          </a:ln>
        </p:spPr>
        <p:txBody>
          <a:bodyPr anchorCtr="0" anchor="t" bIns="45700" lIns="91425" spcFirstLastPara="1" rIns="91425" wrap="square" tIns="45700">
            <a:noAutofit/>
          </a:bodyPr>
          <a:lstStyle/>
          <a:p>
            <a:pPr indent="-323850" lvl="0" marL="342900" rtl="0" algn="just">
              <a:spcBef>
                <a:spcPts val="0"/>
              </a:spcBef>
              <a:spcAft>
                <a:spcPts val="0"/>
              </a:spcAft>
              <a:buSzPts val="1100"/>
              <a:buChar char="●"/>
            </a:pPr>
            <a:r>
              <a:rPr lang="es-AR" sz="1100"/>
              <a:t>A. [3 puntos] Enumere 3:</a:t>
            </a:r>
            <a:endParaRPr sz="1400"/>
          </a:p>
          <a:p>
            <a:pPr indent="-266700" lvl="1" marL="742950" rtl="0" algn="just">
              <a:spcBef>
                <a:spcPts val="1000"/>
              </a:spcBef>
              <a:spcAft>
                <a:spcPts val="0"/>
              </a:spcAft>
              <a:buSzPts val="1100"/>
              <a:buChar char="○"/>
            </a:pPr>
            <a:r>
              <a:rPr lang="es-AR" sz="1100"/>
              <a:t>1. Razones para estudiar conceptos de LP.</a:t>
            </a:r>
            <a:endParaRPr sz="1200"/>
          </a:p>
          <a:p>
            <a:pPr indent="-266700" lvl="1" marL="742950" rtl="0" algn="just">
              <a:spcBef>
                <a:spcPts val="1000"/>
              </a:spcBef>
              <a:spcAft>
                <a:spcPts val="0"/>
              </a:spcAft>
              <a:buSzPts val="1100"/>
              <a:buChar char="○"/>
            </a:pPr>
            <a:r>
              <a:rPr lang="es-AR" sz="1100"/>
              <a:t>2. Taxonomías para los LP.</a:t>
            </a:r>
            <a:endParaRPr sz="1200"/>
          </a:p>
          <a:p>
            <a:pPr indent="-266700" lvl="1" marL="742950" rtl="0" algn="just">
              <a:spcBef>
                <a:spcPts val="1000"/>
              </a:spcBef>
              <a:spcAft>
                <a:spcPts val="0"/>
              </a:spcAft>
              <a:buSzPts val="1100"/>
              <a:buChar char="○"/>
            </a:pPr>
            <a:r>
              <a:rPr lang="es-AR" sz="1100"/>
              <a:t>3. Características deseables y particulares de los LP.</a:t>
            </a:r>
            <a:endParaRPr sz="1200"/>
          </a:p>
          <a:p>
            <a:pPr indent="-266700" lvl="1" marL="742950" rtl="0" algn="just">
              <a:spcBef>
                <a:spcPts val="1000"/>
              </a:spcBef>
              <a:spcAft>
                <a:spcPts val="0"/>
              </a:spcAft>
              <a:buSzPts val="1100"/>
              <a:buChar char="○"/>
            </a:pPr>
            <a:r>
              <a:rPr lang="es-AR" sz="1100"/>
              <a:t>4. Características del paradigma lógico.</a:t>
            </a:r>
            <a:endParaRPr sz="1100"/>
          </a:p>
          <a:p>
            <a:pPr indent="-266700" lvl="1" marL="742950" rtl="0" algn="just">
              <a:spcBef>
                <a:spcPts val="1000"/>
              </a:spcBef>
              <a:spcAft>
                <a:spcPts val="0"/>
              </a:spcAft>
              <a:buSzPts val="1100"/>
              <a:buChar char="○"/>
            </a:pPr>
            <a:r>
              <a:rPr lang="es-AR" sz="1100"/>
              <a:t>5. Clases de expresiones lambda.</a:t>
            </a:r>
            <a:endParaRPr sz="1200"/>
          </a:p>
          <a:p>
            <a:pPr indent="-266700" lvl="1" marL="742950" rtl="0" algn="just">
              <a:spcBef>
                <a:spcPts val="1000"/>
              </a:spcBef>
              <a:spcAft>
                <a:spcPts val="0"/>
              </a:spcAft>
              <a:buSzPts val="1100"/>
              <a:buChar char="○"/>
            </a:pPr>
            <a:r>
              <a:rPr lang="es-AR" sz="1100"/>
              <a:t>6. Elementos de la sintaxis de LP</a:t>
            </a:r>
            <a:endParaRPr sz="1200"/>
          </a:p>
          <a:p>
            <a:pPr indent="-266700" lvl="1" marL="742950" rtl="0" algn="just">
              <a:spcBef>
                <a:spcPts val="1000"/>
              </a:spcBef>
              <a:spcAft>
                <a:spcPts val="0"/>
              </a:spcAft>
              <a:buSzPts val="1100"/>
              <a:buChar char="○"/>
            </a:pPr>
            <a:r>
              <a:rPr lang="es-AR" sz="1100"/>
              <a:t>7. Tipos de sintaxis.</a:t>
            </a:r>
            <a:endParaRPr sz="1200"/>
          </a:p>
          <a:p>
            <a:pPr indent="-266700" lvl="1" marL="742950" rtl="0" algn="just">
              <a:spcBef>
                <a:spcPts val="1000"/>
              </a:spcBef>
              <a:spcAft>
                <a:spcPts val="0"/>
              </a:spcAft>
              <a:buSzPts val="1100"/>
              <a:buChar char="○"/>
            </a:pPr>
            <a:r>
              <a:rPr lang="es-AR" sz="1100"/>
              <a:t>8. Tipos de semántica.</a:t>
            </a:r>
            <a:endParaRPr sz="1200"/>
          </a:p>
          <a:p>
            <a:pPr indent="-266700" lvl="1" marL="742950" rtl="0" algn="just">
              <a:spcBef>
                <a:spcPts val="1000"/>
              </a:spcBef>
              <a:spcAft>
                <a:spcPts val="0"/>
              </a:spcAft>
              <a:buSzPts val="1100"/>
              <a:buChar char="○"/>
            </a:pPr>
            <a:r>
              <a:rPr lang="es-AR" sz="1100"/>
              <a:t>9.Atributos que caracterizan a una variable. </a:t>
            </a:r>
            <a:endParaRPr sz="1200"/>
          </a:p>
          <a:p>
            <a:pPr indent="-266700" lvl="1" marL="742950" rtl="0" algn="just">
              <a:spcBef>
                <a:spcPts val="1000"/>
              </a:spcBef>
              <a:spcAft>
                <a:spcPts val="0"/>
              </a:spcAft>
              <a:buSzPts val="1100"/>
              <a:buChar char="○"/>
            </a:pPr>
            <a:r>
              <a:rPr lang="es-AR" sz="1100"/>
              <a:t>10. Momentos de ligadura de L_VALOR.</a:t>
            </a:r>
            <a:endParaRPr sz="1200"/>
          </a:p>
          <a:p>
            <a:pPr indent="-323850" lvl="0" marL="342900" rtl="0" algn="just">
              <a:spcBef>
                <a:spcPts val="1000"/>
              </a:spcBef>
              <a:spcAft>
                <a:spcPts val="0"/>
              </a:spcAft>
              <a:buSzPts val="1100"/>
              <a:buChar char="●"/>
            </a:pPr>
            <a:r>
              <a:rPr lang="es-AR" sz="1100"/>
              <a:t>B. Ejemplifique:</a:t>
            </a:r>
            <a:endParaRPr sz="1400"/>
          </a:p>
          <a:p>
            <a:pPr indent="-266700" lvl="1" marL="742950" rtl="0" algn="just">
              <a:spcBef>
                <a:spcPts val="1000"/>
              </a:spcBef>
              <a:spcAft>
                <a:spcPts val="0"/>
              </a:spcAft>
              <a:buSzPts val="1100"/>
              <a:buChar char="○"/>
            </a:pPr>
            <a:r>
              <a:rPr lang="es-AR" sz="1100"/>
              <a:t>1. [2 puntos] Resolver un mismo problema en el paradigma funcional y lógico. Ejemplo cantidad de elementos en una lista.</a:t>
            </a:r>
            <a:endParaRPr sz="1100"/>
          </a:p>
          <a:p>
            <a:pPr indent="-266700" lvl="1" marL="742950" rtl="0" algn="just">
              <a:spcBef>
                <a:spcPts val="1000"/>
              </a:spcBef>
              <a:spcAft>
                <a:spcPts val="0"/>
              </a:spcAft>
              <a:buSzPts val="1100"/>
              <a:buChar char="○"/>
            </a:pPr>
            <a:r>
              <a:rPr lang="es-AR" sz="1100"/>
              <a:t>2. [4 puntos] Diseñe una GIC que controle la parentización. Construya el árbol análisis sintáctico para una palabra de longitud 6.</a:t>
            </a:r>
            <a:endParaRPr sz="1200"/>
          </a:p>
          <a:p>
            <a:pPr indent="-266700" lvl="1" marL="742950" rtl="0" algn="just">
              <a:spcBef>
                <a:spcPts val="1000"/>
              </a:spcBef>
              <a:spcAft>
                <a:spcPts val="0"/>
              </a:spcAft>
              <a:buSzPts val="1100"/>
              <a:buChar char="○"/>
            </a:pPr>
            <a:r>
              <a:rPr lang="es-AR" sz="1100"/>
              <a:t>3. [1 punto] Uso de alias.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idx="1" type="body"/>
          </p:nvPr>
        </p:nvSpPr>
        <p:spPr>
          <a:xfrm>
            <a:off x="2563896" y="273691"/>
            <a:ext cx="8915400" cy="6359337"/>
          </a:xfrm>
          <a:prstGeom prst="rect">
            <a:avLst/>
          </a:prstGeom>
          <a:noFill/>
          <a:ln>
            <a:noFill/>
          </a:ln>
        </p:spPr>
        <p:txBody>
          <a:bodyPr anchorCtr="0" anchor="t" bIns="45700" lIns="91425" spcFirstLastPara="1" rIns="91425" wrap="square" tIns="45700">
            <a:noAutofit/>
          </a:bodyPr>
          <a:lstStyle/>
          <a:p>
            <a:pPr indent="-323850" lvl="0" marL="342900" rtl="0" algn="just">
              <a:spcBef>
                <a:spcPts val="0"/>
              </a:spcBef>
              <a:spcAft>
                <a:spcPts val="0"/>
              </a:spcAft>
              <a:buSzPts val="1100"/>
              <a:buChar char="●"/>
            </a:pPr>
            <a:r>
              <a:rPr lang="es-AR" sz="1100"/>
              <a:t>A. [3 puntos] Enumere 3:</a:t>
            </a:r>
            <a:endParaRPr sz="1100"/>
          </a:p>
          <a:p>
            <a:pPr indent="-266700" lvl="1" marL="742950" rtl="0" algn="just">
              <a:spcBef>
                <a:spcPts val="1000"/>
              </a:spcBef>
              <a:spcAft>
                <a:spcPts val="0"/>
              </a:spcAft>
              <a:buSzPts val="1100"/>
              <a:buChar char="○"/>
            </a:pPr>
            <a:r>
              <a:rPr lang="es-AR" sz="1100"/>
              <a:t>1. Razones para estudiar conceptos de LP.</a:t>
            </a:r>
            <a:endParaRPr sz="1100"/>
          </a:p>
          <a:p>
            <a:pPr indent="-209550" lvl="2" marL="1143000" rtl="0" algn="just">
              <a:spcBef>
                <a:spcPts val="1000"/>
              </a:spcBef>
              <a:spcAft>
                <a:spcPts val="0"/>
              </a:spcAft>
              <a:buSzPts val="1100"/>
              <a:buChar char="■"/>
            </a:pPr>
            <a:r>
              <a:rPr lang="es-AR" sz="1100"/>
              <a:t>Incrementar la capacidad para expresar ideas, Mejorar la calidad y cantidad e conocimiento  previo para la apropiada selección de lenguajes. Aumentar la habilidad para aprender nuevos lenguajes. Mejorar comprensión de la importancia de la implementación. Inclusión de los avances en las formas de cómputo. Comprender aspectos oscuros de los lenguajes. Elegir modos alternativos de expresar cosas. Realizar buenos debuggers, ensambladores, linkeadores y herramientas relacionadas. Simular facilidades útiles en un lenguaje que carece de la misma. Hacer  mejor uso de la tecnología de los lenguajes de programación a medida que aparecen , </a:t>
            </a:r>
            <a:endParaRPr sz="1100"/>
          </a:p>
          <a:p>
            <a:pPr indent="-266700" lvl="1" marL="742950" rtl="0" algn="just">
              <a:spcBef>
                <a:spcPts val="1000"/>
              </a:spcBef>
              <a:spcAft>
                <a:spcPts val="0"/>
              </a:spcAft>
              <a:buSzPts val="1100"/>
              <a:buChar char="○"/>
            </a:pPr>
            <a:r>
              <a:rPr lang="es-AR" sz="1100"/>
              <a:t>2. Taxonomías para los LP.</a:t>
            </a:r>
            <a:endParaRPr sz="1100"/>
          </a:p>
          <a:p>
            <a:pPr indent="-209550" lvl="2" marL="1143000" rtl="0" algn="just">
              <a:spcBef>
                <a:spcPts val="1000"/>
              </a:spcBef>
              <a:spcAft>
                <a:spcPts val="0"/>
              </a:spcAft>
              <a:buSzPts val="1100"/>
              <a:buChar char="■"/>
            </a:pPr>
            <a:r>
              <a:rPr lang="es-AR" sz="1100"/>
              <a:t>Nivel de abstracción. Dominio de aplicación. Tipo de traductor. Generaciones. Manera de abordar  la tarea a realizar. Paradigma. Lugar de ejecución. Concurrencia. Interactividad del programa con el usuario u otros programas.  Realización visual o no del programa.  Predicción o no del siguiente estado del programa  a partir del estado actual. Características de virtudes  útiles o productivas, u oscuras y entreveradas.</a:t>
            </a:r>
            <a:endParaRPr sz="1100"/>
          </a:p>
          <a:p>
            <a:pPr indent="-266700" lvl="1" marL="742950" rtl="0" algn="just">
              <a:spcBef>
                <a:spcPts val="1000"/>
              </a:spcBef>
              <a:spcAft>
                <a:spcPts val="0"/>
              </a:spcAft>
              <a:buSzPts val="1100"/>
              <a:buChar char="○"/>
            </a:pPr>
            <a:r>
              <a:rPr lang="es-AR" sz="1100"/>
              <a:t>3. Características deseables y particulares de los LP.</a:t>
            </a:r>
            <a:endParaRPr sz="1100"/>
          </a:p>
          <a:p>
            <a:pPr indent="-209550" lvl="2" marL="1143000" rtl="0" algn="just">
              <a:spcBef>
                <a:spcPts val="1000"/>
              </a:spcBef>
              <a:spcAft>
                <a:spcPts val="0"/>
              </a:spcAft>
              <a:buSzPts val="1100"/>
              <a:buChar char="■"/>
            </a:pPr>
            <a:r>
              <a:rPr lang="es-AR" sz="1100"/>
              <a:t>Facilidad de lectura (simplicidad, ortogonalidad, estructuras de control y de datos, consideraciones sobre la sintaxis) y escritura (simplicidad y ortogonalidad, soporte para la abstracción, expresividad) (legibilidad). Seguridad (chequeo de tipos y manejo de excepciones). Costos (aprender, usar, compilar, ejecutar, sistema de implementación del lenguaje, confiabilidad y programas de mantenimiento)</a:t>
            </a:r>
            <a:endParaRPr sz="1100"/>
          </a:p>
          <a:p>
            <a:pPr indent="-266700" lvl="1" marL="742950" rtl="0" algn="just">
              <a:spcBef>
                <a:spcPts val="1000"/>
              </a:spcBef>
              <a:spcAft>
                <a:spcPts val="0"/>
              </a:spcAft>
              <a:buSzPts val="1100"/>
              <a:buChar char="○"/>
            </a:pPr>
            <a:r>
              <a:rPr lang="es-AR" sz="1100"/>
              <a:t>4. Características del paradigma lógico.</a:t>
            </a:r>
            <a:endParaRPr sz="1100"/>
          </a:p>
          <a:p>
            <a:pPr indent="-209550" lvl="2" marL="1143000" rtl="0" algn="just">
              <a:spcBef>
                <a:spcPts val="1000"/>
              </a:spcBef>
              <a:spcAft>
                <a:spcPts val="0"/>
              </a:spcAft>
              <a:buSzPts val="1100"/>
              <a:buChar char="■"/>
            </a:pPr>
            <a:r>
              <a:rPr lang="es-AR" sz="1100"/>
              <a:t>Lógica proposicional. Declaraciones. Backtracking. Inversibilidad.</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idx="1" type="body"/>
          </p:nvPr>
        </p:nvSpPr>
        <p:spPr>
          <a:xfrm>
            <a:off x="2563896" y="273692"/>
            <a:ext cx="8915400" cy="6315794"/>
          </a:xfrm>
          <a:prstGeom prst="rect">
            <a:avLst/>
          </a:prstGeom>
          <a:noFill/>
          <a:ln>
            <a:noFill/>
          </a:ln>
        </p:spPr>
        <p:txBody>
          <a:bodyPr anchorCtr="0" anchor="t" bIns="45700" lIns="91425" spcFirstLastPara="1" rIns="91425" wrap="square" tIns="45700">
            <a:noAutofit/>
          </a:bodyPr>
          <a:lstStyle/>
          <a:p>
            <a:pPr indent="-323850" lvl="0" marL="342900" rtl="0" algn="just">
              <a:spcBef>
                <a:spcPts val="0"/>
              </a:spcBef>
              <a:spcAft>
                <a:spcPts val="0"/>
              </a:spcAft>
              <a:buSzPts val="1100"/>
              <a:buChar char="●"/>
            </a:pPr>
            <a:r>
              <a:rPr lang="es-AR" sz="1100"/>
              <a:t>A. [3 puntos] Enumere 3:</a:t>
            </a:r>
            <a:endParaRPr sz="1100"/>
          </a:p>
          <a:p>
            <a:pPr indent="-266700" lvl="1" marL="742950" rtl="0" algn="just">
              <a:spcBef>
                <a:spcPts val="1000"/>
              </a:spcBef>
              <a:spcAft>
                <a:spcPts val="0"/>
              </a:spcAft>
              <a:buSzPts val="1100"/>
              <a:buChar char="○"/>
            </a:pPr>
            <a:r>
              <a:rPr lang="es-AR" sz="1100"/>
              <a:t>5. Clases de expresiones lambda.</a:t>
            </a:r>
            <a:endParaRPr sz="1100"/>
          </a:p>
          <a:p>
            <a:pPr indent="-209550" lvl="2" marL="1143000" rtl="0" algn="just">
              <a:spcBef>
                <a:spcPts val="1000"/>
              </a:spcBef>
              <a:spcAft>
                <a:spcPts val="0"/>
              </a:spcAft>
              <a:buSzPts val="1100"/>
              <a:buChar char="■"/>
            </a:pPr>
            <a:r>
              <a:rPr lang="es-AR" sz="1100"/>
              <a:t>Identificador o constante (x, 3). Definición de una función (λx.x+1). Aplicación de una función (λ(e1 e2))</a:t>
            </a:r>
            <a:endParaRPr sz="1100"/>
          </a:p>
          <a:p>
            <a:pPr indent="-266700" lvl="1" marL="742950" rtl="0" algn="just">
              <a:spcBef>
                <a:spcPts val="1000"/>
              </a:spcBef>
              <a:spcAft>
                <a:spcPts val="0"/>
              </a:spcAft>
              <a:buSzPts val="1100"/>
              <a:buChar char="○"/>
            </a:pPr>
            <a:r>
              <a:rPr lang="es-AR" sz="1100"/>
              <a:t>6. Elementos de la sintaxis de LP</a:t>
            </a:r>
            <a:endParaRPr sz="1100"/>
          </a:p>
          <a:p>
            <a:pPr indent="-209550" lvl="2" marL="1143000" rtl="0" algn="just">
              <a:spcBef>
                <a:spcPts val="1000"/>
              </a:spcBef>
              <a:spcAft>
                <a:spcPts val="0"/>
              </a:spcAft>
              <a:buSzPts val="1100"/>
              <a:buChar char="■"/>
            </a:pPr>
            <a:r>
              <a:rPr lang="es-AR" sz="1100"/>
              <a:t>Alfabeto o conjunto de caracteres. Identificadores. Operadores. Palabra clave y palabra reservada. Comentario y uso de blancos.</a:t>
            </a:r>
            <a:endParaRPr sz="1100"/>
          </a:p>
          <a:p>
            <a:pPr indent="-266700" lvl="1" marL="742950" rtl="0" algn="just">
              <a:spcBef>
                <a:spcPts val="1000"/>
              </a:spcBef>
              <a:spcAft>
                <a:spcPts val="0"/>
              </a:spcAft>
              <a:buSzPts val="1100"/>
              <a:buChar char="○"/>
            </a:pPr>
            <a:r>
              <a:rPr lang="es-AR" sz="1100"/>
              <a:t>7. Tipos de sintaxis.</a:t>
            </a:r>
            <a:endParaRPr sz="1100"/>
          </a:p>
          <a:p>
            <a:pPr indent="-209550" lvl="2" marL="1143000" rtl="0" algn="just">
              <a:spcBef>
                <a:spcPts val="1000"/>
              </a:spcBef>
              <a:spcAft>
                <a:spcPts val="0"/>
              </a:spcAft>
              <a:buSzPts val="1100"/>
              <a:buChar char="■"/>
            </a:pPr>
            <a:r>
              <a:rPr lang="es-AR" sz="1100"/>
              <a:t>Abstracta. Concreta. Pragmática.</a:t>
            </a:r>
            <a:endParaRPr sz="1100"/>
          </a:p>
          <a:p>
            <a:pPr indent="-266700" lvl="1" marL="742950" rtl="0" algn="just">
              <a:spcBef>
                <a:spcPts val="1000"/>
              </a:spcBef>
              <a:spcAft>
                <a:spcPts val="0"/>
              </a:spcAft>
              <a:buSzPts val="1100"/>
              <a:buChar char="○"/>
            </a:pPr>
            <a:r>
              <a:rPr lang="es-AR" sz="1100"/>
              <a:t>8. Tipos de semántica.</a:t>
            </a:r>
            <a:endParaRPr sz="1100"/>
          </a:p>
          <a:p>
            <a:pPr indent="-209550" lvl="2" marL="1143000" rtl="0" algn="just">
              <a:spcBef>
                <a:spcPts val="1000"/>
              </a:spcBef>
              <a:spcAft>
                <a:spcPts val="0"/>
              </a:spcAft>
              <a:buSzPts val="1100"/>
              <a:buChar char="■"/>
            </a:pPr>
            <a:r>
              <a:rPr lang="es-AR" sz="1100"/>
              <a:t>Axiomática. Denatacional. Operacional.</a:t>
            </a:r>
            <a:endParaRPr sz="1100"/>
          </a:p>
          <a:p>
            <a:pPr indent="-266700" lvl="1" marL="742950" rtl="0" algn="just">
              <a:spcBef>
                <a:spcPts val="1000"/>
              </a:spcBef>
              <a:spcAft>
                <a:spcPts val="0"/>
              </a:spcAft>
              <a:buSzPts val="1100"/>
              <a:buChar char="○"/>
            </a:pPr>
            <a:r>
              <a:rPr lang="es-AR" sz="1100"/>
              <a:t>9.Atributos que caracterizan a una variable.</a:t>
            </a:r>
            <a:endParaRPr sz="1100"/>
          </a:p>
          <a:p>
            <a:pPr indent="-209550" lvl="2" marL="1143000" rtl="0" algn="just">
              <a:spcBef>
                <a:spcPts val="1000"/>
              </a:spcBef>
              <a:spcAft>
                <a:spcPts val="0"/>
              </a:spcAft>
              <a:buSzPts val="1100"/>
              <a:buChar char="■"/>
            </a:pPr>
            <a:r>
              <a:rPr lang="es-AR" sz="1100"/>
              <a:t>Nombre. Alcance. Tipo. L-value. R-value. </a:t>
            </a:r>
            <a:endParaRPr sz="1100"/>
          </a:p>
          <a:p>
            <a:pPr indent="-266700" lvl="1" marL="742950" rtl="0" algn="just">
              <a:spcBef>
                <a:spcPts val="1000"/>
              </a:spcBef>
              <a:spcAft>
                <a:spcPts val="0"/>
              </a:spcAft>
              <a:buSzPts val="1100"/>
              <a:buChar char="○"/>
            </a:pPr>
            <a:r>
              <a:rPr lang="es-AR" sz="1100"/>
              <a:t>10. Momentos de ligadura de L_VALOR.</a:t>
            </a:r>
            <a:endParaRPr sz="1100"/>
          </a:p>
          <a:p>
            <a:pPr indent="-209550" lvl="2" marL="1143000" rtl="0" algn="just">
              <a:spcBef>
                <a:spcPts val="1000"/>
              </a:spcBef>
              <a:spcAft>
                <a:spcPts val="0"/>
              </a:spcAft>
              <a:buSzPts val="1100"/>
              <a:buChar char="■"/>
            </a:pPr>
            <a:r>
              <a:rPr lang="es-AR" sz="1100"/>
              <a:t>Estática. Dinámica (automática o </a:t>
            </a:r>
            <a:r>
              <a:rPr lang="es-AR" sz="1100"/>
              <a:t>explícita</a:t>
            </a:r>
            <a:r>
              <a:rPr lang="es-AR" sz="1100"/>
              <a:t>). Persistente.</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idx="1" type="body"/>
          </p:nvPr>
        </p:nvSpPr>
        <p:spPr>
          <a:xfrm>
            <a:off x="2563896" y="273692"/>
            <a:ext cx="8915400" cy="6315794"/>
          </a:xfrm>
          <a:prstGeom prst="rect">
            <a:avLst/>
          </a:prstGeom>
          <a:noFill/>
          <a:ln>
            <a:noFill/>
          </a:ln>
        </p:spPr>
        <p:txBody>
          <a:bodyPr anchorCtr="0" anchor="t" bIns="45700" lIns="91425" spcFirstLastPara="1" rIns="91425" wrap="square" tIns="45700">
            <a:noAutofit/>
          </a:bodyPr>
          <a:lstStyle/>
          <a:p>
            <a:pPr indent="-323850" lvl="0" marL="342900" rtl="0" algn="just">
              <a:spcBef>
                <a:spcPts val="0"/>
              </a:spcBef>
              <a:spcAft>
                <a:spcPts val="0"/>
              </a:spcAft>
              <a:buSzPts val="1100"/>
              <a:buChar char="●"/>
            </a:pPr>
            <a:r>
              <a:rPr lang="es-AR" sz="1100"/>
              <a:t>B. Ejemplifique:</a:t>
            </a:r>
            <a:endParaRPr sz="1100"/>
          </a:p>
          <a:p>
            <a:pPr indent="-266700" lvl="1" marL="742950" rtl="0" algn="just">
              <a:spcBef>
                <a:spcPts val="1000"/>
              </a:spcBef>
              <a:spcAft>
                <a:spcPts val="0"/>
              </a:spcAft>
              <a:buSzPts val="1100"/>
              <a:buChar char="○"/>
            </a:pPr>
            <a:r>
              <a:rPr lang="es-AR" sz="1100"/>
              <a:t>1. [2 puntos] Resolver un mismo problema en el paradigma funcional y lógico. Ejemplo cantidad de elementos en una lista.</a:t>
            </a:r>
            <a:endParaRPr sz="1100"/>
          </a:p>
          <a:p>
            <a:pPr indent="-209550" lvl="2" marL="1143000" rtl="0" algn="just">
              <a:spcBef>
                <a:spcPts val="1000"/>
              </a:spcBef>
              <a:spcAft>
                <a:spcPts val="0"/>
              </a:spcAft>
              <a:buSzPts val="1100"/>
              <a:buChar char="■"/>
            </a:pPr>
            <a:r>
              <a:rPr lang="es-AR" sz="1100"/>
              <a:t>PROLOG:</a:t>
            </a:r>
            <a:endParaRPr sz="1100"/>
          </a:p>
          <a:p>
            <a:pPr indent="-228600" lvl="3" marL="1600200" rtl="0" algn="just">
              <a:spcBef>
                <a:spcPts val="1000"/>
              </a:spcBef>
              <a:spcAft>
                <a:spcPts val="0"/>
              </a:spcAft>
              <a:buSzPts val="1400"/>
              <a:buNone/>
            </a:pPr>
            <a:r>
              <a:rPr lang="es-AR" sz="1100"/>
              <a:t> longitud([], 0).</a:t>
            </a:r>
            <a:endParaRPr sz="1100"/>
          </a:p>
          <a:p>
            <a:pPr indent="-228600" lvl="3" marL="1600200" rtl="0" algn="just">
              <a:spcBef>
                <a:spcPts val="1000"/>
              </a:spcBef>
              <a:spcAft>
                <a:spcPts val="0"/>
              </a:spcAft>
              <a:buSzPts val="1400"/>
              <a:buNone/>
            </a:pPr>
            <a:r>
              <a:rPr lang="es-AR" sz="1100"/>
              <a:t>longitud([X|Y], N) :- longitud(Y, M),  N = M +1.</a:t>
            </a:r>
            <a:endParaRPr sz="1100"/>
          </a:p>
          <a:p>
            <a:pPr indent="-209550" lvl="2" marL="1143000" rtl="0" algn="just">
              <a:spcBef>
                <a:spcPts val="1000"/>
              </a:spcBef>
              <a:spcAft>
                <a:spcPts val="0"/>
              </a:spcAft>
              <a:buSzPts val="1100"/>
              <a:buChar char="■"/>
            </a:pPr>
            <a:r>
              <a:rPr lang="es-AR" sz="1100"/>
              <a:t>HASKELL:</a:t>
            </a:r>
            <a:endParaRPr sz="1100"/>
          </a:p>
          <a:p>
            <a:pPr indent="-228600" lvl="3" marL="1600200" rtl="0" algn="just">
              <a:spcBef>
                <a:spcPts val="1000"/>
              </a:spcBef>
              <a:spcAft>
                <a:spcPts val="0"/>
              </a:spcAft>
              <a:buSzPts val="1400"/>
              <a:buNone/>
            </a:pPr>
            <a:r>
              <a:rPr lang="es-AR" sz="1100"/>
              <a:t>longitud :: [a] -&gt; Int</a:t>
            </a:r>
            <a:endParaRPr sz="1100"/>
          </a:p>
          <a:p>
            <a:pPr indent="-228600" lvl="3" marL="1600200" rtl="0" algn="just">
              <a:spcBef>
                <a:spcPts val="1000"/>
              </a:spcBef>
              <a:spcAft>
                <a:spcPts val="0"/>
              </a:spcAft>
              <a:buSzPts val="1400"/>
              <a:buNone/>
            </a:pPr>
            <a:r>
              <a:rPr lang="es-AR" sz="1100"/>
              <a:t>longitud [] = 0</a:t>
            </a:r>
            <a:endParaRPr sz="1100"/>
          </a:p>
          <a:p>
            <a:pPr indent="-228600" lvl="3" marL="1600200" rtl="0" algn="just">
              <a:spcBef>
                <a:spcPts val="1000"/>
              </a:spcBef>
              <a:spcAft>
                <a:spcPts val="0"/>
              </a:spcAft>
              <a:buSzPts val="1400"/>
              <a:buNone/>
            </a:pPr>
            <a:r>
              <a:rPr lang="es-AR" sz="1100"/>
              <a:t>longitud (_:xs) = 1  + longitud xs</a:t>
            </a:r>
            <a:endParaRPr sz="1100"/>
          </a:p>
          <a:p>
            <a:pPr indent="-266700" lvl="1" marL="742950" rtl="0" algn="just">
              <a:spcBef>
                <a:spcPts val="1000"/>
              </a:spcBef>
              <a:spcAft>
                <a:spcPts val="0"/>
              </a:spcAft>
              <a:buSzPts val="1100"/>
              <a:buChar char="○"/>
            </a:pPr>
            <a:r>
              <a:rPr lang="es-AR" sz="1100"/>
              <a:t>2. [4 puntos] Diseñe una GIC que controle la parentización. Construya el árbol análisis sintáctico para una palabra de longitud 6.</a:t>
            </a:r>
            <a:endParaRPr sz="1100"/>
          </a:p>
          <a:p>
            <a:pPr indent="-209550" lvl="2" marL="1143000" rtl="0" algn="just">
              <a:spcBef>
                <a:spcPts val="1000"/>
              </a:spcBef>
              <a:spcAft>
                <a:spcPts val="0"/>
              </a:spcAft>
              <a:buSzPts val="1100"/>
              <a:buChar char="■"/>
            </a:pPr>
            <a:r>
              <a:rPr lang="es-AR" sz="1100"/>
              <a:t>S -&gt; (S) | SS | λ</a:t>
            </a:r>
            <a:endParaRPr sz="1100"/>
          </a:p>
          <a:p>
            <a:pPr indent="-209550" lvl="2" marL="1143000" rtl="0" algn="just">
              <a:spcBef>
                <a:spcPts val="1000"/>
              </a:spcBef>
              <a:spcAft>
                <a:spcPts val="0"/>
              </a:spcAft>
              <a:buSzPts val="1100"/>
              <a:buChar char="■"/>
            </a:pPr>
            <a:r>
              <a:rPr lang="es-AR" sz="1100"/>
              <a:t>S =&gt; (S) =&gt; ((S)) =&gt; (((S))) =&gt; ((()))</a:t>
            </a:r>
            <a:endParaRPr sz="1100"/>
          </a:p>
          <a:p>
            <a:pPr indent="-266700" lvl="1" marL="742950" rtl="0" algn="just">
              <a:spcBef>
                <a:spcPts val="1000"/>
              </a:spcBef>
              <a:spcAft>
                <a:spcPts val="0"/>
              </a:spcAft>
              <a:buSzPts val="1100"/>
              <a:buChar char="○"/>
            </a:pPr>
            <a:r>
              <a:rPr lang="es-AR" sz="1100"/>
              <a:t>3. [1 punto] Uso de alias.</a:t>
            </a:r>
            <a:endParaRPr sz="1100"/>
          </a:p>
          <a:p>
            <a:pPr indent="-228600" lvl="2" marL="1143000" rtl="0" algn="just">
              <a:spcBef>
                <a:spcPts val="1000"/>
              </a:spcBef>
              <a:spcAft>
                <a:spcPts val="0"/>
              </a:spcAft>
              <a:buSzPts val="1400"/>
              <a:buNone/>
            </a:pPr>
            <a:r>
              <a:rPr lang="es-AR" sz="1100"/>
              <a:t>int x = 5;</a:t>
            </a:r>
            <a:endParaRPr sz="1100"/>
          </a:p>
          <a:p>
            <a:pPr indent="-228600" lvl="2" marL="1143000" rtl="0" algn="just">
              <a:spcBef>
                <a:spcPts val="1000"/>
              </a:spcBef>
              <a:spcAft>
                <a:spcPts val="0"/>
              </a:spcAft>
              <a:buSzPts val="1400"/>
              <a:buNone/>
            </a:pPr>
            <a:r>
              <a:rPr lang="es-AR" sz="1100"/>
              <a:t>int *p = &amp;x;</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2016-08-21T14:39:29Z</dcterms:created>
  <dc:creator>Pablo Pandolfo</dc:creator>
</cp:coreProperties>
</file>