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</p:sldIdLst>
  <p:sldSz cy="6858000" cx="12192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Merriweather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6" roundtripDataSignature="AMtx7mhd6nDZZ1518qisePQ0ZfTrF4hM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Merriweather-bold.fntdata"/><Relationship Id="rId12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Merriweather-boldItalic.fntdata"/><Relationship Id="rId14" Type="http://schemas.openxmlformats.org/officeDocument/2006/relationships/font" Target="fonts/Merriweather-italic.fntdata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A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ee6201fca8_1_4"/>
          <p:cNvSpPr/>
          <p:nvPr/>
        </p:nvSpPr>
        <p:spPr>
          <a:xfrm>
            <a:off x="-167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5" name="Google Shape;15;gee6201fca8_1_4"/>
          <p:cNvSpPr txBox="1"/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gee6201fca8_1_4"/>
          <p:cNvSpPr txBox="1"/>
          <p:nvPr>
            <p:ph idx="1" type="subTitle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" name="Google Shape;17;gee6201fca8_1_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ee6201fca8_1_49"/>
          <p:cNvSpPr txBox="1"/>
          <p:nvPr>
            <p:ph hasCustomPrompt="1" type="title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gee6201fca8_1_49"/>
          <p:cNvSpPr txBox="1"/>
          <p:nvPr>
            <p:ph idx="1" type="body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" name="Google Shape;61;gee6201fca8_1_4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e6201fca8_1_5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ee6201fca8_1_55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66" name="Google Shape;66;gee6201fca8_1_55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 algn="l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 algn="l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 algn="l">
              <a:spcBef>
                <a:spcPts val="1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 algn="l">
              <a:spcBef>
                <a:spcPts val="10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67" name="Google Shape;67;gee6201fca8_1_55"/>
          <p:cNvSpPr txBox="1"/>
          <p:nvPr>
            <p:ph idx="10" type="dt"/>
          </p:nvPr>
        </p:nvSpPr>
        <p:spPr>
          <a:xfrm>
            <a:off x="10361612" y="6130437"/>
            <a:ext cx="1146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gee6201fca8_1_55"/>
          <p:cNvSpPr txBox="1"/>
          <p:nvPr>
            <p:ph idx="11" type="ftr"/>
          </p:nvPr>
        </p:nvSpPr>
        <p:spPr>
          <a:xfrm>
            <a:off x="2589212" y="6135808"/>
            <a:ext cx="7620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gee6201fca8_1_55"/>
          <p:cNvSpPr/>
          <p:nvPr/>
        </p:nvSpPr>
        <p:spPr>
          <a:xfrm flipH="1" rot="10800000">
            <a:off x="-4189" y="714372"/>
            <a:ext cx="1588529" cy="507300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ee6201fca8_1_55"/>
          <p:cNvSpPr txBox="1"/>
          <p:nvPr>
            <p:ph idx="12" type="sldNum"/>
          </p:nvPr>
        </p:nvSpPr>
        <p:spPr>
          <a:xfrm>
            <a:off x="531812" y="787782"/>
            <a:ext cx="77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ee6201fca8_1_9"/>
          <p:cNvSpPr/>
          <p:nvPr/>
        </p:nvSpPr>
        <p:spPr>
          <a:xfrm>
            <a:off x="0" y="64132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0" name="Google Shape;20;gee6201fca8_1_9"/>
          <p:cNvSpPr/>
          <p:nvPr/>
        </p:nvSpPr>
        <p:spPr>
          <a:xfrm>
            <a:off x="0" y="0"/>
            <a:ext cx="12192029" cy="5863987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" name="Google Shape;21;gee6201fca8_1_9"/>
          <p:cNvSpPr txBox="1"/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" name="Google Shape;22;gee6201fca8_1_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ee6201fca8_1_14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gee6201fca8_1_14"/>
          <p:cNvSpPr/>
          <p:nvPr/>
        </p:nvSpPr>
        <p:spPr>
          <a:xfrm>
            <a:off x="0" y="58833"/>
            <a:ext cx="5751356" cy="5865687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6" name="Google Shape;26;gee6201fca8_1_14"/>
          <p:cNvSpPr/>
          <p:nvPr/>
        </p:nvSpPr>
        <p:spPr>
          <a:xfrm>
            <a:off x="-167" y="0"/>
            <a:ext cx="5755723" cy="5860653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7" name="Google Shape;27;gee6201fca8_1_14"/>
          <p:cNvSpPr txBox="1"/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gee6201fca8_1_14"/>
          <p:cNvSpPr txBox="1"/>
          <p:nvPr>
            <p:ph idx="1" type="body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29" name="Google Shape;29;gee6201fca8_1_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ee6201fca8_1_21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gee6201fca8_1_21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gee6201fca8_1_21"/>
          <p:cNvSpPr txBox="1"/>
          <p:nvPr>
            <p:ph idx="1" type="body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4" name="Google Shape;34;gee6201fca8_1_21"/>
          <p:cNvSpPr txBox="1"/>
          <p:nvPr>
            <p:ph idx="2" type="body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5" name="Google Shape;35;gee6201fca8_1_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ee6201fca8_1_27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gee6201fca8_1_27"/>
          <p:cNvSpPr txBox="1"/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gee6201fca8_1_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ee6201fca8_1_31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gee6201fca8_1_31"/>
          <p:cNvSpPr txBox="1"/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gee6201fca8_1_31"/>
          <p:cNvSpPr txBox="1"/>
          <p:nvPr>
            <p:ph idx="1" type="body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4" name="Google Shape;44;gee6201fca8_1_3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ee6201fca8_1_36"/>
          <p:cNvSpPr txBox="1"/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7" name="Google Shape;47;gee6201fca8_1_3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ee6201fca8_1_3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ee6201fca8_1_39"/>
          <p:cNvSpPr txBox="1"/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gee6201fca8_1_39"/>
          <p:cNvSpPr txBox="1"/>
          <p:nvPr>
            <p:ph idx="1" type="subTitle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2" name="Google Shape;52;gee6201fca8_1_39"/>
          <p:cNvSpPr txBox="1"/>
          <p:nvPr>
            <p:ph idx="2" type="body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3" name="Google Shape;53;gee6201fca8_1_3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ee6201fca8_1_45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ee6201fca8_1_45"/>
          <p:cNvSpPr txBox="1"/>
          <p:nvPr>
            <p:ph idx="1" type="body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7" name="Google Shape;57;gee6201fca8_1_4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ee6201fca8_1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11" name="Google Shape;11;gee6201fca8_1_0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" name="Google Shape;12;gee6201fca8_1_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"/>
          <p:cNvSpPr txBox="1"/>
          <p:nvPr>
            <p:ph type="title"/>
          </p:nvPr>
        </p:nvSpPr>
        <p:spPr>
          <a:xfrm>
            <a:off x="2592925" y="72570"/>
            <a:ext cx="8911687" cy="89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</a:pPr>
            <a:r>
              <a:rPr b="1" lang="es-AR" sz="2000"/>
              <a:t>Universidad de Belgrano</a:t>
            </a:r>
            <a:br>
              <a:rPr b="1" lang="es-AR" sz="2000"/>
            </a:br>
            <a:r>
              <a:rPr b="1" lang="es-AR" sz="2000"/>
              <a:t>Lenguajes de Programación </a:t>
            </a:r>
            <a:br>
              <a:rPr b="1" lang="es-AR" sz="2000"/>
            </a:br>
            <a:r>
              <a:rPr b="1" lang="es-AR" sz="2000"/>
              <a:t>Examen Recuperatorio (2018)</a:t>
            </a:r>
            <a:endParaRPr/>
          </a:p>
        </p:txBody>
      </p:sp>
      <p:sp>
        <p:nvSpPr>
          <p:cNvPr id="76" name="Google Shape;76;p1"/>
          <p:cNvSpPr txBox="1"/>
          <p:nvPr>
            <p:ph idx="1" type="body"/>
          </p:nvPr>
        </p:nvSpPr>
        <p:spPr>
          <a:xfrm>
            <a:off x="2578410" y="1188092"/>
            <a:ext cx="8915400" cy="5275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3429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AR" sz="1100"/>
              <a:t>A. [5 puntos] Enumere 3:</a:t>
            </a:r>
            <a:endParaRPr sz="1100"/>
          </a:p>
          <a:p>
            <a:pPr indent="-241300" lvl="1" marL="742950" rtl="0" algn="just"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s-AR" sz="1100"/>
              <a:t>1. Lenguajes creados en la década del 80. </a:t>
            </a:r>
            <a:endParaRPr sz="1100"/>
          </a:p>
          <a:p>
            <a:pPr indent="-241300" lvl="1" marL="742950" rtl="0" algn="just"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s-AR" sz="1100"/>
              <a:t>2.  Características que contribuyen a la legibilidad.</a:t>
            </a:r>
            <a:endParaRPr sz="1100"/>
          </a:p>
          <a:p>
            <a:pPr indent="-241300" lvl="1" marL="742950" rtl="0" algn="just"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s-AR" sz="1100"/>
              <a:t>3. Producciones de la sintaxis básica de Prolog.</a:t>
            </a:r>
            <a:endParaRPr sz="1100"/>
          </a:p>
          <a:p>
            <a:pPr indent="-241300" lvl="1" marL="742950" rtl="0" algn="just"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s-AR" sz="1100"/>
              <a:t>4. Atributos de una rutina.</a:t>
            </a:r>
            <a:endParaRPr sz="1100"/>
          </a:p>
          <a:p>
            <a:pPr indent="-241300" lvl="1" marL="742950" rtl="0" algn="just"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s-AR" sz="1100"/>
              <a:t>5. Partes de una GIC.</a:t>
            </a:r>
            <a:endParaRPr sz="1100"/>
          </a:p>
          <a:p>
            <a:pPr indent="-298450" lvl="0" marL="342900" rtl="0" algn="just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s-AR" sz="1100"/>
              <a:t>B. Ejemplifique:</a:t>
            </a:r>
            <a:endParaRPr sz="1100"/>
          </a:p>
          <a:p>
            <a:pPr indent="-241300" lvl="1" marL="742950" rtl="0" algn="just"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s-AR" sz="1100"/>
              <a:t>1. [1 punto] Dada la siguiente BD en Prolog: edad(a, 23). edad(b, 14). edad(c, 21). Resolver  persona_mayor_edad(P).</a:t>
            </a:r>
            <a:endParaRPr sz="1100"/>
          </a:p>
          <a:p>
            <a:pPr indent="-241300" lvl="1" marL="742950" rtl="0" algn="just"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s-AR" sz="1100"/>
              <a:t>2. [1 punto] Implementar en LISP una función que reciba 3 argumentos enteros: los dos primeros se suman y su resultado se comprueba si es mayor o no al tercer argumento. Ejemplo:  (suma-mayor-que 1 4 3) retornará T.</a:t>
            </a:r>
            <a:endParaRPr sz="1100"/>
          </a:p>
          <a:p>
            <a:pPr indent="-241300" lvl="1" marL="742950" rtl="0" algn="just"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s-AR" sz="1100"/>
              <a:t>2. [3 puntos] Diseñe una GIC para el lenguaje Colchita. Construya el árbol análisis sintáctico para la palabra: c(g(r1),r2).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"/>
          <p:cNvSpPr txBox="1"/>
          <p:nvPr>
            <p:ph idx="1" type="body"/>
          </p:nvPr>
        </p:nvSpPr>
        <p:spPr>
          <a:xfrm>
            <a:off x="2563896" y="273691"/>
            <a:ext cx="8915400" cy="6359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8450" lvl="0" marL="342900" rtl="0" algn="just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AR" sz="1100"/>
              <a:t>A.  Enumere:</a:t>
            </a:r>
            <a:endParaRPr sz="1100"/>
          </a:p>
          <a:p>
            <a:pPr indent="-241300" lvl="1" marL="742950" rtl="0" algn="just"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s-AR" sz="1100"/>
              <a:t>1.  Eiffel, Oberon, C++, Miranda, Haskell.</a:t>
            </a:r>
            <a:endParaRPr sz="1100"/>
          </a:p>
          <a:p>
            <a:pPr indent="-241300" lvl="1" marL="742950" rtl="0" algn="just"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s-AR" sz="1100"/>
              <a:t>2. Simplicidad, Ortogonalidad, Estructuras de control y de datos, consideraciones sobre la sintaxis.</a:t>
            </a:r>
            <a:endParaRPr sz="1100"/>
          </a:p>
          <a:p>
            <a:pPr indent="-241300" lvl="1" marL="742950" rtl="0" algn="just"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s-AR" sz="1100"/>
              <a:t>3.  &lt;hecho&gt; -&gt; &lt;término&gt;     &lt;regla&gt; -&gt; &lt;término&gt; :- &lt;</a:t>
            </a:r>
            <a:r>
              <a:rPr lang="es-AR" sz="1100"/>
              <a:t>término</a:t>
            </a:r>
            <a:r>
              <a:rPr lang="es-AR" sz="1100"/>
              <a:t>&gt;.      &lt;consulta&gt; -&gt; &lt;términos&gt;</a:t>
            </a:r>
            <a:endParaRPr sz="1100"/>
          </a:p>
          <a:p>
            <a:pPr indent="-241300" lvl="1" marL="742950" rtl="0" algn="just"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s-AR" sz="1100"/>
              <a:t>4.  nombre, parámetros formales, parámetros actuales.</a:t>
            </a:r>
            <a:endParaRPr sz="1100"/>
          </a:p>
          <a:p>
            <a:pPr indent="-241300" lvl="1" marL="742950" rtl="0" algn="just"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s-AR" sz="1100"/>
              <a:t>5.  terminales, no terminales, axioma, producciones.</a:t>
            </a:r>
            <a:endParaRPr sz="1100"/>
          </a:p>
          <a:p>
            <a:pPr indent="-298450" lvl="0" marL="342900" rtl="0" algn="just">
              <a:spcBef>
                <a:spcPts val="1000"/>
              </a:spcBef>
              <a:spcAft>
                <a:spcPts val="0"/>
              </a:spcAft>
              <a:buSzPts val="1100"/>
              <a:buChar char="●"/>
            </a:pPr>
            <a:r>
              <a:rPr lang="es-AR" sz="1100"/>
              <a:t>B. Ejemplifique:</a:t>
            </a:r>
            <a:endParaRPr sz="1100"/>
          </a:p>
          <a:p>
            <a:pPr indent="-241300" lvl="1" marL="742950" rtl="0" algn="just"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s-AR" sz="1100"/>
              <a:t>1.  persona_mayor_edad(P) :- persona(P), edad(P, E), E&gt;18.</a:t>
            </a:r>
            <a:endParaRPr sz="1100"/>
          </a:p>
          <a:p>
            <a:pPr indent="-241300" lvl="1" marL="742950" rtl="0" algn="just"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s-AR" sz="1100"/>
              <a:t>2. (defun suma-mayor-que (x y z) (&gt; (+ x y) z))</a:t>
            </a:r>
            <a:endParaRPr sz="1100"/>
          </a:p>
          <a:p>
            <a:pPr indent="-241300" lvl="1" marL="742950" rtl="0" algn="just">
              <a:spcBef>
                <a:spcPts val="1000"/>
              </a:spcBef>
              <a:spcAft>
                <a:spcPts val="0"/>
              </a:spcAft>
              <a:buSzPts val="1100"/>
              <a:buChar char="○"/>
            </a:pPr>
            <a:r>
              <a:rPr lang="es-AR" sz="1100"/>
              <a:t>3.  S -&gt; c(S, S) | g(S) | r1 | r2</a:t>
            </a:r>
            <a:endParaRPr sz="1100"/>
          </a:p>
          <a:p>
            <a:pPr indent="-184150" lvl="2" marL="1143000" rtl="0" algn="just">
              <a:spcBef>
                <a:spcPts val="1000"/>
              </a:spcBef>
              <a:spcAft>
                <a:spcPts val="0"/>
              </a:spcAft>
              <a:buSzPts val="1100"/>
              <a:buChar char="■"/>
            </a:pPr>
            <a:r>
              <a:rPr lang="es-AR" sz="1100"/>
              <a:t> S =&gt; c(S, S) =&gt; c(g(S), S) =&gt; c(g(r1), S) =&gt; c(g(r1), r2)</a:t>
            </a:r>
            <a:endParaRPr sz="1100"/>
          </a:p>
          <a:p>
            <a:pPr indent="-228600" lvl="0" marL="342900" rtl="0" algn="just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2016-08-21T14:39:29Z</dcterms:created>
  <dc:creator>Pablo Pandolfo</dc:creator>
</cp:coreProperties>
</file>