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256" r:id="rId2"/>
    <p:sldId id="341" r:id="rId3"/>
    <p:sldId id="319" r:id="rId4"/>
    <p:sldId id="320" r:id="rId5"/>
    <p:sldId id="321" r:id="rId6"/>
    <p:sldId id="322" r:id="rId7"/>
    <p:sldId id="323" r:id="rId8"/>
    <p:sldId id="324" r:id="rId9"/>
    <p:sldId id="325" r:id="rId10"/>
    <p:sldId id="326" r:id="rId11"/>
    <p:sldId id="327" r:id="rId12"/>
    <p:sldId id="328" r:id="rId13"/>
    <p:sldId id="329" r:id="rId14"/>
    <p:sldId id="334" r:id="rId15"/>
    <p:sldId id="335" r:id="rId16"/>
    <p:sldId id="336" r:id="rId17"/>
    <p:sldId id="337" r:id="rId18"/>
    <p:sldId id="338" r:id="rId19"/>
    <p:sldId id="331" r:id="rId20"/>
    <p:sldId id="332" r:id="rId21"/>
    <p:sldId id="342" r:id="rId22"/>
    <p:sldId id="333" r:id="rId23"/>
  </p:sldIdLst>
  <p:sldSz cx="12192000" cy="6858000"/>
  <p:notesSz cx="6858000"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0E8E7"/>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0221" autoAdjust="0"/>
  </p:normalViewPr>
  <p:slideViewPr>
    <p:cSldViewPr snapToGrid="0">
      <p:cViewPr varScale="1">
        <p:scale>
          <a:sx n="106" d="100"/>
          <a:sy n="106" d="100"/>
        </p:scale>
        <p:origin x="-858" y="-96"/>
      </p:cViewPr>
      <p:guideLst>
        <p:guide orient="horz" pos="2160"/>
        <p:guide pos="3840"/>
      </p:guideLst>
    </p:cSldViewPr>
  </p:slideViewPr>
  <p:notesTextViewPr>
    <p:cViewPr>
      <p:scale>
        <a:sx n="75" d="100"/>
        <a:sy n="7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96332"/>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96332"/>
          </a:xfrm>
          <a:prstGeom prst="rect">
            <a:avLst/>
          </a:prstGeom>
        </p:spPr>
        <p:txBody>
          <a:bodyPr vert="horz" lIns="91440" tIns="45720" rIns="91440" bIns="45720" rtlCol="0"/>
          <a:lstStyle>
            <a:lvl1pPr algn="r">
              <a:defRPr sz="1200"/>
            </a:lvl1pPr>
          </a:lstStyle>
          <a:p>
            <a:fld id="{788B3234-5EA4-4AD1-8A1F-87531F325455}" type="datetimeFigureOut">
              <a:rPr lang="es-AR" smtClean="0"/>
              <a:t>15/11/2017</a:t>
            </a:fld>
            <a:endParaRPr lang="es-AR"/>
          </a:p>
        </p:txBody>
      </p:sp>
      <p:sp>
        <p:nvSpPr>
          <p:cNvPr id="4" name="3 Marcador de pie de página"/>
          <p:cNvSpPr>
            <a:spLocks noGrp="1"/>
          </p:cNvSpPr>
          <p:nvPr>
            <p:ph type="ftr" sz="quarter" idx="2"/>
          </p:nvPr>
        </p:nvSpPr>
        <p:spPr>
          <a:xfrm>
            <a:off x="0" y="9428583"/>
            <a:ext cx="2971800" cy="496332"/>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9428583"/>
            <a:ext cx="2971800" cy="496332"/>
          </a:xfrm>
          <a:prstGeom prst="rect">
            <a:avLst/>
          </a:prstGeom>
        </p:spPr>
        <p:txBody>
          <a:bodyPr vert="horz" lIns="91440" tIns="45720" rIns="91440" bIns="45720" rtlCol="0" anchor="b"/>
          <a:lstStyle>
            <a:lvl1pPr algn="r">
              <a:defRPr sz="1200"/>
            </a:lvl1pPr>
          </a:lstStyle>
          <a:p>
            <a:fld id="{2CFFF3E0-7A4A-4785-A90E-D0A7373A9AC4}" type="slidenum">
              <a:rPr lang="es-AR" smtClean="0"/>
              <a:t>‹Nº›</a:t>
            </a:fld>
            <a:endParaRPr lang="es-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98056"/>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98056"/>
          </a:xfrm>
          <a:prstGeom prst="rect">
            <a:avLst/>
          </a:prstGeom>
        </p:spPr>
        <p:txBody>
          <a:bodyPr vert="horz" lIns="91440" tIns="45720" rIns="91440" bIns="45720" rtlCol="0"/>
          <a:lstStyle>
            <a:lvl1pPr algn="r">
              <a:defRPr sz="1200"/>
            </a:lvl1pPr>
          </a:lstStyle>
          <a:p>
            <a:fld id="{33B28581-4DA6-4B53-824F-F7911C62D2F7}" type="datetimeFigureOut">
              <a:rPr lang="es-AR" smtClean="0"/>
              <a:pPr/>
              <a:t>15/11/2017</a:t>
            </a:fld>
            <a:endParaRPr lang="es-AR"/>
          </a:p>
        </p:txBody>
      </p:sp>
      <p:sp>
        <p:nvSpPr>
          <p:cNvPr id="4" name="Marcador de imagen de diapositiva 3"/>
          <p:cNvSpPr>
            <a:spLocks noGrp="1" noRot="1" noChangeAspect="1"/>
          </p:cNvSpPr>
          <p:nvPr>
            <p:ph type="sldImg" idx="2"/>
          </p:nvPr>
        </p:nvSpPr>
        <p:spPr>
          <a:xfrm>
            <a:off x="452438" y="1241425"/>
            <a:ext cx="5953125" cy="3349625"/>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777194"/>
            <a:ext cx="5486400" cy="3908614"/>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9428584"/>
            <a:ext cx="2971800" cy="49805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9428584"/>
            <a:ext cx="2971800" cy="498055"/>
          </a:xfrm>
          <a:prstGeom prst="rect">
            <a:avLst/>
          </a:prstGeom>
        </p:spPr>
        <p:txBody>
          <a:bodyPr vert="horz" lIns="91440" tIns="45720" rIns="91440" bIns="45720" rtlCol="0" anchor="b"/>
          <a:lstStyle>
            <a:lvl1pPr algn="r">
              <a:defRPr sz="1200"/>
            </a:lvl1pPr>
          </a:lstStyle>
          <a:p>
            <a:fld id="{D0199533-37DC-4A90-9D9B-C40B3DF07489}" type="slidenum">
              <a:rPr lang="es-AR" smtClean="0"/>
              <a:pPr/>
              <a:t>‹Nº›</a:t>
            </a:fld>
            <a:endParaRPr lang="es-AR"/>
          </a:p>
        </p:txBody>
      </p:sp>
    </p:spTree>
    <p:extLst>
      <p:ext uri="{BB962C8B-B14F-4D97-AF65-F5344CB8AC3E}">
        <p14:creationId xmlns:p14="http://schemas.microsoft.com/office/powerpoint/2010/main" xmlns="" val="390220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5" name="Footer Placeholder 4"/>
          <p:cNvSpPr>
            <a:spLocks noGrp="1"/>
          </p:cNvSpPr>
          <p:nvPr>
            <p:ph type="ftr" sz="quarter" idx="11"/>
          </p:nvPr>
        </p:nvSpPr>
        <p:spPr/>
        <p:txBody>
          <a:bodyPr/>
          <a:lstStyle/>
          <a:p>
            <a:endParaRPr lang="es-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2589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305363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5" name="Footer Placeholder 4"/>
          <p:cNvSpPr>
            <a:spLocks noGrp="1"/>
          </p:cNvSpPr>
          <p:nvPr>
            <p:ph type="ftr" sz="quarter" idx="11"/>
          </p:nvPr>
        </p:nvSpPr>
        <p:spPr/>
        <p:txBody>
          <a:bodyPr/>
          <a:lstStyle/>
          <a:p>
            <a:endParaRPr lang="es-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67F4C6-9DA3-4746-9AA0-0C88956CF241}" type="slidenum">
              <a:rPr lang="es-AR" smtClean="0"/>
              <a:pPr/>
              <a:t>‹Nº›</a:t>
            </a:fld>
            <a:endParaRPr lang="es-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569391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3156198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6" name="Footer Placeholder 5"/>
          <p:cNvSpPr>
            <a:spLocks noGrp="1"/>
          </p:cNvSpPr>
          <p:nvPr>
            <p:ph type="ftr" sz="quarter" idx="11"/>
          </p:nvPr>
        </p:nvSpPr>
        <p:spPr/>
        <p:txBody>
          <a:bodyPr/>
          <a:lstStyle/>
          <a:p>
            <a:endParaRPr lang="es-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778166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429662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87319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8070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420224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76376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6" name="Footer Placeholder 5"/>
          <p:cNvSpPr>
            <a:spLocks noGrp="1"/>
          </p:cNvSpPr>
          <p:nvPr>
            <p:ph type="ftr" sz="quarter" idx="11"/>
          </p:nvPr>
        </p:nvSpPr>
        <p:spPr/>
        <p:txBody>
          <a:bodyPr/>
          <a:lstStyle/>
          <a:p>
            <a:endParaRPr lang="es-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403807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8" name="Footer Placeholder 7"/>
          <p:cNvSpPr>
            <a:spLocks noGrp="1"/>
          </p:cNvSpPr>
          <p:nvPr>
            <p:ph type="ftr" sz="quarter" idx="11"/>
          </p:nvPr>
        </p:nvSpPr>
        <p:spPr/>
        <p:txBody>
          <a:bodyPr/>
          <a:lstStyle/>
          <a:p>
            <a:endParaRPr lang="es-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44533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4" name="Footer Placeholder 3"/>
          <p:cNvSpPr>
            <a:spLocks noGrp="1"/>
          </p:cNvSpPr>
          <p:nvPr>
            <p:ph type="ftr" sz="quarter" idx="11"/>
          </p:nvPr>
        </p:nvSpPr>
        <p:spPr/>
        <p:txBody>
          <a:bodyPr/>
          <a:lstStyle/>
          <a:p>
            <a:endParaRPr lang="es-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393359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3" name="Footer Placeholder 2"/>
          <p:cNvSpPr>
            <a:spLocks noGrp="1"/>
          </p:cNvSpPr>
          <p:nvPr>
            <p:ph type="ftr" sz="quarter" idx="11"/>
          </p:nvPr>
        </p:nvSpPr>
        <p:spPr/>
        <p:txBody>
          <a:bodyPr/>
          <a:lstStyle/>
          <a:p>
            <a:endParaRPr lang="es-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685351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380281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15/11/2017</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355518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8EB66C-7431-427E-BF9B-0AD6D6BFB1A7}" type="datetimeFigureOut">
              <a:rPr lang="es-AR" smtClean="0"/>
              <a:pPr/>
              <a:t>15/11/2017</a:t>
            </a:fld>
            <a:endParaRPr lang="es-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9977903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rvicios.infoleg.gob.ar/infolegInternet/anexos/230000-234999/233667/norma.htm" TargetMode="External"/><Relationship Id="rId2" Type="http://schemas.openxmlformats.org/officeDocument/2006/relationships/hyperlink" Target="http://www.infoleg.gob.ar/infolegInternet/anexos/175000-179999/175694/norma.htm" TargetMode="External"/><Relationship Id="rId1" Type="http://schemas.openxmlformats.org/officeDocument/2006/relationships/slideLayout" Target="../slideLayouts/slideLayout2.xml"/><Relationship Id="rId4" Type="http://schemas.openxmlformats.org/officeDocument/2006/relationships/hyperlink" Target="https://www.w3.org/TR/WCAG2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desarrollosocial.gob.ar/accesibilida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3.org/standards/" TargetMode="External"/><Relationship Id="rId2" Type="http://schemas.openxmlformats.org/officeDocument/2006/relationships/hyperlink" Target="https://www.w3.org/Consortiu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95440" y="1347887"/>
            <a:ext cx="9430872" cy="1323595"/>
          </a:xfrm>
        </p:spPr>
        <p:txBody>
          <a:bodyPr>
            <a:noAutofit/>
          </a:bodyPr>
          <a:lstStyle/>
          <a:p>
            <a:r>
              <a:rPr lang="es-AR" sz="2000" b="1" dirty="0">
                <a:latin typeface="+mn-lt"/>
                <a:cs typeface="Arial" pitchFamily="34" charset="0"/>
              </a:rPr>
              <a:t/>
            </a:r>
            <a:br>
              <a:rPr lang="es-AR" sz="2000" b="1" dirty="0">
                <a:latin typeface="+mn-lt"/>
                <a:cs typeface="Arial" pitchFamily="34" charset="0"/>
              </a:rPr>
            </a:br>
            <a:r>
              <a:rPr lang="es-AR" sz="2000" b="1" dirty="0">
                <a:latin typeface="+mn-lt"/>
                <a:cs typeface="Arial" pitchFamily="34" charset="0"/>
              </a:rPr>
              <a:t/>
            </a:r>
            <a:br>
              <a:rPr lang="es-AR" sz="2000" b="1" dirty="0">
                <a:latin typeface="+mn-lt"/>
                <a:cs typeface="Arial" pitchFamily="34" charset="0"/>
              </a:rPr>
            </a:br>
            <a:r>
              <a:rPr lang="es-AR" sz="2000" b="1" dirty="0">
                <a:latin typeface="+mn-lt"/>
                <a:cs typeface="Arial" pitchFamily="34" charset="0"/>
              </a:rPr>
              <a:t/>
            </a:r>
            <a:br>
              <a:rPr lang="es-AR" sz="2000" b="1" dirty="0">
                <a:latin typeface="+mn-lt"/>
                <a:cs typeface="Arial" pitchFamily="34" charset="0"/>
              </a:rPr>
            </a:br>
            <a:r>
              <a:rPr lang="es-AR" sz="2000" b="1" dirty="0">
                <a:latin typeface="+mn-lt"/>
                <a:cs typeface="Arial" pitchFamily="34" charset="0"/>
              </a:rPr>
              <a:t/>
            </a:r>
            <a:br>
              <a:rPr lang="es-AR" sz="2000" b="1" dirty="0">
                <a:latin typeface="+mn-lt"/>
                <a:cs typeface="Arial" pitchFamily="34" charset="0"/>
              </a:rPr>
            </a:br>
            <a:r>
              <a:rPr lang="es-AR" sz="2000" b="1" dirty="0">
                <a:latin typeface="+mn-lt"/>
                <a:cs typeface="Arial" pitchFamily="34" charset="0"/>
              </a:rPr>
              <a:t/>
            </a:r>
            <a:br>
              <a:rPr lang="es-AR" sz="2000" b="1" dirty="0">
                <a:latin typeface="+mn-lt"/>
                <a:cs typeface="Arial" pitchFamily="34" charset="0"/>
              </a:rPr>
            </a:br>
            <a:r>
              <a:rPr lang="es-AR" sz="3200" b="1" dirty="0">
                <a:latin typeface="+mn-lt"/>
                <a:cs typeface="Arial" pitchFamily="34" charset="0"/>
              </a:rPr>
              <a:t>“Herramienta de Accesibilidad Web – ARWeb</a:t>
            </a:r>
            <a:r>
              <a:rPr lang="es-AR" sz="3200" b="1" dirty="0" smtClean="0">
                <a:latin typeface="+mn-lt"/>
                <a:cs typeface="Arial" pitchFamily="34" charset="0"/>
              </a:rPr>
              <a:t>”</a:t>
            </a:r>
            <a:endParaRPr lang="es-AR" sz="2000" b="1" dirty="0">
              <a:latin typeface="+mn-lt"/>
              <a:cs typeface="Arial" pitchFamily="34" charset="0"/>
            </a:endParaRPr>
          </a:p>
        </p:txBody>
      </p:sp>
      <p:sp>
        <p:nvSpPr>
          <p:cNvPr id="5" name="4 Subtítulo"/>
          <p:cNvSpPr>
            <a:spLocks noGrp="1"/>
          </p:cNvSpPr>
          <p:nvPr>
            <p:ph type="subTitle" idx="1"/>
          </p:nvPr>
        </p:nvSpPr>
        <p:spPr>
          <a:xfrm>
            <a:off x="2155041" y="5206091"/>
            <a:ext cx="9489200" cy="1380825"/>
          </a:xfrm>
        </p:spPr>
        <p:txBody>
          <a:bodyPr>
            <a:noAutofit/>
          </a:bodyPr>
          <a:lstStyle/>
          <a:p>
            <a:pPr algn="ctr"/>
            <a:r>
              <a:rPr lang="es-AR" sz="2000" dirty="0">
                <a:solidFill>
                  <a:schemeClr val="tx1">
                    <a:lumMod val="85000"/>
                    <a:lumOff val="15000"/>
                  </a:schemeClr>
                </a:solidFill>
                <a:cs typeface="Arial" pitchFamily="34" charset="0"/>
              </a:rPr>
              <a:t>16 </a:t>
            </a:r>
            <a:r>
              <a:rPr lang="x-none" sz="2000" dirty="0">
                <a:solidFill>
                  <a:schemeClr val="tx1">
                    <a:lumMod val="85000"/>
                    <a:lumOff val="15000"/>
                  </a:schemeClr>
                </a:solidFill>
                <a:cs typeface="Arial" pitchFamily="34" charset="0"/>
              </a:rPr>
              <a:t>de</a:t>
            </a:r>
            <a:r>
              <a:rPr lang="es-AR" sz="2000" dirty="0">
                <a:solidFill>
                  <a:schemeClr val="tx1">
                    <a:lumMod val="85000"/>
                    <a:lumOff val="15000"/>
                  </a:schemeClr>
                </a:solidFill>
                <a:cs typeface="Arial" pitchFamily="34" charset="0"/>
              </a:rPr>
              <a:t> noviembre</a:t>
            </a:r>
            <a:r>
              <a:rPr lang="x-none" sz="2000" dirty="0">
                <a:solidFill>
                  <a:schemeClr val="tx1">
                    <a:lumMod val="85000"/>
                    <a:lumOff val="15000"/>
                  </a:schemeClr>
                </a:solidFill>
                <a:cs typeface="Arial" pitchFamily="34" charset="0"/>
              </a:rPr>
              <a:t> de 2017</a:t>
            </a:r>
            <a:r>
              <a:rPr lang="x-none" sz="2000" b="1" dirty="0">
                <a:solidFill>
                  <a:schemeClr val="tx1">
                    <a:lumMod val="85000"/>
                    <a:lumOff val="15000"/>
                  </a:schemeClr>
                </a:solidFill>
                <a:cs typeface="Arial" pitchFamily="34" charset="0"/>
              </a:rPr>
              <a:t> </a:t>
            </a:r>
            <a:endParaRPr lang="es-AR" sz="2000" dirty="0">
              <a:solidFill>
                <a:schemeClr val="tx1">
                  <a:lumMod val="85000"/>
                  <a:lumOff val="15000"/>
                </a:schemeClr>
              </a:solidFill>
              <a:cs typeface="Arial" pitchFamily="34" charset="0"/>
            </a:endParaRPr>
          </a:p>
          <a:p>
            <a:pPr algn="ctr"/>
            <a:r>
              <a:rPr lang="x-none" sz="2400" b="1" dirty="0">
                <a:solidFill>
                  <a:schemeClr val="tx1">
                    <a:lumMod val="85000"/>
                    <a:lumOff val="15000"/>
                  </a:schemeClr>
                </a:solidFill>
                <a:cs typeface="Arial" pitchFamily="34" charset="0"/>
              </a:rPr>
              <a:t>UNIVERSIDAD ARGENTINA DE LA EMPRESA</a:t>
            </a:r>
            <a:endParaRPr lang="es-AR" sz="2400" dirty="0">
              <a:solidFill>
                <a:schemeClr val="tx1">
                  <a:lumMod val="85000"/>
                  <a:lumOff val="15000"/>
                </a:schemeClr>
              </a:solidFill>
              <a:cs typeface="Arial" pitchFamily="34" charset="0"/>
            </a:endParaRPr>
          </a:p>
          <a:p>
            <a:pPr algn="ctr"/>
            <a:r>
              <a:rPr lang="es-AR" sz="2400" dirty="0">
                <a:solidFill>
                  <a:schemeClr val="tx1">
                    <a:lumMod val="85000"/>
                    <a:lumOff val="15000"/>
                  </a:schemeClr>
                </a:solidFill>
                <a:cs typeface="Arial" pitchFamily="34" charset="0"/>
              </a:rPr>
              <a:t>FACULTAD DE INGENIERÍA Y CIENCIAS EXACTAS</a:t>
            </a:r>
          </a:p>
        </p:txBody>
      </p:sp>
      <p:pic>
        <p:nvPicPr>
          <p:cNvPr id="6" name="Imagen 5">
            <a:extLst>
              <a:ext uri="{FF2B5EF4-FFF2-40B4-BE49-F238E27FC236}">
                <a16:creationId xmlns:a16="http://schemas.microsoft.com/office/drawing/2014/main" xmlns="" id="{28DD1055-5461-4527-9D7A-CA26C4434E8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7243" y="270991"/>
            <a:ext cx="1340327" cy="779578"/>
          </a:xfrm>
          <a:prstGeom prst="rect">
            <a:avLst/>
          </a:prstGeom>
        </p:spPr>
      </p:pic>
      <p:sp>
        <p:nvSpPr>
          <p:cNvPr id="7" name="Título 1"/>
          <p:cNvSpPr txBox="1">
            <a:spLocks/>
          </p:cNvSpPr>
          <p:nvPr/>
        </p:nvSpPr>
        <p:spPr>
          <a:xfrm>
            <a:off x="2939512" y="3182469"/>
            <a:ext cx="8633924" cy="1228166"/>
          </a:xfrm>
          <a:prstGeom prst="rect">
            <a:avLst/>
          </a:prstGeom>
        </p:spPr>
        <p:txBody>
          <a:bodyPr vert="horz" lIns="91440" tIns="45720" rIns="91440" bIns="45720" rtlCol="0" anchor="b">
            <a:noAutofit/>
          </a:bodyPr>
          <a:lstStyle/>
          <a:p>
            <a:pPr lvl="8">
              <a:spcBef>
                <a:spcPct val="0"/>
              </a:spcBef>
            </a:pPr>
            <a:r>
              <a:rPr kumimoji="0" lang="es-AR" sz="2400" b="0" i="0" u="none" strike="noStrike" kern="1200" cap="none" spc="0" normalizeH="0" baseline="0" noProof="0" dirty="0" smtClean="0">
                <a:ln>
                  <a:noFill/>
                </a:ln>
                <a:solidFill>
                  <a:schemeClr val="tx1">
                    <a:lumMod val="85000"/>
                    <a:lumOff val="15000"/>
                  </a:schemeClr>
                </a:solidFill>
                <a:effectLst/>
                <a:uLnTx/>
                <a:uFillTx/>
                <a:latin typeface="+mn-lt"/>
                <a:ea typeface="+mj-ea"/>
                <a:cs typeface="Arial" pitchFamily="34" charset="0"/>
              </a:rPr>
              <a:t>Autores: Ing. Pablo Pandolfo, </a:t>
            </a:r>
            <a:br>
              <a:rPr kumimoji="0" lang="es-AR" sz="2400" b="0" i="0" u="none" strike="noStrike" kern="1200" cap="none" spc="0" normalizeH="0" baseline="0" noProof="0" dirty="0" smtClean="0">
                <a:ln>
                  <a:noFill/>
                </a:ln>
                <a:solidFill>
                  <a:schemeClr val="tx1">
                    <a:lumMod val="85000"/>
                    <a:lumOff val="15000"/>
                  </a:schemeClr>
                </a:solidFill>
                <a:effectLst/>
                <a:uLnTx/>
                <a:uFillTx/>
                <a:latin typeface="+mn-lt"/>
                <a:ea typeface="+mj-ea"/>
                <a:cs typeface="Arial" pitchFamily="34" charset="0"/>
              </a:rPr>
            </a:br>
            <a:r>
              <a:rPr kumimoji="0" lang="es-AR" sz="2400" b="0" i="0" u="none" strike="noStrike" kern="1200" cap="none" spc="0" normalizeH="0" baseline="0" noProof="0" dirty="0" smtClean="0">
                <a:ln>
                  <a:noFill/>
                </a:ln>
                <a:solidFill>
                  <a:schemeClr val="tx1">
                    <a:lumMod val="85000"/>
                    <a:lumOff val="15000"/>
                  </a:schemeClr>
                </a:solidFill>
                <a:effectLst/>
                <a:uLnTx/>
                <a:uFillTx/>
                <a:latin typeface="+mn-lt"/>
                <a:ea typeface="+mj-ea"/>
                <a:cs typeface="Arial" pitchFamily="34" charset="0"/>
              </a:rPr>
              <a:t>		     Mag. Adrián De Armas,</a:t>
            </a:r>
            <a:br>
              <a:rPr kumimoji="0" lang="es-AR" sz="2400" b="0" i="0" u="none" strike="noStrike" kern="1200" cap="none" spc="0" normalizeH="0" baseline="0" noProof="0" dirty="0" smtClean="0">
                <a:ln>
                  <a:noFill/>
                </a:ln>
                <a:solidFill>
                  <a:schemeClr val="tx1">
                    <a:lumMod val="85000"/>
                    <a:lumOff val="15000"/>
                  </a:schemeClr>
                </a:solidFill>
                <a:effectLst/>
                <a:uLnTx/>
                <a:uFillTx/>
                <a:latin typeface="+mn-lt"/>
                <a:ea typeface="+mj-ea"/>
                <a:cs typeface="Arial" pitchFamily="34" charset="0"/>
              </a:rPr>
            </a:br>
            <a:r>
              <a:rPr kumimoji="0" lang="es-AR" sz="2400" b="0" i="0" u="none" strike="noStrike" kern="1200" cap="none" spc="0" normalizeH="0" baseline="0" noProof="0" dirty="0" smtClean="0">
                <a:ln>
                  <a:noFill/>
                </a:ln>
                <a:solidFill>
                  <a:schemeClr val="tx1">
                    <a:lumMod val="85000"/>
                    <a:lumOff val="15000"/>
                  </a:schemeClr>
                </a:solidFill>
                <a:effectLst/>
                <a:uLnTx/>
                <a:uFillTx/>
                <a:latin typeface="+mn-lt"/>
                <a:ea typeface="+mj-ea"/>
                <a:cs typeface="Arial" pitchFamily="34" charset="0"/>
              </a:rPr>
              <a:t>		     Mag. Bibiana </a:t>
            </a:r>
            <a:r>
              <a:rPr kumimoji="0" lang="es-AR" sz="2400" b="0" i="0" u="none" strike="noStrike" kern="1200" cap="none" spc="0" normalizeH="0" baseline="0" noProof="0" dirty="0" err="1" smtClean="0">
                <a:ln>
                  <a:noFill/>
                </a:ln>
                <a:solidFill>
                  <a:schemeClr val="tx1">
                    <a:lumMod val="85000"/>
                    <a:lumOff val="15000"/>
                  </a:schemeClr>
                </a:solidFill>
                <a:effectLst/>
                <a:uLnTx/>
                <a:uFillTx/>
                <a:latin typeface="+mn-lt"/>
                <a:ea typeface="+mj-ea"/>
                <a:cs typeface="Arial" pitchFamily="34" charset="0"/>
              </a:rPr>
              <a:t>Rossi</a:t>
            </a:r>
            <a:r>
              <a:rPr kumimoji="0" lang="es-AR" sz="2400" b="0" i="0" u="none" strike="noStrike" kern="1200" cap="none" spc="0" normalizeH="0" baseline="0" noProof="0" dirty="0" smtClean="0">
                <a:ln>
                  <a:noFill/>
                </a:ln>
                <a:solidFill>
                  <a:schemeClr val="tx1">
                    <a:lumMod val="85000"/>
                    <a:lumOff val="15000"/>
                  </a:schemeClr>
                </a:solidFill>
                <a:effectLst/>
                <a:uLnTx/>
                <a:uFillTx/>
                <a:latin typeface="+mn-lt"/>
                <a:ea typeface="+mj-ea"/>
                <a:cs typeface="Arial" pitchFamily="34" charset="0"/>
              </a:rPr>
              <a:t>.</a:t>
            </a:r>
            <a:endParaRPr kumimoji="0" lang="es-AR" sz="2000" b="1" i="0" u="none" strike="noStrike" kern="1200" cap="none" spc="0" normalizeH="0" baseline="0" noProof="0" dirty="0">
              <a:ln>
                <a:noFill/>
              </a:ln>
              <a:solidFill>
                <a:schemeClr val="tx1">
                  <a:lumMod val="85000"/>
                  <a:lumOff val="15000"/>
                </a:schemeClr>
              </a:solidFill>
              <a:effectLst/>
              <a:uLnTx/>
              <a:uFillTx/>
              <a:latin typeface="+mn-lt"/>
              <a:ea typeface="+mj-ea"/>
              <a:cs typeface="Arial" pitchFamily="34" charset="0"/>
            </a:endParaRPr>
          </a:p>
        </p:txBody>
      </p:sp>
    </p:spTree>
    <p:extLst>
      <p:ext uri="{BB962C8B-B14F-4D97-AF65-F5344CB8AC3E}">
        <p14:creationId xmlns:p14="http://schemas.microsoft.com/office/powerpoint/2010/main" xmlns="" val="2685226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Disposición ONTI 02/2014</a:t>
            </a:r>
          </a:p>
        </p:txBody>
      </p:sp>
      <p:sp>
        <p:nvSpPr>
          <p:cNvPr id="3" name="Marcador de contenido 2"/>
          <p:cNvSpPr>
            <a:spLocks noGrp="1"/>
          </p:cNvSpPr>
          <p:nvPr>
            <p:ph idx="1"/>
          </p:nvPr>
        </p:nvSpPr>
        <p:spPr>
          <a:xfrm>
            <a:off x="2798582" y="1905000"/>
            <a:ext cx="8706030" cy="4363065"/>
          </a:xfrm>
        </p:spPr>
        <p:txBody>
          <a:bodyPr>
            <a:noAutofit/>
          </a:bodyPr>
          <a:lstStyle/>
          <a:p>
            <a:pPr marL="0" indent="0">
              <a:lnSpc>
                <a:spcPct val="90000"/>
              </a:lnSpc>
              <a:buNone/>
              <a:defRPr/>
            </a:pPr>
            <a:r>
              <a:rPr lang="es-AR" sz="2000" dirty="0"/>
              <a:t>En Argentina:</a:t>
            </a:r>
          </a:p>
          <a:p>
            <a:pPr marL="0" indent="0">
              <a:lnSpc>
                <a:spcPct val="90000"/>
              </a:lnSpc>
              <a:buNone/>
              <a:defRPr/>
            </a:pPr>
            <a:r>
              <a:rPr lang="es-AR" sz="2000" dirty="0"/>
              <a:t>La Disposición ONTI 02/2014 de agosto de 2014, establece: </a:t>
            </a:r>
          </a:p>
          <a:p>
            <a:pPr lvl="1" algn="just"/>
            <a:r>
              <a:rPr lang="es-AR" sz="2000" i="1" dirty="0"/>
              <a:t>“ARTÍCULO 1 — Apruébese la “Norma de Accesibilidad Web 2.0.” que como Anexo I forma parte de dicha Disposición.</a:t>
            </a:r>
          </a:p>
          <a:p>
            <a:pPr lvl="1" algn="just"/>
            <a:r>
              <a:rPr lang="es-AR" sz="2000" i="1" dirty="0"/>
              <a:t>ARTÍCULO 2 — Apruébense los “Niveles Mínimos de Conformidad” que como Anexo II forma parte integrante de dicha Disposición.</a:t>
            </a:r>
          </a:p>
          <a:p>
            <a:pPr lvl="1" algn="just"/>
            <a:r>
              <a:rPr lang="es-AR" sz="2000" b="1" i="1" dirty="0">
                <a:solidFill>
                  <a:schemeClr val="tx2">
                    <a:lumMod val="75000"/>
                  </a:schemeClr>
                </a:solidFill>
              </a:rPr>
              <a:t>ARTÍCULO 3 — Establécese que el nivel mínimo de conformidad a ser cumplimentado por los organismos, durante el primer período evaluatorio deberá ser de CINCUENTA (50) puntos y en el segundo período el umbral de aprobación se establecerá en OCHENTA (80), acorde lo establecido en el Anexo II que aprueba la Disposición.”  (</a:t>
            </a:r>
            <a:r>
              <a:rPr lang="es-AR" sz="2000" b="1" i="1" u="sng" dirty="0">
                <a:solidFill>
                  <a:schemeClr val="tx2">
                    <a:lumMod val="75000"/>
                  </a:schemeClr>
                </a:solidFill>
              </a:rPr>
              <a:t>Del Nivel A</a:t>
            </a:r>
            <a:r>
              <a:rPr lang="es-AR" sz="2000" b="1" i="1" dirty="0">
                <a:solidFill>
                  <a:schemeClr val="tx2">
                    <a:lumMod val="75000"/>
                  </a:schemeClr>
                </a:solidFill>
              </a:rPr>
              <a:t>)</a:t>
            </a:r>
            <a:endParaRPr lang="es-AR" altLang="es-AR" sz="2000" b="1" i="1" dirty="0">
              <a:solidFill>
                <a:schemeClr val="tx2">
                  <a:lumMod val="75000"/>
                </a:schemeClr>
              </a:solidFill>
            </a:endParaRPr>
          </a:p>
          <a:p>
            <a:pPr algn="just"/>
            <a:endParaRPr lang="es-AR" sz="2000" i="1" dirty="0"/>
          </a:p>
          <a:p>
            <a:pPr algn="just"/>
            <a:endParaRPr lang="es-AR" sz="2000" i="1" dirty="0"/>
          </a:p>
          <a:p>
            <a:pPr algn="just"/>
            <a:endParaRPr lang="es-AR" sz="2000" i="1" dirty="0"/>
          </a:p>
          <a:p>
            <a:pPr algn="just"/>
            <a:endParaRPr lang="es-AR" sz="2000" i="1" dirty="0"/>
          </a:p>
          <a:p>
            <a:pPr algn="just" fontAlgn="base"/>
            <a:endParaRPr lang="es-AR" sz="2000" i="1" dirty="0"/>
          </a:p>
        </p:txBody>
      </p:sp>
    </p:spTree>
    <p:extLst>
      <p:ext uri="{BB962C8B-B14F-4D97-AF65-F5344CB8AC3E}">
        <p14:creationId xmlns:p14="http://schemas.microsoft.com/office/powerpoint/2010/main" xmlns="" val="265927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3"/>
          <p:cNvGraphicFramePr>
            <a:graphicFrameLocks noGrp="1"/>
          </p:cNvGraphicFramePr>
          <p:nvPr>
            <p:extLst>
              <p:ext uri="{D42A27DB-BD31-4B8C-83A1-F6EECF244321}">
                <p14:modId xmlns:p14="http://schemas.microsoft.com/office/powerpoint/2010/main" xmlns="" val="1660112989"/>
              </p:ext>
            </p:extLst>
          </p:nvPr>
        </p:nvGraphicFramePr>
        <p:xfrm>
          <a:off x="1982912" y="76200"/>
          <a:ext cx="8784977" cy="7013021"/>
        </p:xfrm>
        <a:graphic>
          <a:graphicData uri="http://schemas.openxmlformats.org/drawingml/2006/table">
            <a:tbl>
              <a:tblPr firstRow="1" firstCol="1" bandRow="1"/>
              <a:tblGrid>
                <a:gridCol w="1116734">
                  <a:extLst>
                    <a:ext uri="{9D8B030D-6E8A-4147-A177-3AD203B41FA5}">
                      <a16:colId xmlns:a16="http://schemas.microsoft.com/office/drawing/2014/main" xmlns="" val="20000"/>
                    </a:ext>
                  </a:extLst>
                </a:gridCol>
                <a:gridCol w="2531264">
                  <a:extLst>
                    <a:ext uri="{9D8B030D-6E8A-4147-A177-3AD203B41FA5}">
                      <a16:colId xmlns:a16="http://schemas.microsoft.com/office/drawing/2014/main" xmlns="" val="20001"/>
                    </a:ext>
                  </a:extLst>
                </a:gridCol>
                <a:gridCol w="4280850">
                  <a:extLst>
                    <a:ext uri="{9D8B030D-6E8A-4147-A177-3AD203B41FA5}">
                      <a16:colId xmlns:a16="http://schemas.microsoft.com/office/drawing/2014/main" xmlns="" val="20002"/>
                    </a:ext>
                  </a:extLst>
                </a:gridCol>
                <a:gridCol w="856129">
                  <a:extLst>
                    <a:ext uri="{9D8B030D-6E8A-4147-A177-3AD203B41FA5}">
                      <a16:colId xmlns:a16="http://schemas.microsoft.com/office/drawing/2014/main" xmlns="" val="20003"/>
                    </a:ext>
                  </a:extLst>
                </a:gridCol>
              </a:tblGrid>
              <a:tr h="174685">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Principios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Pautas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Criterios de conformidad</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Puntos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209912">
                <a:tc rowSpan="9">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Perceptible</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1.1 Alternativas textuales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1.1.1 Contenido no textual</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92420">
                <a:tc vMerge="1">
                  <a:txBody>
                    <a:bodyPr/>
                    <a:lstStyle/>
                    <a:p>
                      <a:endParaRPr lang="es-AR"/>
                    </a:p>
                  </a:txBody>
                  <a:tcPr/>
                </a:tc>
                <a:tc rowSpan="3">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1.2 Contenido Multimedia dependiente del tiempo</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1.2.1 Sólo audio y sólo video (pregrabado)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1.2.2 Subtítulos (Pregrabados)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1.2.3 Audio descripción o alternativa multimedia (Pregrabada)</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04332">
                <a:tc vMerge="1">
                  <a:txBody>
                    <a:bodyPr/>
                    <a:lstStyle/>
                    <a:p>
                      <a:endParaRPr lang="es-AR"/>
                    </a:p>
                  </a:txBody>
                  <a:tcPr/>
                </a:tc>
                <a:tc rowSpan="3">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1.3 Adaptabilidad</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1.3.1 Información y relaciones.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1.3.2 Secuencia significativa</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a:solidFill>
                            <a:srgbClr val="000000"/>
                          </a:solidFill>
                          <a:effectLst/>
                          <a:latin typeface="Calibri" pitchFamily="34" charset="0"/>
                          <a:ea typeface="Times New Roman"/>
                          <a:cs typeface="Arial"/>
                        </a:rPr>
                        <a:t>4</a:t>
                      </a:r>
                      <a:endParaRPr lang="es-AR" sz="130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1.3.3 Características sensoriales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192420">
                <a:tc vMerge="1">
                  <a:txBody>
                    <a:bodyPr/>
                    <a:lstStyle/>
                    <a:p>
                      <a:endParaRPr lang="es-AR"/>
                    </a:p>
                  </a:txBody>
                  <a:tcPr/>
                </a:tc>
                <a:tc rowSpan="2">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1.4 Distinguible</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1.4.1 Uso del color.</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1.4.2 Control de audio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144035">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 </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 </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Subtotal</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36</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10"/>
                  </a:ext>
                </a:extLst>
              </a:tr>
              <a:tr h="188354">
                <a:tc rowSpan="9">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Operable</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rowSpan="2">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2.1 Accesible a través del teclado</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2.1.1 Teclado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11"/>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2.1.2 Sin trampa de teclado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12"/>
                  </a:ext>
                </a:extLst>
              </a:tr>
              <a:tr h="192420">
                <a:tc vMerge="1">
                  <a:txBody>
                    <a:bodyPr/>
                    <a:lstStyle/>
                    <a:p>
                      <a:endParaRPr lang="es-AR"/>
                    </a:p>
                  </a:txBody>
                  <a:tcPr/>
                </a:tc>
                <a:tc rowSpan="2">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2.2 Tiempo Suficiente</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2.2.1 Límite de tiempo ajustable</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13"/>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2.2.2 Pausar, detener, ocultar.</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14"/>
                  </a:ext>
                </a:extLst>
              </a:tr>
              <a:tr h="192420">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2.3 Ataques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2.3.1 Tres destellos o por debajo del umbral.</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15"/>
                  </a:ext>
                </a:extLst>
              </a:tr>
              <a:tr h="192420">
                <a:tc vMerge="1">
                  <a:txBody>
                    <a:bodyPr/>
                    <a:lstStyle/>
                    <a:p>
                      <a:endParaRPr lang="es-AR"/>
                    </a:p>
                  </a:txBody>
                  <a:tcPr/>
                </a:tc>
                <a:tc rowSpan="4">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2.4 Navegable</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2.4.1 Saltar bloques.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a:solidFill>
                            <a:srgbClr val="000000"/>
                          </a:solidFill>
                          <a:effectLst/>
                          <a:latin typeface="Calibri" pitchFamily="34" charset="0"/>
                          <a:ea typeface="Times New Roman"/>
                          <a:cs typeface="Arial"/>
                        </a:rPr>
                        <a:t>4</a:t>
                      </a:r>
                      <a:endParaRPr lang="es-AR" sz="130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16"/>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2.4.2 Página titulada.</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17"/>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2.4.3 Orden de foco.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a:solidFill>
                            <a:srgbClr val="000000"/>
                          </a:solidFill>
                          <a:effectLst/>
                          <a:latin typeface="Calibri" pitchFamily="34" charset="0"/>
                          <a:ea typeface="Times New Roman"/>
                          <a:cs typeface="Arial"/>
                        </a:rPr>
                        <a:t>4</a:t>
                      </a:r>
                      <a:endParaRPr lang="es-AR" sz="130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18"/>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2.4.4 Propósito de un vínculo (en su contexto).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xmlns="" val="10019"/>
                  </a:ext>
                </a:extLst>
              </a:tr>
              <a:tr h="176322">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 </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 </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Subtotal</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36</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20"/>
                  </a:ext>
                </a:extLst>
              </a:tr>
              <a:tr h="215204">
                <a:tc rowSpan="5">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Comprensible</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3.1 Legible</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3.1.1 Idioma de la página.</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xmlns="" val="10021"/>
                  </a:ext>
                </a:extLst>
              </a:tr>
              <a:tr h="192420">
                <a:tc vMerge="1">
                  <a:txBody>
                    <a:bodyPr/>
                    <a:lstStyle/>
                    <a:p>
                      <a:endParaRPr lang="es-AR"/>
                    </a:p>
                  </a:txBody>
                  <a:tcPr/>
                </a:tc>
                <a:tc rowSpan="2">
                  <a:txBody>
                    <a:bodyPr/>
                    <a:lstStyle/>
                    <a:p>
                      <a:pPr algn="l">
                        <a:lnSpc>
                          <a:spcPct val="115000"/>
                        </a:lnSpc>
                        <a:spcBef>
                          <a:spcPts val="600"/>
                        </a:spcBef>
                        <a:spcAft>
                          <a:spcPts val="0"/>
                        </a:spcAft>
                        <a:tabLst>
                          <a:tab pos="449580" algn="l"/>
                        </a:tabLst>
                      </a:pPr>
                      <a:r>
                        <a:rPr lang="es-AR" sz="1200">
                          <a:solidFill>
                            <a:srgbClr val="000000"/>
                          </a:solidFill>
                          <a:effectLst/>
                          <a:latin typeface="Calibri" pitchFamily="34" charset="0"/>
                          <a:ea typeface="Times New Roman"/>
                          <a:cs typeface="Arial"/>
                        </a:rPr>
                        <a:t>Pauta 3.2 Predecible</a:t>
                      </a:r>
                      <a:endParaRPr lang="es-AR" sz="120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3.2.1 Con foco.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xmlns="" val="10022"/>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3.2.2 Con entrada de datos.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xmlns="" val="10023"/>
                  </a:ext>
                </a:extLst>
              </a:tr>
              <a:tr h="192420">
                <a:tc vMerge="1">
                  <a:txBody>
                    <a:bodyPr/>
                    <a:lstStyle/>
                    <a:p>
                      <a:endParaRPr lang="es-AR"/>
                    </a:p>
                  </a:txBody>
                  <a:tcPr/>
                </a:tc>
                <a:tc rowSpan="2">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3.3 Ayuda a la entrada de datos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3.3.1 Identificación de errores.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xmlns="" val="10024"/>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3.3.2 Instrucciones o etiquetas.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xmlns="" val="10025"/>
                  </a:ext>
                </a:extLst>
              </a:tr>
              <a:tr h="129501">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 </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 </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Subtotal</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20</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26"/>
                  </a:ext>
                </a:extLst>
              </a:tr>
              <a:tr h="192420">
                <a:tc rowSpan="2">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Robusto</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rowSpan="2">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4.1 Compatible</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4.1.1 Interpretación.</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xmlns="" val="10027"/>
                  </a:ext>
                </a:extLst>
              </a:tr>
              <a:tr h="194349">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4.1.2 Nombre, rol, valor.</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xmlns="" val="10028"/>
                  </a:ext>
                </a:extLst>
              </a:tr>
              <a:tr h="150700">
                <a:tc>
                  <a:txBody>
                    <a:bodyPr/>
                    <a:lstStyle/>
                    <a:p>
                      <a:pPr>
                        <a:lnSpc>
                          <a:spcPct val="115000"/>
                        </a:lnSpc>
                      </a:pPr>
                      <a:endParaRPr lang="es-AR" sz="1100">
                        <a:effectLst/>
                        <a:latin typeface="Calibri" pitchFamily="34" charset="0"/>
                      </a:endParaRPr>
                    </a:p>
                  </a:txBody>
                  <a:tcPr marL="19131" marR="19131" marT="0" marB="0" anchor="b">
                    <a:lnL>
                      <a:noFill/>
                    </a:lnL>
                    <a:lnR>
                      <a:noFill/>
                    </a:lnR>
                    <a:lnT w="12700" cap="flat" cmpd="sng" algn="ctr">
                      <a:solidFill>
                        <a:srgbClr val="1F497D"/>
                      </a:solidFill>
                      <a:prstDash val="solid"/>
                      <a:round/>
                      <a:headEnd type="none" w="med" len="med"/>
                      <a:tailEnd type="none" w="med" len="med"/>
                    </a:lnT>
                    <a:lnB>
                      <a:noFill/>
                    </a:lnB>
                  </a:tcPr>
                </a:tc>
                <a:tc>
                  <a:txBody>
                    <a:bodyPr/>
                    <a:lstStyle/>
                    <a:p>
                      <a:pPr>
                        <a:lnSpc>
                          <a:spcPct val="115000"/>
                        </a:lnSpc>
                      </a:pPr>
                      <a:endParaRPr lang="es-AR" sz="1100" dirty="0">
                        <a:effectLst/>
                        <a:latin typeface="Calibri" pitchFamily="34" charset="0"/>
                      </a:endParaRPr>
                    </a:p>
                  </a:txBody>
                  <a:tcPr marL="19131" marR="19131" marT="0" marB="0" anchor="b">
                    <a:lnL>
                      <a:noFill/>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a:noFill/>
                    </a:lnB>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Subtotal</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8</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29"/>
                  </a:ext>
                </a:extLst>
              </a:tr>
              <a:tr h="265511">
                <a:tc>
                  <a:txBody>
                    <a:bodyPr/>
                    <a:lstStyle/>
                    <a:p>
                      <a:pPr>
                        <a:lnSpc>
                          <a:spcPct val="115000"/>
                        </a:lnSpc>
                      </a:pPr>
                      <a:endParaRPr lang="es-AR" sz="1100">
                        <a:effectLst/>
                        <a:latin typeface="Calibri" pitchFamily="34" charset="0"/>
                      </a:endParaRPr>
                    </a:p>
                  </a:txBody>
                  <a:tcPr marL="19131" marR="19131" marT="0" marB="0" anchor="b">
                    <a:lnL>
                      <a:noFill/>
                    </a:lnL>
                    <a:lnR>
                      <a:noFill/>
                    </a:lnR>
                    <a:lnT>
                      <a:noFill/>
                    </a:lnT>
                    <a:lnB>
                      <a:noFill/>
                    </a:lnB>
                  </a:tcPr>
                </a:tc>
                <a:tc>
                  <a:txBody>
                    <a:bodyPr/>
                    <a:lstStyle/>
                    <a:p>
                      <a:pPr>
                        <a:lnSpc>
                          <a:spcPct val="115000"/>
                        </a:lnSpc>
                      </a:pPr>
                      <a:endParaRPr lang="es-AR" sz="1100" dirty="0">
                        <a:effectLst/>
                        <a:latin typeface="Calibri" pitchFamily="34" charset="0"/>
                      </a:endParaRPr>
                    </a:p>
                  </a:txBody>
                  <a:tcPr marL="19131" marR="19131" marT="0" marB="0" anchor="b">
                    <a:lnL>
                      <a:noFill/>
                    </a:lnL>
                    <a:lnR w="12700" cap="flat" cmpd="sng" algn="ctr">
                      <a:solidFill>
                        <a:srgbClr val="1F497D"/>
                      </a:solidFill>
                      <a:prstDash val="solid"/>
                      <a:round/>
                      <a:headEnd type="none" w="med" len="med"/>
                      <a:tailEnd type="none" w="med" len="med"/>
                    </a:lnR>
                    <a:lnT>
                      <a:noFill/>
                    </a:lnT>
                    <a:lnB>
                      <a:noFill/>
                    </a:lnB>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Total</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100</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30"/>
                  </a:ext>
                </a:extLst>
              </a:tr>
            </a:tbl>
          </a:graphicData>
        </a:graphic>
      </p:graphicFrame>
    </p:spTree>
    <p:extLst>
      <p:ext uri="{BB962C8B-B14F-4D97-AF65-F5344CB8AC3E}">
        <p14:creationId xmlns:p14="http://schemas.microsoft.com/office/powerpoint/2010/main" xmlns="" val="265927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02528" y="29575"/>
            <a:ext cx="9065240" cy="6798929"/>
          </a:xfrm>
          <a:prstGeom prst="rect">
            <a:avLst/>
          </a:prstGeom>
          <a:noFill/>
          <a:ln w="9525">
            <a:noFill/>
            <a:miter lim="800000"/>
            <a:headEnd/>
            <a:tailEnd/>
          </a:ln>
        </p:spPr>
      </p:pic>
    </p:spTree>
    <p:extLst>
      <p:ext uri="{BB962C8B-B14F-4D97-AF65-F5344CB8AC3E}">
        <p14:creationId xmlns:p14="http://schemas.microsoft.com/office/powerpoint/2010/main" xmlns="" val="265927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194113" y="14748"/>
            <a:ext cx="9088408" cy="6816306"/>
          </a:xfrm>
          <a:prstGeom prst="rect">
            <a:avLst/>
          </a:prstGeom>
          <a:noFill/>
          <a:ln w="9525">
            <a:noFill/>
            <a:miter lim="800000"/>
            <a:headEnd/>
            <a:tailEnd/>
          </a:ln>
        </p:spPr>
      </p:pic>
    </p:spTree>
    <p:extLst>
      <p:ext uri="{BB962C8B-B14F-4D97-AF65-F5344CB8AC3E}">
        <p14:creationId xmlns:p14="http://schemas.microsoft.com/office/powerpoint/2010/main" xmlns="" val="2659273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cstate="print"/>
          <a:srcRect l="36250" t="24177" r="33889" b="10022"/>
          <a:stretch/>
        </p:blipFill>
        <p:spPr bwMode="auto">
          <a:xfrm>
            <a:off x="3787316" y="176979"/>
            <a:ext cx="5400929" cy="6545579"/>
          </a:xfrm>
          <a:prstGeom prst="rect">
            <a:avLst/>
          </a:prstGeom>
          <a:noFill/>
          <a:ln w="9525">
            <a:solidFill>
              <a:schemeClr val="tx1"/>
            </a:solidFill>
            <a:prstDash val="solid"/>
            <a:miter lim="800000"/>
            <a:headEnd/>
            <a:tailEnd/>
          </a:ln>
        </p:spPr>
      </p:pic>
      <p:pic>
        <p:nvPicPr>
          <p:cNvPr id="14" name="Picture 2">
            <a:extLst>
              <a:ext uri="{FF2B5EF4-FFF2-40B4-BE49-F238E27FC236}">
                <a16:creationId xmlns:a16="http://schemas.microsoft.com/office/drawing/2014/main" xmlns="" id="{74C83B6F-D1B3-4902-8759-7F12B404A940}"/>
              </a:ext>
            </a:extLst>
          </p:cNvPr>
          <p:cNvPicPr>
            <a:picLocks noChangeAspect="1" noChangeArrowheads="1"/>
          </p:cNvPicPr>
          <p:nvPr/>
        </p:nvPicPr>
        <p:blipFill rotWithShape="1">
          <a:blip r:embed="rId3" cstate="print"/>
          <a:srcRect l="5890" t="4018" r="69723" b="87305"/>
          <a:stretch/>
        </p:blipFill>
        <p:spPr bwMode="auto">
          <a:xfrm>
            <a:off x="0" y="777469"/>
            <a:ext cx="1371600" cy="366073"/>
          </a:xfrm>
          <a:prstGeom prst="rect">
            <a:avLst/>
          </a:prstGeom>
          <a:noFill/>
          <a:ln w="9525">
            <a:noFill/>
            <a:miter lim="800000"/>
            <a:headEnd/>
            <a:tailEnd/>
          </a:ln>
        </p:spPr>
      </p:pic>
    </p:spTree>
    <p:extLst>
      <p:ext uri="{BB962C8B-B14F-4D97-AF65-F5344CB8AC3E}">
        <p14:creationId xmlns:p14="http://schemas.microsoft.com/office/powerpoint/2010/main" xmlns="" val="345565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xmlns="" id="{E9364E9D-E886-4A33-88B8-6798191DB941}"/>
              </a:ext>
            </a:extLst>
          </p:cNvPr>
          <p:cNvPicPr>
            <a:picLocks noChangeAspect="1" noChangeArrowheads="1"/>
          </p:cNvPicPr>
          <p:nvPr/>
        </p:nvPicPr>
        <p:blipFill rotWithShape="1">
          <a:blip r:embed="rId2" cstate="print"/>
          <a:srcRect l="29839" t="4470" r="46296" b="87305"/>
          <a:stretch/>
        </p:blipFill>
        <p:spPr bwMode="auto">
          <a:xfrm>
            <a:off x="40082" y="794126"/>
            <a:ext cx="1321114" cy="341500"/>
          </a:xfrm>
          <a:prstGeom prst="rect">
            <a:avLst/>
          </a:prstGeom>
          <a:noFill/>
          <a:ln w="9525">
            <a:noFill/>
            <a:miter lim="800000"/>
            <a:headEnd/>
            <a:tailEnd/>
          </a:ln>
        </p:spPr>
      </p:pic>
      <p:pic>
        <p:nvPicPr>
          <p:cNvPr id="7" name="Picture 4">
            <a:extLst>
              <a:ext uri="{FF2B5EF4-FFF2-40B4-BE49-F238E27FC236}">
                <a16:creationId xmlns:a16="http://schemas.microsoft.com/office/drawing/2014/main" xmlns="" id="{E1927F37-EAFE-45F2-B624-1172D8B8F13E}"/>
              </a:ext>
            </a:extLst>
          </p:cNvPr>
          <p:cNvPicPr>
            <a:picLocks noChangeAspect="1" noChangeArrowheads="1"/>
          </p:cNvPicPr>
          <p:nvPr/>
        </p:nvPicPr>
        <p:blipFill rotWithShape="1">
          <a:blip r:embed="rId3" cstate="print"/>
          <a:srcRect l="25278" t="28870" r="23958" b="3158"/>
          <a:stretch/>
        </p:blipFill>
        <p:spPr bwMode="auto">
          <a:xfrm>
            <a:off x="2403986" y="103239"/>
            <a:ext cx="9011865" cy="6636774"/>
          </a:xfrm>
          <a:prstGeom prst="rect">
            <a:avLst/>
          </a:prstGeom>
          <a:noFill/>
          <a:ln w="9525">
            <a:solidFill>
              <a:schemeClr val="tx1"/>
            </a:solidFill>
            <a:prstDash val="solid"/>
            <a:miter lim="800000"/>
            <a:headEnd/>
            <a:tailEnd/>
          </a:ln>
        </p:spPr>
      </p:pic>
    </p:spTree>
    <p:extLst>
      <p:ext uri="{BB962C8B-B14F-4D97-AF65-F5344CB8AC3E}">
        <p14:creationId xmlns:p14="http://schemas.microsoft.com/office/powerpoint/2010/main" xmlns="" val="2813203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xmlns="" id="{6FA62A06-DADE-4435-8882-D523AC76FDD3}"/>
              </a:ext>
            </a:extLst>
          </p:cNvPr>
          <p:cNvPicPr>
            <a:picLocks noChangeAspect="1" noChangeArrowheads="1"/>
          </p:cNvPicPr>
          <p:nvPr/>
        </p:nvPicPr>
        <p:blipFill rotWithShape="1">
          <a:blip r:embed="rId2" cstate="print"/>
          <a:srcRect l="53713" t="4016" r="21900" b="87305"/>
          <a:stretch/>
        </p:blipFill>
        <p:spPr bwMode="auto">
          <a:xfrm>
            <a:off x="64433" y="781664"/>
            <a:ext cx="1271806" cy="339481"/>
          </a:xfrm>
          <a:prstGeom prst="rect">
            <a:avLst/>
          </a:prstGeom>
          <a:noFill/>
          <a:ln w="9525">
            <a:noFill/>
            <a:miter lim="800000"/>
            <a:headEnd/>
            <a:tailEnd/>
          </a:ln>
        </p:spPr>
      </p:pic>
      <p:pic>
        <p:nvPicPr>
          <p:cNvPr id="8" name="Picture 5">
            <a:extLst>
              <a:ext uri="{FF2B5EF4-FFF2-40B4-BE49-F238E27FC236}">
                <a16:creationId xmlns:a16="http://schemas.microsoft.com/office/drawing/2014/main" xmlns="" id="{17079A47-DB85-441D-AB09-A78B6687E9DE}"/>
              </a:ext>
            </a:extLst>
          </p:cNvPr>
          <p:cNvPicPr>
            <a:picLocks noChangeAspect="1" noChangeArrowheads="1"/>
          </p:cNvPicPr>
          <p:nvPr/>
        </p:nvPicPr>
        <p:blipFill>
          <a:blip r:embed="rId3" cstate="print"/>
          <a:srcRect t="15185" r="22292" b="4691"/>
          <a:stretch>
            <a:fillRect/>
          </a:stretch>
        </p:blipFill>
        <p:spPr bwMode="auto">
          <a:xfrm>
            <a:off x="1676659" y="63145"/>
            <a:ext cx="10431765" cy="6647371"/>
          </a:xfrm>
          <a:prstGeom prst="rect">
            <a:avLst/>
          </a:prstGeom>
          <a:noFill/>
          <a:ln w="9525">
            <a:solidFill>
              <a:schemeClr val="tx1"/>
            </a:solidFill>
            <a:prstDash val="solid"/>
            <a:miter lim="800000"/>
            <a:headEnd/>
            <a:tailEnd/>
          </a:ln>
        </p:spPr>
      </p:pic>
    </p:spTree>
    <p:extLst>
      <p:ext uri="{BB962C8B-B14F-4D97-AF65-F5344CB8AC3E}">
        <p14:creationId xmlns:p14="http://schemas.microsoft.com/office/powerpoint/2010/main" xmlns="" val="1811421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xmlns="" id="{74FFB5D3-250A-4861-B833-B78D15D181FE}"/>
              </a:ext>
            </a:extLst>
          </p:cNvPr>
          <p:cNvPicPr>
            <a:picLocks noChangeAspect="1" noChangeArrowheads="1"/>
          </p:cNvPicPr>
          <p:nvPr/>
        </p:nvPicPr>
        <p:blipFill rotWithShape="1">
          <a:blip r:embed="rId2" cstate="print"/>
          <a:srcRect l="78099" t="3705" r="904" b="88255"/>
          <a:stretch/>
        </p:blipFill>
        <p:spPr bwMode="auto">
          <a:xfrm>
            <a:off x="172325" y="797769"/>
            <a:ext cx="1124998" cy="323107"/>
          </a:xfrm>
          <a:prstGeom prst="rect">
            <a:avLst/>
          </a:prstGeom>
          <a:noFill/>
          <a:ln w="9525">
            <a:noFill/>
            <a:miter lim="800000"/>
            <a:headEnd/>
            <a:tailEnd/>
          </a:ln>
        </p:spPr>
      </p:pic>
      <p:pic>
        <p:nvPicPr>
          <p:cNvPr id="6" name="Picture 2">
            <a:extLst>
              <a:ext uri="{FF2B5EF4-FFF2-40B4-BE49-F238E27FC236}">
                <a16:creationId xmlns:a16="http://schemas.microsoft.com/office/drawing/2014/main" xmlns="" id="{FDCC9B85-F1DB-4EED-86BF-6D8D2CA9B118}"/>
              </a:ext>
            </a:extLst>
          </p:cNvPr>
          <p:cNvPicPr>
            <a:picLocks noChangeAspect="1" noChangeArrowheads="1"/>
          </p:cNvPicPr>
          <p:nvPr/>
        </p:nvPicPr>
        <p:blipFill>
          <a:blip r:embed="rId3" cstate="print"/>
          <a:srcRect/>
          <a:stretch>
            <a:fillRect/>
          </a:stretch>
        </p:blipFill>
        <p:spPr bwMode="auto">
          <a:xfrm>
            <a:off x="2358973" y="103236"/>
            <a:ext cx="8348353" cy="6678683"/>
          </a:xfrm>
          <a:prstGeom prst="rect">
            <a:avLst/>
          </a:prstGeom>
          <a:noFill/>
          <a:ln w="9525">
            <a:solidFill>
              <a:schemeClr val="tx1"/>
            </a:solidFill>
            <a:prstDash val="solid"/>
            <a:miter lim="800000"/>
            <a:headEnd/>
            <a:tailEnd/>
          </a:ln>
        </p:spPr>
      </p:pic>
    </p:spTree>
    <p:extLst>
      <p:ext uri="{BB962C8B-B14F-4D97-AF65-F5344CB8AC3E}">
        <p14:creationId xmlns:p14="http://schemas.microsoft.com/office/powerpoint/2010/main" xmlns="" val="350572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Conclusiones</a:t>
            </a:r>
          </a:p>
        </p:txBody>
      </p:sp>
      <p:graphicFrame>
        <p:nvGraphicFramePr>
          <p:cNvPr id="4" name="Tabla 3">
            <a:extLst>
              <a:ext uri="{FF2B5EF4-FFF2-40B4-BE49-F238E27FC236}">
                <a16:creationId xmlns:a16="http://schemas.microsoft.com/office/drawing/2014/main" xmlns="" id="{83B39BB3-4F96-4D74-8271-AAEFEED60B25}"/>
              </a:ext>
            </a:extLst>
          </p:cNvPr>
          <p:cNvGraphicFramePr>
            <a:graphicFrameLocks noGrp="1"/>
          </p:cNvGraphicFramePr>
          <p:nvPr>
            <p:extLst>
              <p:ext uri="{D42A27DB-BD31-4B8C-83A1-F6EECF244321}">
                <p14:modId xmlns:p14="http://schemas.microsoft.com/office/powerpoint/2010/main" xmlns="" val="2817271467"/>
              </p:ext>
            </p:extLst>
          </p:nvPr>
        </p:nvGraphicFramePr>
        <p:xfrm>
          <a:off x="1401099" y="1722757"/>
          <a:ext cx="10370205" cy="4358640"/>
        </p:xfrm>
        <a:graphic>
          <a:graphicData uri="http://schemas.openxmlformats.org/drawingml/2006/table">
            <a:tbl>
              <a:tblPr firstRow="1" firstCol="1" bandRow="1">
                <a:tableStyleId>{5C22544A-7EE6-4342-B048-85BDC9FD1C3A}</a:tableStyleId>
              </a:tblPr>
              <a:tblGrid>
                <a:gridCol w="4122831">
                  <a:extLst>
                    <a:ext uri="{9D8B030D-6E8A-4147-A177-3AD203B41FA5}">
                      <a16:colId xmlns:a16="http://schemas.microsoft.com/office/drawing/2014/main" xmlns="" val="4135548037"/>
                    </a:ext>
                  </a:extLst>
                </a:gridCol>
                <a:gridCol w="1954418">
                  <a:extLst>
                    <a:ext uri="{9D8B030D-6E8A-4147-A177-3AD203B41FA5}">
                      <a16:colId xmlns:a16="http://schemas.microsoft.com/office/drawing/2014/main" xmlns="" val="4030688831"/>
                    </a:ext>
                  </a:extLst>
                </a:gridCol>
                <a:gridCol w="2640829">
                  <a:extLst>
                    <a:ext uri="{9D8B030D-6E8A-4147-A177-3AD203B41FA5}">
                      <a16:colId xmlns:a16="http://schemas.microsoft.com/office/drawing/2014/main" xmlns="" val="266024754"/>
                    </a:ext>
                  </a:extLst>
                </a:gridCol>
                <a:gridCol w="1652127">
                  <a:extLst>
                    <a:ext uri="{9D8B030D-6E8A-4147-A177-3AD203B41FA5}">
                      <a16:colId xmlns:a16="http://schemas.microsoft.com/office/drawing/2014/main" xmlns="" val="2708115367"/>
                    </a:ext>
                  </a:extLst>
                </a:gridCol>
              </a:tblGrid>
              <a:tr h="370840">
                <a:tc>
                  <a:txBody>
                    <a:bodyPr/>
                    <a:lstStyle/>
                    <a:p>
                      <a:pPr algn="ctr"/>
                      <a:r>
                        <a:rPr lang="es-AR" sz="2000" dirty="0">
                          <a:solidFill>
                            <a:schemeClr val="tx1"/>
                          </a:solidFill>
                        </a:rPr>
                        <a:t>CARACTERÍSTICAS</a:t>
                      </a:r>
                    </a:p>
                  </a:txBody>
                  <a:tcPr/>
                </a:tc>
                <a:tc>
                  <a:txBody>
                    <a:bodyPr/>
                    <a:lstStyle/>
                    <a:p>
                      <a:pPr algn="ctr"/>
                      <a:r>
                        <a:rPr lang="es-AR" sz="2000" dirty="0">
                          <a:solidFill>
                            <a:schemeClr val="tx1"/>
                          </a:solidFill>
                        </a:rPr>
                        <a:t>TAW</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AR" sz="2000" dirty="0">
                          <a:solidFill>
                            <a:schemeClr val="tx1"/>
                          </a:solidFill>
                        </a:rPr>
                        <a:t>EXAMINATOR</a:t>
                      </a:r>
                    </a:p>
                  </a:txBody>
                  <a:tcPr/>
                </a:tc>
                <a:tc>
                  <a:txBody>
                    <a:bodyPr/>
                    <a:lstStyle/>
                    <a:p>
                      <a:pPr algn="ctr"/>
                      <a:r>
                        <a:rPr lang="es-AR" sz="2000" dirty="0">
                          <a:solidFill>
                            <a:schemeClr val="tx1"/>
                          </a:solidFill>
                        </a:rPr>
                        <a:t>ARWEB</a:t>
                      </a:r>
                    </a:p>
                  </a:txBody>
                  <a:tcPr/>
                </a:tc>
                <a:extLst>
                  <a:ext uri="{0D108BD9-81ED-4DB2-BD59-A6C34878D82A}">
                    <a16:rowId xmlns:a16="http://schemas.microsoft.com/office/drawing/2014/main" xmlns="" val="1429626489"/>
                  </a:ext>
                </a:extLst>
              </a:tr>
              <a:tr h="370840">
                <a:tc>
                  <a:txBody>
                    <a:bodyPr/>
                    <a:lstStyle/>
                    <a:p>
                      <a:r>
                        <a:rPr lang="es-AR" sz="2000" dirty="0">
                          <a:solidFill>
                            <a:schemeClr val="tx1"/>
                          </a:solidFill>
                        </a:rPr>
                        <a:t>WCAG 2.0</a:t>
                      </a:r>
                    </a:p>
                  </a:txBody>
                  <a:tcPr/>
                </a:tc>
                <a:tc>
                  <a:txBody>
                    <a:bodyPr/>
                    <a:lstStyle/>
                    <a:p>
                      <a:endParaRPr lang="es-AR" sz="2000" dirty="0">
                        <a:solidFill>
                          <a:schemeClr val="tx1"/>
                        </a:solidFill>
                      </a:endParaRPr>
                    </a:p>
                  </a:txBody>
                  <a:tcPr/>
                </a:tc>
                <a:tc>
                  <a:txBody>
                    <a:bodyPr/>
                    <a:lstStyle/>
                    <a:p>
                      <a:endParaRPr lang="es-AR" sz="2000" dirty="0">
                        <a:solidFill>
                          <a:schemeClr val="tx1"/>
                        </a:solidFill>
                      </a:endParaRPr>
                    </a:p>
                  </a:txBody>
                  <a:tcPr/>
                </a:tc>
                <a:tc>
                  <a:txBody>
                    <a:bodyPr/>
                    <a:lstStyle/>
                    <a:p>
                      <a:endParaRPr lang="es-AR" sz="2000" dirty="0">
                        <a:solidFill>
                          <a:schemeClr val="tx1"/>
                        </a:solidFill>
                      </a:endParaRPr>
                    </a:p>
                  </a:txBody>
                  <a:tcPr/>
                </a:tc>
                <a:extLst>
                  <a:ext uri="{0D108BD9-81ED-4DB2-BD59-A6C34878D82A}">
                    <a16:rowId xmlns:a16="http://schemas.microsoft.com/office/drawing/2014/main" xmlns="" val="26932468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AR" sz="2000" dirty="0">
                          <a:solidFill>
                            <a:schemeClr val="tx1"/>
                          </a:solidFill>
                        </a:rPr>
                        <a:t>Revisión Ilimitada</a:t>
                      </a:r>
                    </a:p>
                  </a:txBody>
                  <a:tcPr/>
                </a:tc>
                <a:tc>
                  <a:txBody>
                    <a:bodyPr/>
                    <a:lstStyle/>
                    <a:p>
                      <a:endParaRPr lang="es-AR" sz="2000" dirty="0">
                        <a:solidFill>
                          <a:schemeClr val="tx1"/>
                        </a:solidFill>
                      </a:endParaRPr>
                    </a:p>
                  </a:txBody>
                  <a:tcPr/>
                </a:tc>
                <a:tc>
                  <a:txBody>
                    <a:bodyPr/>
                    <a:lstStyle/>
                    <a:p>
                      <a:endParaRPr lang="es-AR" sz="2000">
                        <a:solidFill>
                          <a:schemeClr val="tx1"/>
                        </a:solidFill>
                      </a:endParaRPr>
                    </a:p>
                  </a:txBody>
                  <a:tcPr/>
                </a:tc>
                <a:tc>
                  <a:txBody>
                    <a:bodyPr/>
                    <a:lstStyle/>
                    <a:p>
                      <a:endParaRPr lang="es-AR" sz="2000">
                        <a:solidFill>
                          <a:schemeClr val="tx1"/>
                        </a:solidFill>
                      </a:endParaRPr>
                    </a:p>
                  </a:txBody>
                  <a:tcPr/>
                </a:tc>
                <a:extLst>
                  <a:ext uri="{0D108BD9-81ED-4DB2-BD59-A6C34878D82A}">
                    <a16:rowId xmlns:a16="http://schemas.microsoft.com/office/drawing/2014/main" xmlns="" val="2618181042"/>
                  </a:ext>
                </a:extLst>
              </a:tr>
              <a:tr h="370840">
                <a:tc>
                  <a:txBody>
                    <a:bodyPr/>
                    <a:lstStyle/>
                    <a:p>
                      <a:r>
                        <a:rPr lang="es-AR" sz="2000" dirty="0">
                          <a:solidFill>
                            <a:schemeClr val="tx1"/>
                          </a:solidFill>
                        </a:rPr>
                        <a:t>Selección Principios</a:t>
                      </a:r>
                    </a:p>
                  </a:txBody>
                  <a:tcPr/>
                </a:tc>
                <a:tc>
                  <a:txBody>
                    <a:bodyPr/>
                    <a:lstStyle/>
                    <a:p>
                      <a:endParaRPr lang="es-AR" sz="2000">
                        <a:solidFill>
                          <a:schemeClr val="tx1"/>
                        </a:solidFill>
                      </a:endParaRPr>
                    </a:p>
                  </a:txBody>
                  <a:tcPr/>
                </a:tc>
                <a:tc>
                  <a:txBody>
                    <a:bodyPr/>
                    <a:lstStyle/>
                    <a:p>
                      <a:endParaRPr lang="es-AR" sz="2000">
                        <a:solidFill>
                          <a:schemeClr val="tx1"/>
                        </a:solidFill>
                      </a:endParaRPr>
                    </a:p>
                  </a:txBody>
                  <a:tcPr/>
                </a:tc>
                <a:tc>
                  <a:txBody>
                    <a:bodyPr/>
                    <a:lstStyle/>
                    <a:p>
                      <a:endParaRPr lang="es-AR" sz="2000">
                        <a:solidFill>
                          <a:schemeClr val="tx1"/>
                        </a:solidFill>
                      </a:endParaRPr>
                    </a:p>
                  </a:txBody>
                  <a:tcPr/>
                </a:tc>
                <a:extLst>
                  <a:ext uri="{0D108BD9-81ED-4DB2-BD59-A6C34878D82A}">
                    <a16:rowId xmlns:a16="http://schemas.microsoft.com/office/drawing/2014/main" xmlns="" val="2121987528"/>
                  </a:ext>
                </a:extLst>
              </a:tr>
              <a:tr h="370840">
                <a:tc>
                  <a:txBody>
                    <a:bodyPr/>
                    <a:lstStyle/>
                    <a:p>
                      <a:r>
                        <a:rPr lang="es-AR" sz="2000" dirty="0">
                          <a:solidFill>
                            <a:schemeClr val="tx1"/>
                          </a:solidFill>
                        </a:rPr>
                        <a:t>Agrupación </a:t>
                      </a:r>
                      <a:r>
                        <a:rPr lang="es-AR" sz="2000" dirty="0" err="1">
                          <a:solidFill>
                            <a:schemeClr val="tx1"/>
                          </a:solidFill>
                        </a:rPr>
                        <a:t>Rdos</a:t>
                      </a:r>
                      <a:r>
                        <a:rPr lang="es-AR" sz="2000" dirty="0">
                          <a:solidFill>
                            <a:schemeClr val="tx1"/>
                          </a:solidFill>
                        </a:rPr>
                        <a:t>. x </a:t>
                      </a:r>
                      <a:r>
                        <a:rPr lang="es-AR" sz="2000" dirty="0" err="1">
                          <a:solidFill>
                            <a:schemeClr val="tx1"/>
                          </a:solidFill>
                        </a:rPr>
                        <a:t>Ppios</a:t>
                      </a:r>
                      <a:r>
                        <a:rPr lang="es-AR" sz="2000" dirty="0">
                          <a:solidFill>
                            <a:schemeClr val="tx1"/>
                          </a:solidFill>
                        </a:rPr>
                        <a:t>.</a:t>
                      </a:r>
                    </a:p>
                  </a:txBody>
                  <a:tcPr/>
                </a:tc>
                <a:tc>
                  <a:txBody>
                    <a:bodyPr/>
                    <a:lstStyle/>
                    <a:p>
                      <a:endParaRPr lang="es-AR" sz="2000">
                        <a:solidFill>
                          <a:schemeClr val="tx1"/>
                        </a:solidFill>
                      </a:endParaRPr>
                    </a:p>
                  </a:txBody>
                  <a:tcPr/>
                </a:tc>
                <a:tc>
                  <a:txBody>
                    <a:bodyPr/>
                    <a:lstStyle/>
                    <a:p>
                      <a:endParaRPr lang="es-AR" sz="2000">
                        <a:solidFill>
                          <a:schemeClr val="tx1"/>
                        </a:solidFill>
                      </a:endParaRPr>
                    </a:p>
                  </a:txBody>
                  <a:tcPr/>
                </a:tc>
                <a:tc>
                  <a:txBody>
                    <a:bodyPr/>
                    <a:lstStyle/>
                    <a:p>
                      <a:endParaRPr lang="es-AR" sz="2000" dirty="0">
                        <a:solidFill>
                          <a:schemeClr val="tx1"/>
                        </a:solidFill>
                      </a:endParaRPr>
                    </a:p>
                  </a:txBody>
                  <a:tcPr/>
                </a:tc>
                <a:extLst>
                  <a:ext uri="{0D108BD9-81ED-4DB2-BD59-A6C34878D82A}">
                    <a16:rowId xmlns:a16="http://schemas.microsoft.com/office/drawing/2014/main" xmlns="" val="3956058895"/>
                  </a:ext>
                </a:extLst>
              </a:tr>
              <a:tr h="370840">
                <a:tc>
                  <a:txBody>
                    <a:bodyPr/>
                    <a:lstStyle/>
                    <a:p>
                      <a:r>
                        <a:rPr lang="es-AR" sz="2000" dirty="0">
                          <a:solidFill>
                            <a:schemeClr val="tx1"/>
                          </a:solidFill>
                        </a:rPr>
                        <a:t>Posibilidad de extensión</a:t>
                      </a:r>
                    </a:p>
                  </a:txBody>
                  <a:tcPr/>
                </a:tc>
                <a:tc>
                  <a:txBody>
                    <a:bodyPr/>
                    <a:lstStyle/>
                    <a:p>
                      <a:endParaRPr lang="es-AR" sz="2000">
                        <a:solidFill>
                          <a:schemeClr val="tx1"/>
                        </a:solidFill>
                      </a:endParaRPr>
                    </a:p>
                  </a:txBody>
                  <a:tcPr/>
                </a:tc>
                <a:tc>
                  <a:txBody>
                    <a:bodyPr/>
                    <a:lstStyle/>
                    <a:p>
                      <a:endParaRPr lang="es-AR" sz="2000">
                        <a:solidFill>
                          <a:schemeClr val="tx1"/>
                        </a:solidFill>
                      </a:endParaRPr>
                    </a:p>
                  </a:txBody>
                  <a:tcPr/>
                </a:tc>
                <a:tc>
                  <a:txBody>
                    <a:bodyPr/>
                    <a:lstStyle/>
                    <a:p>
                      <a:endParaRPr lang="es-AR" sz="2000">
                        <a:solidFill>
                          <a:schemeClr val="tx1"/>
                        </a:solidFill>
                      </a:endParaRPr>
                    </a:p>
                  </a:txBody>
                  <a:tcPr/>
                </a:tc>
                <a:extLst>
                  <a:ext uri="{0D108BD9-81ED-4DB2-BD59-A6C34878D82A}">
                    <a16:rowId xmlns:a16="http://schemas.microsoft.com/office/drawing/2014/main" xmlns="" val="3275500518"/>
                  </a:ext>
                </a:extLst>
              </a:tr>
              <a:tr h="370840">
                <a:tc>
                  <a:txBody>
                    <a:bodyPr/>
                    <a:lstStyle/>
                    <a:p>
                      <a:r>
                        <a:rPr lang="es-AR" sz="2000" dirty="0">
                          <a:solidFill>
                            <a:schemeClr val="tx1"/>
                          </a:solidFill>
                        </a:rPr>
                        <a:t>Consejos de desarrollo</a:t>
                      </a:r>
                    </a:p>
                  </a:txBody>
                  <a:tcPr/>
                </a:tc>
                <a:tc>
                  <a:txBody>
                    <a:bodyPr/>
                    <a:lstStyle/>
                    <a:p>
                      <a:endParaRPr lang="es-AR" sz="2000" dirty="0">
                        <a:solidFill>
                          <a:schemeClr val="tx1"/>
                        </a:solidFill>
                      </a:endParaRPr>
                    </a:p>
                  </a:txBody>
                  <a:tcPr/>
                </a:tc>
                <a:tc>
                  <a:txBody>
                    <a:bodyPr/>
                    <a:lstStyle/>
                    <a:p>
                      <a:endParaRPr lang="es-AR" sz="2000">
                        <a:solidFill>
                          <a:schemeClr val="tx1"/>
                        </a:solidFill>
                      </a:endParaRPr>
                    </a:p>
                  </a:txBody>
                  <a:tcPr/>
                </a:tc>
                <a:tc>
                  <a:txBody>
                    <a:bodyPr/>
                    <a:lstStyle/>
                    <a:p>
                      <a:endParaRPr lang="es-AR" sz="2000">
                        <a:solidFill>
                          <a:schemeClr val="tx1"/>
                        </a:solidFill>
                      </a:endParaRPr>
                    </a:p>
                  </a:txBody>
                  <a:tcPr/>
                </a:tc>
                <a:extLst>
                  <a:ext uri="{0D108BD9-81ED-4DB2-BD59-A6C34878D82A}">
                    <a16:rowId xmlns:a16="http://schemas.microsoft.com/office/drawing/2014/main" xmlns="" val="757490927"/>
                  </a:ext>
                </a:extLst>
              </a:tr>
              <a:tr h="370840">
                <a:tc>
                  <a:txBody>
                    <a:bodyPr/>
                    <a:lstStyle/>
                    <a:p>
                      <a:r>
                        <a:rPr lang="es-AR" sz="2000" dirty="0">
                          <a:solidFill>
                            <a:schemeClr val="tx1"/>
                          </a:solidFill>
                        </a:rPr>
                        <a:t>Indicación grado accesibilidad</a:t>
                      </a:r>
                    </a:p>
                  </a:txBody>
                  <a:tcPr/>
                </a:tc>
                <a:tc>
                  <a:txBody>
                    <a:bodyPr/>
                    <a:lstStyle/>
                    <a:p>
                      <a:endParaRPr lang="es-AR" sz="2000">
                        <a:solidFill>
                          <a:schemeClr val="tx1"/>
                        </a:solidFill>
                      </a:endParaRPr>
                    </a:p>
                  </a:txBody>
                  <a:tcPr/>
                </a:tc>
                <a:tc>
                  <a:txBody>
                    <a:bodyPr/>
                    <a:lstStyle/>
                    <a:p>
                      <a:endParaRPr lang="es-AR" sz="2000">
                        <a:solidFill>
                          <a:schemeClr val="tx1"/>
                        </a:solidFill>
                      </a:endParaRPr>
                    </a:p>
                  </a:txBody>
                  <a:tcPr/>
                </a:tc>
                <a:tc>
                  <a:txBody>
                    <a:bodyPr/>
                    <a:lstStyle/>
                    <a:p>
                      <a:endParaRPr lang="es-AR" sz="2000" dirty="0">
                        <a:solidFill>
                          <a:schemeClr val="tx1"/>
                        </a:solidFill>
                      </a:endParaRPr>
                    </a:p>
                  </a:txBody>
                  <a:tcPr/>
                </a:tc>
                <a:extLst>
                  <a:ext uri="{0D108BD9-81ED-4DB2-BD59-A6C34878D82A}">
                    <a16:rowId xmlns:a16="http://schemas.microsoft.com/office/drawing/2014/main" xmlns="" val="198684723"/>
                  </a:ext>
                </a:extLst>
              </a:tr>
              <a:tr h="370840">
                <a:tc>
                  <a:txBody>
                    <a:bodyPr/>
                    <a:lstStyle/>
                    <a:p>
                      <a:r>
                        <a:rPr lang="es-AR" sz="2000" dirty="0">
                          <a:solidFill>
                            <a:schemeClr val="tx1"/>
                          </a:solidFill>
                        </a:rPr>
                        <a:t>Exportación PDF</a:t>
                      </a:r>
                    </a:p>
                  </a:txBody>
                  <a:tcPr/>
                </a:tc>
                <a:tc>
                  <a:txBody>
                    <a:bodyPr/>
                    <a:lstStyle/>
                    <a:p>
                      <a:endParaRPr lang="es-AR" sz="2000" dirty="0">
                        <a:solidFill>
                          <a:schemeClr val="tx1"/>
                        </a:solidFill>
                      </a:endParaRPr>
                    </a:p>
                  </a:txBody>
                  <a:tcPr/>
                </a:tc>
                <a:tc>
                  <a:txBody>
                    <a:bodyPr/>
                    <a:lstStyle/>
                    <a:p>
                      <a:endParaRPr lang="es-AR" sz="2000" dirty="0">
                        <a:solidFill>
                          <a:schemeClr val="tx1"/>
                        </a:solidFill>
                      </a:endParaRPr>
                    </a:p>
                  </a:txBody>
                  <a:tcPr/>
                </a:tc>
                <a:tc>
                  <a:txBody>
                    <a:bodyPr/>
                    <a:lstStyle/>
                    <a:p>
                      <a:endParaRPr lang="es-AR" sz="2000" dirty="0">
                        <a:solidFill>
                          <a:schemeClr val="tx1"/>
                        </a:solidFill>
                      </a:endParaRPr>
                    </a:p>
                  </a:txBody>
                  <a:tcPr/>
                </a:tc>
                <a:extLst>
                  <a:ext uri="{0D108BD9-81ED-4DB2-BD59-A6C34878D82A}">
                    <a16:rowId xmlns:a16="http://schemas.microsoft.com/office/drawing/2014/main" xmlns="" val="2792438700"/>
                  </a:ext>
                </a:extLst>
              </a:tr>
              <a:tr h="370840">
                <a:tc>
                  <a:txBody>
                    <a:bodyPr/>
                    <a:lstStyle/>
                    <a:p>
                      <a:r>
                        <a:rPr lang="es-AR" sz="2000" dirty="0">
                          <a:solidFill>
                            <a:schemeClr val="tx1"/>
                          </a:solidFill>
                        </a:rPr>
                        <a:t>Exportación XLS</a:t>
                      </a:r>
                    </a:p>
                  </a:txBody>
                  <a:tcPr/>
                </a:tc>
                <a:tc>
                  <a:txBody>
                    <a:bodyPr/>
                    <a:lstStyle/>
                    <a:p>
                      <a:endParaRPr lang="es-AR" sz="2000" dirty="0">
                        <a:solidFill>
                          <a:schemeClr val="tx1"/>
                        </a:solidFill>
                      </a:endParaRPr>
                    </a:p>
                  </a:txBody>
                  <a:tcPr/>
                </a:tc>
                <a:tc>
                  <a:txBody>
                    <a:bodyPr/>
                    <a:lstStyle/>
                    <a:p>
                      <a:endParaRPr lang="es-AR" sz="2000" dirty="0">
                        <a:solidFill>
                          <a:schemeClr val="tx1"/>
                        </a:solidFill>
                      </a:endParaRPr>
                    </a:p>
                  </a:txBody>
                  <a:tcPr/>
                </a:tc>
                <a:tc>
                  <a:txBody>
                    <a:bodyPr/>
                    <a:lstStyle/>
                    <a:p>
                      <a:endParaRPr lang="es-AR" sz="2000" dirty="0">
                        <a:solidFill>
                          <a:schemeClr val="tx1"/>
                        </a:solidFill>
                      </a:endParaRPr>
                    </a:p>
                  </a:txBody>
                  <a:tcPr/>
                </a:tc>
                <a:extLst>
                  <a:ext uri="{0D108BD9-81ED-4DB2-BD59-A6C34878D82A}">
                    <a16:rowId xmlns:a16="http://schemas.microsoft.com/office/drawing/2014/main" xmlns="" val="3936501873"/>
                  </a:ext>
                </a:extLst>
              </a:tr>
              <a:tr h="370840">
                <a:tc>
                  <a:txBody>
                    <a:bodyPr/>
                    <a:lstStyle/>
                    <a:p>
                      <a:r>
                        <a:rPr lang="es-AR" sz="2000" dirty="0">
                          <a:solidFill>
                            <a:schemeClr val="tx1"/>
                          </a:solidFill>
                        </a:rPr>
                        <a:t>Histórico</a:t>
                      </a:r>
                    </a:p>
                  </a:txBody>
                  <a:tcPr/>
                </a:tc>
                <a:tc>
                  <a:txBody>
                    <a:bodyPr/>
                    <a:lstStyle/>
                    <a:p>
                      <a:endParaRPr lang="es-AR" sz="2000" dirty="0">
                        <a:solidFill>
                          <a:schemeClr val="tx1"/>
                        </a:solidFill>
                      </a:endParaRPr>
                    </a:p>
                  </a:txBody>
                  <a:tcPr/>
                </a:tc>
                <a:tc>
                  <a:txBody>
                    <a:bodyPr/>
                    <a:lstStyle/>
                    <a:p>
                      <a:endParaRPr lang="es-AR" sz="2000" dirty="0">
                        <a:solidFill>
                          <a:schemeClr val="tx1"/>
                        </a:solidFill>
                      </a:endParaRPr>
                    </a:p>
                  </a:txBody>
                  <a:tcPr/>
                </a:tc>
                <a:tc>
                  <a:txBody>
                    <a:bodyPr/>
                    <a:lstStyle/>
                    <a:p>
                      <a:endParaRPr lang="es-AR" sz="2000" dirty="0">
                        <a:solidFill>
                          <a:schemeClr val="tx1"/>
                        </a:solidFill>
                      </a:endParaRPr>
                    </a:p>
                  </a:txBody>
                  <a:tcPr/>
                </a:tc>
                <a:extLst>
                  <a:ext uri="{0D108BD9-81ED-4DB2-BD59-A6C34878D82A}">
                    <a16:rowId xmlns:a16="http://schemas.microsoft.com/office/drawing/2014/main" xmlns="" val="2448994688"/>
                  </a:ext>
                </a:extLst>
              </a:tr>
            </a:tbl>
          </a:graphicData>
        </a:graphic>
      </p:graphicFrame>
      <p:pic>
        <p:nvPicPr>
          <p:cNvPr id="21" name="Imagen 20">
            <a:extLst>
              <a:ext uri="{FF2B5EF4-FFF2-40B4-BE49-F238E27FC236}">
                <a16:creationId xmlns:a16="http://schemas.microsoft.com/office/drawing/2014/main" xmlns="" id="{AFA9B898-14A0-42F5-9A55-B11A17F5E00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374527" y="2101878"/>
            <a:ext cx="354486" cy="354486"/>
          </a:xfrm>
          <a:prstGeom prst="rect">
            <a:avLst/>
          </a:prstGeom>
        </p:spPr>
      </p:pic>
      <p:pic>
        <p:nvPicPr>
          <p:cNvPr id="22" name="Imagen 21">
            <a:extLst>
              <a:ext uri="{FF2B5EF4-FFF2-40B4-BE49-F238E27FC236}">
                <a16:creationId xmlns:a16="http://schemas.microsoft.com/office/drawing/2014/main" xmlns="" id="{DE5AD7D1-6933-451B-98ED-4A6A0C73539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74527" y="2527822"/>
            <a:ext cx="354486" cy="334380"/>
          </a:xfrm>
          <a:prstGeom prst="rect">
            <a:avLst/>
          </a:prstGeom>
        </p:spPr>
      </p:pic>
      <p:pic>
        <p:nvPicPr>
          <p:cNvPr id="23" name="Imagen 22">
            <a:extLst>
              <a:ext uri="{FF2B5EF4-FFF2-40B4-BE49-F238E27FC236}">
                <a16:creationId xmlns:a16="http://schemas.microsoft.com/office/drawing/2014/main" xmlns="" id="{5CFA42EA-BDE5-4A16-A226-5764F9F5DB5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374527" y="3320055"/>
            <a:ext cx="354486" cy="354486"/>
          </a:xfrm>
          <a:prstGeom prst="rect">
            <a:avLst/>
          </a:prstGeom>
        </p:spPr>
      </p:pic>
      <p:pic>
        <p:nvPicPr>
          <p:cNvPr id="24" name="Imagen 23">
            <a:extLst>
              <a:ext uri="{FF2B5EF4-FFF2-40B4-BE49-F238E27FC236}">
                <a16:creationId xmlns:a16="http://schemas.microsoft.com/office/drawing/2014/main" xmlns="" id="{B570A570-6448-426A-9BC3-6ADC1C1763A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08629" y="2101878"/>
            <a:ext cx="354486" cy="354486"/>
          </a:xfrm>
          <a:prstGeom prst="rect">
            <a:avLst/>
          </a:prstGeom>
        </p:spPr>
      </p:pic>
      <p:pic>
        <p:nvPicPr>
          <p:cNvPr id="25" name="Imagen 24">
            <a:extLst>
              <a:ext uri="{FF2B5EF4-FFF2-40B4-BE49-F238E27FC236}">
                <a16:creationId xmlns:a16="http://schemas.microsoft.com/office/drawing/2014/main" xmlns="" id="{9823363C-7ECF-4D5A-95F9-043468A69B7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40679" y="5712163"/>
            <a:ext cx="354486" cy="354486"/>
          </a:xfrm>
          <a:prstGeom prst="rect">
            <a:avLst/>
          </a:prstGeom>
        </p:spPr>
      </p:pic>
      <p:pic>
        <p:nvPicPr>
          <p:cNvPr id="26" name="Imagen 25">
            <a:extLst>
              <a:ext uri="{FF2B5EF4-FFF2-40B4-BE49-F238E27FC236}">
                <a16:creationId xmlns:a16="http://schemas.microsoft.com/office/drawing/2014/main" xmlns="" id="{86964ED1-9C69-46D4-AB22-3F1B7695121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24231" y="5311022"/>
            <a:ext cx="354486" cy="354486"/>
          </a:xfrm>
          <a:prstGeom prst="rect">
            <a:avLst/>
          </a:prstGeom>
        </p:spPr>
      </p:pic>
      <p:pic>
        <p:nvPicPr>
          <p:cNvPr id="27" name="Imagen 26">
            <a:extLst>
              <a:ext uri="{FF2B5EF4-FFF2-40B4-BE49-F238E27FC236}">
                <a16:creationId xmlns:a16="http://schemas.microsoft.com/office/drawing/2014/main" xmlns="" id="{98123CD9-D925-4460-A673-D78D56C26EB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34511" y="4909879"/>
            <a:ext cx="354486" cy="354486"/>
          </a:xfrm>
          <a:prstGeom prst="rect">
            <a:avLst/>
          </a:prstGeom>
        </p:spPr>
      </p:pic>
      <p:pic>
        <p:nvPicPr>
          <p:cNvPr id="28" name="Imagen 27">
            <a:extLst>
              <a:ext uri="{FF2B5EF4-FFF2-40B4-BE49-F238E27FC236}">
                <a16:creationId xmlns:a16="http://schemas.microsoft.com/office/drawing/2014/main" xmlns="" id="{591D4DE2-DC3B-4E11-B9ED-446EE4B29F1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36567" y="4508736"/>
            <a:ext cx="354486" cy="354486"/>
          </a:xfrm>
          <a:prstGeom prst="rect">
            <a:avLst/>
          </a:prstGeom>
        </p:spPr>
      </p:pic>
      <p:pic>
        <p:nvPicPr>
          <p:cNvPr id="29" name="Imagen 28">
            <a:extLst>
              <a:ext uri="{FF2B5EF4-FFF2-40B4-BE49-F238E27FC236}">
                <a16:creationId xmlns:a16="http://schemas.microsoft.com/office/drawing/2014/main" xmlns="" id="{538013B6-E695-49FC-B790-911FF1BD887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26287" y="4107593"/>
            <a:ext cx="354486" cy="354486"/>
          </a:xfrm>
          <a:prstGeom prst="rect">
            <a:avLst/>
          </a:prstGeom>
        </p:spPr>
      </p:pic>
      <p:pic>
        <p:nvPicPr>
          <p:cNvPr id="30" name="Imagen 29">
            <a:extLst>
              <a:ext uri="{FF2B5EF4-FFF2-40B4-BE49-F238E27FC236}">
                <a16:creationId xmlns:a16="http://schemas.microsoft.com/office/drawing/2014/main" xmlns="" id="{9AAC2A45-11B9-4D3C-A1FD-C647E8EFB62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28343" y="3706450"/>
            <a:ext cx="354486" cy="354486"/>
          </a:xfrm>
          <a:prstGeom prst="rect">
            <a:avLst/>
          </a:prstGeom>
        </p:spPr>
      </p:pic>
      <p:pic>
        <p:nvPicPr>
          <p:cNvPr id="31" name="Imagen 30">
            <a:extLst>
              <a:ext uri="{FF2B5EF4-FFF2-40B4-BE49-F238E27FC236}">
                <a16:creationId xmlns:a16="http://schemas.microsoft.com/office/drawing/2014/main" xmlns="" id="{38BBA0A2-726B-4D33-A882-7C8906D243C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30399" y="3305307"/>
            <a:ext cx="354486" cy="354486"/>
          </a:xfrm>
          <a:prstGeom prst="rect">
            <a:avLst/>
          </a:prstGeom>
        </p:spPr>
      </p:pic>
      <p:pic>
        <p:nvPicPr>
          <p:cNvPr id="32" name="Imagen 31">
            <a:extLst>
              <a:ext uri="{FF2B5EF4-FFF2-40B4-BE49-F238E27FC236}">
                <a16:creationId xmlns:a16="http://schemas.microsoft.com/office/drawing/2014/main" xmlns="" id="{74BD4028-9071-4420-A47B-1709392E920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38623" y="2904164"/>
            <a:ext cx="354486" cy="354486"/>
          </a:xfrm>
          <a:prstGeom prst="rect">
            <a:avLst/>
          </a:prstGeom>
        </p:spPr>
      </p:pic>
      <p:pic>
        <p:nvPicPr>
          <p:cNvPr id="33" name="Imagen 32">
            <a:extLst>
              <a:ext uri="{FF2B5EF4-FFF2-40B4-BE49-F238E27FC236}">
                <a16:creationId xmlns:a16="http://schemas.microsoft.com/office/drawing/2014/main" xmlns="" id="{3C76B714-36FD-4F8C-BB73-BF82B3787EF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32455" y="2503021"/>
            <a:ext cx="354486" cy="354486"/>
          </a:xfrm>
          <a:prstGeom prst="rect">
            <a:avLst/>
          </a:prstGeom>
        </p:spPr>
      </p:pic>
      <p:pic>
        <p:nvPicPr>
          <p:cNvPr id="34" name="Imagen 33">
            <a:extLst>
              <a:ext uri="{FF2B5EF4-FFF2-40B4-BE49-F238E27FC236}">
                <a16:creationId xmlns:a16="http://schemas.microsoft.com/office/drawing/2014/main" xmlns="" id="{123D02DC-7227-4A87-940E-8C61147E381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42731" y="2101878"/>
            <a:ext cx="354486" cy="354486"/>
          </a:xfrm>
          <a:prstGeom prst="rect">
            <a:avLst/>
          </a:prstGeom>
        </p:spPr>
      </p:pic>
    </p:spTree>
    <p:extLst>
      <p:ext uri="{BB962C8B-B14F-4D97-AF65-F5344CB8AC3E}">
        <p14:creationId xmlns:p14="http://schemas.microsoft.com/office/powerpoint/2010/main" xmlns="" val="1861574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Conclusiones</a:t>
            </a:r>
          </a:p>
        </p:txBody>
      </p:sp>
      <p:sp>
        <p:nvSpPr>
          <p:cNvPr id="3" name="Marcador de contenido 2"/>
          <p:cNvSpPr>
            <a:spLocks noGrp="1"/>
          </p:cNvSpPr>
          <p:nvPr>
            <p:ph idx="1"/>
          </p:nvPr>
        </p:nvSpPr>
        <p:spPr>
          <a:xfrm>
            <a:off x="2798582" y="1905000"/>
            <a:ext cx="8706030" cy="4363065"/>
          </a:xfrm>
        </p:spPr>
        <p:txBody>
          <a:bodyPr>
            <a:noAutofit/>
          </a:bodyPr>
          <a:lstStyle/>
          <a:p>
            <a:pPr algn="just"/>
            <a:r>
              <a:rPr lang="es-AR" sz="2000" dirty="0"/>
              <a:t>ARWeb contribuye a la detección eficiente de los problemas de accesibilidad para que un sitio web pueda ser evaluado y que recomendaciones son necesarias para que sea Accesible. </a:t>
            </a:r>
          </a:p>
          <a:p>
            <a:pPr marL="0" indent="0" algn="just">
              <a:buNone/>
            </a:pPr>
            <a:endParaRPr lang="es-AR" sz="2000" dirty="0"/>
          </a:p>
          <a:p>
            <a:pPr algn="just"/>
            <a:r>
              <a:rPr lang="es-AR" sz="2000" dirty="0"/>
              <a:t>Lograr la accesibilidad en páginas web beneficia a todos los usuarios, y logra una mejor aceptación a los sitios web, mejorando el acceso web en general:</a:t>
            </a:r>
          </a:p>
          <a:p>
            <a:pPr algn="just"/>
            <a:endParaRPr lang="es-AR" sz="2000" dirty="0"/>
          </a:p>
          <a:p>
            <a:pPr lvl="3" algn="just"/>
            <a:r>
              <a:rPr lang="es-AR" sz="2000" dirty="0"/>
              <a:t> Asegurar una transformación correcta.</a:t>
            </a:r>
          </a:p>
          <a:p>
            <a:pPr lvl="3" algn="just"/>
            <a:r>
              <a:rPr lang="es-AR" sz="2000" dirty="0"/>
              <a:t> Hacer comprensible y navegable el contenido.</a:t>
            </a:r>
          </a:p>
          <a:p>
            <a:pPr algn="just"/>
            <a:endParaRPr lang="es-AR" sz="2000" dirty="0"/>
          </a:p>
          <a:p>
            <a:pPr algn="just"/>
            <a:endParaRPr lang="es-AR" sz="2000" dirty="0"/>
          </a:p>
          <a:p>
            <a:pPr algn="just"/>
            <a:endParaRPr lang="es-AR" sz="2000" dirty="0"/>
          </a:p>
          <a:p>
            <a:pPr algn="just"/>
            <a:endParaRPr lang="es-AR" sz="2000" dirty="0"/>
          </a:p>
          <a:p>
            <a:pPr algn="just"/>
            <a:endParaRPr lang="es-AR" sz="2000" dirty="0"/>
          </a:p>
          <a:p>
            <a:pPr algn="just"/>
            <a:endParaRPr lang="es-AR" sz="2000" dirty="0"/>
          </a:p>
          <a:p>
            <a:pPr algn="just" fontAlgn="base"/>
            <a:endParaRPr lang="es-AR" sz="2000" dirty="0"/>
          </a:p>
        </p:txBody>
      </p:sp>
    </p:spTree>
    <p:extLst>
      <p:ext uri="{BB962C8B-B14F-4D97-AF65-F5344CB8AC3E}">
        <p14:creationId xmlns:p14="http://schemas.microsoft.com/office/powerpoint/2010/main" xmlns="" val="265927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Equipo de Investigación</a:t>
            </a:r>
          </a:p>
        </p:txBody>
      </p:sp>
      <p:sp>
        <p:nvSpPr>
          <p:cNvPr id="3" name="Marcador de contenido 2"/>
          <p:cNvSpPr>
            <a:spLocks noGrp="1"/>
          </p:cNvSpPr>
          <p:nvPr>
            <p:ph idx="1"/>
          </p:nvPr>
        </p:nvSpPr>
        <p:spPr>
          <a:xfrm>
            <a:off x="2695753" y="1870825"/>
            <a:ext cx="8706030" cy="4363065"/>
          </a:xfrm>
        </p:spPr>
        <p:txBody>
          <a:bodyPr>
            <a:noAutofit/>
          </a:bodyPr>
          <a:lstStyle/>
          <a:p>
            <a:pPr algn="just"/>
            <a:r>
              <a:rPr lang="es-AR" altLang="es-AR" dirty="0"/>
              <a:t>Desde 2012 investigando temas de Accesibilidad</a:t>
            </a:r>
          </a:p>
          <a:p>
            <a:pPr algn="just">
              <a:buNone/>
            </a:pPr>
            <a:r>
              <a:rPr lang="es-AR" altLang="es-AR" dirty="0"/>
              <a:t> </a:t>
            </a:r>
          </a:p>
          <a:p>
            <a:pPr lvl="1" algn="just"/>
            <a:r>
              <a:rPr lang="es-AR" altLang="es-AR" dirty="0"/>
              <a:t>Pablo Pandolfo (ppandolfo@uade.edu.ar)</a:t>
            </a:r>
          </a:p>
          <a:p>
            <a:pPr lvl="2" algn="just">
              <a:spcBef>
                <a:spcPts val="0"/>
              </a:spcBef>
            </a:pPr>
            <a:r>
              <a:rPr lang="es-AR" altLang="es-AR" i="1" dirty="0"/>
              <a:t>Maestrando de la Maestría TIC de UADE. </a:t>
            </a:r>
          </a:p>
          <a:p>
            <a:pPr lvl="2" algn="just">
              <a:spcBef>
                <a:spcPts val="0"/>
              </a:spcBef>
            </a:pPr>
            <a:r>
              <a:rPr lang="es-AR" altLang="es-AR" i="1" dirty="0"/>
              <a:t>Especialista en Diseño y Desarrollo en Sistemas Informáticos de Administración Financiera del Sector Público Nacional</a:t>
            </a:r>
          </a:p>
          <a:p>
            <a:pPr lvl="2" algn="just">
              <a:spcBef>
                <a:spcPts val="0"/>
              </a:spcBef>
            </a:pPr>
            <a:r>
              <a:rPr lang="es-AR" altLang="es-AR" i="1" dirty="0"/>
              <a:t>Docente UADE y UNO </a:t>
            </a:r>
            <a:endParaRPr lang="es-AR" altLang="es-AR" dirty="0"/>
          </a:p>
          <a:p>
            <a:pPr lvl="1" algn="just"/>
            <a:r>
              <a:rPr lang="es-AR" altLang="es-AR" dirty="0"/>
              <a:t>Adrián De Armas (adearmas@uade.edu.ar)</a:t>
            </a:r>
          </a:p>
          <a:p>
            <a:pPr lvl="2" algn="just">
              <a:spcBef>
                <a:spcPts val="0"/>
              </a:spcBef>
            </a:pPr>
            <a:r>
              <a:rPr lang="es-AR" altLang="es-AR" i="1" dirty="0"/>
              <a:t>Profesional autónomo. Especialista en sistemas financieros</a:t>
            </a:r>
          </a:p>
          <a:p>
            <a:pPr lvl="2" algn="just">
              <a:spcBef>
                <a:spcPts val="0"/>
              </a:spcBef>
            </a:pPr>
            <a:r>
              <a:rPr lang="es-AR" altLang="es-AR" i="1" dirty="0"/>
              <a:t>Docente UADE</a:t>
            </a:r>
            <a:endParaRPr lang="es-AR" altLang="es-AR" dirty="0"/>
          </a:p>
          <a:p>
            <a:pPr lvl="1" algn="just"/>
            <a:r>
              <a:rPr lang="es-AR" altLang="es-AR" dirty="0"/>
              <a:t>Bibiana Rossi (birossi@uade.edu.ar)</a:t>
            </a:r>
          </a:p>
          <a:p>
            <a:pPr lvl="2" algn="just">
              <a:spcBef>
                <a:spcPts val="0"/>
              </a:spcBef>
            </a:pPr>
            <a:r>
              <a:rPr lang="es-AR" altLang="es-AR" i="1" dirty="0"/>
              <a:t>Ingeniería de Software, Mejora de Procesos, Inteligencia Artificial</a:t>
            </a:r>
          </a:p>
          <a:p>
            <a:pPr lvl="2" algn="just">
              <a:spcBef>
                <a:spcPts val="0"/>
              </a:spcBef>
            </a:pPr>
            <a:r>
              <a:rPr lang="es-AR" altLang="es-AR" i="1" dirty="0"/>
              <a:t>A cargo de la Coordinación de Investigaciones en UADE</a:t>
            </a:r>
          </a:p>
          <a:p>
            <a:pPr lvl="2" algn="just">
              <a:spcBef>
                <a:spcPts val="0"/>
              </a:spcBef>
            </a:pPr>
            <a:r>
              <a:rPr lang="es-AR" altLang="es-AR" i="1" dirty="0"/>
              <a:t>Coordinadora de Maestría CIO y TIC</a:t>
            </a:r>
          </a:p>
          <a:p>
            <a:pPr lvl="2" algn="just">
              <a:spcBef>
                <a:spcPts val="0"/>
              </a:spcBef>
            </a:pPr>
            <a:r>
              <a:rPr lang="es-AR" altLang="es-AR" i="1" dirty="0"/>
              <a:t>Docente UADE y </a:t>
            </a:r>
            <a:r>
              <a:rPr lang="es-AR" altLang="es-AR" i="1" dirty="0" err="1"/>
              <a:t>UNLu</a:t>
            </a:r>
            <a:endParaRPr lang="es-AR" altLang="es-AR" i="1" dirty="0"/>
          </a:p>
          <a:p>
            <a:pPr lvl="2" algn="just">
              <a:spcBef>
                <a:spcPts val="0"/>
              </a:spcBef>
              <a:buNone/>
            </a:pPr>
            <a:endParaRPr lang="es-AR" altLang="es-AR" i="1" dirty="0"/>
          </a:p>
        </p:txBody>
      </p:sp>
    </p:spTree>
    <p:extLst>
      <p:ext uri="{BB962C8B-B14F-4D97-AF65-F5344CB8AC3E}">
        <p14:creationId xmlns:p14="http://schemas.microsoft.com/office/powerpoint/2010/main" xmlns="" val="2867883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Futuras líneas de investigación</a:t>
            </a:r>
          </a:p>
        </p:txBody>
      </p:sp>
      <p:sp>
        <p:nvSpPr>
          <p:cNvPr id="3" name="Marcador de contenido 2"/>
          <p:cNvSpPr>
            <a:spLocks noGrp="1"/>
          </p:cNvSpPr>
          <p:nvPr>
            <p:ph idx="1"/>
          </p:nvPr>
        </p:nvSpPr>
        <p:spPr>
          <a:xfrm>
            <a:off x="2798582" y="1905000"/>
            <a:ext cx="8706030" cy="4363065"/>
          </a:xfrm>
        </p:spPr>
        <p:txBody>
          <a:bodyPr>
            <a:noAutofit/>
          </a:bodyPr>
          <a:lstStyle/>
          <a:p>
            <a:pPr lvl="0" algn="just"/>
            <a:r>
              <a:rPr lang="es-AR" sz="2000" dirty="0"/>
              <a:t>Contemplar en su totalidad los Criterios de Conformidad; es decir, los de Nivel AA y AAA planteados por el W3C en la especificación WCAG versión 2.0.</a:t>
            </a:r>
          </a:p>
          <a:p>
            <a:pPr lvl="0" algn="just">
              <a:buNone/>
            </a:pPr>
            <a:endParaRPr lang="es-AR" sz="2000" dirty="0"/>
          </a:p>
          <a:p>
            <a:pPr lvl="0" algn="just"/>
            <a:r>
              <a:rPr lang="es-AR" sz="2000" dirty="0"/>
              <a:t>Incorporar validaciones de elementos de la tecnología JavaScript dentro de la página web que atenten contra la percepción visual o auditiva del usuario.</a:t>
            </a:r>
          </a:p>
          <a:p>
            <a:pPr algn="just"/>
            <a:endParaRPr lang="es-AR" sz="2000" dirty="0"/>
          </a:p>
          <a:p>
            <a:pPr algn="just"/>
            <a:endParaRPr lang="es-AR" sz="2000" dirty="0"/>
          </a:p>
          <a:p>
            <a:pPr algn="just"/>
            <a:endParaRPr lang="es-AR" sz="2000" dirty="0"/>
          </a:p>
          <a:p>
            <a:pPr algn="just"/>
            <a:endParaRPr lang="es-AR" sz="2000" dirty="0"/>
          </a:p>
          <a:p>
            <a:pPr algn="just"/>
            <a:endParaRPr lang="es-AR" sz="2000" dirty="0"/>
          </a:p>
          <a:p>
            <a:pPr algn="just" fontAlgn="base"/>
            <a:endParaRPr lang="es-AR" sz="2000" dirty="0"/>
          </a:p>
        </p:txBody>
      </p:sp>
    </p:spTree>
    <p:extLst>
      <p:ext uri="{BB962C8B-B14F-4D97-AF65-F5344CB8AC3E}">
        <p14:creationId xmlns:p14="http://schemas.microsoft.com/office/powerpoint/2010/main" xmlns="" val="2659273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Bibliografía</a:t>
            </a:r>
          </a:p>
        </p:txBody>
      </p:sp>
      <p:sp>
        <p:nvSpPr>
          <p:cNvPr id="3" name="Marcador de contenido 2"/>
          <p:cNvSpPr>
            <a:spLocks noGrp="1"/>
          </p:cNvSpPr>
          <p:nvPr>
            <p:ph idx="1"/>
          </p:nvPr>
        </p:nvSpPr>
        <p:spPr>
          <a:xfrm>
            <a:off x="2798582" y="1905000"/>
            <a:ext cx="8706030" cy="4363065"/>
          </a:xfrm>
        </p:spPr>
        <p:txBody>
          <a:bodyPr>
            <a:noAutofit/>
          </a:bodyPr>
          <a:lstStyle/>
          <a:p>
            <a:pPr algn="just"/>
            <a:r>
              <a:rPr lang="es-AR" sz="2000" dirty="0"/>
              <a:t>HONORABLE CONGRESO DE LA NACIÓN ARGENTINA. Ley 26.653 de Accesibilidad de la Información en Páginas Web. Buenos Aires. Argentina. [en línea]</a:t>
            </a:r>
          </a:p>
          <a:p>
            <a:pPr marL="400050" lvl="1" indent="0" algn="just">
              <a:buNone/>
            </a:pPr>
            <a:r>
              <a:rPr lang="es-AR" sz="2000" dirty="0">
                <a:hlinkClick r:id="rId2"/>
              </a:rPr>
              <a:t>http://www.infoleg.gob.ar/infolegInternet/anexos/175000-179999/175694/norma.htm</a:t>
            </a:r>
            <a:endParaRPr lang="es-AR" sz="2000" dirty="0"/>
          </a:p>
          <a:p>
            <a:pPr algn="just"/>
            <a:r>
              <a:rPr lang="es-AR" sz="2000" dirty="0"/>
              <a:t>OFICINA NACIONAL DE TECNOLOGÍAS DE INFORMACIÓN. Decreto 2/2014: Norma de Accesibilidad Web 2.0. Buenos Aires. Argentina [en línea].</a:t>
            </a:r>
          </a:p>
          <a:p>
            <a:pPr marL="400050" lvl="1" indent="0" algn="just">
              <a:buNone/>
            </a:pPr>
            <a:r>
              <a:rPr lang="es-AR" sz="2000" dirty="0">
                <a:hlinkClick r:id="rId3"/>
              </a:rPr>
              <a:t>http://servicios.infoleg.gob.ar/infolegInternet/anexos/230000-234999/233667/norma.htm</a:t>
            </a:r>
            <a:endParaRPr lang="es-AR" sz="2000" dirty="0"/>
          </a:p>
          <a:p>
            <a:pPr algn="just"/>
            <a:r>
              <a:rPr lang="es-AR" sz="2000" dirty="0"/>
              <a:t>WCAG. Web Content </a:t>
            </a:r>
            <a:r>
              <a:rPr lang="es-AR" sz="2000" dirty="0" err="1"/>
              <a:t>Accessibility</a:t>
            </a:r>
            <a:r>
              <a:rPr lang="es-AR" sz="2000" dirty="0"/>
              <a:t> </a:t>
            </a:r>
            <a:r>
              <a:rPr lang="es-AR" sz="2000" dirty="0" err="1"/>
              <a:t>Guidelines</a:t>
            </a:r>
            <a:r>
              <a:rPr lang="es-AR" sz="2000" dirty="0"/>
              <a:t> 2.0. [en línea].</a:t>
            </a:r>
          </a:p>
          <a:p>
            <a:pPr marL="400050" lvl="1" indent="0" algn="just">
              <a:buNone/>
            </a:pPr>
            <a:r>
              <a:rPr lang="es-AR" sz="2000" dirty="0">
                <a:hlinkClick r:id="rId4"/>
              </a:rPr>
              <a:t>https://www.w3.org/TR/WCAG20</a:t>
            </a:r>
            <a:endParaRPr lang="es-AR" sz="2000" dirty="0"/>
          </a:p>
          <a:p>
            <a:pPr algn="just"/>
            <a:endParaRPr lang="es-AR" sz="2000" dirty="0"/>
          </a:p>
          <a:p>
            <a:pPr algn="just"/>
            <a:endParaRPr lang="es-AR" sz="2000" dirty="0"/>
          </a:p>
          <a:p>
            <a:pPr algn="just"/>
            <a:endParaRPr lang="es-AR" sz="2000" dirty="0"/>
          </a:p>
          <a:p>
            <a:pPr algn="just"/>
            <a:endParaRPr lang="es-AR" sz="2000" dirty="0"/>
          </a:p>
          <a:p>
            <a:pPr algn="just" fontAlgn="base"/>
            <a:endParaRPr lang="es-AR" sz="2000" dirty="0"/>
          </a:p>
        </p:txBody>
      </p:sp>
    </p:spTree>
    <p:extLst>
      <p:ext uri="{BB962C8B-B14F-4D97-AF65-F5344CB8AC3E}">
        <p14:creationId xmlns:p14="http://schemas.microsoft.com/office/powerpoint/2010/main" xmlns="" val="2463086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32078" y="2820462"/>
            <a:ext cx="4587804" cy="1280890"/>
          </a:xfrm>
        </p:spPr>
        <p:txBody>
          <a:bodyPr/>
          <a:lstStyle/>
          <a:p>
            <a:r>
              <a:rPr lang="es-AR" b="1" dirty="0"/>
              <a:t>MUCHAS GRACIAS</a:t>
            </a:r>
          </a:p>
        </p:txBody>
      </p:sp>
    </p:spTree>
    <p:extLst>
      <p:ext uri="{BB962C8B-B14F-4D97-AF65-F5344CB8AC3E}">
        <p14:creationId xmlns:p14="http://schemas.microsoft.com/office/powerpoint/2010/main" xmlns="" val="265927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Agenda</a:t>
            </a:r>
          </a:p>
        </p:txBody>
      </p:sp>
      <p:sp>
        <p:nvSpPr>
          <p:cNvPr id="3" name="Marcador de contenido 2"/>
          <p:cNvSpPr>
            <a:spLocks noGrp="1"/>
          </p:cNvSpPr>
          <p:nvPr>
            <p:ph idx="1"/>
          </p:nvPr>
        </p:nvSpPr>
        <p:spPr>
          <a:xfrm>
            <a:off x="2798582" y="1905000"/>
            <a:ext cx="8706030" cy="4363065"/>
          </a:xfrm>
        </p:spPr>
        <p:txBody>
          <a:bodyPr>
            <a:noAutofit/>
          </a:bodyPr>
          <a:lstStyle/>
          <a:p>
            <a:pPr algn="just"/>
            <a:r>
              <a:rPr lang="es-AR" sz="2000" dirty="0"/>
              <a:t>Objetivo del trabajo.</a:t>
            </a:r>
          </a:p>
          <a:p>
            <a:pPr algn="just"/>
            <a:r>
              <a:rPr lang="es-AR" sz="2000" dirty="0"/>
              <a:t>Descripción del problema.</a:t>
            </a:r>
          </a:p>
          <a:p>
            <a:pPr algn="just"/>
            <a:r>
              <a:rPr lang="es-AR" sz="2000" dirty="0"/>
              <a:t>¿Qué es la Accesibilidad Web?</a:t>
            </a:r>
          </a:p>
          <a:p>
            <a:pPr algn="just"/>
            <a:r>
              <a:rPr lang="es-AR" sz="2000" dirty="0"/>
              <a:t>Ley 26653.</a:t>
            </a:r>
          </a:p>
          <a:p>
            <a:pPr algn="just"/>
            <a:r>
              <a:rPr lang="es-AR" sz="2000" dirty="0"/>
              <a:t>Estándares internacionales.</a:t>
            </a:r>
          </a:p>
          <a:p>
            <a:pPr algn="just"/>
            <a:r>
              <a:rPr lang="es-AR" sz="2000" dirty="0"/>
              <a:t>Disposición ONTI 02/2014.</a:t>
            </a:r>
          </a:p>
          <a:p>
            <a:pPr algn="just"/>
            <a:r>
              <a:rPr lang="es-AR" sz="2000" dirty="0"/>
              <a:t>Desarrollo de ARWeb.</a:t>
            </a:r>
          </a:p>
          <a:p>
            <a:pPr algn="just"/>
            <a:r>
              <a:rPr lang="es-AR" sz="2000" dirty="0"/>
              <a:t>Conclusiones y futuras líneas de investigación.</a:t>
            </a:r>
          </a:p>
        </p:txBody>
      </p:sp>
    </p:spTree>
    <p:extLst>
      <p:ext uri="{BB962C8B-B14F-4D97-AF65-F5344CB8AC3E}">
        <p14:creationId xmlns:p14="http://schemas.microsoft.com/office/powerpoint/2010/main" xmlns="" val="265927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Objetivo del Trabajo</a:t>
            </a:r>
          </a:p>
        </p:txBody>
      </p:sp>
      <p:sp>
        <p:nvSpPr>
          <p:cNvPr id="3" name="Marcador de contenido 2"/>
          <p:cNvSpPr>
            <a:spLocks noGrp="1"/>
          </p:cNvSpPr>
          <p:nvPr>
            <p:ph idx="1"/>
          </p:nvPr>
        </p:nvSpPr>
        <p:spPr>
          <a:xfrm>
            <a:off x="2798582" y="1905000"/>
            <a:ext cx="8706030" cy="4466303"/>
          </a:xfrm>
        </p:spPr>
        <p:txBody>
          <a:bodyPr>
            <a:noAutofit/>
          </a:bodyPr>
          <a:lstStyle/>
          <a:p>
            <a:pPr algn="just"/>
            <a:r>
              <a:rPr lang="es-AR" sz="2000" dirty="0"/>
              <a:t>Desarrollar una Herramienta que permita identificar problemas de Accesibilidad Web en forma automática de acuerdo con la norma vigente en Argentina desde agosto de 2014.</a:t>
            </a:r>
          </a:p>
          <a:p>
            <a:pPr algn="just"/>
            <a:endParaRPr lang="es-AR" sz="2000" dirty="0"/>
          </a:p>
          <a:p>
            <a:pPr algn="just"/>
            <a:endParaRPr lang="es-AR" sz="2000" dirty="0"/>
          </a:p>
          <a:p>
            <a:pPr algn="ctr">
              <a:buNone/>
            </a:pPr>
            <a:r>
              <a:rPr lang="es-AR" sz="6600" b="1" dirty="0">
                <a:solidFill>
                  <a:schemeClr val="tx2">
                    <a:lumMod val="75000"/>
                  </a:schemeClr>
                </a:solidFill>
              </a:rPr>
              <a:t>   </a:t>
            </a:r>
            <a:r>
              <a:rPr lang="es-AR" sz="6600" b="1" dirty="0" smtClean="0">
                <a:solidFill>
                  <a:schemeClr val="tx2">
                    <a:lumMod val="75000"/>
                  </a:schemeClr>
                </a:solidFill>
              </a:rPr>
              <a:t>ARWeb</a:t>
            </a:r>
          </a:p>
          <a:p>
            <a:pPr algn="just"/>
            <a:r>
              <a:rPr lang="es-AR" sz="2000" smtClean="0"/>
              <a:t>En noviembre de 2016, se presentó en UADE mediante el INTEC, el proyecto de investigación ACyT A17T09 para desarrollar la herramienta ARWeb, para que sus resultados faciliten la evaluación directa de los que pide la norma argentina.</a:t>
            </a:r>
            <a:endParaRPr lang="es-AR" sz="2000" dirty="0"/>
          </a:p>
        </p:txBody>
      </p:sp>
      <p:pic>
        <p:nvPicPr>
          <p:cNvPr id="4" name="3 Imagen" descr="logo48.png"/>
          <p:cNvPicPr>
            <a:picLocks noChangeAspect="1"/>
          </p:cNvPicPr>
          <p:nvPr/>
        </p:nvPicPr>
        <p:blipFill>
          <a:blip r:embed="rId2" cstate="print"/>
          <a:stretch>
            <a:fillRect/>
          </a:stretch>
        </p:blipFill>
        <p:spPr>
          <a:xfrm>
            <a:off x="4874600" y="3857113"/>
            <a:ext cx="909916" cy="909916"/>
          </a:xfrm>
          <a:prstGeom prst="rect">
            <a:avLst/>
          </a:prstGeom>
        </p:spPr>
      </p:pic>
      <p:sp>
        <p:nvSpPr>
          <p:cNvPr id="5" name="4 Flecha abajo"/>
          <p:cNvSpPr/>
          <p:nvPr/>
        </p:nvSpPr>
        <p:spPr>
          <a:xfrm>
            <a:off x="6547118" y="3044313"/>
            <a:ext cx="1003300" cy="812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xmlns="" val="265927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Descripción del problema</a:t>
            </a:r>
          </a:p>
        </p:txBody>
      </p:sp>
      <p:sp>
        <p:nvSpPr>
          <p:cNvPr id="3" name="Marcador de contenido 2"/>
          <p:cNvSpPr>
            <a:spLocks noGrp="1"/>
          </p:cNvSpPr>
          <p:nvPr>
            <p:ph idx="1"/>
          </p:nvPr>
        </p:nvSpPr>
        <p:spPr>
          <a:xfrm>
            <a:off x="2798582" y="1905000"/>
            <a:ext cx="8706030" cy="4363065"/>
          </a:xfrm>
        </p:spPr>
        <p:txBody>
          <a:bodyPr>
            <a:noAutofit/>
          </a:bodyPr>
          <a:lstStyle/>
          <a:p>
            <a:pPr algn="just"/>
            <a:r>
              <a:rPr lang="es-AR" sz="2000" dirty="0"/>
              <a:t>Existen herramientas que evalúan la accesibilidad web, sin embargo, no hay certeza de cómo se realiza la evaluación y la forma en que determinan el puntaje de accesibilidad. La norma argentina vigente establece como puntaje mínimo de aprobación CINCUENTA (50) puntos. </a:t>
            </a:r>
          </a:p>
          <a:p>
            <a:pPr algn="just">
              <a:buNone/>
            </a:pPr>
            <a:endParaRPr lang="es-AR" sz="2000" dirty="0"/>
          </a:p>
          <a:p>
            <a:pPr algn="just"/>
            <a:r>
              <a:rPr lang="es-AR" sz="2000" dirty="0"/>
              <a:t>ARWeb fue desarrollada para realizar una evaluación transparente y que sus resultados correspondan con lo que solicita la norma argentina.</a:t>
            </a:r>
          </a:p>
          <a:p>
            <a:pPr algn="just"/>
            <a:endParaRPr lang="es-AR" sz="2000" dirty="0"/>
          </a:p>
          <a:p>
            <a:pPr algn="just"/>
            <a:endParaRPr lang="es-AR" sz="2000" dirty="0"/>
          </a:p>
          <a:p>
            <a:pPr algn="just"/>
            <a:endParaRPr lang="es-AR" sz="2000" dirty="0"/>
          </a:p>
          <a:p>
            <a:pPr algn="just"/>
            <a:endParaRPr lang="es-AR" sz="2000" dirty="0"/>
          </a:p>
          <a:p>
            <a:pPr algn="just"/>
            <a:endParaRPr lang="es-AR" sz="2000" dirty="0"/>
          </a:p>
          <a:p>
            <a:pPr algn="just" fontAlgn="base"/>
            <a:endParaRPr lang="es-AR" sz="2000" dirty="0"/>
          </a:p>
        </p:txBody>
      </p:sp>
    </p:spTree>
    <p:extLst>
      <p:ext uri="{BB962C8B-B14F-4D97-AF65-F5344CB8AC3E}">
        <p14:creationId xmlns:p14="http://schemas.microsoft.com/office/powerpoint/2010/main" xmlns="" val="265927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¿Qué es la Accesibilidad Web?</a:t>
            </a:r>
          </a:p>
        </p:txBody>
      </p:sp>
      <p:sp>
        <p:nvSpPr>
          <p:cNvPr id="3" name="Marcador de contenido 2"/>
          <p:cNvSpPr>
            <a:spLocks noGrp="1"/>
          </p:cNvSpPr>
          <p:nvPr>
            <p:ph idx="1"/>
          </p:nvPr>
        </p:nvSpPr>
        <p:spPr>
          <a:xfrm>
            <a:off x="2798582" y="1905000"/>
            <a:ext cx="4382147" cy="4363065"/>
          </a:xfrm>
        </p:spPr>
        <p:txBody>
          <a:bodyPr>
            <a:noAutofit/>
          </a:bodyPr>
          <a:lstStyle/>
          <a:p>
            <a:pPr marL="0" lvl="1" algn="just"/>
            <a:r>
              <a:rPr lang="es-AR" sz="2000" dirty="0">
                <a:cs typeface="Arial" pitchFamily="34" charset="0"/>
              </a:rPr>
              <a:t>Es el acceso universal a la Web, independientemente del tipo de hardware, software, infraestructura de red, idioma, cultura, lugar geográfico y capacidades de los usuarios.</a:t>
            </a:r>
          </a:p>
          <a:p>
            <a:pPr algn="just"/>
            <a:endParaRPr lang="es-AR" sz="2000" dirty="0"/>
          </a:p>
          <a:p>
            <a:pPr algn="just"/>
            <a:endParaRPr lang="es-AR" sz="2000" dirty="0"/>
          </a:p>
          <a:p>
            <a:pPr algn="just"/>
            <a:endParaRPr lang="es-AR" sz="2000" dirty="0"/>
          </a:p>
          <a:p>
            <a:pPr algn="just"/>
            <a:endParaRPr lang="es-AR" sz="2000" dirty="0"/>
          </a:p>
          <a:p>
            <a:pPr algn="just" fontAlgn="base"/>
            <a:endParaRPr lang="es-AR" sz="2000" dirty="0"/>
          </a:p>
        </p:txBody>
      </p:sp>
      <p:pic>
        <p:nvPicPr>
          <p:cNvPr id="4" name="Picture 2" descr="Como usar el diseño responsable o adaptable en un sitio we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98431" y="1939053"/>
            <a:ext cx="3922613" cy="40203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5927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Ley 26653</a:t>
            </a:r>
          </a:p>
        </p:txBody>
      </p:sp>
      <p:sp>
        <p:nvSpPr>
          <p:cNvPr id="3" name="Marcador de contenido 2"/>
          <p:cNvSpPr>
            <a:spLocks noGrp="1"/>
          </p:cNvSpPr>
          <p:nvPr>
            <p:ph idx="1"/>
          </p:nvPr>
        </p:nvSpPr>
        <p:spPr>
          <a:xfrm>
            <a:off x="4948518" y="1905000"/>
            <a:ext cx="6556094" cy="3106271"/>
          </a:xfrm>
        </p:spPr>
        <p:txBody>
          <a:bodyPr>
            <a:noAutofit/>
          </a:bodyPr>
          <a:lstStyle/>
          <a:p>
            <a:pPr marL="0" lvl="1" algn="just"/>
            <a:r>
              <a:rPr lang="es-AR" sz="2000" dirty="0">
                <a:solidFill>
                  <a:schemeClr val="tx1">
                    <a:lumMod val="85000"/>
                    <a:lumOff val="15000"/>
                  </a:schemeClr>
                </a:solidFill>
              </a:rPr>
              <a:t>En Argentina en 2010, se sancionó la </a:t>
            </a:r>
            <a:r>
              <a:rPr lang="es-AR" sz="2000" b="1" dirty="0">
                <a:solidFill>
                  <a:schemeClr val="tx1">
                    <a:lumMod val="85000"/>
                    <a:lumOff val="15000"/>
                  </a:schemeClr>
                </a:solidFill>
              </a:rPr>
              <a:t>Ley 26.653 de Accesibilidad de la Información en las Páginas Web.</a:t>
            </a:r>
          </a:p>
          <a:p>
            <a:pPr marL="0" lvl="1" algn="just"/>
            <a:endParaRPr lang="es-AR" sz="2000" b="1" dirty="0">
              <a:solidFill>
                <a:schemeClr val="tx1">
                  <a:lumMod val="85000"/>
                  <a:lumOff val="15000"/>
                </a:schemeClr>
              </a:solidFill>
            </a:endParaRPr>
          </a:p>
          <a:p>
            <a:pPr marL="0" lvl="1" algn="just"/>
            <a:r>
              <a:rPr lang="es-AR" sz="2000" dirty="0">
                <a:solidFill>
                  <a:schemeClr val="tx1">
                    <a:lumMod val="85000"/>
                    <a:lumOff val="15000"/>
                  </a:schemeClr>
                </a:solidFill>
              </a:rPr>
              <a:t>Los sitios web del sector público (entes estatales, empresas privadas, concesionarios, prestadoras o contratistas de bienes y servicios) deben respetar las normas y requisitos  recomendados por la ONTI </a:t>
            </a:r>
          </a:p>
          <a:p>
            <a:pPr algn="just"/>
            <a:endParaRPr lang="es-AR" sz="2000" dirty="0">
              <a:solidFill>
                <a:schemeClr val="tx1">
                  <a:lumMod val="85000"/>
                  <a:lumOff val="15000"/>
                </a:schemeClr>
              </a:solidFill>
            </a:endParaRPr>
          </a:p>
          <a:p>
            <a:pPr algn="just"/>
            <a:endParaRPr lang="es-AR" sz="2000" dirty="0">
              <a:solidFill>
                <a:schemeClr val="tx1">
                  <a:lumMod val="85000"/>
                  <a:lumOff val="15000"/>
                </a:schemeClr>
              </a:solidFill>
            </a:endParaRPr>
          </a:p>
          <a:p>
            <a:pPr algn="just"/>
            <a:endParaRPr lang="es-AR" sz="2000" dirty="0">
              <a:solidFill>
                <a:schemeClr val="tx1">
                  <a:lumMod val="85000"/>
                  <a:lumOff val="15000"/>
                </a:schemeClr>
              </a:solidFill>
            </a:endParaRPr>
          </a:p>
          <a:p>
            <a:pPr algn="just"/>
            <a:endParaRPr lang="es-AR" sz="2000" dirty="0">
              <a:solidFill>
                <a:schemeClr val="tx1">
                  <a:lumMod val="85000"/>
                  <a:lumOff val="15000"/>
                </a:schemeClr>
              </a:solidFill>
            </a:endParaRPr>
          </a:p>
          <a:p>
            <a:pPr algn="just" fontAlgn="base"/>
            <a:endParaRPr lang="es-AR" sz="2000" dirty="0">
              <a:solidFill>
                <a:schemeClr val="tx1">
                  <a:lumMod val="85000"/>
                  <a:lumOff val="15000"/>
                </a:schemeClr>
              </a:solidFill>
            </a:endParaRPr>
          </a:p>
        </p:txBody>
      </p:sp>
      <p:pic>
        <p:nvPicPr>
          <p:cNvPr id="4" name="5 Imagen" descr="unnamed.pn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1418612">
            <a:off x="1954988" y="2024582"/>
            <a:ext cx="2733386" cy="27333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3"/>
          <p:cNvSpPr txBox="1"/>
          <p:nvPr/>
        </p:nvSpPr>
        <p:spPr>
          <a:xfrm>
            <a:off x="3239961" y="5247709"/>
            <a:ext cx="7417415" cy="1292662"/>
          </a:xfrm>
          <a:prstGeom prst="rect">
            <a:avLst/>
          </a:prstGeom>
          <a:noFill/>
        </p:spPr>
        <p:txBody>
          <a:bodyPr wrap="none" rtlCol="0">
            <a:spAutoFit/>
          </a:bodyPr>
          <a:lstStyle/>
          <a:p>
            <a:pPr marL="0" lvl="1"/>
            <a:r>
              <a:rPr lang="es-AR" sz="2000" dirty="0">
                <a:solidFill>
                  <a:schemeClr val="tx1">
                    <a:lumMod val="85000"/>
                    <a:lumOff val="15000"/>
                  </a:schemeClr>
                </a:solidFill>
              </a:rPr>
              <a:t>ONTI  - Oficina Nacional de Tecnologías de la Información</a:t>
            </a:r>
          </a:p>
          <a:p>
            <a:pPr marL="0" lvl="1"/>
            <a:r>
              <a:rPr lang="es-AR" sz="2000" dirty="0">
                <a:solidFill>
                  <a:schemeClr val="tx1">
                    <a:lumMod val="85000"/>
                    <a:lumOff val="15000"/>
                  </a:schemeClr>
                </a:solidFill>
              </a:rPr>
              <a:t>Ministerio de Desarrollo Social – Presidencia de la Nación</a:t>
            </a:r>
          </a:p>
          <a:p>
            <a:pPr marL="0" lvl="1" algn="ctr"/>
            <a:r>
              <a:rPr lang="es-AR" sz="2000" dirty="0">
                <a:solidFill>
                  <a:schemeClr val="tx1">
                    <a:lumMod val="85000"/>
                    <a:lumOff val="15000"/>
                  </a:schemeClr>
                </a:solidFill>
                <a:hlinkClick r:id="rId3"/>
              </a:rPr>
              <a:t>http://www.desarrollosocial.gob.ar/accesibilidad/</a:t>
            </a:r>
            <a:endParaRPr lang="es-AR" sz="2000" dirty="0">
              <a:solidFill>
                <a:schemeClr val="tx1">
                  <a:lumMod val="85000"/>
                  <a:lumOff val="15000"/>
                </a:schemeClr>
              </a:solidFill>
            </a:endParaRPr>
          </a:p>
          <a:p>
            <a:pPr marL="0" lvl="1"/>
            <a:endParaRPr lang="es-AR" dirty="0"/>
          </a:p>
        </p:txBody>
      </p:sp>
    </p:spTree>
    <p:extLst>
      <p:ext uri="{BB962C8B-B14F-4D97-AF65-F5344CB8AC3E}">
        <p14:creationId xmlns:p14="http://schemas.microsoft.com/office/powerpoint/2010/main" xmlns="" val="265927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Estándares internacionales</a:t>
            </a:r>
          </a:p>
        </p:txBody>
      </p:sp>
      <p:sp>
        <p:nvSpPr>
          <p:cNvPr id="3" name="Marcador de contenido 2"/>
          <p:cNvSpPr>
            <a:spLocks noGrp="1"/>
          </p:cNvSpPr>
          <p:nvPr>
            <p:ph idx="1"/>
          </p:nvPr>
        </p:nvSpPr>
        <p:spPr>
          <a:xfrm>
            <a:off x="2798582" y="1905000"/>
            <a:ext cx="8706030" cy="4363065"/>
          </a:xfrm>
        </p:spPr>
        <p:txBody>
          <a:bodyPr>
            <a:noAutofit/>
          </a:bodyPr>
          <a:lstStyle/>
          <a:p>
            <a:pPr algn="just"/>
            <a:r>
              <a:rPr lang="es-AR" sz="2000" b="1" dirty="0">
                <a:solidFill>
                  <a:schemeClr val="tx1">
                    <a:lumMod val="85000"/>
                    <a:lumOff val="15000"/>
                  </a:schemeClr>
                </a:solidFill>
              </a:rPr>
              <a:t>World Wide Web </a:t>
            </a:r>
            <a:r>
              <a:rPr lang="es-AR" sz="2000" b="1" dirty="0" err="1">
                <a:solidFill>
                  <a:schemeClr val="tx1">
                    <a:lumMod val="85000"/>
                    <a:lumOff val="15000"/>
                  </a:schemeClr>
                </a:solidFill>
              </a:rPr>
              <a:t>Consortium</a:t>
            </a:r>
            <a:endParaRPr lang="es-AR" sz="2000" b="1" dirty="0">
              <a:solidFill>
                <a:schemeClr val="tx1">
                  <a:lumMod val="85000"/>
                  <a:lumOff val="15000"/>
                </a:schemeClr>
              </a:solidFill>
            </a:endParaRPr>
          </a:p>
          <a:p>
            <a:pPr lvl="3" algn="just"/>
            <a:r>
              <a:rPr lang="es-AR" sz="2000" dirty="0">
                <a:solidFill>
                  <a:schemeClr val="tx1">
                    <a:lumMod val="85000"/>
                    <a:lumOff val="15000"/>
                  </a:schemeClr>
                </a:solidFill>
              </a:rPr>
              <a:t>consorcio internacional que genera recomendaciones y estándares que aseguran el crecimiento de la World Wide Web a largo plazo</a:t>
            </a:r>
          </a:p>
          <a:p>
            <a:pPr algn="ctr">
              <a:buNone/>
            </a:pPr>
            <a:r>
              <a:rPr lang="es-AR" sz="2000" dirty="0">
                <a:solidFill>
                  <a:schemeClr val="tx1">
                    <a:lumMod val="85000"/>
                    <a:lumOff val="15000"/>
                  </a:schemeClr>
                </a:solidFill>
                <a:hlinkClick r:id="rId2"/>
              </a:rPr>
              <a:t>https://www.w3.org/Consortium/</a:t>
            </a:r>
            <a:endParaRPr lang="es-AR" sz="2000" dirty="0">
              <a:solidFill>
                <a:schemeClr val="tx1">
                  <a:lumMod val="85000"/>
                  <a:lumOff val="15000"/>
                </a:schemeClr>
              </a:solidFill>
            </a:endParaRPr>
          </a:p>
          <a:p>
            <a:pPr algn="just">
              <a:buNone/>
            </a:pPr>
            <a:endParaRPr lang="es-AR" sz="2000" dirty="0">
              <a:solidFill>
                <a:schemeClr val="tx1">
                  <a:lumMod val="85000"/>
                  <a:lumOff val="15000"/>
                </a:schemeClr>
              </a:solidFill>
            </a:endParaRPr>
          </a:p>
          <a:p>
            <a:pPr algn="just"/>
            <a:r>
              <a:rPr lang="es-AR" sz="2000" b="1" dirty="0">
                <a:solidFill>
                  <a:schemeClr val="tx1">
                    <a:lumMod val="85000"/>
                    <a:lumOff val="15000"/>
                  </a:schemeClr>
                </a:solidFill>
              </a:rPr>
              <a:t>WCAG</a:t>
            </a:r>
          </a:p>
          <a:p>
            <a:pPr lvl="1" algn="just"/>
            <a:r>
              <a:rPr lang="es-AR" sz="2000" dirty="0">
                <a:solidFill>
                  <a:schemeClr val="tx1">
                    <a:lumMod val="85000"/>
                    <a:lumOff val="15000"/>
                  </a:schemeClr>
                </a:solidFill>
              </a:rPr>
              <a:t>Pautas de Accesibilidad al Contenido Web (Web Content </a:t>
            </a:r>
            <a:r>
              <a:rPr lang="es-AR" sz="2000" dirty="0" err="1">
                <a:solidFill>
                  <a:schemeClr val="tx1">
                    <a:lumMod val="85000"/>
                    <a:lumOff val="15000"/>
                  </a:schemeClr>
                </a:solidFill>
              </a:rPr>
              <a:t>Accessibility</a:t>
            </a:r>
            <a:r>
              <a:rPr lang="es-AR" sz="2000" dirty="0">
                <a:solidFill>
                  <a:schemeClr val="tx1">
                    <a:lumMod val="85000"/>
                    <a:lumOff val="15000"/>
                  </a:schemeClr>
                </a:solidFill>
              </a:rPr>
              <a:t> </a:t>
            </a:r>
            <a:r>
              <a:rPr lang="es-AR" sz="2000" dirty="0" err="1">
                <a:solidFill>
                  <a:schemeClr val="tx1">
                    <a:lumMod val="85000"/>
                    <a:lumOff val="15000"/>
                  </a:schemeClr>
                </a:solidFill>
              </a:rPr>
              <a:t>Guidelines</a:t>
            </a:r>
            <a:r>
              <a:rPr lang="es-AR" sz="2000" dirty="0">
                <a:solidFill>
                  <a:schemeClr val="tx1">
                    <a:lumMod val="85000"/>
                    <a:lumOff val="15000"/>
                  </a:schemeClr>
                </a:solidFill>
              </a:rPr>
              <a:t>) desarrolladas por el grupo WAI (Web </a:t>
            </a:r>
            <a:r>
              <a:rPr lang="es-AR" sz="2000" dirty="0" err="1">
                <a:solidFill>
                  <a:schemeClr val="tx1">
                    <a:lumMod val="85000"/>
                    <a:lumOff val="15000"/>
                  </a:schemeClr>
                </a:solidFill>
              </a:rPr>
              <a:t>Accessibility</a:t>
            </a:r>
            <a:r>
              <a:rPr lang="es-AR" sz="2000" dirty="0">
                <a:solidFill>
                  <a:schemeClr val="tx1">
                    <a:lumMod val="85000"/>
                    <a:lumOff val="15000"/>
                  </a:schemeClr>
                </a:solidFill>
              </a:rPr>
              <a:t> </a:t>
            </a:r>
            <a:r>
              <a:rPr lang="es-AR" sz="2000" dirty="0" err="1">
                <a:solidFill>
                  <a:schemeClr val="tx1">
                    <a:lumMod val="85000"/>
                    <a:lumOff val="15000"/>
                  </a:schemeClr>
                </a:solidFill>
              </a:rPr>
              <a:t>Initiative</a:t>
            </a:r>
            <a:r>
              <a:rPr lang="es-AR" sz="2000" dirty="0">
                <a:solidFill>
                  <a:schemeClr val="tx1">
                    <a:lumMod val="85000"/>
                    <a:lumOff val="15000"/>
                  </a:schemeClr>
                </a:solidFill>
              </a:rPr>
              <a:t>) del W3C</a:t>
            </a:r>
          </a:p>
          <a:p>
            <a:pPr algn="ctr">
              <a:buNone/>
            </a:pPr>
            <a:r>
              <a:rPr lang="es-AR" sz="2000" dirty="0">
                <a:solidFill>
                  <a:schemeClr val="tx1">
                    <a:lumMod val="85000"/>
                    <a:lumOff val="15000"/>
                  </a:schemeClr>
                </a:solidFill>
                <a:hlinkClick r:id="rId3"/>
              </a:rPr>
              <a:t>https://www.w3.org/standards/</a:t>
            </a:r>
            <a:endParaRPr lang="es-AR" sz="2000" dirty="0">
              <a:solidFill>
                <a:schemeClr val="tx1">
                  <a:lumMod val="85000"/>
                  <a:lumOff val="15000"/>
                </a:schemeClr>
              </a:solidFill>
            </a:endParaRPr>
          </a:p>
          <a:p>
            <a:pPr lvl="1" algn="just"/>
            <a:endParaRPr lang="es-AR" sz="2000" dirty="0">
              <a:solidFill>
                <a:schemeClr val="tx1">
                  <a:lumMod val="85000"/>
                  <a:lumOff val="15000"/>
                </a:schemeClr>
              </a:solidFill>
            </a:endParaRPr>
          </a:p>
          <a:p>
            <a:pPr algn="just"/>
            <a:endParaRPr lang="es-AR" sz="2000" dirty="0">
              <a:solidFill>
                <a:schemeClr val="tx1">
                  <a:lumMod val="85000"/>
                  <a:lumOff val="15000"/>
                </a:schemeClr>
              </a:solidFill>
            </a:endParaRPr>
          </a:p>
          <a:p>
            <a:pPr algn="just"/>
            <a:endParaRPr lang="es-AR" sz="2000" dirty="0">
              <a:solidFill>
                <a:schemeClr val="tx1">
                  <a:lumMod val="85000"/>
                  <a:lumOff val="15000"/>
                </a:schemeClr>
              </a:solidFill>
            </a:endParaRPr>
          </a:p>
          <a:p>
            <a:pPr algn="just"/>
            <a:endParaRPr lang="es-AR" sz="2000" dirty="0">
              <a:solidFill>
                <a:schemeClr val="tx1">
                  <a:lumMod val="85000"/>
                  <a:lumOff val="15000"/>
                </a:schemeClr>
              </a:solidFill>
            </a:endParaRPr>
          </a:p>
          <a:p>
            <a:pPr algn="just"/>
            <a:endParaRPr lang="es-AR" sz="2000" dirty="0">
              <a:solidFill>
                <a:schemeClr val="tx1">
                  <a:lumMod val="85000"/>
                  <a:lumOff val="15000"/>
                </a:schemeClr>
              </a:solidFill>
            </a:endParaRPr>
          </a:p>
          <a:p>
            <a:pPr algn="just" fontAlgn="base"/>
            <a:endParaRPr lang="es-AR" sz="2000" dirty="0">
              <a:solidFill>
                <a:schemeClr val="tx1">
                  <a:lumMod val="85000"/>
                  <a:lumOff val="15000"/>
                </a:schemeClr>
              </a:solidFill>
            </a:endParaRPr>
          </a:p>
        </p:txBody>
      </p:sp>
      <p:pic>
        <p:nvPicPr>
          <p:cNvPr id="4" name="Picture 2" descr="Resultado de imagen"/>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25779" y="2375647"/>
            <a:ext cx="1510750" cy="10053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5927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WCAG estándares internacionales</a:t>
            </a:r>
          </a:p>
        </p:txBody>
      </p:sp>
      <p:sp>
        <p:nvSpPr>
          <p:cNvPr id="3" name="Marcador de contenido 2"/>
          <p:cNvSpPr>
            <a:spLocks noGrp="1"/>
          </p:cNvSpPr>
          <p:nvPr>
            <p:ph idx="1"/>
          </p:nvPr>
        </p:nvSpPr>
        <p:spPr>
          <a:xfrm>
            <a:off x="2798582" y="1905000"/>
            <a:ext cx="8706030" cy="4363065"/>
          </a:xfrm>
        </p:spPr>
        <p:txBody>
          <a:bodyPr>
            <a:noAutofit/>
          </a:bodyPr>
          <a:lstStyle/>
          <a:p>
            <a:pPr marL="0" indent="0">
              <a:spcBef>
                <a:spcPts val="0"/>
              </a:spcBef>
              <a:buFontTx/>
              <a:buNone/>
              <a:defRPr/>
            </a:pPr>
            <a:r>
              <a:rPr lang="es-AR" altLang="es-AR" sz="2000" b="1" dirty="0">
                <a:solidFill>
                  <a:schemeClr val="tx1">
                    <a:lumMod val="85000"/>
                    <a:lumOff val="15000"/>
                  </a:schemeClr>
                </a:solidFill>
              </a:rPr>
              <a:t>ONTI </a:t>
            </a:r>
          </a:p>
          <a:p>
            <a:pPr>
              <a:spcBef>
                <a:spcPts val="0"/>
              </a:spcBef>
              <a:defRPr/>
            </a:pPr>
            <a:r>
              <a:rPr lang="es-AR" altLang="es-AR" sz="2000" dirty="0">
                <a:solidFill>
                  <a:schemeClr val="tx1">
                    <a:lumMod val="85000"/>
                    <a:lumOff val="15000"/>
                  </a:schemeClr>
                </a:solidFill>
              </a:rPr>
              <a:t>desde 2010 a 08/2014 adoptó las WCAG 1.0</a:t>
            </a:r>
          </a:p>
          <a:p>
            <a:pPr>
              <a:spcBef>
                <a:spcPts val="0"/>
              </a:spcBef>
              <a:defRPr/>
            </a:pPr>
            <a:r>
              <a:rPr lang="es-AR" altLang="es-AR" sz="2000" dirty="0">
                <a:solidFill>
                  <a:schemeClr val="tx1">
                    <a:lumMod val="85000"/>
                    <a:lumOff val="15000"/>
                  </a:schemeClr>
                </a:solidFill>
              </a:rPr>
              <a:t>desde 08/2014 a la fecha adoptó las WCAG 2.0</a:t>
            </a:r>
          </a:p>
          <a:p>
            <a:pPr algn="just"/>
            <a:endParaRPr lang="es-AR" sz="2000" dirty="0">
              <a:solidFill>
                <a:schemeClr val="tx1">
                  <a:lumMod val="85000"/>
                  <a:lumOff val="15000"/>
                </a:schemeClr>
              </a:solidFill>
            </a:endParaRPr>
          </a:p>
          <a:p>
            <a:pPr algn="just"/>
            <a:endParaRPr lang="es-AR" sz="2000" dirty="0">
              <a:solidFill>
                <a:schemeClr val="tx1">
                  <a:lumMod val="85000"/>
                  <a:lumOff val="15000"/>
                </a:schemeClr>
              </a:solidFill>
            </a:endParaRPr>
          </a:p>
          <a:p>
            <a:pPr algn="just"/>
            <a:endParaRPr lang="es-AR" sz="2000" dirty="0">
              <a:solidFill>
                <a:schemeClr val="tx1">
                  <a:lumMod val="85000"/>
                  <a:lumOff val="15000"/>
                </a:schemeClr>
              </a:solidFill>
            </a:endParaRPr>
          </a:p>
          <a:p>
            <a:pPr algn="just"/>
            <a:endParaRPr lang="es-AR" sz="2000" dirty="0">
              <a:solidFill>
                <a:schemeClr val="tx1">
                  <a:lumMod val="85000"/>
                  <a:lumOff val="15000"/>
                </a:schemeClr>
              </a:solidFill>
            </a:endParaRPr>
          </a:p>
          <a:p>
            <a:pPr algn="just" fontAlgn="base"/>
            <a:endParaRPr lang="es-AR" sz="2000" dirty="0">
              <a:solidFill>
                <a:schemeClr val="tx1">
                  <a:lumMod val="85000"/>
                  <a:lumOff val="15000"/>
                </a:schemeClr>
              </a:solidFill>
            </a:endParaRPr>
          </a:p>
        </p:txBody>
      </p:sp>
      <p:sp>
        <p:nvSpPr>
          <p:cNvPr id="5" name="5 Flecha derecha"/>
          <p:cNvSpPr/>
          <p:nvPr/>
        </p:nvSpPr>
        <p:spPr>
          <a:xfrm>
            <a:off x="4588061" y="3098192"/>
            <a:ext cx="5334000" cy="1081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6" name="6 Conector"/>
          <p:cNvSpPr/>
          <p:nvPr/>
        </p:nvSpPr>
        <p:spPr>
          <a:xfrm>
            <a:off x="5011924" y="3390292"/>
            <a:ext cx="1077912" cy="4953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sz="2000" dirty="0">
                <a:solidFill>
                  <a:schemeClr val="tx1"/>
                </a:solidFill>
              </a:rPr>
              <a:t>1999</a:t>
            </a:r>
          </a:p>
        </p:txBody>
      </p:sp>
      <p:sp>
        <p:nvSpPr>
          <p:cNvPr id="7" name="8 CuadroTexto"/>
          <p:cNvSpPr txBox="1">
            <a:spLocks noChangeArrowheads="1"/>
          </p:cNvSpPr>
          <p:nvPr/>
        </p:nvSpPr>
        <p:spPr bwMode="auto">
          <a:xfrm>
            <a:off x="4824599" y="3003711"/>
            <a:ext cx="14414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AR" altLang="es-AR" sz="2000" dirty="0"/>
              <a:t>WCAG 1.0</a:t>
            </a:r>
          </a:p>
        </p:txBody>
      </p:sp>
      <p:sp>
        <p:nvSpPr>
          <p:cNvPr id="8" name="10 CuadroTexto"/>
          <p:cNvSpPr txBox="1">
            <a:spLocks noChangeArrowheads="1"/>
          </p:cNvSpPr>
          <p:nvPr/>
        </p:nvSpPr>
        <p:spPr bwMode="auto">
          <a:xfrm>
            <a:off x="7324911" y="3003711"/>
            <a:ext cx="14319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AR" altLang="es-AR" sz="2000"/>
              <a:t>WCAG 2.0</a:t>
            </a:r>
          </a:p>
        </p:txBody>
      </p:sp>
      <p:graphicFrame>
        <p:nvGraphicFramePr>
          <p:cNvPr id="9" name="11 Tabla"/>
          <p:cNvGraphicFramePr>
            <a:graphicFrameLocks noGrp="1"/>
          </p:cNvGraphicFramePr>
          <p:nvPr>
            <p:extLst>
              <p:ext uri="{D42A27DB-BD31-4B8C-83A1-F6EECF244321}">
                <p14:modId xmlns:p14="http://schemas.microsoft.com/office/powerpoint/2010/main" xmlns="" val="605674812"/>
              </p:ext>
            </p:extLst>
          </p:nvPr>
        </p:nvGraphicFramePr>
        <p:xfrm>
          <a:off x="3615764" y="4310482"/>
          <a:ext cx="7159813" cy="2286000"/>
        </p:xfrm>
        <a:graphic>
          <a:graphicData uri="http://schemas.openxmlformats.org/drawingml/2006/table">
            <a:tbl>
              <a:tblPr firstRow="1" bandRow="1">
                <a:effectLst>
                  <a:outerShdw blurRad="50800" dist="50800" dir="5400000" algn="ctr" rotWithShape="0">
                    <a:schemeClr val="tx1"/>
                  </a:outerShdw>
                </a:effectLst>
                <a:tableStyleId>{5C22544A-7EE6-4342-B048-85BDC9FD1C3A}</a:tableStyleId>
              </a:tblPr>
              <a:tblGrid>
                <a:gridCol w="3457389">
                  <a:extLst>
                    <a:ext uri="{9D8B030D-6E8A-4147-A177-3AD203B41FA5}">
                      <a16:colId xmlns:a16="http://schemas.microsoft.com/office/drawing/2014/main" xmlns="" val="20000"/>
                    </a:ext>
                  </a:extLst>
                </a:gridCol>
                <a:gridCol w="3702424">
                  <a:extLst>
                    <a:ext uri="{9D8B030D-6E8A-4147-A177-3AD203B41FA5}">
                      <a16:colId xmlns:a16="http://schemas.microsoft.com/office/drawing/2014/main" xmlns="" val="20001"/>
                    </a:ext>
                  </a:extLst>
                </a:gridCol>
              </a:tblGrid>
              <a:tr h="370840">
                <a:tc>
                  <a:txBody>
                    <a:bodyPr/>
                    <a:lstStyle/>
                    <a:p>
                      <a:pPr algn="ctr"/>
                      <a:r>
                        <a:rPr lang="es-AR" sz="2000" dirty="0">
                          <a:solidFill>
                            <a:schemeClr val="tx1"/>
                          </a:solidFill>
                        </a:rPr>
                        <a:t>WCAG 1.0</a:t>
                      </a:r>
                    </a:p>
                  </a:txBody>
                  <a:tcPr/>
                </a:tc>
                <a:tc>
                  <a:txBody>
                    <a:bodyPr/>
                    <a:lstStyle/>
                    <a:p>
                      <a:pPr algn="ctr"/>
                      <a:r>
                        <a:rPr lang="es-AR" sz="2000" dirty="0">
                          <a:solidFill>
                            <a:schemeClr val="tx1"/>
                          </a:solidFill>
                        </a:rPr>
                        <a:t>WCAG 2.0</a:t>
                      </a:r>
                    </a:p>
                  </a:txBody>
                  <a:tcPr/>
                </a:tc>
                <a:extLst>
                  <a:ext uri="{0D108BD9-81ED-4DB2-BD59-A6C34878D82A}">
                    <a16:rowId xmlns:a16="http://schemas.microsoft.com/office/drawing/2014/main" xmlns="" val="10000"/>
                  </a:ext>
                </a:extLst>
              </a:tr>
              <a:tr h="370840">
                <a:tc>
                  <a:txBody>
                    <a:bodyPr/>
                    <a:lstStyle/>
                    <a:p>
                      <a:r>
                        <a:rPr lang="es-AR" sz="2000" dirty="0"/>
                        <a:t>14 pautas.</a:t>
                      </a:r>
                    </a:p>
                  </a:txBody>
                  <a:tcPr/>
                </a:tc>
                <a:tc>
                  <a:txBody>
                    <a:bodyPr/>
                    <a:lstStyle/>
                    <a:p>
                      <a:r>
                        <a:rPr lang="es-AR" sz="2000" dirty="0"/>
                        <a:t>4 principios,</a:t>
                      </a:r>
                      <a:r>
                        <a:rPr lang="es-AR" sz="2000" baseline="0" dirty="0"/>
                        <a:t> 12 pautas.</a:t>
                      </a:r>
                      <a:endParaRPr lang="es-AR" sz="2000" dirty="0"/>
                    </a:p>
                  </a:txBody>
                  <a:tcPr/>
                </a:tc>
                <a:extLst>
                  <a:ext uri="{0D108BD9-81ED-4DB2-BD59-A6C34878D82A}">
                    <a16:rowId xmlns:a16="http://schemas.microsoft.com/office/drawing/2014/main" xmlns="" val="10001"/>
                  </a:ext>
                </a:extLst>
              </a:tr>
              <a:tr h="370840">
                <a:tc>
                  <a:txBody>
                    <a:bodyPr/>
                    <a:lstStyle/>
                    <a:p>
                      <a:r>
                        <a:rPr lang="es-AR" sz="2000" dirty="0"/>
                        <a:t>65 puntos de verificación.</a:t>
                      </a:r>
                    </a:p>
                  </a:txBody>
                  <a:tcPr/>
                </a:tc>
                <a:tc>
                  <a:txBody>
                    <a:bodyPr/>
                    <a:lstStyle/>
                    <a:p>
                      <a:r>
                        <a:rPr lang="es-AR" sz="2000" dirty="0"/>
                        <a:t>61 criterios de conformidad.</a:t>
                      </a:r>
                    </a:p>
                  </a:txBody>
                  <a:tcPr/>
                </a:tc>
                <a:extLst>
                  <a:ext uri="{0D108BD9-81ED-4DB2-BD59-A6C34878D82A}">
                    <a16:rowId xmlns:a16="http://schemas.microsoft.com/office/drawing/2014/main" xmlns="" val="10002"/>
                  </a:ext>
                </a:extLst>
              </a:tr>
              <a:tr h="370840">
                <a:tc>
                  <a:txBody>
                    <a:bodyPr/>
                    <a:lstStyle/>
                    <a:p>
                      <a:r>
                        <a:rPr lang="es-AR" sz="2000" dirty="0"/>
                        <a:t>Prioridades:</a:t>
                      </a:r>
                      <a:r>
                        <a:rPr lang="es-AR" sz="2000" baseline="0" dirty="0"/>
                        <a:t> 1, 2, 3.</a:t>
                      </a:r>
                      <a:endParaRPr lang="es-AR" sz="2000" dirty="0"/>
                    </a:p>
                  </a:txBody>
                  <a:tcPr/>
                </a:tc>
                <a:tc>
                  <a:txBody>
                    <a:bodyPr/>
                    <a:lstStyle/>
                    <a:p>
                      <a:r>
                        <a:rPr lang="es-AR" sz="2000" dirty="0"/>
                        <a:t>Técnicas</a:t>
                      </a:r>
                      <a:r>
                        <a:rPr lang="es-AR" sz="2000" baseline="0" dirty="0"/>
                        <a:t> suficientes y recomendables.</a:t>
                      </a:r>
                      <a:endParaRPr lang="es-AR" sz="2000" dirty="0"/>
                    </a:p>
                  </a:txBody>
                  <a:tcPr/>
                </a:tc>
                <a:extLst>
                  <a:ext uri="{0D108BD9-81ED-4DB2-BD59-A6C34878D82A}">
                    <a16:rowId xmlns:a16="http://schemas.microsoft.com/office/drawing/2014/main" xmlns="" val="10003"/>
                  </a:ext>
                </a:extLst>
              </a:tr>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AR" sz="2000" dirty="0"/>
                        <a:t>Nivel</a:t>
                      </a:r>
                      <a:r>
                        <a:rPr lang="es-AR" sz="2000" baseline="0" dirty="0"/>
                        <a:t> de conformidad: A, AA, AAA</a:t>
                      </a:r>
                      <a:endParaRPr lang="es-AR" sz="2000" dirty="0"/>
                    </a:p>
                  </a:txBody>
                  <a:tcPr/>
                </a:tc>
                <a:tc hMerge="1">
                  <a:txBody>
                    <a:bodyPr/>
                    <a:lstStyle/>
                    <a:p>
                      <a:endParaRPr lang="es-AR" dirty="0"/>
                    </a:p>
                  </a:txBody>
                  <a:tcPr/>
                </a:tc>
                <a:extLst>
                  <a:ext uri="{0D108BD9-81ED-4DB2-BD59-A6C34878D82A}">
                    <a16:rowId xmlns:a16="http://schemas.microsoft.com/office/drawing/2014/main" xmlns="" val="10004"/>
                  </a:ext>
                </a:extLst>
              </a:tr>
            </a:tbl>
          </a:graphicData>
        </a:graphic>
      </p:graphicFrame>
      <p:sp>
        <p:nvSpPr>
          <p:cNvPr id="10" name="6 Conector"/>
          <p:cNvSpPr/>
          <p:nvPr/>
        </p:nvSpPr>
        <p:spPr>
          <a:xfrm>
            <a:off x="7534461" y="3390292"/>
            <a:ext cx="1077913" cy="4953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sz="2000" dirty="0">
                <a:solidFill>
                  <a:schemeClr val="tx1"/>
                </a:solidFill>
              </a:rPr>
              <a:t>2008</a:t>
            </a:r>
          </a:p>
        </p:txBody>
      </p:sp>
    </p:spTree>
    <p:extLst>
      <p:ext uri="{BB962C8B-B14F-4D97-AF65-F5344CB8AC3E}">
        <p14:creationId xmlns:p14="http://schemas.microsoft.com/office/powerpoint/2010/main" xmlns="" val="2659273106"/>
      </p:ext>
    </p:extLst>
  </p:cSld>
  <p:clrMapOvr>
    <a:masterClrMapping/>
  </p:clrMapOvr>
</p:sld>
</file>

<file path=ppt/theme/theme1.xml><?xml version="1.0" encoding="utf-8"?>
<a:theme xmlns:a="http://schemas.openxmlformats.org/drawingml/2006/main" name="Espir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6318</TotalTime>
  <Words>1120</Words>
  <Application>Microsoft Office PowerPoint</Application>
  <PresentationFormat>Personalizado</PresentationFormat>
  <Paragraphs>231</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Espiral</vt:lpstr>
      <vt:lpstr>     “Herramienta de Accesibilidad Web – ARWeb”</vt:lpstr>
      <vt:lpstr>Equipo de Investigación</vt:lpstr>
      <vt:lpstr>Agenda</vt:lpstr>
      <vt:lpstr>Objetivo del Trabajo</vt:lpstr>
      <vt:lpstr>Descripción del problema</vt:lpstr>
      <vt:lpstr>¿Qué es la Accesibilidad Web?</vt:lpstr>
      <vt:lpstr>Ley 26653</vt:lpstr>
      <vt:lpstr>Estándares internacionales</vt:lpstr>
      <vt:lpstr>WCAG estándares internacionales</vt:lpstr>
      <vt:lpstr>Disposición ONTI 02/2014</vt:lpstr>
      <vt:lpstr>Diapositiva 11</vt:lpstr>
      <vt:lpstr>Diapositiva 12</vt:lpstr>
      <vt:lpstr>Diapositiva 13</vt:lpstr>
      <vt:lpstr>Diapositiva 14</vt:lpstr>
      <vt:lpstr>Diapositiva 15</vt:lpstr>
      <vt:lpstr>Diapositiva 16</vt:lpstr>
      <vt:lpstr>Diapositiva 17</vt:lpstr>
      <vt:lpstr>Conclusiones</vt:lpstr>
      <vt:lpstr>Conclusiones</vt:lpstr>
      <vt:lpstr>Futuras líneas de investigación</vt:lpstr>
      <vt:lpstr>Bibliografía</vt:lpstr>
      <vt:lpstr>MUCHAS GRACIAS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Accesibilidad Web</dc:title>
  <dc:creator>Pablo Pandolfo</dc:creator>
  <cp:lastModifiedBy>ppando</cp:lastModifiedBy>
  <cp:revision>950</cp:revision>
  <dcterms:created xsi:type="dcterms:W3CDTF">2016-08-21T14:39:29Z</dcterms:created>
  <dcterms:modified xsi:type="dcterms:W3CDTF">2017-11-15T19:43:04Z</dcterms:modified>
</cp:coreProperties>
</file>