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6" r:id="rId4"/>
    <p:sldId id="482" r:id="rId5"/>
    <p:sldId id="481" r:id="rId6"/>
    <p:sldId id="277" r:id="rId7"/>
    <p:sldId id="281" r:id="rId8"/>
    <p:sldId id="288" r:id="rId9"/>
    <p:sldId id="474" r:id="rId10"/>
    <p:sldId id="480" r:id="rId11"/>
    <p:sldId id="470" r:id="rId12"/>
    <p:sldId id="359" r:id="rId13"/>
    <p:sldId id="446" r:id="rId14"/>
    <p:sldId id="484" r:id="rId15"/>
    <p:sldId id="507" r:id="rId16"/>
    <p:sldId id="509" r:id="rId17"/>
    <p:sldId id="510" r:id="rId18"/>
    <p:sldId id="506" r:id="rId19"/>
    <p:sldId id="486" r:id="rId20"/>
    <p:sldId id="487" r:id="rId21"/>
    <p:sldId id="488" r:id="rId22"/>
    <p:sldId id="489" r:id="rId23"/>
    <p:sldId id="490" r:id="rId24"/>
    <p:sldId id="491" r:id="rId25"/>
    <p:sldId id="492" r:id="rId26"/>
    <p:sldId id="493" r:id="rId27"/>
    <p:sldId id="494" r:id="rId28"/>
    <p:sldId id="495" r:id="rId29"/>
    <p:sldId id="505" r:id="rId30"/>
    <p:sldId id="496" r:id="rId31"/>
    <p:sldId id="497" r:id="rId32"/>
    <p:sldId id="498" r:id="rId33"/>
    <p:sldId id="499" r:id="rId34"/>
    <p:sldId id="500" r:id="rId35"/>
    <p:sldId id="501" r:id="rId36"/>
    <p:sldId id="502" r:id="rId37"/>
    <p:sldId id="503" r:id="rId38"/>
    <p:sldId id="504" r:id="rId39"/>
    <p:sldId id="483" r:id="rId4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422C16"/>
    <a:srgbClr val="0C788E"/>
    <a:srgbClr val="025198"/>
    <a:srgbClr val="1C1C1C"/>
    <a:srgbClr val="660066"/>
    <a:srgbClr val="000058"/>
    <a:srgbClr val="2E1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75" autoAdjust="0"/>
    <p:restoredTop sz="72109" autoAdjust="0"/>
  </p:normalViewPr>
  <p:slideViewPr>
    <p:cSldViewPr>
      <p:cViewPr varScale="1">
        <p:scale>
          <a:sx n="52" d="100"/>
          <a:sy n="52"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Documentos%20varios\Vivi\Viviana%20(NTI7)\UNLu\Proyecto%20Accesibilidad%20Web\Art&#237;culo%20Acc.%20Web%20Universidades\Correcc%20abril-Clau\Tablas%20de%20resultado%20pasarellis%20modificada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25"/>
    </mc:Choice>
    <mc:Fallback>
      <c:style val="25"/>
    </mc:Fallback>
  </mc:AlternateContent>
  <c:chart>
    <c:title>
      <c:tx>
        <c:rich>
          <a:bodyPr/>
          <a:lstStyle/>
          <a:p>
            <a:pPr>
              <a:defRPr/>
            </a:pPr>
            <a:r>
              <a:rPr lang="es-ES"/>
              <a:t>Puntos de Instituciones Públicas</a:t>
            </a:r>
          </a:p>
        </c:rich>
      </c:tx>
      <c:overlay val="0"/>
    </c:title>
    <c:autoTitleDeleted val="0"/>
    <c:plotArea>
      <c:layout/>
      <c:barChart>
        <c:barDir val="bar"/>
        <c:grouping val="clustered"/>
        <c:varyColors val="0"/>
        <c:ser>
          <c:idx val="0"/>
          <c:order val="0"/>
          <c:invertIfNegative val="0"/>
          <c:cat>
            <c:strRef>
              <c:f>'Grafico de univ. publicas'!$A$1:$A$62</c:f>
              <c:strCache>
                <c:ptCount val="62"/>
                <c:pt idx="0">
                  <c:v>U. Pcial de Córdoba</c:v>
                </c:pt>
                <c:pt idx="1">
                  <c:v>U. Nac. del Comahue</c:v>
                </c:pt>
                <c:pt idx="2">
                  <c:v>U. Nac. de T.del Fuego…</c:v>
                </c:pt>
                <c:pt idx="3">
                  <c:v>U. Aut. de E. Ríos</c:v>
                </c:pt>
                <c:pt idx="4">
                  <c:v>U. Nac. de San Luis</c:v>
                </c:pt>
                <c:pt idx="5">
                  <c:v>U. Nac. de Río Negro</c:v>
                </c:pt>
                <c:pt idx="6">
                  <c:v>Inst. U. de la Policía</c:v>
                </c:pt>
                <c:pt idx="7">
                  <c:v>Inst. U. Aeronáutico</c:v>
                </c:pt>
                <c:pt idx="8">
                  <c:v>U. Nac. de Rosario</c:v>
                </c:pt>
                <c:pt idx="9">
                  <c:v>U. Nac. de Misiones</c:v>
                </c:pt>
                <c:pt idx="10">
                  <c:v>U. Nac. del Litoral</c:v>
                </c:pt>
                <c:pt idx="11">
                  <c:v>U. Nac. de Lanús</c:v>
                </c:pt>
                <c:pt idx="12">
                  <c:v>U. de la Defensa Nac.</c:v>
                </c:pt>
                <c:pt idx="13">
                  <c:v>U. Nac. del Oeste</c:v>
                </c:pt>
                <c:pt idx="14">
                  <c:v>U. Nac. de Villa Mercedes</c:v>
                </c:pt>
                <c:pt idx="15">
                  <c:v>U. Nac. de T. de Febrero</c:v>
                </c:pt>
                <c:pt idx="16">
                  <c:v>U. Nac. de Salta</c:v>
                </c:pt>
                <c:pt idx="17">
                  <c:v>U. Nac. de Quilmes</c:v>
                </c:pt>
                <c:pt idx="18">
                  <c:v>U. Nac. de la Pampa</c:v>
                </c:pt>
                <c:pt idx="19">
                  <c:v>U. Nac. de Hurlingham</c:v>
                </c:pt>
                <c:pt idx="20">
                  <c:v>U. Pcial del Sudoeste</c:v>
                </c:pt>
                <c:pt idx="21">
                  <c:v>U. Pedag. de la Pcia. de BA</c:v>
                </c:pt>
                <c:pt idx="22">
                  <c:v>U. Nac. de la Plata</c:v>
                </c:pt>
                <c:pt idx="23">
                  <c:v>U. Nac. del NO Pcia. de BA</c:v>
                </c:pt>
                <c:pt idx="24">
                  <c:v>U. Nac. del Chaco Austral</c:v>
                </c:pt>
                <c:pt idx="25">
                  <c:v>U. Nac. de Villa María</c:v>
                </c:pt>
                <c:pt idx="26">
                  <c:v>U. Nac. de S. del Estero</c:v>
                </c:pt>
                <c:pt idx="27">
                  <c:v>U. Nac. de San Juan</c:v>
                </c:pt>
                <c:pt idx="28">
                  <c:v>U. Nac. de Río Cuarto</c:v>
                </c:pt>
                <c:pt idx="29">
                  <c:v>U. Nac. de Rafaela</c:v>
                </c:pt>
                <c:pt idx="30">
                  <c:v>U. Nac. de Moreno</c:v>
                </c:pt>
                <c:pt idx="31">
                  <c:v>U. Nac. de L. de Zamora</c:v>
                </c:pt>
                <c:pt idx="32">
                  <c:v>U. Nac. de las Artes</c:v>
                </c:pt>
                <c:pt idx="33">
                  <c:v>U. Nac. de la Rioja</c:v>
                </c:pt>
                <c:pt idx="34">
                  <c:v>U. Nac. de la Patagonia</c:v>
                </c:pt>
                <c:pt idx="35">
                  <c:v>U. Nac. de Jujuy</c:v>
                </c:pt>
                <c:pt idx="36">
                  <c:v>U. Nac. de Gral. Sarmiento</c:v>
                </c:pt>
                <c:pt idx="37">
                  <c:v>U. Nac. de San Martín</c:v>
                </c:pt>
                <c:pt idx="38">
                  <c:v>Inst. U. Patagónico de las Artes</c:v>
                </c:pt>
                <c:pt idx="39">
                  <c:v>Inst. U. del Ejérc."M. F. Romero”</c:v>
                </c:pt>
                <c:pt idx="40">
                  <c:v>U. Nac. del Ctro. de la Pcia. de BA</c:v>
                </c:pt>
                <c:pt idx="41">
                  <c:v>U. Nac. de Tucumán</c:v>
                </c:pt>
                <c:pt idx="42">
                  <c:v>U. Nac. de Mar del Plata</c:v>
                </c:pt>
                <c:pt idx="43">
                  <c:v>U. Nac. de Formosa</c:v>
                </c:pt>
                <c:pt idx="44">
                  <c:v>U. Nac. de Córdoba</c:v>
                </c:pt>
                <c:pt idx="45">
                  <c:v>U. Nac. de Catamarca</c:v>
                </c:pt>
                <c:pt idx="46">
                  <c:v>U. Nac. de Avellaneda</c:v>
                </c:pt>
                <c:pt idx="47">
                  <c:v>U. de Buenos Aires</c:v>
                </c:pt>
                <c:pt idx="48">
                  <c:v>U. Pcial de Ezeiza</c:v>
                </c:pt>
                <c:pt idx="49">
                  <c:v>Inst. U. de Gend. Nac.</c:v>
                </c:pt>
                <c:pt idx="50">
                  <c:v>Inst. U. Nac. de Der. H.</c:v>
                </c:pt>
                <c:pt idx="51">
                  <c:v>U. Nac. del Sur</c:v>
                </c:pt>
                <c:pt idx="52">
                  <c:v>U. Nac. del Nordeste</c:v>
                </c:pt>
                <c:pt idx="53">
                  <c:v>U. Nac. de Entre Ríos</c:v>
                </c:pt>
                <c:pt idx="54">
                  <c:v>U. Nac. de Cuyo</c:v>
                </c:pt>
                <c:pt idx="55">
                  <c:v>U. Nac. A. Jauretche</c:v>
                </c:pt>
                <c:pt idx="56">
                  <c:v>U. Tec. Nac.</c:v>
                </c:pt>
                <c:pt idx="57">
                  <c:v>U. Nac. de la P. Austral</c:v>
                </c:pt>
                <c:pt idx="58">
                  <c:v>U. Nac. de la Matanza</c:v>
                </c:pt>
                <c:pt idx="59">
                  <c:v>U. Nac. de J.C. Paz</c:v>
                </c:pt>
                <c:pt idx="60">
                  <c:v>U. Nac. de Chilecito</c:v>
                </c:pt>
                <c:pt idx="61">
                  <c:v>U. Nac. de Luján</c:v>
                </c:pt>
              </c:strCache>
            </c:strRef>
          </c:cat>
          <c:val>
            <c:numRef>
              <c:f>'Grafico de univ. publicas'!$B$1:$B$62</c:f>
              <c:numCache>
                <c:formatCode>General</c:formatCode>
                <c:ptCount val="62"/>
                <c:pt idx="0">
                  <c:v>52</c:v>
                </c:pt>
                <c:pt idx="1">
                  <c:v>52</c:v>
                </c:pt>
                <c:pt idx="2">
                  <c:v>52</c:v>
                </c:pt>
                <c:pt idx="3">
                  <c:v>52</c:v>
                </c:pt>
                <c:pt idx="4">
                  <c:v>52</c:v>
                </c:pt>
                <c:pt idx="5">
                  <c:v>52</c:v>
                </c:pt>
                <c:pt idx="6">
                  <c:v>52</c:v>
                </c:pt>
                <c:pt idx="7">
                  <c:v>52</c:v>
                </c:pt>
                <c:pt idx="8">
                  <c:v>56</c:v>
                </c:pt>
                <c:pt idx="9">
                  <c:v>56</c:v>
                </c:pt>
                <c:pt idx="10">
                  <c:v>56</c:v>
                </c:pt>
                <c:pt idx="11">
                  <c:v>56</c:v>
                </c:pt>
                <c:pt idx="12">
                  <c:v>56</c:v>
                </c:pt>
                <c:pt idx="13">
                  <c:v>60</c:v>
                </c:pt>
                <c:pt idx="14">
                  <c:v>60</c:v>
                </c:pt>
                <c:pt idx="15">
                  <c:v>60</c:v>
                </c:pt>
                <c:pt idx="16">
                  <c:v>60</c:v>
                </c:pt>
                <c:pt idx="17">
                  <c:v>60</c:v>
                </c:pt>
                <c:pt idx="18">
                  <c:v>60</c:v>
                </c:pt>
                <c:pt idx="19">
                  <c:v>60</c:v>
                </c:pt>
                <c:pt idx="20">
                  <c:v>60</c:v>
                </c:pt>
                <c:pt idx="21">
                  <c:v>60</c:v>
                </c:pt>
                <c:pt idx="22">
                  <c:v>60</c:v>
                </c:pt>
                <c:pt idx="23">
                  <c:v>64</c:v>
                </c:pt>
                <c:pt idx="24">
                  <c:v>64</c:v>
                </c:pt>
                <c:pt idx="25">
                  <c:v>64</c:v>
                </c:pt>
                <c:pt idx="26">
                  <c:v>64</c:v>
                </c:pt>
                <c:pt idx="27">
                  <c:v>64</c:v>
                </c:pt>
                <c:pt idx="28">
                  <c:v>64</c:v>
                </c:pt>
                <c:pt idx="29">
                  <c:v>64</c:v>
                </c:pt>
                <c:pt idx="30">
                  <c:v>64</c:v>
                </c:pt>
                <c:pt idx="31">
                  <c:v>64</c:v>
                </c:pt>
                <c:pt idx="32">
                  <c:v>64</c:v>
                </c:pt>
                <c:pt idx="33">
                  <c:v>64</c:v>
                </c:pt>
                <c:pt idx="34">
                  <c:v>64</c:v>
                </c:pt>
                <c:pt idx="35">
                  <c:v>64</c:v>
                </c:pt>
                <c:pt idx="36">
                  <c:v>64</c:v>
                </c:pt>
                <c:pt idx="37">
                  <c:v>64</c:v>
                </c:pt>
                <c:pt idx="38">
                  <c:v>64</c:v>
                </c:pt>
                <c:pt idx="39">
                  <c:v>68</c:v>
                </c:pt>
                <c:pt idx="40">
                  <c:v>68</c:v>
                </c:pt>
                <c:pt idx="41">
                  <c:v>68</c:v>
                </c:pt>
                <c:pt idx="42">
                  <c:v>68</c:v>
                </c:pt>
                <c:pt idx="43">
                  <c:v>68</c:v>
                </c:pt>
                <c:pt idx="44">
                  <c:v>68</c:v>
                </c:pt>
                <c:pt idx="45">
                  <c:v>68</c:v>
                </c:pt>
                <c:pt idx="46">
                  <c:v>68</c:v>
                </c:pt>
                <c:pt idx="47">
                  <c:v>68</c:v>
                </c:pt>
                <c:pt idx="48">
                  <c:v>72</c:v>
                </c:pt>
                <c:pt idx="49">
                  <c:v>72</c:v>
                </c:pt>
                <c:pt idx="50">
                  <c:v>72</c:v>
                </c:pt>
                <c:pt idx="51">
                  <c:v>72</c:v>
                </c:pt>
                <c:pt idx="52">
                  <c:v>72</c:v>
                </c:pt>
                <c:pt idx="53">
                  <c:v>72</c:v>
                </c:pt>
                <c:pt idx="54">
                  <c:v>72</c:v>
                </c:pt>
                <c:pt idx="55">
                  <c:v>72</c:v>
                </c:pt>
                <c:pt idx="56">
                  <c:v>76</c:v>
                </c:pt>
                <c:pt idx="57">
                  <c:v>76</c:v>
                </c:pt>
                <c:pt idx="58">
                  <c:v>76</c:v>
                </c:pt>
                <c:pt idx="59">
                  <c:v>76</c:v>
                </c:pt>
                <c:pt idx="60">
                  <c:v>80</c:v>
                </c:pt>
                <c:pt idx="61">
                  <c:v>96</c:v>
                </c:pt>
              </c:numCache>
            </c:numRef>
          </c:val>
          <c:extLst>
            <c:ext xmlns:c16="http://schemas.microsoft.com/office/drawing/2014/chart" uri="{C3380CC4-5D6E-409C-BE32-E72D297353CC}">
              <c16:uniqueId val="{00000000-A446-4D0C-B3F4-4F0BD14A356E}"/>
            </c:ext>
          </c:extLst>
        </c:ser>
        <c:dLbls>
          <c:showLegendKey val="0"/>
          <c:showVal val="0"/>
          <c:showCatName val="0"/>
          <c:showSerName val="0"/>
          <c:showPercent val="0"/>
          <c:showBubbleSize val="0"/>
        </c:dLbls>
        <c:gapWidth val="150"/>
        <c:axId val="49137152"/>
        <c:axId val="49628288"/>
      </c:barChart>
      <c:catAx>
        <c:axId val="49137152"/>
        <c:scaling>
          <c:orientation val="minMax"/>
        </c:scaling>
        <c:delete val="0"/>
        <c:axPos val="l"/>
        <c:numFmt formatCode="General" sourceLinked="0"/>
        <c:majorTickMark val="out"/>
        <c:minorTickMark val="none"/>
        <c:tickLblPos val="nextTo"/>
        <c:txPr>
          <a:bodyPr/>
          <a:lstStyle/>
          <a:p>
            <a:pPr>
              <a:defRPr sz="900"/>
            </a:pPr>
            <a:endParaRPr lang="es-AR"/>
          </a:p>
        </c:txPr>
        <c:crossAx val="49628288"/>
        <c:crosses val="autoZero"/>
        <c:auto val="1"/>
        <c:lblAlgn val="ctr"/>
        <c:lblOffset val="100"/>
        <c:noMultiLvlLbl val="0"/>
      </c:catAx>
      <c:valAx>
        <c:axId val="49628288"/>
        <c:scaling>
          <c:orientation val="minMax"/>
          <c:max val="100"/>
        </c:scaling>
        <c:delete val="0"/>
        <c:axPos val="b"/>
        <c:majorGridlines/>
        <c:numFmt formatCode="General" sourceLinked="1"/>
        <c:majorTickMark val="out"/>
        <c:minorTickMark val="none"/>
        <c:tickLblPos val="nextTo"/>
        <c:crossAx val="49137152"/>
        <c:crosses val="autoZero"/>
        <c:crossBetween val="between"/>
        <c:majorUnit val="10"/>
      </c:valAx>
    </c:plotArea>
    <c:plotVisOnly val="1"/>
    <c:dispBlanksAs val="gap"/>
    <c:showDLblsOverMax val="0"/>
  </c:chart>
  <c:spPr>
    <a:solidFill>
      <a:srgbClr val="FFFF00"/>
    </a:solidFill>
  </c:sp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0.68254</cdr:x>
      <cdr:y>0.1087</cdr:y>
    </cdr:from>
    <cdr:to>
      <cdr:x>0.68254</cdr:x>
      <cdr:y>0.95652</cdr:y>
    </cdr:to>
    <cdr:cxnSp macro="">
      <cdr:nvCxnSpPr>
        <cdr:cNvPr id="4" name="Straight Connector 3">
          <a:extLst xmlns:a="http://schemas.openxmlformats.org/drawingml/2006/main">
            <a:ext uri="{FF2B5EF4-FFF2-40B4-BE49-F238E27FC236}">
              <a16:creationId xmlns:a16="http://schemas.microsoft.com/office/drawing/2014/main" id="{DDC8ED86-A7DE-45D4-B39E-26F594F89CA0}"/>
            </a:ext>
          </a:extLst>
        </cdr:cNvPr>
        <cdr:cNvCxnSpPr/>
      </cdr:nvCxnSpPr>
      <cdr:spPr>
        <a:xfrm xmlns:a="http://schemas.openxmlformats.org/drawingml/2006/main" flipV="1">
          <a:off x="3096344" y="720080"/>
          <a:ext cx="0" cy="5616624"/>
        </a:xfrm>
        <a:prstGeom xmlns:a="http://schemas.openxmlformats.org/drawingml/2006/main" prst="line">
          <a:avLst/>
        </a:prstGeom>
        <a:ln xmlns:a="http://schemas.openxmlformats.org/drawingml/2006/main" w="76200">
          <a:solidFill>
            <a:srgbClr val="FF0000"/>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0.84127</cdr:x>
      <cdr:y>0.1087</cdr:y>
    </cdr:from>
    <cdr:to>
      <cdr:x>0.84127</cdr:x>
      <cdr:y>0.95652</cdr:y>
    </cdr:to>
    <cdr:cxnSp macro="">
      <cdr:nvCxnSpPr>
        <cdr:cNvPr id="6" name="Straight Connector 5">
          <a:extLst xmlns:a="http://schemas.openxmlformats.org/drawingml/2006/main">
            <a:ext uri="{FF2B5EF4-FFF2-40B4-BE49-F238E27FC236}">
              <a16:creationId xmlns:a16="http://schemas.microsoft.com/office/drawing/2014/main" id="{FA30BA76-A519-4D99-B56D-C222AF07CEE1}"/>
            </a:ext>
          </a:extLst>
        </cdr:cNvPr>
        <cdr:cNvCxnSpPr/>
      </cdr:nvCxnSpPr>
      <cdr:spPr>
        <a:xfrm xmlns:a="http://schemas.openxmlformats.org/drawingml/2006/main" flipV="1">
          <a:off x="3816424" y="720080"/>
          <a:ext cx="0" cy="5616624"/>
        </a:xfrm>
        <a:prstGeom xmlns:a="http://schemas.openxmlformats.org/drawingml/2006/main" prst="line">
          <a:avLst/>
        </a:prstGeom>
        <a:ln xmlns:a="http://schemas.openxmlformats.org/drawingml/2006/main" w="76200">
          <a:solidFill>
            <a:srgbClr val="FF0000"/>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0.95238</cdr:x>
      <cdr:y>0.1087</cdr:y>
    </cdr:from>
    <cdr:to>
      <cdr:x>0.95238</cdr:x>
      <cdr:y>0.95652</cdr:y>
    </cdr:to>
    <cdr:cxnSp macro="">
      <cdr:nvCxnSpPr>
        <cdr:cNvPr id="12" name="Straight Connector 11">
          <a:extLst xmlns:a="http://schemas.openxmlformats.org/drawingml/2006/main">
            <a:ext uri="{FF2B5EF4-FFF2-40B4-BE49-F238E27FC236}">
              <a16:creationId xmlns:a16="http://schemas.microsoft.com/office/drawing/2014/main" id="{AB9B9C0B-09E6-433B-B368-25728B74175B}"/>
            </a:ext>
          </a:extLst>
        </cdr:cNvPr>
        <cdr:cNvCxnSpPr/>
      </cdr:nvCxnSpPr>
      <cdr:spPr>
        <a:xfrm xmlns:a="http://schemas.openxmlformats.org/drawingml/2006/main" flipV="1">
          <a:off x="4320480" y="720080"/>
          <a:ext cx="0" cy="5616624"/>
        </a:xfrm>
        <a:prstGeom xmlns:a="http://schemas.openxmlformats.org/drawingml/2006/main" prst="line">
          <a:avLst/>
        </a:prstGeom>
        <a:ln xmlns:a="http://schemas.openxmlformats.org/drawingml/2006/main" w="76200">
          <a:solidFill>
            <a:srgbClr val="FF0000"/>
          </a:solidFill>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4DA3C-E0ED-4D12-86F6-1536B7F95009}" type="datetimeFigureOut">
              <a:rPr lang="es-AR" smtClean="0"/>
              <a:pPr/>
              <a:t>19/5/2017</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56653-EB7C-4C2C-8160-84A14F109A05}" type="slidenum">
              <a:rPr lang="es-AR" smtClean="0"/>
              <a:pPr/>
              <a:t>‹Nº›</a:t>
            </a:fld>
            <a:endParaRPr lang="es-AR"/>
          </a:p>
        </p:txBody>
      </p:sp>
    </p:spTree>
    <p:extLst>
      <p:ext uri="{BB962C8B-B14F-4D97-AF65-F5344CB8AC3E}">
        <p14:creationId xmlns:p14="http://schemas.microsoft.com/office/powerpoint/2010/main" val="74630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Qué</a:t>
            </a:r>
            <a:r>
              <a:rPr lang="es-AR" baseline="0" dirty="0"/>
              <a:t> es la accesibilidad web: definición de accesibilidad web, mitos asociados a la accesibilidad web, beneficios que puede aportar la accesibilidad web a las personas con discapacidad.</a:t>
            </a:r>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a:t>
            </a:fld>
            <a:endParaRPr lang="es-AR" dirty="0"/>
          </a:p>
        </p:txBody>
      </p:sp>
    </p:spTree>
    <p:extLst>
      <p:ext uri="{BB962C8B-B14F-4D97-AF65-F5344CB8AC3E}">
        <p14:creationId xmlns:p14="http://schemas.microsoft.com/office/powerpoint/2010/main" val="119182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13</a:t>
            </a:fld>
            <a:endParaRPr lang="es-AR"/>
          </a:p>
        </p:txBody>
      </p:sp>
    </p:spTree>
    <p:extLst>
      <p:ext uri="{BB962C8B-B14F-4D97-AF65-F5344CB8AC3E}">
        <p14:creationId xmlns:p14="http://schemas.microsoft.com/office/powerpoint/2010/main" val="60200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14</a:t>
            </a:fld>
            <a:endParaRPr lang="es-AR" dirty="0"/>
          </a:p>
        </p:txBody>
      </p:sp>
    </p:spTree>
    <p:extLst>
      <p:ext uri="{BB962C8B-B14F-4D97-AF65-F5344CB8AC3E}">
        <p14:creationId xmlns:p14="http://schemas.microsoft.com/office/powerpoint/2010/main" val="11918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15</a:t>
            </a:fld>
            <a:endParaRPr lang="es-AR" dirty="0"/>
          </a:p>
        </p:txBody>
      </p:sp>
    </p:spTree>
    <p:extLst>
      <p:ext uri="{BB962C8B-B14F-4D97-AF65-F5344CB8AC3E}">
        <p14:creationId xmlns:p14="http://schemas.microsoft.com/office/powerpoint/2010/main" val="282780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16</a:t>
            </a:fld>
            <a:endParaRPr lang="es-AR" dirty="0"/>
          </a:p>
        </p:txBody>
      </p:sp>
    </p:spTree>
    <p:extLst>
      <p:ext uri="{BB962C8B-B14F-4D97-AF65-F5344CB8AC3E}">
        <p14:creationId xmlns:p14="http://schemas.microsoft.com/office/powerpoint/2010/main" val="2092745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17</a:t>
            </a:fld>
            <a:endParaRPr lang="es-AR" dirty="0"/>
          </a:p>
        </p:txBody>
      </p:sp>
    </p:spTree>
    <p:extLst>
      <p:ext uri="{BB962C8B-B14F-4D97-AF65-F5344CB8AC3E}">
        <p14:creationId xmlns:p14="http://schemas.microsoft.com/office/powerpoint/2010/main" val="2771232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b="1" dirty="0"/>
              <a:t>Libre</a:t>
            </a:r>
            <a:r>
              <a:rPr lang="es-AR" b="1" baseline="0" dirty="0"/>
              <a:t> y abierta</a:t>
            </a:r>
            <a:r>
              <a:rPr lang="es-AR" baseline="0" dirty="0"/>
              <a:t>: permite extender el framework.</a:t>
            </a:r>
          </a:p>
          <a:p>
            <a:pPr defTabSz="894192">
              <a:defRPr/>
            </a:pPr>
            <a:r>
              <a:rPr lang="es-AR" dirty="0"/>
              <a:t>La </a:t>
            </a:r>
            <a:r>
              <a:rPr lang="es-AR" b="1" dirty="0"/>
              <a:t>Disposición ONTI 2/2014</a:t>
            </a:r>
            <a:r>
              <a:rPr lang="es-AR" dirty="0"/>
              <a:t> </a:t>
            </a:r>
            <a:r>
              <a:rPr lang="es-AR" b="0" dirty="0"/>
              <a:t>reglamenta</a:t>
            </a:r>
            <a:r>
              <a:rPr lang="es-AR" dirty="0"/>
              <a:t> la </a:t>
            </a:r>
            <a:r>
              <a:rPr lang="es-AR" b="1" dirty="0"/>
              <a:t>Ley 26653</a:t>
            </a:r>
            <a:r>
              <a:rPr lang="es-AR" dirty="0"/>
              <a:t>. </a:t>
            </a:r>
          </a:p>
          <a:p>
            <a:pPr defTabSz="894192">
              <a:defRPr/>
            </a:pPr>
            <a:r>
              <a:rPr lang="es-AR" baseline="0" dirty="0"/>
              <a:t>Quien a su vez se basa en las normas internacionales </a:t>
            </a:r>
            <a:r>
              <a:rPr lang="es-AR" b="1" baseline="0" dirty="0"/>
              <a:t>WCAG 2.0</a:t>
            </a:r>
            <a:r>
              <a:rPr lang="es-AR" b="0" baseline="0" dirty="0"/>
              <a:t> y </a:t>
            </a:r>
          </a:p>
          <a:p>
            <a:pPr defTabSz="894192">
              <a:defRPr/>
            </a:pPr>
            <a:r>
              <a:rPr lang="es-AR" b="0" baseline="0" dirty="0"/>
              <a:t>e</a:t>
            </a:r>
            <a:r>
              <a:rPr lang="es-AR" dirty="0"/>
              <a:t>stablece para las tecnologías HTML y CSS el nivel A como nivel mínimo de conformidad y </a:t>
            </a:r>
          </a:p>
          <a:p>
            <a:pPr defTabSz="894192">
              <a:defRPr/>
            </a:pPr>
            <a:r>
              <a:rPr lang="es-AR" dirty="0"/>
              <a:t>como puntaje mínimo de aprobación CINCUENTA (50) puntos.</a:t>
            </a:r>
            <a:endParaRPr lang="es-AR" baseline="0" dirty="0"/>
          </a:p>
          <a:p>
            <a:pPr marL="0" lvl="1" defTabSz="894192">
              <a:defRPr/>
            </a:pPr>
            <a:r>
              <a:rPr lang="es-AR" b="1" dirty="0"/>
              <a:t>WCAG 2.0</a:t>
            </a:r>
            <a:r>
              <a:rPr lang="es-AR" dirty="0"/>
              <a:t>: Son las pautas del </a:t>
            </a:r>
            <a:r>
              <a:rPr lang="es-AR" b="1" dirty="0"/>
              <a:t>W3C</a:t>
            </a:r>
            <a:r>
              <a:rPr lang="es-AR" dirty="0"/>
              <a:t>, consideradas como estándares internacionales de AW.</a:t>
            </a:r>
          </a:p>
          <a:p>
            <a:pPr defTabSz="894192">
              <a:defRPr/>
            </a:pPr>
            <a:r>
              <a:rPr lang="es-AR" b="1" baseline="0" dirty="0"/>
              <a:t>ARWeb</a:t>
            </a:r>
            <a:r>
              <a:rPr lang="es-AR" baseline="0" dirty="0"/>
              <a:t> analiza la </a:t>
            </a:r>
            <a:r>
              <a:rPr lang="es-AR" b="1" baseline="0" dirty="0"/>
              <a:t>AW</a:t>
            </a:r>
            <a:r>
              <a:rPr lang="es-AR" baseline="0" dirty="0"/>
              <a:t> de acuerdo a estas normas. </a:t>
            </a:r>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18</a:t>
            </a:fld>
            <a:endParaRPr lang="es-AR" dirty="0"/>
          </a:p>
        </p:txBody>
      </p:sp>
    </p:spTree>
    <p:extLst>
      <p:ext uri="{BB962C8B-B14F-4D97-AF65-F5344CB8AC3E}">
        <p14:creationId xmlns:p14="http://schemas.microsoft.com/office/powerpoint/2010/main" val="2806683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La ventana principal de la herramienta presenta cuatro solapas: </a:t>
            </a:r>
          </a:p>
          <a:p>
            <a:pPr lvl="0"/>
            <a:r>
              <a:rPr lang="es-AR" b="1" dirty="0"/>
              <a:t>Página Web</a:t>
            </a:r>
            <a:r>
              <a:rPr lang="es-AR" dirty="0"/>
              <a:t>, donde se solicita la dirección URL del recurso que desea verificarse.</a:t>
            </a:r>
          </a:p>
          <a:p>
            <a:pPr lvl="0"/>
            <a:r>
              <a:rPr lang="es-AR" b="1" dirty="0"/>
              <a:t>Archivo</a:t>
            </a:r>
            <a:r>
              <a:rPr lang="es-AR" dirty="0"/>
              <a:t>, donde se solicita examinar en el sistema de archivos, un archivo de extensión html a subir.</a:t>
            </a:r>
          </a:p>
          <a:p>
            <a:pPr lvl="0"/>
            <a:r>
              <a:rPr lang="es-AR" b="1" dirty="0"/>
              <a:t>Código</a:t>
            </a:r>
            <a:r>
              <a:rPr lang="es-AR" dirty="0"/>
              <a:t>, donde se solicita la edición directa del código HTML.</a:t>
            </a:r>
          </a:p>
          <a:p>
            <a:pPr lvl="0"/>
            <a:r>
              <a:rPr lang="es-AR" b="1" dirty="0" err="1"/>
              <a:t>URLs</a:t>
            </a:r>
            <a:r>
              <a:rPr lang="es-AR" dirty="0"/>
              <a:t>., se habilita una lista con todos los links identificados en la dirección URL solicitada en la solapa Página Web.</a:t>
            </a:r>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19</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En el caso que</a:t>
            </a:r>
            <a:r>
              <a:rPr lang="es-AR" baseline="0" dirty="0"/>
              <a:t> la URL no exista, ARWeb informa con el mensaje </a:t>
            </a:r>
            <a:r>
              <a:rPr lang="es-AR" b="1" baseline="0" dirty="0"/>
              <a:t>“La URL es inexistente”.</a:t>
            </a:r>
            <a:endParaRPr lang="es-AR" b="1"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20</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ARWeb</a:t>
            </a:r>
            <a:r>
              <a:rPr lang="es-AR" baseline="0" dirty="0"/>
              <a:t> inspecciona todas las URL referenciadas en la URL principal y las agrega a la lista,</a:t>
            </a:r>
          </a:p>
          <a:p>
            <a:r>
              <a:rPr lang="es-AR" baseline="0" dirty="0"/>
              <a:t>para que el usuario pueda seleccionarla y posteriormente validar su AW.</a:t>
            </a:r>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21</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94192">
              <a:defRPr/>
            </a:pPr>
            <a:r>
              <a:rPr lang="es-AR" dirty="0"/>
              <a:t>Para todos estos tipos de lectura del código HTML, además se solicitan las opciones de los </a:t>
            </a:r>
            <a:r>
              <a:rPr lang="es-AR" b="1" dirty="0"/>
              <a:t>principios de accesibilidad </a:t>
            </a:r>
            <a:r>
              <a:rPr lang="es-AR" dirty="0"/>
              <a:t>:</a:t>
            </a:r>
          </a:p>
          <a:p>
            <a:pPr marL="223548" indent="-223548" defTabSz="894192">
              <a:buFontTx/>
              <a:buAutoNum type="arabicPeriod"/>
              <a:defRPr/>
            </a:pPr>
            <a:r>
              <a:rPr lang="es-AR" dirty="0"/>
              <a:t>Perceptibilidad, </a:t>
            </a:r>
          </a:p>
          <a:p>
            <a:pPr marL="223548" indent="-223548" defTabSz="894192">
              <a:buFontTx/>
              <a:buAutoNum type="arabicPeriod"/>
              <a:defRPr/>
            </a:pPr>
            <a:r>
              <a:rPr lang="es-AR" dirty="0" err="1"/>
              <a:t>Operabilidad</a:t>
            </a:r>
            <a:r>
              <a:rPr lang="es-AR" dirty="0"/>
              <a:t>, </a:t>
            </a:r>
          </a:p>
          <a:p>
            <a:pPr marL="223548" indent="-223548" defTabSz="894192">
              <a:buFontTx/>
              <a:buAutoNum type="arabicPeriod"/>
              <a:defRPr/>
            </a:pPr>
            <a:r>
              <a:rPr lang="es-AR" dirty="0"/>
              <a:t>Comprensibilidad y/o </a:t>
            </a:r>
          </a:p>
          <a:p>
            <a:pPr marL="223548" indent="-223548" defTabSz="894192">
              <a:buFontTx/>
              <a:buAutoNum type="arabicPeriod"/>
              <a:defRPr/>
            </a:pPr>
            <a:r>
              <a:rPr lang="es-AR" dirty="0"/>
              <a:t>Robustez </a:t>
            </a:r>
          </a:p>
          <a:p>
            <a:pPr marL="223548" indent="-223548" defTabSz="894192">
              <a:defRPr/>
            </a:pPr>
            <a:r>
              <a:rPr lang="es-AR" dirty="0"/>
              <a:t>sobre los cuales se tomarán en cuenta la verificación del recurso.</a:t>
            </a:r>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22</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eaLnBrk="1" hangingPunct="1">
              <a:lnSpc>
                <a:spcPct val="80000"/>
              </a:lnSpc>
            </a:pPr>
            <a:r>
              <a:rPr lang="es-AR" altLang="es-AR" sz="1200" dirty="0"/>
              <a:t>Para las personas con discapacidad, Internet y la Web han supuesto un gran avance. </a:t>
            </a:r>
          </a:p>
          <a:p>
            <a:pPr algn="just" eaLnBrk="1" hangingPunct="1">
              <a:lnSpc>
                <a:spcPct val="80000"/>
              </a:lnSpc>
            </a:pPr>
            <a:r>
              <a:rPr lang="es-AR" altLang="es-AR" sz="1200" dirty="0"/>
              <a:t>Por ejemplo, antes de la Web, ¿cómo leían los diarios las personas ciegas o las personas con discapacidad motora? </a:t>
            </a:r>
          </a:p>
          <a:p>
            <a:pPr algn="just" eaLnBrk="1" hangingPunct="1">
              <a:lnSpc>
                <a:spcPct val="80000"/>
              </a:lnSpc>
            </a:pPr>
            <a:r>
              <a:rPr lang="es-AR" altLang="es-AR" sz="1200" dirty="0"/>
              <a:t>Sin embargo, a pesar del gran potencial que supone la Web para las personas con discapacidad, este potencial está aún en gran medida desaprovechado. </a:t>
            </a:r>
          </a:p>
          <a:p>
            <a:pPr algn="just" eaLnBrk="1" hangingPunct="1">
              <a:lnSpc>
                <a:spcPct val="80000"/>
              </a:lnSpc>
            </a:pPr>
            <a:r>
              <a:rPr lang="es-AR" altLang="es-AR" sz="1200" dirty="0"/>
              <a:t>Por ejemplo, en algunos sitios sólo se puede navegar con el mouse por lo que las personas ciegas o las personas con discapacidad motora no lo pueden usar correctamente. En otros sitios web el contenido multimedia como los vídeos no ha sido subtitulado para las personas sordas. </a:t>
            </a:r>
          </a:p>
          <a:p>
            <a:pPr algn="just" eaLnBrk="1" hangingPunct="1">
              <a:lnSpc>
                <a:spcPct val="80000"/>
              </a:lnSpc>
            </a:pPr>
            <a:r>
              <a:rPr lang="es-AR" altLang="es-AR" sz="1200" dirty="0"/>
              <a:t>La </a:t>
            </a:r>
            <a:r>
              <a:rPr lang="es-AR" altLang="es-AR" sz="1200" b="1" dirty="0"/>
              <a:t>accesibilidad web</a:t>
            </a:r>
            <a:r>
              <a:rPr lang="es-AR" altLang="es-AR" sz="1200" dirty="0"/>
              <a:t> tiene como objetivo lograr que las páginas web sean utilizables por el máximo número de personas, independientemente de sus conocimientos o capacidades personales e independientemente de las características técnicas del equipo utilizado para acceder a la Web.</a:t>
            </a:r>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4</a:t>
            </a:fld>
            <a:endParaRPr lang="es-AR" dirty="0"/>
          </a:p>
        </p:txBody>
      </p:sp>
    </p:spTree>
    <p:extLst>
      <p:ext uri="{BB962C8B-B14F-4D97-AF65-F5344CB8AC3E}">
        <p14:creationId xmlns:p14="http://schemas.microsoft.com/office/powerpoint/2010/main" val="2658579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Se inicia</a:t>
            </a:r>
            <a:r>
              <a:rPr lang="es-AR" baseline="0" dirty="0"/>
              <a:t> el análisis de AW.</a:t>
            </a:r>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23</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24</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25</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defTabSz="894192">
              <a:defRPr/>
            </a:pPr>
            <a:r>
              <a:rPr lang="es-AR" dirty="0"/>
              <a:t>Los </a:t>
            </a:r>
            <a:r>
              <a:rPr lang="es-AR" b="1" dirty="0"/>
              <a:t>Problemas</a:t>
            </a:r>
            <a:r>
              <a:rPr lang="es-AR" dirty="0"/>
              <a:t> son todas aquellas verificaciones que no fueron superadas y por lo tanto se deben corregir. </a:t>
            </a:r>
          </a:p>
          <a:p>
            <a:pPr defTabSz="894192">
              <a:defRPr/>
            </a:pPr>
            <a:endParaRPr lang="es-AR" dirty="0"/>
          </a:p>
          <a:p>
            <a:pPr defTabSz="894192">
              <a:defRPr/>
            </a:pPr>
            <a:r>
              <a:rPr lang="es-AR" dirty="0"/>
              <a:t>Las </a:t>
            </a:r>
            <a:r>
              <a:rPr lang="es-AR" b="1" dirty="0"/>
              <a:t>Advertencias</a:t>
            </a:r>
            <a:r>
              <a:rPr lang="es-AR" dirty="0"/>
              <a:t> son todas aquellas verificaciones que se deben comprobar de forma manual para determinar si realmente es un error o no. Por ejemplo, la verificación que cada elemento “</a:t>
            </a:r>
            <a:r>
              <a:rPr lang="es-AR" dirty="0" err="1"/>
              <a:t>img</a:t>
            </a:r>
            <a:r>
              <a:rPr lang="es-AR" dirty="0"/>
              <a:t>” transmite el significado correcto en su alternativa textual (Técnica Suficiente H37).</a:t>
            </a:r>
          </a:p>
          <a:p>
            <a:pPr defTabSz="894192">
              <a:defRPr/>
            </a:pPr>
            <a:endParaRPr lang="es-AR" dirty="0"/>
          </a:p>
          <a:p>
            <a:pPr defTabSz="894192">
              <a:defRPr/>
            </a:pPr>
            <a:r>
              <a:rPr lang="es-AR" dirty="0"/>
              <a:t>Los </a:t>
            </a:r>
            <a:r>
              <a:rPr lang="es-AR" b="1" dirty="0"/>
              <a:t>No verificados</a:t>
            </a:r>
            <a:r>
              <a:rPr lang="es-AR" dirty="0"/>
              <a:t> son todas aquellas verificaciones que no se han podido comprobar de forma automática y por lo tanto se debe hacer de forma manual. Por ejemplo, la verificación que una explicación de lo que sucederá cuando se cambia el control está disponible antes de la activación de los controles (Técnica suficiente G13).</a:t>
            </a:r>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26</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Los </a:t>
            </a:r>
            <a:r>
              <a:rPr lang="es-AR" b="1" dirty="0"/>
              <a:t>Puntos de Accesibilidad</a:t>
            </a:r>
            <a:r>
              <a:rPr lang="es-AR" dirty="0"/>
              <a:t> se calculan siguiendo la siguiente regla: si todas las verificaciones de todas las técnicas suficientes de un criterio son superadas, entonces suma 4 (cuatro) puntos, caso contrario no suma nada.</a:t>
            </a:r>
          </a:p>
          <a:p>
            <a:r>
              <a:rPr lang="es-AR" dirty="0"/>
              <a:t>Los cuatro puntos surgen de la siguiente regla de tres simple aplicada:</a:t>
            </a:r>
          </a:p>
          <a:p>
            <a:r>
              <a:rPr lang="es-AR" dirty="0"/>
              <a:t>En el nivel de accesibilidad A existen 25 criterios de conformidad que, de cumplirse todos sobre un recurso analizado, el mismo obtendría 100 (cien) puntos. Por lo tanto:</a:t>
            </a:r>
          </a:p>
          <a:p>
            <a:r>
              <a:rPr lang="es-AR" dirty="0"/>
              <a:t>25 criterios de conformidad --------&gt; 100 puntos</a:t>
            </a:r>
          </a:p>
          <a:p>
            <a:r>
              <a:rPr lang="es-AR" dirty="0"/>
              <a:t>  1 criterio de conformidad   ---------&gt; ?</a:t>
            </a:r>
          </a:p>
          <a:p>
            <a:r>
              <a:rPr lang="es-AR" dirty="0"/>
              <a:t>? = (1 criterio de conformidad x 100 puntos) / 25 criterios de conformidad = 4 puntos</a:t>
            </a:r>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27</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eaLnBrk="1" fontAlgn="t" latinLnBrk="0" hangingPunct="1"/>
            <a:r>
              <a:rPr lang="es-AR" dirty="0"/>
              <a:t>En la sección </a:t>
            </a:r>
            <a:r>
              <a:rPr lang="es-AR" b="1" dirty="0"/>
              <a:t>Resultados Generales</a:t>
            </a:r>
            <a:r>
              <a:rPr lang="es-AR" dirty="0"/>
              <a:t>, al hacer clic en los íconos , según la columna de la grilla, se accede a una nueva ventana con el detalle de los Principios, Pautas, Criterios, Técnicas o Verificaciones. </a:t>
            </a:r>
          </a:p>
          <a:p>
            <a:pPr rtl="0" eaLnBrk="1" fontAlgn="t" latinLnBrk="0" hangingPunct="1"/>
            <a:endParaRPr lang="es-AR" dirty="0"/>
          </a:p>
          <a:p>
            <a:pPr rtl="0" eaLnBrk="1" fontAlgn="t" latinLnBrk="0" hangingPunct="1"/>
            <a:r>
              <a:rPr lang="es-AR" b="1" dirty="0"/>
              <a:t>4 Principios</a:t>
            </a:r>
            <a:r>
              <a:rPr lang="es-AR" dirty="0"/>
              <a:t>:</a:t>
            </a:r>
            <a:r>
              <a:rPr lang="es-AR" baseline="0" dirty="0"/>
              <a:t> 1.</a:t>
            </a:r>
            <a:r>
              <a:rPr lang="es-AR" dirty="0"/>
              <a:t>Perceptible, 2.Operable, 3.Comprensible y 4.Robusto</a:t>
            </a:r>
          </a:p>
          <a:p>
            <a:pPr rtl="0" eaLnBrk="1" fontAlgn="t" latinLnBrk="0" hangingPunct="1"/>
            <a:r>
              <a:rPr lang="es-AR" b="1" dirty="0"/>
              <a:t>12 Pautas</a:t>
            </a:r>
            <a:r>
              <a:rPr lang="es-AR" dirty="0"/>
              <a:t>: 1.1.Alternativas textuales, 1.2.Medios tempodependientes, 1.3.Adaptable, 1.4.Distinguible,</a:t>
            </a:r>
          </a:p>
          <a:p>
            <a:pPr rtl="0" eaLnBrk="1" fontAlgn="t" latinLnBrk="0" hangingPunct="1"/>
            <a:r>
              <a:rPr lang="es-AR" dirty="0"/>
              <a:t>                2.1.Accesible por teclado,  2.2.Tiempo suficiente, 2.3.Convulsiones, 2.4.Navegable,</a:t>
            </a:r>
          </a:p>
          <a:p>
            <a:pPr rtl="0" eaLnBrk="1" fontAlgn="t" latinLnBrk="0" hangingPunct="1"/>
            <a:r>
              <a:rPr lang="es-AR" dirty="0"/>
              <a:t>                3.1.Legible, 3.2.Predecible, 3.3.Entrada de datos asistida.</a:t>
            </a:r>
          </a:p>
          <a:p>
            <a:pPr rtl="0" eaLnBrk="1" fontAlgn="auto" latinLnBrk="0" hangingPunct="1"/>
            <a:r>
              <a:rPr lang="es-AR" dirty="0"/>
              <a:t>                4.1.Compatible.</a:t>
            </a:r>
          </a:p>
          <a:p>
            <a:pPr rtl="0" eaLnBrk="1" fontAlgn="t" latinLnBrk="0" hangingPunct="1"/>
            <a:r>
              <a:rPr lang="es-AR" b="1" dirty="0"/>
              <a:t>25 Criterios </a:t>
            </a:r>
            <a:r>
              <a:rPr lang="es-AR" dirty="0"/>
              <a:t>de Nivel A</a:t>
            </a:r>
          </a:p>
          <a:p>
            <a:pPr rtl="0" eaLnBrk="1" fontAlgn="t" latinLnBrk="0" hangingPunct="1"/>
            <a:r>
              <a:rPr lang="es-AR" b="1" dirty="0"/>
              <a:t>155 Técnicas</a:t>
            </a:r>
          </a:p>
          <a:p>
            <a:pPr rtl="0" eaLnBrk="1" fontAlgn="t" latinLnBrk="0" hangingPunct="1"/>
            <a:r>
              <a:rPr lang="es-AR" b="1" dirty="0"/>
              <a:t>282 Verificaciones</a:t>
            </a:r>
          </a:p>
          <a:p>
            <a:pPr rtl="0" eaLnBrk="1" fontAlgn="t" latinLnBrk="0" hangingPunct="1"/>
            <a:endParaRPr lang="es-AR" dirty="0"/>
          </a:p>
          <a:p>
            <a:pPr rtl="0" eaLnBrk="1" fontAlgn="t" latinLnBrk="0" hangingPunct="1"/>
            <a:endParaRPr lang="es-AR" dirty="0"/>
          </a:p>
          <a:p>
            <a:pPr rtl="0" eaLnBrk="1" fontAlgn="t" latinLnBrk="0" hangingPunct="1"/>
            <a:endParaRPr lang="es-AR" dirty="0"/>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28</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eaLnBrk="1" fontAlgn="t" latinLnBrk="0" hangingPunct="1"/>
            <a:r>
              <a:rPr lang="es-AR" b="1" dirty="0"/>
              <a:t>Fallaron 4 criterios de conformidad</a:t>
            </a:r>
            <a:r>
              <a:rPr lang="es-AR" b="1" baseline="0" dirty="0"/>
              <a:t> =&gt; 4 * 4 = 16 </a:t>
            </a:r>
          </a:p>
          <a:p>
            <a:pPr rtl="0" eaLnBrk="1" fontAlgn="t" latinLnBrk="0" hangingPunct="1"/>
            <a:r>
              <a:rPr lang="es-AR" b="1" baseline="0" dirty="0"/>
              <a:t>100 – 16 = 84 puntos de accesibilidad (ACCESIBLE)</a:t>
            </a:r>
          </a:p>
          <a:p>
            <a:pPr rtl="0" eaLnBrk="1" fontAlgn="t" latinLnBrk="0" hangingPunct="1"/>
            <a:endParaRPr lang="es-AR" baseline="0" dirty="0"/>
          </a:p>
          <a:p>
            <a:pPr rtl="0" eaLnBrk="1" fontAlgn="t" latinLnBrk="0" hangingPunct="1"/>
            <a:r>
              <a:rPr lang="es-AR" baseline="0" dirty="0"/>
              <a:t>1.3.1 -&gt; H42 -&gt; Inexistencia del elemento H1 (hay un h2 sin h1 en Línea 402)</a:t>
            </a:r>
            <a:endParaRPr lang="es-AR" dirty="0"/>
          </a:p>
          <a:p>
            <a:pPr rtl="0" eaLnBrk="1" fontAlgn="t" latinLnBrk="0" hangingPunct="1"/>
            <a:r>
              <a:rPr lang="es-AR" dirty="0"/>
              <a:t>2.1.1 -&gt; H91 -&gt; Enlaces</a:t>
            </a:r>
            <a:r>
              <a:rPr lang="es-AR" baseline="0" dirty="0"/>
              <a:t> (&lt;a </a:t>
            </a:r>
            <a:r>
              <a:rPr lang="es-AR" baseline="0" dirty="0" err="1"/>
              <a:t>href</a:t>
            </a:r>
            <a:r>
              <a:rPr lang="es-AR" baseline="0" dirty="0"/>
              <a:t>=….&gt;  No tiene texto, entonces tiene que tener el atributo TITLE, en Línea 109, 128, 212, 227, 404)</a:t>
            </a:r>
          </a:p>
          <a:p>
            <a:pPr rtl="0" eaLnBrk="1" fontAlgn="t" latinLnBrk="0" hangingPunct="1"/>
            <a:r>
              <a:rPr lang="es-AR" baseline="0" dirty="0"/>
              <a:t>4.1.1 -&gt; G134 -&gt; La página no está bien formada!</a:t>
            </a:r>
          </a:p>
          <a:p>
            <a:pPr rtl="0" eaLnBrk="1" fontAlgn="t" latinLnBrk="0" hangingPunct="1"/>
            <a:r>
              <a:rPr lang="es-AR" baseline="0" dirty="0"/>
              <a:t>             H75 -&gt; Documento HTML mal formado!</a:t>
            </a:r>
          </a:p>
          <a:p>
            <a:pPr rtl="0" eaLnBrk="1" fontAlgn="t" latinLnBrk="0" hangingPunct="1"/>
            <a:r>
              <a:rPr lang="es-AR" baseline="0" dirty="0"/>
              <a:t>4.1.2 -&gt; H91 -&gt; </a:t>
            </a:r>
            <a:r>
              <a:rPr lang="es-AR" dirty="0"/>
              <a:t>Enlaces</a:t>
            </a:r>
            <a:r>
              <a:rPr lang="es-AR" baseline="0" dirty="0"/>
              <a:t> (&lt;a </a:t>
            </a:r>
            <a:r>
              <a:rPr lang="es-AR" baseline="0" dirty="0" err="1"/>
              <a:t>href</a:t>
            </a:r>
            <a:r>
              <a:rPr lang="es-AR" baseline="0" dirty="0"/>
              <a:t>=….&gt;  No tiene texto, entonces tiene que tener el atributo TITLE, en Línea 109, 128, 212, 227, 404)</a:t>
            </a:r>
          </a:p>
          <a:p>
            <a:pPr rtl="0" eaLnBrk="1" fontAlgn="t" latinLnBrk="0" hangingPunct="1"/>
            <a:endParaRPr lang="es-AR" baseline="0" dirty="0"/>
          </a:p>
          <a:p>
            <a:pPr rtl="0" eaLnBrk="1" fontAlgn="t" latinLnBrk="0" hangingPunct="1"/>
            <a:endParaRPr lang="es-AR" dirty="0"/>
          </a:p>
          <a:p>
            <a:pPr rtl="0" eaLnBrk="1" fontAlgn="t" latinLnBrk="0" hangingPunct="1"/>
            <a:endParaRPr lang="es-AR" dirty="0"/>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29</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Al código HTML del recurso se accede a través del botón </a:t>
            </a:r>
            <a:r>
              <a:rPr lang="es-AR" b="1" dirty="0"/>
              <a:t>“Ver Código HTML”, </a:t>
            </a:r>
            <a:r>
              <a:rPr lang="es-AR" dirty="0"/>
              <a:t>que muestra al </a:t>
            </a:r>
          </a:p>
          <a:p>
            <a:r>
              <a:rPr lang="es-AR" dirty="0"/>
              <a:t>usuario el código fuente analizado destacando las incidencias de:</a:t>
            </a:r>
          </a:p>
          <a:p>
            <a:r>
              <a:rPr lang="es-AR" dirty="0"/>
              <a:t>Problemas, </a:t>
            </a:r>
          </a:p>
          <a:p>
            <a:r>
              <a:rPr lang="es-AR" dirty="0"/>
              <a:t>Advertencias y </a:t>
            </a:r>
          </a:p>
          <a:p>
            <a:r>
              <a:rPr lang="es-AR" dirty="0"/>
              <a:t>No verificados por cada línea</a:t>
            </a:r>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30</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En el caso del detalle de Verificación, se informa al usuario el nombre, descripción y recomendación de diseño </a:t>
            </a:r>
          </a:p>
          <a:p>
            <a:r>
              <a:rPr lang="es-AR" dirty="0"/>
              <a:t>para poder cumplir con la comprobación desplegada</a:t>
            </a:r>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31</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32</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eaLnBrk="1" hangingPunct="1">
              <a:lnSpc>
                <a:spcPct val="80000"/>
              </a:lnSpc>
            </a:pPr>
            <a:r>
              <a:rPr lang="es-AR" altLang="es-AR" sz="1200" dirty="0"/>
              <a:t>Para las personas con discapacidad, Internet y la Web han supuesto un gran avance. </a:t>
            </a:r>
          </a:p>
          <a:p>
            <a:pPr algn="just" eaLnBrk="1" hangingPunct="1">
              <a:lnSpc>
                <a:spcPct val="80000"/>
              </a:lnSpc>
            </a:pPr>
            <a:r>
              <a:rPr lang="es-AR" altLang="es-AR" sz="1200" dirty="0"/>
              <a:t>Por ejemplo, antes de la Web, ¿cómo leían los diarios las personas ciegas o las personas con discapacidad motora? </a:t>
            </a:r>
          </a:p>
          <a:p>
            <a:pPr algn="just" eaLnBrk="1" hangingPunct="1">
              <a:lnSpc>
                <a:spcPct val="80000"/>
              </a:lnSpc>
            </a:pPr>
            <a:r>
              <a:rPr lang="es-AR" altLang="es-AR" sz="1200" dirty="0"/>
              <a:t>Sin embargo, a pesar del gran potencial que supone la Web para las personas con discapacidad, este potencial está aún en gran medida desaprovechado. </a:t>
            </a:r>
          </a:p>
          <a:p>
            <a:pPr algn="just" eaLnBrk="1" hangingPunct="1">
              <a:lnSpc>
                <a:spcPct val="80000"/>
              </a:lnSpc>
            </a:pPr>
            <a:r>
              <a:rPr lang="es-AR" altLang="es-AR" sz="1200" dirty="0"/>
              <a:t>Por ejemplo, en algunos sitios sólo se puede navegar con el mouse por lo que las personas ciegas o las personas con discapacidad motora no lo pueden usar correctamente. En otros sitios web el contenido multimedia como los vídeos no ha sido subtitulado para las personas sordas. </a:t>
            </a:r>
          </a:p>
          <a:p>
            <a:pPr algn="just" eaLnBrk="1" hangingPunct="1">
              <a:lnSpc>
                <a:spcPct val="80000"/>
              </a:lnSpc>
            </a:pPr>
            <a:r>
              <a:rPr lang="es-AR" altLang="es-AR" sz="1200" dirty="0"/>
              <a:t>La </a:t>
            </a:r>
            <a:r>
              <a:rPr lang="es-AR" altLang="es-AR" sz="1200" b="1" dirty="0"/>
              <a:t>accesibilidad web</a:t>
            </a:r>
            <a:r>
              <a:rPr lang="es-AR" altLang="es-AR" sz="1200" dirty="0"/>
              <a:t> tiene como objetivo lograr que las páginas web sean utilizables por el máximo número de personas, independientemente de sus conocimientos o capacidades personales e independientemente de las características técnicas del equipo utilizado para acceder a la Web.</a:t>
            </a:r>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5</a:t>
            </a:fld>
            <a:endParaRPr lang="es-AR" dirty="0"/>
          </a:p>
        </p:txBody>
      </p:sp>
    </p:spTree>
    <p:extLst>
      <p:ext uri="{BB962C8B-B14F-4D97-AF65-F5344CB8AC3E}">
        <p14:creationId xmlns:p14="http://schemas.microsoft.com/office/powerpoint/2010/main" val="2658579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33</a:t>
            </a:fld>
            <a:endParaRPr lang="es-AR"/>
          </a:p>
        </p:txBody>
      </p:sp>
    </p:spTree>
    <p:extLst>
      <p:ext uri="{BB962C8B-B14F-4D97-AF65-F5344CB8AC3E}">
        <p14:creationId xmlns:p14="http://schemas.microsoft.com/office/powerpoint/2010/main" val="1641735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34</a:t>
            </a:fld>
            <a:endParaRPr lang="es-AR"/>
          </a:p>
        </p:txBody>
      </p:sp>
    </p:spTree>
    <p:extLst>
      <p:ext uri="{BB962C8B-B14F-4D97-AF65-F5344CB8AC3E}">
        <p14:creationId xmlns:p14="http://schemas.microsoft.com/office/powerpoint/2010/main" val="2372830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35</a:t>
            </a:fld>
            <a:endParaRPr lang="es-AR"/>
          </a:p>
        </p:txBody>
      </p:sp>
    </p:spTree>
    <p:extLst>
      <p:ext uri="{BB962C8B-B14F-4D97-AF65-F5344CB8AC3E}">
        <p14:creationId xmlns:p14="http://schemas.microsoft.com/office/powerpoint/2010/main" val="200834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Se exporta a archivo XLS detalle del análisis de accesibilidad web con puntajes y fórmulas para que el usuario interactúe con el análisis y la planilla ajusta automáticamente puntajes:</a:t>
            </a:r>
          </a:p>
          <a:p>
            <a:endParaRPr lang="es-AR" dirty="0"/>
          </a:p>
          <a:p>
            <a:r>
              <a:rPr lang="es-AR" dirty="0"/>
              <a:t>Puntajes de Test: 0 si falló / 1 si (OK, Advertencia, No Verificado).</a:t>
            </a:r>
            <a:br>
              <a:rPr lang="es-AR" dirty="0"/>
            </a:br>
            <a:r>
              <a:rPr lang="es-AR" dirty="0"/>
              <a:t>Puntajes de Técnica: 0 si algún test falló / 1 si todos los test OK.</a:t>
            </a:r>
            <a:br>
              <a:rPr lang="es-AR" dirty="0"/>
            </a:br>
            <a:r>
              <a:rPr lang="es-AR" dirty="0"/>
              <a:t>Puntajes de Criterio: 0 si alguna técnica falló / 4 si todas las técnicas OK.</a:t>
            </a:r>
            <a:br>
              <a:rPr lang="es-AR" dirty="0"/>
            </a:br>
            <a:r>
              <a:rPr lang="es-AR" dirty="0"/>
              <a:t>Puntajes de Pauta: Suma de todos los puntajes de Criterio.</a:t>
            </a:r>
            <a:br>
              <a:rPr lang="es-AR" dirty="0"/>
            </a:br>
            <a:r>
              <a:rPr lang="es-AR" dirty="0"/>
              <a:t>Puntajes de Principio: Suma de todos los puntajes de Pauta.</a:t>
            </a:r>
            <a:br>
              <a:rPr lang="es-AR" dirty="0"/>
            </a:br>
            <a:r>
              <a:rPr lang="es-AR" dirty="0"/>
              <a:t>Puntaje Total: Suma de todos los puntajes de Principio. Es el Puntaje de Accesibilidad.</a:t>
            </a:r>
          </a:p>
          <a:p>
            <a:endParaRPr lang="es-AR" baseline="0" dirty="0"/>
          </a:p>
          <a:p>
            <a:endParaRPr lang="es-AR" baseline="0" dirty="0"/>
          </a:p>
          <a:p>
            <a:endParaRPr lang="es-AR" baseline="0" dirty="0"/>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36</a:t>
            </a:fld>
            <a:endParaRPr lang="es-AR"/>
          </a:p>
        </p:txBody>
      </p:sp>
    </p:spTree>
    <p:extLst>
      <p:ext uri="{BB962C8B-B14F-4D97-AF65-F5344CB8AC3E}">
        <p14:creationId xmlns:p14="http://schemas.microsoft.com/office/powerpoint/2010/main" val="388298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b="1" dirty="0"/>
              <a:t>Asegurar una transformación correcta</a:t>
            </a:r>
            <a:r>
              <a:rPr lang="es-AR" dirty="0"/>
              <a:t>: En las páginas web se deben ofrecer alternativas, diferentes presentaciones que se adapten a las necesidades de diferentes usuarios y que sean reproducibles bajo diferentes circunstancias.</a:t>
            </a:r>
          </a:p>
          <a:p>
            <a:endParaRPr lang="es-AR" dirty="0"/>
          </a:p>
          <a:p>
            <a:r>
              <a:rPr lang="es-AR" b="1" dirty="0"/>
              <a:t>Hacer comprensible y navegable el contenido</a:t>
            </a:r>
            <a:r>
              <a:rPr lang="es-AR" dirty="0"/>
              <a:t>:</a:t>
            </a:r>
          </a:p>
          <a:p>
            <a:r>
              <a:rPr lang="es-AR" dirty="0"/>
              <a:t>Para que el contenido sea comprensible se debe emplear un lenguaje claro y simple.</a:t>
            </a:r>
          </a:p>
          <a:p>
            <a:r>
              <a:rPr lang="es-AR" dirty="0"/>
              <a:t>Para que el contenido sea navegable se deben proporcionar mecanismos comprensibles para navegar y orientarse dentro de cada página y entre las páginas de un sitio web.</a:t>
            </a:r>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37</a:t>
            </a:fld>
            <a:endParaRPr lang="es-AR"/>
          </a:p>
        </p:txBody>
      </p:sp>
    </p:spTree>
    <p:extLst>
      <p:ext uri="{BB962C8B-B14F-4D97-AF65-F5344CB8AC3E}">
        <p14:creationId xmlns:p14="http://schemas.microsoft.com/office/powerpoint/2010/main" val="3980620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38</a:t>
            </a:fld>
            <a:endParaRPr lang="es-AR"/>
          </a:p>
        </p:txBody>
      </p:sp>
    </p:spTree>
    <p:extLst>
      <p:ext uri="{BB962C8B-B14F-4D97-AF65-F5344CB8AC3E}">
        <p14:creationId xmlns:p14="http://schemas.microsoft.com/office/powerpoint/2010/main" val="859059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6</a:t>
            </a:fld>
            <a:endParaRPr lang="es-AR"/>
          </a:p>
        </p:txBody>
      </p:sp>
    </p:spTree>
    <p:extLst>
      <p:ext uri="{BB962C8B-B14F-4D97-AF65-F5344CB8AC3E}">
        <p14:creationId xmlns:p14="http://schemas.microsoft.com/office/powerpoint/2010/main" val="3423537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eaLnBrk="1" hangingPunct="1">
              <a:lnSpc>
                <a:spcPct val="80000"/>
              </a:lnSpc>
            </a:pPr>
            <a:r>
              <a:rPr lang="es-AR" altLang="es-AR" sz="1200" dirty="0"/>
              <a:t>En 1999 se publica las Pautas de Accesibilidad para el Contenido Web, </a:t>
            </a:r>
            <a:r>
              <a:rPr lang="es-AR" altLang="es-AR" sz="1200" b="1" dirty="0"/>
              <a:t>WCAG 1.0</a:t>
            </a:r>
            <a:r>
              <a:rPr lang="es-AR" altLang="es-AR" sz="1200" dirty="0"/>
              <a:t> (Web Content </a:t>
            </a:r>
            <a:r>
              <a:rPr lang="es-AR" altLang="es-AR" sz="1200" dirty="0" err="1"/>
              <a:t>Accessibility</a:t>
            </a:r>
            <a:r>
              <a:rPr lang="es-AR" altLang="es-AR" sz="1200" dirty="0"/>
              <a:t> </a:t>
            </a:r>
            <a:r>
              <a:rPr lang="es-AR" altLang="es-AR" sz="1200" dirty="0" err="1"/>
              <a:t>Guidelines</a:t>
            </a:r>
            <a:r>
              <a:rPr lang="es-AR" altLang="es-AR" sz="1200" dirty="0"/>
              <a:t>, WCAG), que representan el primer y más grande esfuerzo por establecer unas pautas de diseño accesible. </a:t>
            </a:r>
          </a:p>
          <a:p>
            <a:pPr algn="just" eaLnBrk="1" hangingPunct="1">
              <a:lnSpc>
                <a:spcPct val="80000"/>
              </a:lnSpc>
            </a:pPr>
            <a:r>
              <a:rPr lang="es-AR" altLang="es-AR" sz="1200" dirty="0"/>
              <a:t>El 11 de diciembre de 2008 se publica la nueva recomendación, las </a:t>
            </a:r>
            <a:r>
              <a:rPr lang="es-AR" altLang="es-AR" sz="1200" b="1" dirty="0"/>
              <a:t>WCAG 2.0</a:t>
            </a:r>
            <a:r>
              <a:rPr lang="es-AR" altLang="es-AR" sz="1200" dirty="0"/>
              <a:t>. </a:t>
            </a:r>
          </a:p>
          <a:p>
            <a:pPr algn="just" eaLnBrk="1" hangingPunct="1">
              <a:lnSpc>
                <a:spcPct val="80000"/>
              </a:lnSpc>
            </a:pPr>
            <a:endParaRPr lang="es-AR" altLang="es-AR" sz="1200" dirty="0"/>
          </a:p>
          <a:p>
            <a:pPr algn="just" eaLnBrk="1" hangingPunct="1">
              <a:lnSpc>
                <a:spcPct val="80000"/>
              </a:lnSpc>
            </a:pPr>
            <a:r>
              <a:rPr lang="es-AR" altLang="es-AR" sz="1200" dirty="0"/>
              <a:t>Las WCAG 1.0 y las WCAG 2.0 </a:t>
            </a:r>
            <a:r>
              <a:rPr lang="es-AR" altLang="es-AR" sz="1200" b="1" dirty="0"/>
              <a:t>están organizadas y estructuradas de distinta manera.</a:t>
            </a:r>
            <a:r>
              <a:rPr lang="es-AR" altLang="es-AR" sz="1200" dirty="0"/>
              <a:t> </a:t>
            </a:r>
          </a:p>
          <a:p>
            <a:pPr algn="just" eaLnBrk="1" hangingPunct="1">
              <a:lnSpc>
                <a:spcPct val="80000"/>
              </a:lnSpc>
            </a:pPr>
            <a:r>
              <a:rPr lang="es-AR" altLang="es-AR" sz="1200" dirty="0"/>
              <a:t>Las </a:t>
            </a:r>
            <a:r>
              <a:rPr lang="es-AR" altLang="es-AR" sz="1200" b="1" dirty="0"/>
              <a:t>WCAG 1.0</a:t>
            </a:r>
            <a:r>
              <a:rPr lang="es-AR" altLang="es-AR" sz="1200" dirty="0"/>
              <a:t> se organizan en </a:t>
            </a:r>
            <a:r>
              <a:rPr lang="es-AR" altLang="es-AR" sz="1200" b="1" dirty="0"/>
              <a:t>14 pautas</a:t>
            </a:r>
            <a:r>
              <a:rPr lang="es-AR" altLang="es-AR" sz="1200" dirty="0"/>
              <a:t> que constituyen los principios generales del diseño accesible. </a:t>
            </a:r>
          </a:p>
          <a:p>
            <a:pPr algn="just" eaLnBrk="1" hangingPunct="1">
              <a:lnSpc>
                <a:spcPct val="80000"/>
              </a:lnSpc>
            </a:pPr>
            <a:r>
              <a:rPr lang="es-AR" altLang="es-AR" sz="1200" dirty="0"/>
              <a:t>Cada una de estas pautas tiene asociados x </a:t>
            </a:r>
            <a:r>
              <a:rPr lang="es-AR" altLang="es-AR" sz="1200" b="1" dirty="0"/>
              <a:t>puntos de verificación (65 en total)</a:t>
            </a:r>
            <a:r>
              <a:rPr lang="es-AR" altLang="es-AR" sz="1200" dirty="0"/>
              <a:t> que explican cómo se aplica la pauta. </a:t>
            </a:r>
          </a:p>
          <a:p>
            <a:pPr algn="just" eaLnBrk="1" hangingPunct="1">
              <a:lnSpc>
                <a:spcPct val="80000"/>
              </a:lnSpc>
            </a:pPr>
            <a:r>
              <a:rPr lang="es-AR" altLang="es-AR" sz="1200" dirty="0"/>
              <a:t>A su vez, cada punto de verificación tiene asignada una prioridad (1, 2, 3). </a:t>
            </a:r>
          </a:p>
          <a:p>
            <a:pPr eaLnBrk="1" hangingPunct="1">
              <a:lnSpc>
                <a:spcPct val="80000"/>
              </a:lnSpc>
            </a:pPr>
            <a:r>
              <a:rPr lang="es-AR" altLang="es-AR" sz="1200" dirty="0"/>
              <a:t>El nivel de adecuación de accesibilidad (nivel de conformidad) será: </a:t>
            </a:r>
          </a:p>
          <a:p>
            <a:pPr eaLnBrk="1" hangingPunct="1">
              <a:lnSpc>
                <a:spcPct val="80000"/>
              </a:lnSpc>
            </a:pPr>
            <a:r>
              <a:rPr lang="es-AR" altLang="es-AR" sz="1200" b="1" dirty="0"/>
              <a:t>Simple - A (A):</a:t>
            </a:r>
            <a:r>
              <a:rPr lang="es-AR" altLang="es-AR" sz="1200" dirty="0"/>
              <a:t> cuando cumple todos los puntos de verificación de prioridad 1. </a:t>
            </a:r>
          </a:p>
          <a:p>
            <a:pPr eaLnBrk="1" hangingPunct="1">
              <a:lnSpc>
                <a:spcPct val="80000"/>
              </a:lnSpc>
            </a:pPr>
            <a:r>
              <a:rPr lang="es-AR" altLang="es-AR" sz="1200" b="1" dirty="0"/>
              <a:t>Doble - A (AA):</a:t>
            </a:r>
            <a:r>
              <a:rPr lang="es-AR" altLang="es-AR" sz="1200" dirty="0"/>
              <a:t> cuando cumple todos los puntos de verificación de prioridad 1 y 2. </a:t>
            </a:r>
          </a:p>
          <a:p>
            <a:pPr eaLnBrk="1" hangingPunct="1">
              <a:lnSpc>
                <a:spcPct val="80000"/>
              </a:lnSpc>
            </a:pPr>
            <a:r>
              <a:rPr lang="es-AR" altLang="es-AR" sz="1200" b="1" dirty="0"/>
              <a:t>Triple - A (AAA):</a:t>
            </a:r>
            <a:r>
              <a:rPr lang="es-AR" altLang="es-AR" sz="1200" dirty="0"/>
              <a:t> cuando cumple todos los puntos de verificación de prioridad 1, 2 y 3. </a:t>
            </a:r>
          </a:p>
          <a:p>
            <a:pPr eaLnBrk="1" hangingPunct="1">
              <a:lnSpc>
                <a:spcPct val="80000"/>
              </a:lnSpc>
            </a:pPr>
            <a:endParaRPr lang="es-AR" altLang="es-AR" sz="1200" dirty="0"/>
          </a:p>
          <a:p>
            <a:pPr algn="just" eaLnBrk="1" hangingPunct="1">
              <a:lnSpc>
                <a:spcPct val="80000"/>
              </a:lnSpc>
            </a:pPr>
            <a:r>
              <a:rPr lang="es-AR" altLang="es-AR" sz="1200" dirty="0"/>
              <a:t>Las </a:t>
            </a:r>
            <a:r>
              <a:rPr lang="es-AR" altLang="es-AR" sz="1200" b="1" dirty="0"/>
              <a:t>WCAG 2.0</a:t>
            </a:r>
            <a:r>
              <a:rPr lang="es-AR" altLang="es-AR" sz="1200" dirty="0"/>
              <a:t> se organizan en </a:t>
            </a:r>
            <a:r>
              <a:rPr lang="es-AR" altLang="es-AR" sz="1200" b="1" dirty="0"/>
              <a:t>4 principios</a:t>
            </a:r>
            <a:r>
              <a:rPr lang="es-AR" altLang="es-AR" sz="1200" dirty="0"/>
              <a:t> fundamentales para la accesibilidad del contenido: </a:t>
            </a:r>
            <a:endParaRPr lang="es-AR" altLang="es-AR" sz="1200" b="1" dirty="0"/>
          </a:p>
          <a:p>
            <a:pPr algn="just" eaLnBrk="1" hangingPunct="1">
              <a:lnSpc>
                <a:spcPct val="80000"/>
              </a:lnSpc>
            </a:pPr>
            <a:r>
              <a:rPr lang="es-AR" altLang="es-AR" sz="1200" b="1" dirty="0"/>
              <a:t>PERCEPTIBLE</a:t>
            </a:r>
            <a:r>
              <a:rPr lang="es-AR" altLang="es-AR" sz="1200" dirty="0"/>
              <a:t>: La información y los componentes de la interfaz de usuario deben ser presentados a los usuarios de modo que ellos puedan percibirlos. </a:t>
            </a:r>
            <a:r>
              <a:rPr lang="es-AR" altLang="es-AR" sz="1200" b="1" dirty="0"/>
              <a:t>OPERABLE</a:t>
            </a:r>
            <a:r>
              <a:rPr lang="es-AR" altLang="es-AR" sz="1200" dirty="0"/>
              <a:t>: Los componentes de la interfaz de usuario y la navegación deben ser operables. </a:t>
            </a:r>
          </a:p>
          <a:p>
            <a:pPr algn="just" eaLnBrk="1" hangingPunct="1">
              <a:lnSpc>
                <a:spcPct val="80000"/>
              </a:lnSpc>
            </a:pPr>
            <a:r>
              <a:rPr lang="es-AR" altLang="es-AR" sz="1200" b="1" dirty="0"/>
              <a:t>COMPRENSIBLE: </a:t>
            </a:r>
            <a:r>
              <a:rPr lang="es-AR" altLang="es-AR" sz="1200" dirty="0"/>
              <a:t>La información y el manejo de la interfaz de usuario deben ser comprensibles. </a:t>
            </a:r>
          </a:p>
          <a:p>
            <a:pPr algn="just" eaLnBrk="1" hangingPunct="1">
              <a:lnSpc>
                <a:spcPct val="80000"/>
              </a:lnSpc>
            </a:pPr>
            <a:r>
              <a:rPr lang="es-AR" altLang="es-AR" sz="1200" b="1" dirty="0"/>
              <a:t>ROBUSTO: </a:t>
            </a:r>
            <a:r>
              <a:rPr lang="es-AR" altLang="es-AR" sz="1200" dirty="0"/>
              <a:t>El contenido debe ser suficientemente robusto como para ser interpretado de forma fiable por una amplia variedad de aplicaciones de usuario, incluyendo los productos de apoyo. </a:t>
            </a:r>
          </a:p>
          <a:p>
            <a:pPr algn="just" eaLnBrk="1" hangingPunct="1">
              <a:lnSpc>
                <a:spcPct val="80000"/>
              </a:lnSpc>
            </a:pPr>
            <a:r>
              <a:rPr lang="es-AR" altLang="es-AR" sz="1200" dirty="0"/>
              <a:t>A su vez, cada uno de estos grandes principios tiene asociadas unas pautas. En total son </a:t>
            </a:r>
            <a:r>
              <a:rPr lang="es-AR" altLang="es-AR" sz="1200" b="1" dirty="0"/>
              <a:t>12 pautas:</a:t>
            </a:r>
            <a:r>
              <a:rPr lang="es-AR" altLang="es-AR" sz="1200" dirty="0"/>
              <a:t> los dos primeros principios tienen 4 pautas asociadas, el tercero tiene 3 y el último 1 pauta. Estas pautas no son </a:t>
            </a:r>
            <a:r>
              <a:rPr lang="es-AR" altLang="es-AR" sz="1200" dirty="0" err="1"/>
              <a:t>testeables</a:t>
            </a:r>
            <a:r>
              <a:rPr lang="es-AR" altLang="es-AR" sz="1200" dirty="0"/>
              <a:t> en si, sino que proporcionan las metas básicas para hacer el contenido accesible, y sirven para comprender los criterios de conformidad e implementarlos. </a:t>
            </a:r>
          </a:p>
          <a:p>
            <a:pPr algn="just" eaLnBrk="1" hangingPunct="1">
              <a:lnSpc>
                <a:spcPct val="80000"/>
              </a:lnSpc>
            </a:pPr>
            <a:r>
              <a:rPr lang="es-AR" altLang="es-AR" sz="1200" dirty="0"/>
              <a:t>Cada una de estas pautas tiene </a:t>
            </a:r>
            <a:r>
              <a:rPr lang="es-AR" altLang="es-AR" sz="1200" b="1" dirty="0"/>
              <a:t>asociados x criterios de conformidad (61 en total)</a:t>
            </a:r>
            <a:r>
              <a:rPr lang="es-AR" altLang="es-AR" sz="1200" dirty="0"/>
              <a:t> que se han de cumplir y que sí son </a:t>
            </a:r>
            <a:r>
              <a:rPr lang="es-AR" altLang="es-AR" sz="1200" dirty="0" err="1"/>
              <a:t>testeables</a:t>
            </a:r>
            <a:r>
              <a:rPr lang="es-AR" altLang="es-AR" sz="1200" dirty="0"/>
              <a:t>. Los criterios de conformidad están ordenados según su nivel de cumplimiento asociado (A, AA y AAA). </a:t>
            </a:r>
          </a:p>
          <a:p>
            <a:pPr marL="0" marR="0" lvl="0" indent="0" algn="just" defTabSz="914400" rtl="0" eaLnBrk="1" fontAlgn="auto" latinLnBrk="0" hangingPunct="1">
              <a:lnSpc>
                <a:spcPct val="80000"/>
              </a:lnSpc>
              <a:spcBef>
                <a:spcPts val="0"/>
              </a:spcBef>
              <a:spcAft>
                <a:spcPts val="0"/>
              </a:spcAft>
              <a:buClrTx/>
              <a:buSzTx/>
              <a:buFontTx/>
              <a:buNone/>
              <a:tabLst/>
              <a:defRPr/>
            </a:pPr>
            <a:r>
              <a:rPr lang="es-AR" altLang="es-AR" b="1" dirty="0"/>
              <a:t>Las técnicas son sólo informativas, no normativas,</a:t>
            </a:r>
            <a:r>
              <a:rPr lang="es-AR" altLang="es-AR" dirty="0"/>
              <a:t> pues el criterio de conformidad podría resolverse de otro modo no documentado en las técnicas o podría haber técnicas aplicables a una tecnología todavía no documentada. Por eso estos documentos no son normativos y están en constante evolución. Según se vayan descubriendo nuevas técnicas, con el avance de las tecnologías web y productos de apoyo, se podrán ir documentando y añadiendo a la lista ya existente. </a:t>
            </a:r>
            <a:endParaRPr lang="es-AR" sz="1200"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7</a:t>
            </a:fld>
            <a:endParaRPr lang="es-AR"/>
          </a:p>
        </p:txBody>
      </p:sp>
    </p:spTree>
    <p:extLst>
      <p:ext uri="{BB962C8B-B14F-4D97-AF65-F5344CB8AC3E}">
        <p14:creationId xmlns:p14="http://schemas.microsoft.com/office/powerpoint/2010/main" val="1745423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eaLnBrk="1" hangingPunct="1">
              <a:lnSpc>
                <a:spcPct val="80000"/>
              </a:lnSpc>
            </a:pPr>
            <a:r>
              <a:rPr lang="es-AR" altLang="es-AR" sz="1200" dirty="0"/>
              <a:t>Es necesario indicar primero que las WCAG 2.0 incorporan el concepto </a:t>
            </a:r>
            <a:r>
              <a:rPr lang="es-AR" altLang="es-AR" sz="1200" b="1" dirty="0"/>
              <a:t>"compatible con la accesibilidad"</a:t>
            </a:r>
            <a:r>
              <a:rPr lang="es-AR" altLang="es-AR" sz="1200" dirty="0"/>
              <a:t>, cuya comprensión es vital para entenderlas y aplicarlas correctamente. Una tecnología compatible con la accesibilidad es aquella que dispone de los mecanismos necesarios para proporcionar información de accesibilidad a los agentes de usuario (navegadores) y productos de apoyo (como un lector de pantalla) que a su vez son capaces de comprender estos mecanismos y proporcionar dicha información a los usuarios que la requieran. </a:t>
            </a:r>
          </a:p>
          <a:p>
            <a:pPr algn="just" eaLnBrk="1" hangingPunct="1">
              <a:lnSpc>
                <a:spcPct val="80000"/>
              </a:lnSpc>
            </a:pPr>
            <a:r>
              <a:rPr lang="es-AR" altLang="es-AR" sz="1200" dirty="0"/>
              <a:t>Las WCAG 2.0 permiten usar cualquier tecnología que sea compatible con la accesibilidad siempre que se use de forma accesible (compatible con los productos de apoyo) y siempre que los agentes de usuario y productos de apoyo soporten dicha tecnología. El W3C no especifica qué o cuántos productos de apoyo debe soportar una tecnología web para que pueda considerarse que es compatible con la accesibilidad. </a:t>
            </a:r>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8</a:t>
            </a:fld>
            <a:endParaRPr lang="es-AR" dirty="0"/>
          </a:p>
        </p:txBody>
      </p:sp>
    </p:spTree>
    <p:extLst>
      <p:ext uri="{BB962C8B-B14F-4D97-AF65-F5344CB8AC3E}">
        <p14:creationId xmlns:p14="http://schemas.microsoft.com/office/powerpoint/2010/main" val="217864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lnSpc>
                <a:spcPct val="90000"/>
              </a:lnSpc>
            </a:pPr>
            <a:r>
              <a:rPr lang="es-AR" altLang="es-AR" sz="1200" dirty="0"/>
              <a:t> </a:t>
            </a:r>
            <a:endParaRPr lang="es-AR" sz="1200"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9</a:t>
            </a:fld>
            <a:endParaRPr lang="es-AR" dirty="0"/>
          </a:p>
        </p:txBody>
      </p:sp>
    </p:spTree>
    <p:extLst>
      <p:ext uri="{BB962C8B-B14F-4D97-AF65-F5344CB8AC3E}">
        <p14:creationId xmlns:p14="http://schemas.microsoft.com/office/powerpoint/2010/main" val="61146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eaLnBrk="1" hangingPunct="1">
              <a:lnSpc>
                <a:spcPct val="80000"/>
              </a:lnSpc>
            </a:pPr>
            <a:r>
              <a:rPr lang="es-AR" altLang="es-AR" sz="1200" dirty="0"/>
              <a:t>Para las personas con discapacidad, Internet y la Web han supuesto un gran avance. </a:t>
            </a:r>
          </a:p>
          <a:p>
            <a:pPr algn="just" eaLnBrk="1" hangingPunct="1">
              <a:lnSpc>
                <a:spcPct val="80000"/>
              </a:lnSpc>
            </a:pPr>
            <a:r>
              <a:rPr lang="es-AR" altLang="es-AR" sz="1200" dirty="0"/>
              <a:t>Por ejemplo, antes de la Web, ¿cómo leían los diarios las personas ciegas o las personas con discapacidad motora? </a:t>
            </a:r>
          </a:p>
          <a:p>
            <a:pPr algn="just" eaLnBrk="1" hangingPunct="1">
              <a:lnSpc>
                <a:spcPct val="80000"/>
              </a:lnSpc>
            </a:pPr>
            <a:r>
              <a:rPr lang="es-AR" altLang="es-AR" sz="1200" dirty="0"/>
              <a:t>Sin embargo, a pesar del gran potencial que supone la Web para las personas con discapacidad, este potencial está aún en gran medida desaprovechado. </a:t>
            </a:r>
          </a:p>
          <a:p>
            <a:pPr algn="just" eaLnBrk="1" hangingPunct="1">
              <a:lnSpc>
                <a:spcPct val="80000"/>
              </a:lnSpc>
            </a:pPr>
            <a:r>
              <a:rPr lang="es-AR" altLang="es-AR" sz="1200" dirty="0"/>
              <a:t>Por ejemplo, en algunos sitios sólo se puede navegar con el mouse por lo que las personas ciegas o las personas con discapacidad motora no lo pueden usar correctamente. En otros sitios web el contenido multimedia como los vídeos no ha sido subtitulado para las personas sordas. </a:t>
            </a:r>
          </a:p>
          <a:p>
            <a:pPr algn="just" eaLnBrk="1" hangingPunct="1">
              <a:lnSpc>
                <a:spcPct val="80000"/>
              </a:lnSpc>
            </a:pPr>
            <a:r>
              <a:rPr lang="es-AR" altLang="es-AR" sz="1200" dirty="0"/>
              <a:t>La </a:t>
            </a:r>
            <a:r>
              <a:rPr lang="es-AR" altLang="es-AR" sz="1200" b="1" dirty="0"/>
              <a:t>accesibilidad web</a:t>
            </a:r>
            <a:r>
              <a:rPr lang="es-AR" altLang="es-AR" sz="1200" dirty="0"/>
              <a:t> tiene como objetivo lograr que las páginas web sean utilizables por el máximo número de personas, independientemente de sus conocimientos o capacidades personales e independientemente de las características técnicas del equipo utilizado para acceder a la Web.</a:t>
            </a:r>
          </a:p>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10</a:t>
            </a:fld>
            <a:endParaRPr lang="es-AR" dirty="0"/>
          </a:p>
        </p:txBody>
      </p:sp>
    </p:spTree>
    <p:extLst>
      <p:ext uri="{BB962C8B-B14F-4D97-AF65-F5344CB8AC3E}">
        <p14:creationId xmlns:p14="http://schemas.microsoft.com/office/powerpoint/2010/main" val="2658579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6056653-EB7C-4C2C-8160-84A14F109A05}" type="slidenum">
              <a:rPr lang="es-AR" smtClean="0"/>
              <a:pPr/>
              <a:t>12</a:t>
            </a:fld>
            <a:endParaRPr lang="es-AR"/>
          </a:p>
        </p:txBody>
      </p:sp>
    </p:spTree>
    <p:extLst>
      <p:ext uri="{BB962C8B-B14F-4D97-AF65-F5344CB8AC3E}">
        <p14:creationId xmlns:p14="http://schemas.microsoft.com/office/powerpoint/2010/main" val="1547614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7540478-50BE-49C6-B241-19303790821C}" type="slidenum">
              <a:rPr lang="es-ES" altLang="es-AR"/>
              <a:pPr>
                <a:defRPr/>
              </a:pPr>
              <a:t>‹Nº›</a:t>
            </a:fld>
            <a:endParaRPr lang="es-ES" altLang="es-AR"/>
          </a:p>
        </p:txBody>
      </p:sp>
    </p:spTree>
    <p:extLst>
      <p:ext uri="{BB962C8B-B14F-4D97-AF65-F5344CB8AC3E}">
        <p14:creationId xmlns:p14="http://schemas.microsoft.com/office/powerpoint/2010/main" val="53668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1FEE7822-9EF2-4E52-B8B0-52441EF33644}" type="slidenum">
              <a:rPr lang="es-ES" altLang="es-AR"/>
              <a:pPr>
                <a:defRPr/>
              </a:pPr>
              <a:t>‹Nº›</a:t>
            </a:fld>
            <a:endParaRPr lang="es-ES" altLang="es-AR"/>
          </a:p>
        </p:txBody>
      </p:sp>
    </p:spTree>
    <p:extLst>
      <p:ext uri="{BB962C8B-B14F-4D97-AF65-F5344CB8AC3E}">
        <p14:creationId xmlns:p14="http://schemas.microsoft.com/office/powerpoint/2010/main" val="246395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938E2EA6-D5C4-4125-A6E0-45FC2D06A74B}" type="slidenum">
              <a:rPr lang="es-ES" altLang="es-AR"/>
              <a:pPr>
                <a:defRPr/>
              </a:pPr>
              <a:t>‹Nº›</a:t>
            </a:fld>
            <a:endParaRPr lang="es-ES" altLang="es-AR"/>
          </a:p>
        </p:txBody>
      </p:sp>
    </p:spTree>
    <p:extLst>
      <p:ext uri="{BB962C8B-B14F-4D97-AF65-F5344CB8AC3E}">
        <p14:creationId xmlns:p14="http://schemas.microsoft.com/office/powerpoint/2010/main" val="8202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sz="3600">
                <a:solidFill>
                  <a:schemeClr val="bg1"/>
                </a:solidFill>
              </a:defRPr>
            </a:lvl1pPr>
          </a:lstStyle>
          <a:p>
            <a:r>
              <a:rPr lang="es-ES" dirty="0"/>
              <a:t>Haga clic para modificar el estilo de título del patrón</a:t>
            </a:r>
            <a:endParaRPr lang="es-AR" dirty="0"/>
          </a:p>
        </p:txBody>
      </p:sp>
      <p:sp>
        <p:nvSpPr>
          <p:cNvPr id="3" name="2 Marcador de contenido"/>
          <p:cNvSpPr>
            <a:spLocks noGrp="1"/>
          </p:cNvSpPr>
          <p:nvPr>
            <p:ph idx="1"/>
          </p:nvPr>
        </p:nvSpPr>
        <p:spPr/>
        <p:txBody>
          <a:bodyPr/>
          <a:lstStyle>
            <a:lvl1pPr>
              <a:defRPr sz="2000"/>
            </a:lvl1pPr>
            <a:lvl2pPr>
              <a:defRPr sz="2000"/>
            </a:lvl2pPr>
            <a:lvl3pPr>
              <a:defRPr sz="2000"/>
            </a:lvl3pPr>
            <a:lvl4pPr>
              <a:defRPr sz="2000"/>
            </a:lvl4pPr>
            <a:lvl5pPr>
              <a:defRPr sz="20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4043C4F7-2767-4620-8EE5-22DF55586577}" type="slidenum">
              <a:rPr lang="es-ES" altLang="es-AR"/>
              <a:pPr>
                <a:defRPr/>
              </a:pPr>
              <a:t>‹Nº›</a:t>
            </a:fld>
            <a:endParaRPr lang="es-ES" altLang="es-AR"/>
          </a:p>
        </p:txBody>
      </p:sp>
    </p:spTree>
    <p:extLst>
      <p:ext uri="{BB962C8B-B14F-4D97-AF65-F5344CB8AC3E}">
        <p14:creationId xmlns:p14="http://schemas.microsoft.com/office/powerpoint/2010/main" val="26848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5"/>
          <p:cNvSpPr>
            <a:spLocks noGrp="1" noChangeArrowheads="1"/>
          </p:cNvSpPr>
          <p:nvPr>
            <p:ph type="ftr" sz="quarter" idx="11"/>
          </p:nvPr>
        </p:nvSpPr>
        <p:spPr>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6E07602F-D693-40A3-90A5-048CEDE45BB4}" type="slidenum">
              <a:rPr lang="es-ES" altLang="es-AR"/>
              <a:pPr>
                <a:defRPr/>
              </a:pPr>
              <a:t>‹Nº›</a:t>
            </a:fld>
            <a:endParaRPr lang="es-ES" altLang="es-AR"/>
          </a:p>
        </p:txBody>
      </p:sp>
    </p:spTree>
    <p:extLst>
      <p:ext uri="{BB962C8B-B14F-4D97-AF65-F5344CB8AC3E}">
        <p14:creationId xmlns:p14="http://schemas.microsoft.com/office/powerpoint/2010/main" val="336985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39EC2E63-9B90-49C5-8FB9-2A824CF9B73C}" type="slidenum">
              <a:rPr lang="es-ES" altLang="es-AR"/>
              <a:pPr>
                <a:defRPr/>
              </a:pPr>
              <a:t>‹Nº›</a:t>
            </a:fld>
            <a:endParaRPr lang="es-ES" altLang="es-AR"/>
          </a:p>
        </p:txBody>
      </p:sp>
    </p:spTree>
    <p:extLst>
      <p:ext uri="{BB962C8B-B14F-4D97-AF65-F5344CB8AC3E}">
        <p14:creationId xmlns:p14="http://schemas.microsoft.com/office/powerpoint/2010/main" val="120939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s-ES"/>
          </a:p>
        </p:txBody>
      </p:sp>
      <p:sp>
        <p:nvSpPr>
          <p:cNvPr id="8" name="Rectangle 5"/>
          <p:cNvSpPr>
            <a:spLocks noGrp="1" noChangeArrowheads="1"/>
          </p:cNvSpPr>
          <p:nvPr>
            <p:ph type="ftr" sz="quarter" idx="11"/>
          </p:nvPr>
        </p:nvSpPr>
        <p:spPr>
          <a:ln/>
        </p:spPr>
        <p:txBody>
          <a:bodyPr/>
          <a:lstStyle>
            <a:lvl1pPr>
              <a:defRPr/>
            </a:lvl1pPr>
          </a:lstStyle>
          <a:p>
            <a:pPr>
              <a:defRPr/>
            </a:pP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F7644FC4-27FE-4896-A649-78C2A7A8A515}" type="slidenum">
              <a:rPr lang="es-ES" altLang="es-AR"/>
              <a:pPr>
                <a:defRPr/>
              </a:pPr>
              <a:t>‹Nº›</a:t>
            </a:fld>
            <a:endParaRPr lang="es-ES" altLang="es-AR"/>
          </a:p>
        </p:txBody>
      </p:sp>
    </p:spTree>
    <p:extLst>
      <p:ext uri="{BB962C8B-B14F-4D97-AF65-F5344CB8AC3E}">
        <p14:creationId xmlns:p14="http://schemas.microsoft.com/office/powerpoint/2010/main" val="2099135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s-ES"/>
          </a:p>
        </p:txBody>
      </p:sp>
      <p:sp>
        <p:nvSpPr>
          <p:cNvPr id="4" name="Rectangle 5"/>
          <p:cNvSpPr>
            <a:spLocks noGrp="1" noChangeArrowheads="1"/>
          </p:cNvSpPr>
          <p:nvPr>
            <p:ph type="ftr" sz="quarter" idx="11"/>
          </p:nvPr>
        </p:nvSpPr>
        <p:spPr>
          <a:ln/>
        </p:spPr>
        <p:txBody>
          <a:bodyPr/>
          <a:lstStyle>
            <a:lvl1pPr>
              <a:defRPr/>
            </a:lvl1pPr>
          </a:lstStyle>
          <a:p>
            <a:pPr>
              <a:defRPr/>
            </a:pP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90322AEF-5C0A-46AA-994B-C620A3BF8B32}" type="slidenum">
              <a:rPr lang="es-ES" altLang="es-AR"/>
              <a:pPr>
                <a:defRPr/>
              </a:pPr>
              <a:t>‹Nº›</a:t>
            </a:fld>
            <a:endParaRPr lang="es-ES" altLang="es-AR"/>
          </a:p>
        </p:txBody>
      </p:sp>
    </p:spTree>
    <p:extLst>
      <p:ext uri="{BB962C8B-B14F-4D97-AF65-F5344CB8AC3E}">
        <p14:creationId xmlns:p14="http://schemas.microsoft.com/office/powerpoint/2010/main" val="199258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p>
        </p:txBody>
      </p:sp>
      <p:sp>
        <p:nvSpPr>
          <p:cNvPr id="3" name="Rectangle 5"/>
          <p:cNvSpPr>
            <a:spLocks noGrp="1" noChangeArrowheads="1"/>
          </p:cNvSpPr>
          <p:nvPr>
            <p:ph type="ftr" sz="quarter" idx="11"/>
          </p:nvPr>
        </p:nvSpPr>
        <p:spPr>
          <a:ln/>
        </p:spPr>
        <p:txBody>
          <a:bodyPr/>
          <a:lstStyle>
            <a:lvl1pPr>
              <a:defRPr/>
            </a:lvl1pPr>
          </a:lstStyle>
          <a:p>
            <a:pPr>
              <a:defRPr/>
            </a:pP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06E533AD-2DFB-4A51-B89A-64F4E5E9906D}" type="slidenum">
              <a:rPr lang="es-ES" altLang="es-AR"/>
              <a:pPr>
                <a:defRPr/>
              </a:pPr>
              <a:t>‹Nº›</a:t>
            </a:fld>
            <a:endParaRPr lang="es-ES" altLang="es-AR"/>
          </a:p>
        </p:txBody>
      </p:sp>
    </p:spTree>
    <p:extLst>
      <p:ext uri="{BB962C8B-B14F-4D97-AF65-F5344CB8AC3E}">
        <p14:creationId xmlns:p14="http://schemas.microsoft.com/office/powerpoint/2010/main" val="26353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45491D27-0A66-4FAE-9E21-A490C1149CA2}" type="slidenum">
              <a:rPr lang="es-ES" altLang="es-AR"/>
              <a:pPr>
                <a:defRPr/>
              </a:pPr>
              <a:t>‹Nº›</a:t>
            </a:fld>
            <a:endParaRPr lang="es-ES" altLang="es-AR"/>
          </a:p>
        </p:txBody>
      </p:sp>
    </p:spTree>
    <p:extLst>
      <p:ext uri="{BB962C8B-B14F-4D97-AF65-F5344CB8AC3E}">
        <p14:creationId xmlns:p14="http://schemas.microsoft.com/office/powerpoint/2010/main" val="324274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EB86D6B2-EA1D-4F8A-BE36-81A24625E17C}" type="slidenum">
              <a:rPr lang="es-ES" altLang="es-AR"/>
              <a:pPr>
                <a:defRPr/>
              </a:pPr>
              <a:t>‹Nº›</a:t>
            </a:fld>
            <a:endParaRPr lang="es-ES" altLang="es-AR"/>
          </a:p>
        </p:txBody>
      </p:sp>
    </p:spTree>
    <p:extLst>
      <p:ext uri="{BB962C8B-B14F-4D97-AF65-F5344CB8AC3E}">
        <p14:creationId xmlns:p14="http://schemas.microsoft.com/office/powerpoint/2010/main" val="1624299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AR"/>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el estilo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657170F-4536-4191-AA5B-88D050E92C08}"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examinator.ws/" TargetMode="External"/><Relationship Id="rId13" Type="http://schemas.openxmlformats.org/officeDocument/2006/relationships/hyperlink" Target="http://www.paciellogroup.com/resources/contrastanalyser/" TargetMode="External"/><Relationship Id="rId3" Type="http://schemas.openxmlformats.org/officeDocument/2006/relationships/hyperlink" Target="http://validator.w3.org/unicorn" TargetMode="External"/><Relationship Id="rId7" Type="http://schemas.openxmlformats.org/officeDocument/2006/relationships/hyperlink" Target="http://wave.webaim.org/" TargetMode="External"/><Relationship Id="rId12" Type="http://schemas.openxmlformats.org/officeDocument/2006/relationships/hyperlink" Target="https://chrome.google.com/webstore/detail/accessibility-developer-t/fpkknkljclfencbdbgkenhalefipecm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tawdis.net/" TargetMode="External"/><Relationship Id="rId11" Type="http://schemas.openxmlformats.org/officeDocument/2006/relationships/hyperlink" Target="http://chrispederick.com/work/web-developer/" TargetMode="External"/><Relationship Id="rId5" Type="http://schemas.openxmlformats.org/officeDocument/2006/relationships/hyperlink" Target="http://jigsaw.w3.org/css-validator/" TargetMode="External"/><Relationship Id="rId15" Type="http://schemas.openxmlformats.org/officeDocument/2006/relationships/hyperlink" Target="http://gmazzocato.altervista.org/colorwheel/wheel.php" TargetMode="External"/><Relationship Id="rId10" Type="http://schemas.openxmlformats.org/officeDocument/2006/relationships/hyperlink" Target="http://www.visionaustralia.org/digital-access-wat" TargetMode="External"/><Relationship Id="rId4" Type="http://schemas.openxmlformats.org/officeDocument/2006/relationships/hyperlink" Target="http://validator.w3.org/" TargetMode="External"/><Relationship Id="rId9" Type="http://schemas.openxmlformats.org/officeDocument/2006/relationships/hyperlink" Target="http://firefox.cita.uiuc.edu/" TargetMode="External"/><Relationship Id="rId14" Type="http://schemas.openxmlformats.org/officeDocument/2006/relationships/hyperlink" Target="https://addons.mozilla.org/en-US/firefox/addon/wcag-contrast-checker/"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infoleg.gob.ar/infolegInternet/anexos/175000-179999/175694/norma.ht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www.w3.org/TR/WCAG20" TargetMode="External"/><Relationship Id="rId4" Type="http://schemas.openxmlformats.org/officeDocument/2006/relationships/hyperlink" Target="http://servicios.infoleg.gob.ar/infolegInternet/anexos/230000-234999/233667/norma.htm"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desarrollosocial.gob.ar/accesibilidad/"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Consortiu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w3.org/standards/"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971600" y="1340768"/>
            <a:ext cx="6120680" cy="1872208"/>
          </a:xfrm>
          <a:noFill/>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l" eaLnBrk="1" hangingPunct="1"/>
            <a:r>
              <a:rPr lang="es-UY" altLang="es-AR" sz="4800" b="1" dirty="0">
                <a:ln/>
                <a:solidFill>
                  <a:schemeClr val="accent3"/>
                </a:solidFill>
              </a:rPr>
              <a:t>Seminario de Accesibilidad Web</a:t>
            </a:r>
            <a:br>
              <a:rPr lang="es-UY" altLang="es-AR" sz="4800" b="1" dirty="0">
                <a:ln/>
                <a:solidFill>
                  <a:schemeClr val="accent3"/>
                </a:solidFill>
              </a:rPr>
            </a:br>
            <a:r>
              <a:rPr lang="es-UY" altLang="es-AR" sz="4800" b="1" dirty="0">
                <a:ln/>
                <a:solidFill>
                  <a:schemeClr val="accent3"/>
                </a:solidFill>
              </a:rPr>
              <a:t>2017</a:t>
            </a:r>
            <a:endParaRPr lang="es-ES" altLang="es-AR" sz="4800" b="1" dirty="0">
              <a:ln/>
              <a:solidFill>
                <a:schemeClr val="accent3"/>
              </a:solidFill>
            </a:endParaRPr>
          </a:p>
        </p:txBody>
      </p:sp>
      <p:sp>
        <p:nvSpPr>
          <p:cNvPr id="2051" name="Rectangle 122"/>
          <p:cNvSpPr>
            <a:spLocks noChangeArrowheads="1"/>
          </p:cNvSpPr>
          <p:nvPr/>
        </p:nvSpPr>
        <p:spPr bwMode="auto">
          <a:xfrm>
            <a:off x="467544" y="4581128"/>
            <a:ext cx="39608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s-UY" altLang="es-AR" sz="1800" b="1" dirty="0">
                <a:solidFill>
                  <a:srgbClr val="FFFFFF"/>
                </a:solidFill>
              </a:rPr>
              <a:t>Ing. Pablo </a:t>
            </a:r>
            <a:r>
              <a:rPr lang="es-UY" altLang="es-AR" sz="1800" b="1" dirty="0" err="1">
                <a:solidFill>
                  <a:srgbClr val="FFFFFF"/>
                </a:solidFill>
              </a:rPr>
              <a:t>Pandolfo</a:t>
            </a:r>
            <a:r>
              <a:rPr lang="es-UY" altLang="es-AR" sz="1800" b="1" dirty="0">
                <a:solidFill>
                  <a:srgbClr val="FFFFFF"/>
                </a:solidFill>
              </a:rPr>
              <a:t> </a:t>
            </a:r>
          </a:p>
          <a:p>
            <a:pPr eaLnBrk="1" hangingPunct="1">
              <a:spcBef>
                <a:spcPct val="0"/>
              </a:spcBef>
              <a:buNone/>
            </a:pPr>
            <a:r>
              <a:rPr lang="es-UY" altLang="es-AR" sz="1800" b="1" dirty="0" err="1">
                <a:solidFill>
                  <a:srgbClr val="FFFFFF"/>
                </a:solidFill>
              </a:rPr>
              <a:t>Mag</a:t>
            </a:r>
            <a:r>
              <a:rPr lang="es-UY" altLang="es-AR" sz="1800" b="1" dirty="0">
                <a:solidFill>
                  <a:srgbClr val="FFFFFF"/>
                </a:solidFill>
              </a:rPr>
              <a:t>. Adrián De Armas</a:t>
            </a:r>
          </a:p>
          <a:p>
            <a:pPr eaLnBrk="1" hangingPunct="1">
              <a:spcBef>
                <a:spcPct val="0"/>
              </a:spcBef>
              <a:buNone/>
            </a:pPr>
            <a:r>
              <a:rPr lang="es-UY" altLang="es-AR" sz="1800" b="1" dirty="0" err="1">
                <a:solidFill>
                  <a:srgbClr val="FFFFFF"/>
                </a:solidFill>
              </a:rPr>
              <a:t>Mag</a:t>
            </a:r>
            <a:r>
              <a:rPr lang="es-UY" altLang="es-AR" sz="1800" b="1" dirty="0">
                <a:solidFill>
                  <a:srgbClr val="FFFFFF"/>
                </a:solidFill>
              </a:rPr>
              <a:t>. Bibiana D. Rossi</a:t>
            </a:r>
          </a:p>
          <a:p>
            <a:pPr eaLnBrk="1" hangingPunct="1">
              <a:spcBef>
                <a:spcPct val="0"/>
              </a:spcBef>
              <a:buNone/>
            </a:pPr>
            <a:endParaRPr lang="es-UY" altLang="es-AR" sz="1800" b="1" dirty="0">
              <a:solidFill>
                <a:srgbClr val="FFFFFF"/>
              </a:solidFill>
            </a:endParaRPr>
          </a:p>
          <a:p>
            <a:pPr eaLnBrk="1" hangingPunct="1">
              <a:spcBef>
                <a:spcPct val="0"/>
              </a:spcBef>
              <a:buFontTx/>
              <a:buNone/>
            </a:pPr>
            <a:endParaRPr lang="es-ES" altLang="es-AR" sz="1800" b="1" dirty="0">
              <a:solidFill>
                <a:srgbClr val="FFFFFF"/>
              </a:solidFill>
            </a:endParaRPr>
          </a:p>
        </p:txBody>
      </p:sp>
      <p:pic>
        <p:nvPicPr>
          <p:cNvPr id="1026" name="Picture 1" descr="Description: cid:image004.jpg@01D0B031.EECF18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178802"/>
            <a:ext cx="2664297"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57200" y="274638"/>
            <a:ext cx="8229600" cy="654050"/>
          </a:xfrm>
        </p:spPr>
        <p:txBody>
          <a:bodyPr/>
          <a:lstStyle/>
          <a:p>
            <a:r>
              <a:rPr lang="es-AR" altLang="es-AR" b="1" dirty="0"/>
              <a:t>Introducción</a:t>
            </a:r>
          </a:p>
        </p:txBody>
      </p:sp>
      <p:graphicFrame>
        <p:nvGraphicFramePr>
          <p:cNvPr id="4" name="Table 3"/>
          <p:cNvGraphicFramePr>
            <a:graphicFrameLocks noGrp="1"/>
          </p:cNvGraphicFramePr>
          <p:nvPr>
            <p:extLst>
              <p:ext uri="{D42A27DB-BD31-4B8C-83A1-F6EECF244321}">
                <p14:modId xmlns:p14="http://schemas.microsoft.com/office/powerpoint/2010/main" val="886146712"/>
              </p:ext>
            </p:extLst>
          </p:nvPr>
        </p:nvGraphicFramePr>
        <p:xfrm>
          <a:off x="179512" y="124128"/>
          <a:ext cx="8784977" cy="7013021"/>
        </p:xfrm>
        <a:graphic>
          <a:graphicData uri="http://schemas.openxmlformats.org/drawingml/2006/table">
            <a:tbl>
              <a:tblPr firstRow="1" firstCol="1" bandRow="1"/>
              <a:tblGrid>
                <a:gridCol w="1116734">
                  <a:extLst>
                    <a:ext uri="{9D8B030D-6E8A-4147-A177-3AD203B41FA5}">
                      <a16:colId xmlns:a16="http://schemas.microsoft.com/office/drawing/2014/main" val="20000"/>
                    </a:ext>
                  </a:extLst>
                </a:gridCol>
                <a:gridCol w="2531264">
                  <a:extLst>
                    <a:ext uri="{9D8B030D-6E8A-4147-A177-3AD203B41FA5}">
                      <a16:colId xmlns:a16="http://schemas.microsoft.com/office/drawing/2014/main" val="20001"/>
                    </a:ext>
                  </a:extLst>
                </a:gridCol>
                <a:gridCol w="4280850">
                  <a:extLst>
                    <a:ext uri="{9D8B030D-6E8A-4147-A177-3AD203B41FA5}">
                      <a16:colId xmlns:a16="http://schemas.microsoft.com/office/drawing/2014/main" val="20002"/>
                    </a:ext>
                  </a:extLst>
                </a:gridCol>
                <a:gridCol w="856129">
                  <a:extLst>
                    <a:ext uri="{9D8B030D-6E8A-4147-A177-3AD203B41FA5}">
                      <a16:colId xmlns:a16="http://schemas.microsoft.com/office/drawing/2014/main" val="20003"/>
                    </a:ext>
                  </a:extLst>
                </a:gridCol>
              </a:tblGrid>
              <a:tr h="174685">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Principios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Pautas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Criterios de conformidad</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Puntos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209912">
                <a:tc rowSpan="9">
                  <a:txBody>
                    <a:bodyPr/>
                    <a:lstStyle/>
                    <a:p>
                      <a:pPr algn="ctr">
                        <a:lnSpc>
                          <a:spcPct val="115000"/>
                        </a:lnSpc>
                        <a:spcBef>
                          <a:spcPts val="600"/>
                        </a:spcBef>
                        <a:spcAft>
                          <a:spcPts val="0"/>
                        </a:spcAft>
                        <a:tabLst>
                          <a:tab pos="449580" algn="l"/>
                        </a:tabLst>
                      </a:pPr>
                      <a:r>
                        <a:rPr lang="es-AR" sz="1100" b="1" dirty="0">
                          <a:effectLst/>
                          <a:latin typeface="Calibri" pitchFamily="34" charset="0"/>
                          <a:ea typeface="Times New Roman"/>
                          <a:cs typeface="Arial"/>
                        </a:rPr>
                        <a:t>Perceptible</a:t>
                      </a:r>
                      <a:endParaRPr lang="es-AR" sz="11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1.1 Alternativas textuales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1.1.1 Contenido no textual</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2420">
                <a:tc vMerge="1">
                  <a:txBody>
                    <a:bodyPr/>
                    <a:lstStyle/>
                    <a:p>
                      <a:endParaRPr lang="es-AR"/>
                    </a:p>
                  </a:txBody>
                  <a:tcPr/>
                </a:tc>
                <a:tc rowSpan="3">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1.2 Contenido Multimedia dependiente del tiempo</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1.2.1 Sólo audio y sólo video (pregrabado)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1.2.2 Subtítulos (Pregrabados)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1.2.3 Audio descripción o alternativa multimedia (Pregrabada)</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04332">
                <a:tc vMerge="1">
                  <a:txBody>
                    <a:bodyPr/>
                    <a:lstStyle/>
                    <a:p>
                      <a:endParaRPr lang="es-AR"/>
                    </a:p>
                  </a:txBody>
                  <a:tcPr/>
                </a:tc>
                <a:tc rowSpan="3">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1.3 Adaptabilidad</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1.3.1 Información y relaciones.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1.3.2 Secuencia significativa</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a:solidFill>
                            <a:srgbClr val="000000"/>
                          </a:solidFill>
                          <a:effectLst/>
                          <a:latin typeface="Calibri" pitchFamily="34" charset="0"/>
                          <a:ea typeface="Times New Roman"/>
                          <a:cs typeface="Arial"/>
                        </a:rPr>
                        <a:t>4</a:t>
                      </a:r>
                      <a:endParaRPr lang="es-AR" sz="130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1.3.3 Características sensoriales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92420">
                <a:tc vMerge="1">
                  <a:txBody>
                    <a:bodyPr/>
                    <a:lstStyle/>
                    <a:p>
                      <a:endParaRPr lang="es-AR"/>
                    </a:p>
                  </a:txBody>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1.4 Distinguible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1.4.1 Uso del color.</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1.4.2 Control de audio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44035">
                <a:tc>
                  <a:txBody>
                    <a:bodyPr/>
                    <a:lstStyle/>
                    <a:p>
                      <a:pPr algn="ctr">
                        <a:lnSpc>
                          <a:spcPct val="115000"/>
                        </a:lnSpc>
                        <a:spcBef>
                          <a:spcPts val="600"/>
                        </a:spcBef>
                        <a:spcAft>
                          <a:spcPts val="0"/>
                        </a:spcAft>
                        <a:tabLst>
                          <a:tab pos="449580" algn="l"/>
                        </a:tabLst>
                      </a:pPr>
                      <a:r>
                        <a:rPr lang="es-AR" sz="1100" b="1" dirty="0">
                          <a:effectLst/>
                          <a:latin typeface="Calibri" pitchFamily="34" charset="0"/>
                          <a:ea typeface="Times New Roman"/>
                          <a:cs typeface="Arial"/>
                        </a:rPr>
                        <a:t> </a:t>
                      </a:r>
                      <a:endParaRPr lang="es-AR" sz="11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 </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Subtotal</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36</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extLst>
                  <a:ext uri="{0D108BD9-81ED-4DB2-BD59-A6C34878D82A}">
                    <a16:rowId xmlns:a16="http://schemas.microsoft.com/office/drawing/2014/main" val="10010"/>
                  </a:ext>
                </a:extLst>
              </a:tr>
              <a:tr h="188354">
                <a:tc rowSpan="9">
                  <a:txBody>
                    <a:bodyPr/>
                    <a:lstStyle/>
                    <a:p>
                      <a:pPr algn="ctr">
                        <a:lnSpc>
                          <a:spcPct val="115000"/>
                        </a:lnSpc>
                        <a:spcBef>
                          <a:spcPts val="600"/>
                        </a:spcBef>
                        <a:spcAft>
                          <a:spcPts val="0"/>
                        </a:spcAft>
                        <a:tabLst>
                          <a:tab pos="449580" algn="l"/>
                        </a:tabLst>
                      </a:pPr>
                      <a:r>
                        <a:rPr lang="es-AR" sz="1100" b="1" dirty="0">
                          <a:effectLst/>
                          <a:latin typeface="Calibri" pitchFamily="34" charset="0"/>
                          <a:ea typeface="Times New Roman"/>
                          <a:cs typeface="Arial"/>
                        </a:rPr>
                        <a:t>Operable</a:t>
                      </a:r>
                      <a:endParaRPr lang="es-AR" sz="11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2.1 Accesible a través del teclado</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2.1.1 Teclado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2.1.2 Sin trampa de teclado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192420">
                <a:tc vMerge="1">
                  <a:txBody>
                    <a:bodyPr/>
                    <a:lstStyle/>
                    <a:p>
                      <a:endParaRPr lang="es-AR"/>
                    </a:p>
                  </a:txBody>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2.2 Tiempo Suficiente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2.2.1 Límite de tiempo ajustable</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2.2.2 Pausar, detener, ocultar.</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192420">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2.3 Ataques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2.3.1 Tres destellos o por debajo del umbral.</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92420">
                <a:tc vMerge="1">
                  <a:txBody>
                    <a:bodyPr/>
                    <a:lstStyle/>
                    <a:p>
                      <a:endParaRPr lang="es-AR"/>
                    </a:p>
                  </a:txBody>
                  <a:tcPr/>
                </a:tc>
                <a:tc rowSpan="4">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2.4 Navegable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2.4.1 Saltar bloques.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a:solidFill>
                            <a:srgbClr val="000000"/>
                          </a:solidFill>
                          <a:effectLst/>
                          <a:latin typeface="Calibri" pitchFamily="34" charset="0"/>
                          <a:ea typeface="Times New Roman"/>
                          <a:cs typeface="Arial"/>
                        </a:rPr>
                        <a:t>4</a:t>
                      </a:r>
                      <a:endParaRPr lang="es-AR" sz="130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2.4.2 Página titulada.</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2.4.3 Orden de foco.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a:solidFill>
                            <a:srgbClr val="000000"/>
                          </a:solidFill>
                          <a:effectLst/>
                          <a:latin typeface="Calibri" pitchFamily="34" charset="0"/>
                          <a:ea typeface="Times New Roman"/>
                          <a:cs typeface="Arial"/>
                        </a:rPr>
                        <a:t>4</a:t>
                      </a:r>
                      <a:endParaRPr lang="es-AR" sz="130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2.4.4 Propósito de un vínculo (en su contexto).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76322">
                <a:tc>
                  <a:txBody>
                    <a:bodyPr/>
                    <a:lstStyle/>
                    <a:p>
                      <a:pPr algn="ctr">
                        <a:lnSpc>
                          <a:spcPct val="115000"/>
                        </a:lnSpc>
                        <a:spcBef>
                          <a:spcPts val="600"/>
                        </a:spcBef>
                        <a:spcAft>
                          <a:spcPts val="0"/>
                        </a:spcAft>
                        <a:tabLst>
                          <a:tab pos="449580" algn="l"/>
                        </a:tabLst>
                      </a:pPr>
                      <a:r>
                        <a:rPr lang="es-AR" sz="1100" b="1" dirty="0">
                          <a:effectLst/>
                          <a:latin typeface="Calibri" pitchFamily="34" charset="0"/>
                          <a:ea typeface="Times New Roman"/>
                          <a:cs typeface="Arial"/>
                        </a:rPr>
                        <a:t> </a:t>
                      </a:r>
                      <a:endParaRPr lang="es-AR" sz="11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 </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Subtotal</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36</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rgbClr val="B8CCE4"/>
                    </a:solidFill>
                  </a:tcPr>
                </a:tc>
                <a:extLst>
                  <a:ext uri="{0D108BD9-81ED-4DB2-BD59-A6C34878D82A}">
                    <a16:rowId xmlns:a16="http://schemas.microsoft.com/office/drawing/2014/main" val="10020"/>
                  </a:ext>
                </a:extLst>
              </a:tr>
              <a:tr h="215204">
                <a:tc rowSpan="5">
                  <a:txBody>
                    <a:bodyPr/>
                    <a:lstStyle/>
                    <a:p>
                      <a:pPr algn="ctr">
                        <a:lnSpc>
                          <a:spcPct val="115000"/>
                        </a:lnSpc>
                        <a:spcBef>
                          <a:spcPts val="600"/>
                        </a:spcBef>
                        <a:spcAft>
                          <a:spcPts val="0"/>
                        </a:spcAft>
                        <a:tabLst>
                          <a:tab pos="449580" algn="l"/>
                        </a:tabLst>
                      </a:pPr>
                      <a:r>
                        <a:rPr lang="es-AR" sz="1100" b="1" dirty="0">
                          <a:effectLst/>
                          <a:latin typeface="Calibri" pitchFamily="34" charset="0"/>
                          <a:ea typeface="Times New Roman"/>
                          <a:cs typeface="Arial"/>
                        </a:rPr>
                        <a:t>Comprensible</a:t>
                      </a:r>
                      <a:endParaRPr lang="es-AR" sz="11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3.1 Legible</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3.1.1 Idioma de la página.</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21"/>
                  </a:ext>
                </a:extLst>
              </a:tr>
              <a:tr h="192420">
                <a:tc vMerge="1">
                  <a:txBody>
                    <a:bodyPr/>
                    <a:lstStyle/>
                    <a:p>
                      <a:endParaRPr lang="es-AR"/>
                    </a:p>
                  </a:txBody>
                  <a:tcPr/>
                </a:tc>
                <a:tc rowSpan="2">
                  <a:txBody>
                    <a:bodyPr/>
                    <a:lstStyle/>
                    <a:p>
                      <a:pPr algn="l">
                        <a:lnSpc>
                          <a:spcPct val="115000"/>
                        </a:lnSpc>
                        <a:spcBef>
                          <a:spcPts val="600"/>
                        </a:spcBef>
                        <a:spcAft>
                          <a:spcPts val="0"/>
                        </a:spcAft>
                        <a:tabLst>
                          <a:tab pos="449580" algn="l"/>
                        </a:tabLst>
                      </a:pPr>
                      <a:r>
                        <a:rPr lang="es-AR" sz="1200">
                          <a:solidFill>
                            <a:srgbClr val="000000"/>
                          </a:solidFill>
                          <a:effectLst/>
                          <a:latin typeface="Calibri" pitchFamily="34" charset="0"/>
                          <a:ea typeface="Times New Roman"/>
                          <a:cs typeface="Arial"/>
                        </a:rPr>
                        <a:t>Pauta 3.2 Predecible</a:t>
                      </a:r>
                      <a:endParaRPr lang="es-AR" sz="120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3.2.1 Con foco.</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22"/>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3.2.2 Con entrada de datos.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23"/>
                  </a:ext>
                </a:extLst>
              </a:tr>
              <a:tr h="192420">
                <a:tc vMerge="1">
                  <a:txBody>
                    <a:bodyPr/>
                    <a:lstStyle/>
                    <a:p>
                      <a:endParaRPr lang="es-AR"/>
                    </a:p>
                  </a:txBody>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3.3 Ayuda a la entrada de datos</a:t>
                      </a:r>
                      <a:endParaRPr lang="es-AR" sz="12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3.3.1 Identificación de errores.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24"/>
                  </a:ext>
                </a:extLst>
              </a:tr>
              <a:tr h="192420">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3.3.2 Instrucciones o etiquetas.</a:t>
                      </a:r>
                      <a:endParaRPr lang="es-AR" sz="13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25"/>
                  </a:ext>
                </a:extLst>
              </a:tr>
              <a:tr h="129501">
                <a:tc>
                  <a:txBody>
                    <a:bodyPr/>
                    <a:lstStyle/>
                    <a:p>
                      <a:pPr algn="ctr">
                        <a:lnSpc>
                          <a:spcPct val="115000"/>
                        </a:lnSpc>
                        <a:spcBef>
                          <a:spcPts val="600"/>
                        </a:spcBef>
                        <a:spcAft>
                          <a:spcPts val="0"/>
                        </a:spcAft>
                        <a:tabLst>
                          <a:tab pos="449580" algn="l"/>
                        </a:tabLst>
                      </a:pPr>
                      <a:r>
                        <a:rPr lang="es-AR" sz="1100" b="1" dirty="0">
                          <a:effectLst/>
                          <a:latin typeface="Calibri" pitchFamily="34" charset="0"/>
                          <a:ea typeface="Times New Roman"/>
                          <a:cs typeface="Arial"/>
                        </a:rPr>
                        <a:t> </a:t>
                      </a:r>
                      <a:endParaRPr lang="es-AR" sz="11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 </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Subtotal</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20</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extLst>
                  <a:ext uri="{0D108BD9-81ED-4DB2-BD59-A6C34878D82A}">
                    <a16:rowId xmlns:a16="http://schemas.microsoft.com/office/drawing/2014/main" val="10026"/>
                  </a:ext>
                </a:extLst>
              </a:tr>
              <a:tr h="192420">
                <a:tc rowSpan="2">
                  <a:txBody>
                    <a:bodyPr/>
                    <a:lstStyle/>
                    <a:p>
                      <a:pPr algn="ctr">
                        <a:lnSpc>
                          <a:spcPct val="115000"/>
                        </a:lnSpc>
                        <a:spcBef>
                          <a:spcPts val="600"/>
                        </a:spcBef>
                        <a:spcAft>
                          <a:spcPts val="0"/>
                        </a:spcAft>
                        <a:tabLst>
                          <a:tab pos="449580" algn="l"/>
                        </a:tabLst>
                      </a:pPr>
                      <a:r>
                        <a:rPr lang="es-AR" sz="1100" b="1" dirty="0">
                          <a:effectLst/>
                          <a:latin typeface="Calibri" pitchFamily="34" charset="0"/>
                          <a:ea typeface="Times New Roman"/>
                          <a:cs typeface="Arial"/>
                        </a:rPr>
                        <a:t>Robusto</a:t>
                      </a:r>
                      <a:endParaRPr lang="es-AR" sz="1100" dirty="0">
                        <a:effectLst/>
                        <a:latin typeface="Calibri" pitchFamily="34" charset="0"/>
                        <a:ea typeface="Times New Roman"/>
                        <a:cs typeface="Times New Roman"/>
                      </a:endParaRPr>
                    </a:p>
                  </a:txBody>
                  <a:tcPr marL="19131" marR="19131" marT="0" marB="0" anchor="ctr">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rowSpan="2">
                  <a:txBody>
                    <a:bodyPr/>
                    <a:lstStyle/>
                    <a:p>
                      <a:pPr algn="l">
                        <a:lnSpc>
                          <a:spcPct val="115000"/>
                        </a:lnSpc>
                        <a:spcBef>
                          <a:spcPts val="600"/>
                        </a:spcBef>
                        <a:spcAft>
                          <a:spcPts val="0"/>
                        </a:spcAft>
                        <a:tabLst>
                          <a:tab pos="449580" algn="l"/>
                        </a:tabLst>
                      </a:pPr>
                      <a:r>
                        <a:rPr lang="es-AR" sz="1200" dirty="0">
                          <a:solidFill>
                            <a:srgbClr val="000000"/>
                          </a:solidFill>
                          <a:effectLst/>
                          <a:latin typeface="Calibri" pitchFamily="34" charset="0"/>
                          <a:ea typeface="Times New Roman"/>
                          <a:cs typeface="Arial"/>
                        </a:rPr>
                        <a:t>Pauta 4.1 Compatible</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4.1.1 Interpretación.</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27"/>
                  </a:ext>
                </a:extLst>
              </a:tr>
              <a:tr h="194349">
                <a:tc vMerge="1">
                  <a:txBody>
                    <a:bodyPr/>
                    <a:lstStyle/>
                    <a:p>
                      <a:endParaRPr lang="es-AR"/>
                    </a:p>
                  </a:txBody>
                  <a:tcPr/>
                </a:tc>
                <a:tc vMerge="1">
                  <a:txBody>
                    <a:bodyPr/>
                    <a:lstStyle/>
                    <a:p>
                      <a:endParaRPr lang="es-AR"/>
                    </a:p>
                  </a:txBody>
                  <a:tcPr/>
                </a:tc>
                <a:tc>
                  <a:txBody>
                    <a:bodyPr/>
                    <a:lstStyle/>
                    <a:p>
                      <a:pPr algn="l">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4.1.2 Nombre, rol, valor.</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tc>
                  <a:txBody>
                    <a:bodyPr/>
                    <a:lstStyle/>
                    <a:p>
                      <a:pPr algn="ctr">
                        <a:lnSpc>
                          <a:spcPct val="115000"/>
                        </a:lnSpc>
                        <a:spcBef>
                          <a:spcPts val="600"/>
                        </a:spcBef>
                        <a:spcAft>
                          <a:spcPts val="0"/>
                        </a:spcAft>
                        <a:tabLst>
                          <a:tab pos="449580" algn="l"/>
                        </a:tabLst>
                      </a:pPr>
                      <a:r>
                        <a:rPr lang="es-AR" sz="1300" dirty="0">
                          <a:solidFill>
                            <a:srgbClr val="000000"/>
                          </a:solidFill>
                          <a:effectLst/>
                          <a:latin typeface="Calibri" pitchFamily="34" charset="0"/>
                          <a:ea typeface="Times New Roman"/>
                          <a:cs typeface="Arial"/>
                        </a:rPr>
                        <a:t>4</a:t>
                      </a:r>
                      <a:endParaRPr lang="es-AR" sz="13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tcPr>
                </a:tc>
                <a:extLst>
                  <a:ext uri="{0D108BD9-81ED-4DB2-BD59-A6C34878D82A}">
                    <a16:rowId xmlns:a16="http://schemas.microsoft.com/office/drawing/2014/main" val="10028"/>
                  </a:ext>
                </a:extLst>
              </a:tr>
              <a:tr h="150700">
                <a:tc>
                  <a:txBody>
                    <a:bodyPr/>
                    <a:lstStyle/>
                    <a:p>
                      <a:pPr>
                        <a:lnSpc>
                          <a:spcPct val="115000"/>
                        </a:lnSpc>
                      </a:pPr>
                      <a:endParaRPr lang="es-AR" sz="1100">
                        <a:effectLst/>
                        <a:latin typeface="Calibri" pitchFamily="34" charset="0"/>
                      </a:endParaRPr>
                    </a:p>
                  </a:txBody>
                  <a:tcPr marL="19131" marR="19131" marT="0" marB="0" anchor="b">
                    <a:lnL>
                      <a:noFill/>
                    </a:lnL>
                    <a:lnR>
                      <a:noFill/>
                    </a:lnR>
                    <a:lnT w="12700" cap="flat" cmpd="sng" algn="ctr">
                      <a:solidFill>
                        <a:srgbClr val="1F497D"/>
                      </a:solidFill>
                      <a:prstDash val="solid"/>
                      <a:round/>
                      <a:headEnd type="none" w="med" len="med"/>
                      <a:tailEnd type="none" w="med" len="med"/>
                    </a:lnT>
                    <a:lnB>
                      <a:noFill/>
                    </a:lnB>
                  </a:tcPr>
                </a:tc>
                <a:tc>
                  <a:txBody>
                    <a:bodyPr/>
                    <a:lstStyle/>
                    <a:p>
                      <a:pPr>
                        <a:lnSpc>
                          <a:spcPct val="115000"/>
                        </a:lnSpc>
                      </a:pPr>
                      <a:endParaRPr lang="es-AR" sz="1100" dirty="0">
                        <a:effectLst/>
                        <a:latin typeface="Calibri" pitchFamily="34" charset="0"/>
                      </a:endParaRPr>
                    </a:p>
                  </a:txBody>
                  <a:tcPr marL="19131" marR="19131" marT="0" marB="0" anchor="b">
                    <a:lnL>
                      <a:noFill/>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a:noFill/>
                    </a:lnB>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Subtotal</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8</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extLst>
                  <a:ext uri="{0D108BD9-81ED-4DB2-BD59-A6C34878D82A}">
                    <a16:rowId xmlns:a16="http://schemas.microsoft.com/office/drawing/2014/main" val="10029"/>
                  </a:ext>
                </a:extLst>
              </a:tr>
              <a:tr h="265511">
                <a:tc>
                  <a:txBody>
                    <a:bodyPr/>
                    <a:lstStyle/>
                    <a:p>
                      <a:pPr>
                        <a:lnSpc>
                          <a:spcPct val="115000"/>
                        </a:lnSpc>
                      </a:pPr>
                      <a:endParaRPr lang="es-AR" sz="1100">
                        <a:effectLst/>
                        <a:latin typeface="Calibri" pitchFamily="34" charset="0"/>
                      </a:endParaRPr>
                    </a:p>
                  </a:txBody>
                  <a:tcPr marL="19131" marR="19131" marT="0" marB="0" anchor="b">
                    <a:lnL>
                      <a:noFill/>
                    </a:lnL>
                    <a:lnR>
                      <a:noFill/>
                    </a:lnR>
                    <a:lnT>
                      <a:noFill/>
                    </a:lnT>
                    <a:lnB>
                      <a:noFill/>
                    </a:lnB>
                  </a:tcPr>
                </a:tc>
                <a:tc>
                  <a:txBody>
                    <a:bodyPr/>
                    <a:lstStyle/>
                    <a:p>
                      <a:pPr>
                        <a:lnSpc>
                          <a:spcPct val="115000"/>
                        </a:lnSpc>
                      </a:pPr>
                      <a:endParaRPr lang="es-AR" sz="1100" dirty="0">
                        <a:effectLst/>
                        <a:latin typeface="Calibri" pitchFamily="34" charset="0"/>
                      </a:endParaRPr>
                    </a:p>
                  </a:txBody>
                  <a:tcPr marL="19131" marR="19131" marT="0" marB="0" anchor="b">
                    <a:lnL>
                      <a:noFill/>
                    </a:lnL>
                    <a:lnR w="12700" cap="flat" cmpd="sng" algn="ctr">
                      <a:solidFill>
                        <a:srgbClr val="1F497D"/>
                      </a:solidFill>
                      <a:prstDash val="solid"/>
                      <a:round/>
                      <a:headEnd type="none" w="med" len="med"/>
                      <a:tailEnd type="none" w="med" len="med"/>
                    </a:lnR>
                    <a:lnT>
                      <a:noFill/>
                    </a:lnT>
                    <a:lnB>
                      <a:noFill/>
                    </a:lnB>
                  </a:tcPr>
                </a:tc>
                <a:tc>
                  <a:txBody>
                    <a:bodyPr/>
                    <a:lstStyle/>
                    <a:p>
                      <a:pPr algn="l">
                        <a:lnSpc>
                          <a:spcPct val="115000"/>
                        </a:lnSpc>
                        <a:spcBef>
                          <a:spcPts val="600"/>
                        </a:spcBef>
                        <a:spcAft>
                          <a:spcPts val="0"/>
                        </a:spcAft>
                        <a:tabLst>
                          <a:tab pos="449580" algn="l"/>
                        </a:tabLst>
                      </a:pPr>
                      <a:r>
                        <a:rPr lang="es-AR" sz="1200" b="1" dirty="0">
                          <a:effectLst/>
                          <a:latin typeface="Calibri" pitchFamily="34" charset="0"/>
                          <a:ea typeface="Times New Roman"/>
                          <a:cs typeface="Arial"/>
                        </a:rPr>
                        <a:t>Total</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tc>
                  <a:txBody>
                    <a:bodyPr/>
                    <a:lstStyle/>
                    <a:p>
                      <a:pPr algn="ctr">
                        <a:lnSpc>
                          <a:spcPct val="115000"/>
                        </a:lnSpc>
                        <a:spcBef>
                          <a:spcPts val="600"/>
                        </a:spcBef>
                        <a:spcAft>
                          <a:spcPts val="0"/>
                        </a:spcAft>
                        <a:tabLst>
                          <a:tab pos="449580" algn="l"/>
                        </a:tabLst>
                      </a:pPr>
                      <a:r>
                        <a:rPr lang="es-AR" sz="1200" b="1" dirty="0">
                          <a:effectLst/>
                          <a:latin typeface="Calibri" pitchFamily="34" charset="0"/>
                          <a:ea typeface="Times New Roman"/>
                          <a:cs typeface="Arial"/>
                        </a:rPr>
                        <a:t>100</a:t>
                      </a:r>
                      <a:endParaRPr lang="es-AR" sz="1200" dirty="0">
                        <a:effectLst/>
                        <a:latin typeface="Calibri" pitchFamily="34" charset="0"/>
                        <a:ea typeface="Times New Roman"/>
                        <a:cs typeface="Times New Roman"/>
                      </a:endParaRPr>
                    </a:p>
                  </a:txBody>
                  <a:tcPr marL="19131" marR="19131" marT="0" marB="0" anchor="b">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solidFill>
                      <a:schemeClr val="accent5"/>
                    </a:solidFill>
                  </a:tcPr>
                </a:tc>
                <a:extLst>
                  <a:ext uri="{0D108BD9-81ED-4DB2-BD59-A6C34878D82A}">
                    <a16:rowId xmlns:a16="http://schemas.microsoft.com/office/drawing/2014/main" val="10030"/>
                  </a:ext>
                </a:extLst>
              </a:tr>
            </a:tbl>
          </a:graphicData>
        </a:graphic>
      </p:graphicFrame>
    </p:spTree>
    <p:extLst>
      <p:ext uri="{BB962C8B-B14F-4D97-AF65-F5344CB8AC3E}">
        <p14:creationId xmlns:p14="http://schemas.microsoft.com/office/powerpoint/2010/main" val="401399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11 Gráfico"/>
          <p:cNvGraphicFramePr/>
          <p:nvPr>
            <p:extLst>
              <p:ext uri="{D42A27DB-BD31-4B8C-83A1-F6EECF244321}">
                <p14:modId xmlns:p14="http://schemas.microsoft.com/office/powerpoint/2010/main" val="1385562369"/>
              </p:ext>
            </p:extLst>
          </p:nvPr>
        </p:nvGraphicFramePr>
        <p:xfrm>
          <a:off x="-108520" y="116632"/>
          <a:ext cx="4536504" cy="66247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66153731"/>
              </p:ext>
            </p:extLst>
          </p:nvPr>
        </p:nvGraphicFramePr>
        <p:xfrm>
          <a:off x="4572000" y="404658"/>
          <a:ext cx="4407069" cy="6120687"/>
        </p:xfrm>
        <a:graphic>
          <a:graphicData uri="http://schemas.openxmlformats.org/drawingml/2006/table">
            <a:tbl>
              <a:tblPr firstRow="1" firstCol="1" bandRow="1"/>
              <a:tblGrid>
                <a:gridCol w="936104">
                  <a:extLst>
                    <a:ext uri="{9D8B030D-6E8A-4147-A177-3AD203B41FA5}">
                      <a16:colId xmlns:a16="http://schemas.microsoft.com/office/drawing/2014/main" val="20000"/>
                    </a:ext>
                  </a:extLst>
                </a:gridCol>
                <a:gridCol w="2160241">
                  <a:extLst>
                    <a:ext uri="{9D8B030D-6E8A-4147-A177-3AD203B41FA5}">
                      <a16:colId xmlns:a16="http://schemas.microsoft.com/office/drawing/2014/main" val="20001"/>
                    </a:ext>
                  </a:extLst>
                </a:gridCol>
                <a:gridCol w="360040">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gridCol w="518636">
                  <a:extLst>
                    <a:ext uri="{9D8B030D-6E8A-4147-A177-3AD203B41FA5}">
                      <a16:colId xmlns:a16="http://schemas.microsoft.com/office/drawing/2014/main" val="20004"/>
                    </a:ext>
                  </a:extLst>
                </a:gridCol>
              </a:tblGrid>
              <a:tr h="385356">
                <a:tc>
                  <a:txBody>
                    <a:bodyPr/>
                    <a:lstStyle/>
                    <a:p>
                      <a:pPr marL="0" indent="0" algn="ctr" hangingPunct="0">
                        <a:lnSpc>
                          <a:spcPts val="1200"/>
                        </a:lnSpc>
                        <a:spcAft>
                          <a:spcPts val="0"/>
                        </a:spcAft>
                      </a:pPr>
                      <a:r>
                        <a:rPr lang="en-US" sz="1000" b="1" dirty="0" err="1">
                          <a:solidFill>
                            <a:srgbClr val="000000"/>
                          </a:solidFill>
                          <a:effectLst/>
                          <a:latin typeface="Arial"/>
                          <a:ea typeface="Times New Roman"/>
                        </a:rPr>
                        <a:t>Principios</a:t>
                      </a:r>
                      <a:endParaRPr lang="es-AR" sz="1000" dirty="0">
                        <a:effectLst/>
                        <a:latin typeface="Times New Roman"/>
                        <a:ea typeface="Times New Roman"/>
                      </a:endParaRPr>
                    </a:p>
                  </a:txBody>
                  <a:tcPr marL="39167" marR="39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indent="144145" algn="ctr" hangingPunct="0">
                        <a:lnSpc>
                          <a:spcPts val="1200"/>
                        </a:lnSpc>
                        <a:spcAft>
                          <a:spcPts val="0"/>
                        </a:spcAft>
                      </a:pPr>
                      <a:r>
                        <a:rPr lang="en-US" sz="1000" b="1" dirty="0" err="1">
                          <a:solidFill>
                            <a:srgbClr val="000000"/>
                          </a:solidFill>
                          <a:effectLst/>
                          <a:latin typeface="Arial"/>
                          <a:ea typeface="Times New Roman"/>
                        </a:rPr>
                        <a:t>Criterios</a:t>
                      </a:r>
                      <a:endParaRPr lang="es-AR" sz="1000" dirty="0">
                        <a:effectLst/>
                        <a:latin typeface="Times New Roman"/>
                        <a:ea typeface="Times New Roman"/>
                      </a:endParaRPr>
                    </a:p>
                  </a:txBody>
                  <a:tcPr marL="39167" marR="39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indent="0" algn="ctr" hangingPunct="0">
                        <a:lnSpc>
                          <a:spcPts val="1200"/>
                        </a:lnSpc>
                        <a:spcAft>
                          <a:spcPts val="0"/>
                        </a:spcAft>
                      </a:pPr>
                      <a:r>
                        <a:rPr lang="en-US" sz="1000" b="1" i="1" dirty="0">
                          <a:solidFill>
                            <a:srgbClr val="000000"/>
                          </a:solidFill>
                          <a:effectLst/>
                          <a:latin typeface="Arial"/>
                          <a:ea typeface="Times New Roman"/>
                        </a:rPr>
                        <a:t>SI</a:t>
                      </a:r>
                      <a:endParaRPr lang="es-AR" sz="1000" dirty="0">
                        <a:effectLst/>
                        <a:latin typeface="Times New Roman"/>
                        <a:ea typeface="Times New Roman"/>
                      </a:endParaRPr>
                    </a:p>
                  </a:txBody>
                  <a:tcPr marL="39167" marR="39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indent="0" algn="ctr" hangingPunct="0">
                        <a:lnSpc>
                          <a:spcPts val="1200"/>
                        </a:lnSpc>
                        <a:spcAft>
                          <a:spcPts val="0"/>
                        </a:spcAft>
                      </a:pPr>
                      <a:r>
                        <a:rPr lang="en-US" sz="1000" b="1" i="1" dirty="0">
                          <a:solidFill>
                            <a:srgbClr val="000000"/>
                          </a:solidFill>
                          <a:effectLst/>
                          <a:latin typeface="Arial"/>
                          <a:ea typeface="Times New Roman"/>
                        </a:rPr>
                        <a:t>NO</a:t>
                      </a:r>
                      <a:endParaRPr lang="es-AR" sz="1000" dirty="0">
                        <a:effectLst/>
                        <a:latin typeface="Times New Roman"/>
                        <a:ea typeface="Times New Roman"/>
                      </a:endParaRPr>
                    </a:p>
                  </a:txBody>
                  <a:tcPr marL="39167" marR="39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indent="0" algn="ctr" hangingPunct="0">
                        <a:lnSpc>
                          <a:spcPts val="1200"/>
                        </a:lnSpc>
                        <a:spcAft>
                          <a:spcPts val="0"/>
                        </a:spcAft>
                      </a:pPr>
                      <a:r>
                        <a:rPr lang="en-US" sz="1000" b="1" i="1" dirty="0">
                          <a:solidFill>
                            <a:srgbClr val="000000"/>
                          </a:solidFill>
                          <a:effectLst/>
                          <a:latin typeface="Arial"/>
                          <a:ea typeface="Times New Roman"/>
                        </a:rPr>
                        <a:t>NA</a:t>
                      </a:r>
                      <a:endParaRPr lang="es-AR" sz="1000" dirty="0">
                        <a:effectLst/>
                        <a:latin typeface="Times New Roman"/>
                        <a:ea typeface="Times New Roman"/>
                      </a:endParaRPr>
                    </a:p>
                  </a:txBody>
                  <a:tcPr marL="39167" marR="39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232893">
                <a:tc rowSpan="9">
                  <a:txBody>
                    <a:bodyPr/>
                    <a:lstStyle/>
                    <a:p>
                      <a:pPr marL="0" indent="0" algn="ctr" hangingPunct="0">
                        <a:lnSpc>
                          <a:spcPts val="1200"/>
                        </a:lnSpc>
                        <a:spcAft>
                          <a:spcPts val="0"/>
                        </a:spcAft>
                      </a:pPr>
                      <a:r>
                        <a:rPr lang="en-US" sz="1200" dirty="0">
                          <a:effectLst/>
                          <a:latin typeface="Times New Roman"/>
                          <a:ea typeface="Times New Roman"/>
                          <a:cs typeface="Arial"/>
                        </a:rPr>
                        <a:t>Perceptible</a:t>
                      </a:r>
                      <a:endParaRPr lang="es-AR" sz="1200" dirty="0">
                        <a:effectLst/>
                        <a:latin typeface="Times New Roman"/>
                        <a:ea typeface="Times New Roman"/>
                      </a:endParaRPr>
                    </a:p>
                  </a:txBody>
                  <a:tcPr marL="39167" marR="39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indent="0" algn="just" hangingPunct="0">
                        <a:lnSpc>
                          <a:spcPts val="1200"/>
                        </a:lnSpc>
                        <a:spcAft>
                          <a:spcPts val="0"/>
                        </a:spcAft>
                      </a:pPr>
                      <a:r>
                        <a:rPr lang="en-US" sz="1200" dirty="0">
                          <a:effectLst/>
                          <a:latin typeface="Times New Roman"/>
                          <a:ea typeface="Times New Roman"/>
                        </a:rPr>
                        <a:t>1.1.1-contenido no textual</a:t>
                      </a:r>
                      <a:endParaRPr lang="es-AR" sz="12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144145" algn="ctr" hangingPunct="0">
                        <a:lnSpc>
                          <a:spcPts val="1200"/>
                        </a:lnSpc>
                        <a:spcAft>
                          <a:spcPts val="0"/>
                        </a:spcAft>
                      </a:pPr>
                      <a:r>
                        <a:rPr lang="es-AR" sz="900" dirty="0">
                          <a:effectLst/>
                          <a:latin typeface="Arial"/>
                          <a:ea typeface="Times New Roman"/>
                        </a:rPr>
                        <a:t>2</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144145" algn="ctr" hangingPunct="0">
                        <a:lnSpc>
                          <a:spcPts val="1200"/>
                        </a:lnSpc>
                        <a:spcAft>
                          <a:spcPts val="0"/>
                        </a:spcAft>
                      </a:pPr>
                      <a:r>
                        <a:rPr lang="es-AR" sz="900" dirty="0">
                          <a:effectLst/>
                          <a:latin typeface="Arial"/>
                          <a:ea typeface="Times New Roman"/>
                        </a:rPr>
                        <a:t>60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1.2.1-solo audio y video</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2</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60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1.2.2-subtítulos</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2</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60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1.2.3-adudiodescripción</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0</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2</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60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1.3.1-información y </a:t>
                      </a:r>
                      <a:r>
                        <a:rPr lang="en-US" sz="1200" kern="1200" dirty="0" err="1">
                          <a:solidFill>
                            <a:schemeClr val="tx1"/>
                          </a:solidFill>
                          <a:effectLst/>
                          <a:latin typeface="Times New Roman"/>
                          <a:ea typeface="Times New Roman"/>
                          <a:cs typeface="+mn-cs"/>
                        </a:rPr>
                        <a:t>relaciones</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144145" algn="ctr" hangingPunct="0">
                        <a:lnSpc>
                          <a:spcPts val="1200"/>
                        </a:lnSpc>
                        <a:spcAft>
                          <a:spcPts val="0"/>
                        </a:spcAft>
                      </a:pPr>
                      <a:r>
                        <a:rPr lang="es-AR" sz="900">
                          <a:effectLst/>
                          <a:latin typeface="Arial"/>
                          <a:ea typeface="Times New Roman"/>
                        </a:rPr>
                        <a:t>1</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144145" algn="ctr" hangingPunct="0">
                        <a:lnSpc>
                          <a:spcPts val="1200"/>
                        </a:lnSpc>
                        <a:spcAft>
                          <a:spcPts val="0"/>
                        </a:spcAft>
                      </a:pPr>
                      <a:r>
                        <a:rPr lang="es-AR" sz="900" dirty="0">
                          <a:effectLst/>
                          <a:latin typeface="Arial"/>
                          <a:ea typeface="Times New Roman"/>
                        </a:rPr>
                        <a:t>61</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1.3.2-secuencia </a:t>
                      </a:r>
                      <a:r>
                        <a:rPr lang="en-US" sz="1200" kern="1200" dirty="0" err="1">
                          <a:solidFill>
                            <a:schemeClr val="tx1"/>
                          </a:solidFill>
                          <a:effectLst/>
                          <a:latin typeface="Times New Roman"/>
                          <a:ea typeface="Times New Roman"/>
                          <a:cs typeface="+mn-cs"/>
                        </a:rPr>
                        <a:t>significativa</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19</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43</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1.3.3-características </a:t>
                      </a:r>
                      <a:r>
                        <a:rPr lang="en-US" sz="1200" kern="1200" dirty="0" err="1">
                          <a:solidFill>
                            <a:schemeClr val="tx1"/>
                          </a:solidFill>
                          <a:effectLst/>
                          <a:latin typeface="Times New Roman"/>
                          <a:ea typeface="Times New Roman"/>
                          <a:cs typeface="+mn-cs"/>
                        </a:rPr>
                        <a:t>sensoriales</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62</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0</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1.4.1-uso del color</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44145" algn="ctr" hangingPunct="0">
                        <a:lnSpc>
                          <a:spcPts val="1200"/>
                        </a:lnSpc>
                        <a:spcAft>
                          <a:spcPts val="0"/>
                        </a:spcAft>
                      </a:pPr>
                      <a:r>
                        <a:rPr lang="es-AR" sz="900">
                          <a:effectLst/>
                          <a:latin typeface="Arial"/>
                          <a:ea typeface="Times New Roman"/>
                        </a:rPr>
                        <a:t>62</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44145" algn="ctr" hangingPunct="0">
                        <a:lnSpc>
                          <a:spcPts val="1200"/>
                        </a:lnSpc>
                        <a:spcAft>
                          <a:spcPts val="0"/>
                        </a:spcAft>
                      </a:pPr>
                      <a:r>
                        <a:rPr lang="es-AR" sz="900">
                          <a:effectLst/>
                          <a:latin typeface="Arial"/>
                          <a:ea typeface="Times New Roman"/>
                        </a:rPr>
                        <a:t>0</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8"/>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1.4.2-control audio</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0</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4</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58</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32893">
                <a:tc rowSpan="9">
                  <a:txBody>
                    <a:bodyPr/>
                    <a:lstStyle/>
                    <a:p>
                      <a:pPr marL="0" indent="0" algn="ctr" hangingPunct="0">
                        <a:lnSpc>
                          <a:spcPts val="1200"/>
                        </a:lnSpc>
                        <a:spcAft>
                          <a:spcPts val="0"/>
                        </a:spcAft>
                      </a:pPr>
                      <a:r>
                        <a:rPr lang="en-US" sz="1200" dirty="0">
                          <a:effectLst/>
                          <a:latin typeface="Times New Roman"/>
                          <a:ea typeface="Times New Roman"/>
                          <a:cs typeface="Arial"/>
                        </a:rPr>
                        <a:t>Operable</a:t>
                      </a:r>
                      <a:endParaRPr lang="es-AR" sz="1200" dirty="0">
                        <a:effectLst/>
                        <a:latin typeface="Times New Roman"/>
                        <a:ea typeface="Times New Roman"/>
                      </a:endParaRPr>
                    </a:p>
                  </a:txBody>
                  <a:tcPr marL="39167" marR="39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2.1.1-teclado</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48</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14</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2.1.2-sin </a:t>
                      </a:r>
                      <a:r>
                        <a:rPr lang="en-US" sz="1200" kern="1200" dirty="0" err="1">
                          <a:solidFill>
                            <a:schemeClr val="tx1"/>
                          </a:solidFill>
                          <a:effectLst/>
                          <a:latin typeface="Times New Roman"/>
                          <a:ea typeface="Times New Roman"/>
                          <a:cs typeface="+mn-cs"/>
                        </a:rPr>
                        <a:t>trampa</a:t>
                      </a:r>
                      <a:r>
                        <a:rPr lang="en-US" sz="1200" kern="1200" dirty="0">
                          <a:solidFill>
                            <a:schemeClr val="tx1"/>
                          </a:solidFill>
                          <a:effectLst/>
                          <a:latin typeface="Times New Roman"/>
                          <a:ea typeface="Times New Roman"/>
                          <a:cs typeface="+mn-cs"/>
                        </a:rPr>
                        <a:t> </a:t>
                      </a:r>
                      <a:r>
                        <a:rPr lang="en-US" sz="1200" kern="1200" dirty="0" err="1">
                          <a:solidFill>
                            <a:schemeClr val="tx1"/>
                          </a:solidFill>
                          <a:effectLst/>
                          <a:latin typeface="Times New Roman"/>
                          <a:ea typeface="Times New Roman"/>
                          <a:cs typeface="+mn-cs"/>
                        </a:rPr>
                        <a:t>teclado</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62</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0</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2.2.1-límite </a:t>
                      </a:r>
                      <a:r>
                        <a:rPr lang="en-US" sz="1200" kern="1200" dirty="0" err="1">
                          <a:solidFill>
                            <a:schemeClr val="tx1"/>
                          </a:solidFill>
                          <a:effectLst/>
                          <a:latin typeface="Times New Roman"/>
                          <a:ea typeface="Times New Roman"/>
                          <a:cs typeface="+mn-cs"/>
                        </a:rPr>
                        <a:t>tiempo</a:t>
                      </a:r>
                      <a:r>
                        <a:rPr lang="en-US" sz="1200" kern="1200" dirty="0">
                          <a:solidFill>
                            <a:schemeClr val="tx1"/>
                          </a:solidFill>
                          <a:effectLst/>
                          <a:latin typeface="Times New Roman"/>
                          <a:ea typeface="Times New Roman"/>
                          <a:cs typeface="+mn-cs"/>
                        </a:rPr>
                        <a:t> </a:t>
                      </a:r>
                      <a:r>
                        <a:rPr lang="en-US" sz="1200" kern="1200" dirty="0" err="1">
                          <a:solidFill>
                            <a:schemeClr val="tx1"/>
                          </a:solidFill>
                          <a:effectLst/>
                          <a:latin typeface="Times New Roman"/>
                          <a:ea typeface="Times New Roman"/>
                          <a:cs typeface="+mn-cs"/>
                        </a:rPr>
                        <a:t>ajustable</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44145" algn="ctr" hangingPunct="0">
                        <a:lnSpc>
                          <a:spcPts val="1200"/>
                        </a:lnSpc>
                        <a:spcAft>
                          <a:spcPts val="0"/>
                        </a:spcAft>
                      </a:pPr>
                      <a:r>
                        <a:rPr lang="es-AR" sz="900">
                          <a:effectLst/>
                          <a:latin typeface="Arial"/>
                          <a:ea typeface="Times New Roman"/>
                        </a:rPr>
                        <a:t>62</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44145" algn="ctr" hangingPunct="0">
                        <a:lnSpc>
                          <a:spcPts val="1200"/>
                        </a:lnSpc>
                        <a:spcAft>
                          <a:spcPts val="0"/>
                        </a:spcAft>
                      </a:pPr>
                      <a:r>
                        <a:rPr lang="es-AR" sz="900">
                          <a:effectLst/>
                          <a:latin typeface="Arial"/>
                          <a:ea typeface="Times New Roman"/>
                        </a:rPr>
                        <a:t>0</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12"/>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2.2.2-pausar, </a:t>
                      </a:r>
                      <a:r>
                        <a:rPr lang="en-US" sz="1200" kern="1200" dirty="0" err="1">
                          <a:solidFill>
                            <a:schemeClr val="tx1"/>
                          </a:solidFill>
                          <a:effectLst/>
                          <a:latin typeface="Times New Roman"/>
                          <a:ea typeface="Times New Roman"/>
                          <a:cs typeface="+mn-cs"/>
                        </a:rPr>
                        <a:t>detener</a:t>
                      </a:r>
                      <a:r>
                        <a:rPr lang="en-US" sz="1200" kern="1200" dirty="0">
                          <a:solidFill>
                            <a:schemeClr val="tx1"/>
                          </a:solidFill>
                          <a:effectLst/>
                          <a:latin typeface="Times New Roman"/>
                          <a:ea typeface="Times New Roman"/>
                          <a:cs typeface="+mn-cs"/>
                        </a:rPr>
                        <a:t>, </a:t>
                      </a:r>
                      <a:r>
                        <a:rPr lang="en-US" sz="1200" kern="1200" dirty="0" err="1">
                          <a:solidFill>
                            <a:schemeClr val="tx1"/>
                          </a:solidFill>
                          <a:effectLst/>
                          <a:latin typeface="Times New Roman"/>
                          <a:ea typeface="Times New Roman"/>
                          <a:cs typeface="+mn-cs"/>
                        </a:rPr>
                        <a:t>ocultar</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62</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0</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2.3.1-tres </a:t>
                      </a:r>
                      <a:r>
                        <a:rPr lang="en-US" sz="1200" kern="1200" dirty="0" err="1">
                          <a:solidFill>
                            <a:schemeClr val="tx1"/>
                          </a:solidFill>
                          <a:effectLst/>
                          <a:latin typeface="Times New Roman"/>
                          <a:ea typeface="Times New Roman"/>
                          <a:cs typeface="+mn-cs"/>
                        </a:rPr>
                        <a:t>destellos</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62</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0</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2.4.1-saltar </a:t>
                      </a:r>
                      <a:r>
                        <a:rPr lang="en-US" sz="1200" kern="1200" dirty="0" err="1">
                          <a:solidFill>
                            <a:schemeClr val="tx1"/>
                          </a:solidFill>
                          <a:effectLst/>
                          <a:latin typeface="Times New Roman"/>
                          <a:ea typeface="Times New Roman"/>
                          <a:cs typeface="+mn-cs"/>
                        </a:rPr>
                        <a:t>bloques</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19</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43</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2.4.2-página </a:t>
                      </a:r>
                      <a:r>
                        <a:rPr lang="en-US" sz="1200" kern="1200" dirty="0" err="1">
                          <a:solidFill>
                            <a:schemeClr val="tx1"/>
                          </a:solidFill>
                          <a:effectLst/>
                          <a:latin typeface="Times New Roman"/>
                          <a:ea typeface="Times New Roman"/>
                          <a:cs typeface="+mn-cs"/>
                        </a:rPr>
                        <a:t>titulada</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26</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36</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2.4.3-orden de </a:t>
                      </a:r>
                      <a:r>
                        <a:rPr lang="en-US" sz="1200" kern="1200" dirty="0" err="1">
                          <a:solidFill>
                            <a:schemeClr val="tx1"/>
                          </a:solidFill>
                          <a:effectLst/>
                          <a:latin typeface="Times New Roman"/>
                          <a:ea typeface="Times New Roman"/>
                          <a:cs typeface="+mn-cs"/>
                        </a:rPr>
                        <a:t>foco</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58</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4</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203895">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2.4.4-propósito </a:t>
                      </a:r>
                      <a:r>
                        <a:rPr lang="en-US" sz="1200" kern="1200" dirty="0" err="1">
                          <a:solidFill>
                            <a:schemeClr val="tx1"/>
                          </a:solidFill>
                          <a:effectLst/>
                          <a:latin typeface="Times New Roman"/>
                          <a:ea typeface="Times New Roman"/>
                          <a:cs typeface="+mn-cs"/>
                        </a:rPr>
                        <a:t>vínculo</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144145" algn="ctr" hangingPunct="0">
                        <a:lnSpc>
                          <a:spcPts val="1200"/>
                        </a:lnSpc>
                        <a:spcAft>
                          <a:spcPts val="0"/>
                        </a:spcAft>
                      </a:pPr>
                      <a:r>
                        <a:rPr lang="es-AR" sz="900">
                          <a:effectLst/>
                          <a:latin typeface="Arial"/>
                          <a:ea typeface="Times New Roman"/>
                        </a:rPr>
                        <a:t>5</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144145" algn="ctr" hangingPunct="0">
                        <a:lnSpc>
                          <a:spcPts val="1200"/>
                        </a:lnSpc>
                        <a:spcAft>
                          <a:spcPts val="0"/>
                        </a:spcAft>
                      </a:pPr>
                      <a:r>
                        <a:rPr lang="es-AR" sz="900" dirty="0">
                          <a:effectLst/>
                          <a:latin typeface="Arial"/>
                          <a:ea typeface="Times New Roman"/>
                        </a:rPr>
                        <a:t>57</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8"/>
                  </a:ext>
                </a:extLst>
              </a:tr>
              <a:tr h="232893">
                <a:tc rowSpan="5">
                  <a:txBody>
                    <a:bodyPr/>
                    <a:lstStyle/>
                    <a:p>
                      <a:pPr marL="0" indent="0" algn="ctr" hangingPunct="0">
                        <a:lnSpc>
                          <a:spcPts val="1200"/>
                        </a:lnSpc>
                        <a:spcAft>
                          <a:spcPts val="0"/>
                        </a:spcAft>
                      </a:pPr>
                      <a:r>
                        <a:rPr lang="en-US" sz="1200" dirty="0" err="1">
                          <a:effectLst/>
                          <a:latin typeface="Times New Roman"/>
                          <a:ea typeface="Times New Roman"/>
                          <a:cs typeface="Arial"/>
                        </a:rPr>
                        <a:t>Comprensible</a:t>
                      </a:r>
                      <a:endParaRPr lang="es-AR" sz="1200" dirty="0">
                        <a:effectLst/>
                        <a:latin typeface="Times New Roman"/>
                        <a:ea typeface="Times New Roman"/>
                      </a:endParaRPr>
                    </a:p>
                  </a:txBody>
                  <a:tcPr marL="39167" marR="39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3.1.1-idioma</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31</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31</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3.2.1-con </a:t>
                      </a:r>
                      <a:r>
                        <a:rPr lang="en-US" sz="1200" kern="1200" dirty="0" err="1">
                          <a:solidFill>
                            <a:schemeClr val="tx1"/>
                          </a:solidFill>
                          <a:effectLst/>
                          <a:latin typeface="Times New Roman"/>
                          <a:ea typeface="Times New Roman"/>
                          <a:cs typeface="+mn-cs"/>
                        </a:rPr>
                        <a:t>foco</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61</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1</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3.2.2-con </a:t>
                      </a:r>
                      <a:r>
                        <a:rPr lang="en-US" sz="1200" kern="1200" dirty="0" err="1">
                          <a:solidFill>
                            <a:schemeClr val="tx1"/>
                          </a:solidFill>
                          <a:effectLst/>
                          <a:latin typeface="Times New Roman"/>
                          <a:ea typeface="Times New Roman"/>
                          <a:cs typeface="+mn-cs"/>
                        </a:rPr>
                        <a:t>entrada</a:t>
                      </a:r>
                      <a:r>
                        <a:rPr lang="en-US" sz="1200" kern="1200" dirty="0">
                          <a:solidFill>
                            <a:schemeClr val="tx1"/>
                          </a:solidFill>
                          <a:effectLst/>
                          <a:latin typeface="Times New Roman"/>
                          <a:ea typeface="Times New Roman"/>
                          <a:cs typeface="+mn-cs"/>
                        </a:rPr>
                        <a:t> </a:t>
                      </a:r>
                      <a:r>
                        <a:rPr lang="en-US" sz="1200" kern="1200" dirty="0" err="1">
                          <a:solidFill>
                            <a:schemeClr val="tx1"/>
                          </a:solidFill>
                          <a:effectLst/>
                          <a:latin typeface="Times New Roman"/>
                          <a:ea typeface="Times New Roman"/>
                          <a:cs typeface="+mn-cs"/>
                        </a:rPr>
                        <a:t>datos</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51</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a:effectLst/>
                          <a:latin typeface="Arial"/>
                          <a:ea typeface="Times New Roman"/>
                        </a:rPr>
                        <a:t>11</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3.3.1-identificación </a:t>
                      </a:r>
                      <a:r>
                        <a:rPr lang="en-US" sz="1200" kern="1200" dirty="0" err="1">
                          <a:solidFill>
                            <a:schemeClr val="tx1"/>
                          </a:solidFill>
                          <a:effectLst/>
                          <a:latin typeface="Times New Roman"/>
                          <a:ea typeface="Times New Roman"/>
                          <a:cs typeface="+mn-cs"/>
                        </a:rPr>
                        <a:t>errores</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dirty="0">
                          <a:effectLst/>
                          <a:latin typeface="Arial"/>
                          <a:ea typeface="Times New Roman"/>
                        </a:rPr>
                        <a:t>18</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a:effectLst/>
                          <a:latin typeface="Arial"/>
                          <a:ea typeface="Times New Roman"/>
                        </a:rPr>
                        <a:t>34</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dirty="0">
                          <a:effectLst/>
                          <a:latin typeface="Arial"/>
                          <a:ea typeface="Times New Roman"/>
                        </a:rPr>
                        <a:t>10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232893">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3.3.2-instrucciones o </a:t>
                      </a:r>
                      <a:r>
                        <a:rPr lang="en-US" sz="1200" kern="1200" dirty="0" err="1">
                          <a:solidFill>
                            <a:schemeClr val="tx1"/>
                          </a:solidFill>
                          <a:effectLst/>
                          <a:latin typeface="Times New Roman"/>
                          <a:ea typeface="Times New Roman"/>
                          <a:cs typeface="+mn-cs"/>
                        </a:rPr>
                        <a:t>etiquetas</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a:effectLst/>
                          <a:latin typeface="Arial"/>
                          <a:ea typeface="Times New Roman"/>
                        </a:rPr>
                        <a:t>12</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dirty="0">
                          <a:effectLst/>
                          <a:latin typeface="Arial"/>
                          <a:ea typeface="Times New Roman"/>
                        </a:rPr>
                        <a:t>39</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dirty="0">
                          <a:effectLst/>
                          <a:latin typeface="Arial"/>
                          <a:ea typeface="Times New Roman"/>
                        </a:rPr>
                        <a:t>11</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203895">
                <a:tc rowSpan="2">
                  <a:txBody>
                    <a:bodyPr/>
                    <a:lstStyle/>
                    <a:p>
                      <a:pPr marL="0" indent="0" algn="ctr" hangingPunct="0">
                        <a:lnSpc>
                          <a:spcPts val="1200"/>
                        </a:lnSpc>
                        <a:spcAft>
                          <a:spcPts val="0"/>
                        </a:spcAft>
                      </a:pPr>
                      <a:r>
                        <a:rPr lang="en-US" sz="1200" dirty="0" err="1">
                          <a:effectLst/>
                          <a:latin typeface="Times New Roman"/>
                          <a:ea typeface="Times New Roman"/>
                          <a:cs typeface="Arial"/>
                        </a:rPr>
                        <a:t>Robusto</a:t>
                      </a:r>
                      <a:endParaRPr lang="es-AR" sz="1200" dirty="0">
                        <a:effectLst/>
                        <a:latin typeface="Times New Roman"/>
                        <a:ea typeface="Times New Roman"/>
                      </a:endParaRPr>
                    </a:p>
                  </a:txBody>
                  <a:tcPr marL="39167" marR="391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4.1.1-interpretación</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a:effectLst/>
                          <a:latin typeface="Arial"/>
                          <a:ea typeface="Times New Roman"/>
                        </a:rPr>
                        <a:t>2</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a:effectLst/>
                          <a:latin typeface="Arial"/>
                          <a:ea typeface="Times New Roman"/>
                        </a:rPr>
                        <a:t>60</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203895">
                <a:tc vMerge="1">
                  <a:txBody>
                    <a:bodyPr/>
                    <a:lstStyle/>
                    <a:p>
                      <a:endParaRPr lang="es-AR"/>
                    </a:p>
                  </a:txBody>
                  <a:tcPr/>
                </a:tc>
                <a:tc>
                  <a:txBody>
                    <a:bodyPr/>
                    <a:lstStyle/>
                    <a:p>
                      <a:pPr marL="0" indent="0" algn="just" defTabSz="914400" rtl="0" eaLnBrk="1" latinLnBrk="0" hangingPunct="0">
                        <a:lnSpc>
                          <a:spcPts val="1200"/>
                        </a:lnSpc>
                        <a:spcAft>
                          <a:spcPts val="0"/>
                        </a:spcAft>
                      </a:pPr>
                      <a:r>
                        <a:rPr lang="en-US" sz="1200" kern="1200" dirty="0">
                          <a:solidFill>
                            <a:schemeClr val="tx1"/>
                          </a:solidFill>
                          <a:effectLst/>
                          <a:latin typeface="Times New Roman"/>
                          <a:ea typeface="Times New Roman"/>
                          <a:cs typeface="+mn-cs"/>
                        </a:rPr>
                        <a:t>4.1.2-nombre, </a:t>
                      </a:r>
                      <a:r>
                        <a:rPr lang="en-US" sz="1200" kern="1200" dirty="0" err="1">
                          <a:solidFill>
                            <a:schemeClr val="tx1"/>
                          </a:solidFill>
                          <a:effectLst/>
                          <a:latin typeface="Times New Roman"/>
                          <a:ea typeface="Times New Roman"/>
                          <a:cs typeface="+mn-cs"/>
                        </a:rPr>
                        <a:t>rol</a:t>
                      </a:r>
                      <a:r>
                        <a:rPr lang="en-US" sz="1200" kern="1200" dirty="0">
                          <a:solidFill>
                            <a:schemeClr val="tx1"/>
                          </a:solidFill>
                          <a:effectLst/>
                          <a:latin typeface="Times New Roman"/>
                          <a:ea typeface="Times New Roman"/>
                          <a:cs typeface="+mn-cs"/>
                        </a:rPr>
                        <a:t>, valor</a:t>
                      </a:r>
                      <a:endParaRPr lang="es-AR" sz="1200" kern="1200" dirty="0">
                        <a:solidFill>
                          <a:schemeClr val="tx1"/>
                        </a:solidFill>
                        <a:effectLst/>
                        <a:latin typeface="Times New Roman"/>
                        <a:ea typeface="Times New Roman"/>
                        <a:cs typeface="+mn-cs"/>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a:effectLst/>
                          <a:latin typeface="Arial"/>
                          <a:ea typeface="Times New Roman"/>
                        </a:rPr>
                        <a:t>13</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a:effectLst/>
                          <a:latin typeface="Arial"/>
                          <a:ea typeface="Times New Roman"/>
                        </a:rPr>
                        <a:t>49</a:t>
                      </a:r>
                      <a:endParaRPr lang="es-AR" sz="90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s-AR" sz="900" dirty="0">
                          <a:effectLst/>
                          <a:latin typeface="Arial"/>
                          <a:ea typeface="Times New Roman"/>
                        </a:rPr>
                        <a:t>0</a:t>
                      </a:r>
                      <a:endParaRPr lang="es-AR" sz="900" dirty="0">
                        <a:effectLst/>
                        <a:latin typeface="Times New Roman"/>
                        <a:ea typeface="Times New Roman"/>
                      </a:endParaRPr>
                    </a:p>
                  </a:txBody>
                  <a:tcPr marL="39167" marR="39167"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13197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¿Cómo se evalúa la accesibilidad?</a:t>
            </a:r>
          </a:p>
        </p:txBody>
      </p:sp>
      <p:sp>
        <p:nvSpPr>
          <p:cNvPr id="57347" name="2 Marcador de contenido"/>
          <p:cNvSpPr>
            <a:spLocks noGrp="1"/>
          </p:cNvSpPr>
          <p:nvPr>
            <p:ph idx="1"/>
          </p:nvPr>
        </p:nvSpPr>
        <p:spPr>
          <a:xfrm>
            <a:off x="179512" y="1196752"/>
            <a:ext cx="8713788" cy="6048672"/>
          </a:xfrm>
        </p:spPr>
        <p:txBody>
          <a:bodyPr/>
          <a:lstStyle/>
          <a:p>
            <a:pPr marL="0" indent="0" algn="ctr">
              <a:lnSpc>
                <a:spcPct val="90000"/>
              </a:lnSpc>
              <a:buNone/>
            </a:pPr>
            <a:r>
              <a:rPr lang="es-AR" sz="2800" b="1" dirty="0"/>
              <a:t>Herramientas automáticas</a:t>
            </a:r>
          </a:p>
          <a:p>
            <a:r>
              <a:rPr lang="es-AR" b="1" dirty="0">
                <a:solidFill>
                  <a:srgbClr val="000099"/>
                </a:solidFill>
              </a:rPr>
              <a:t>Validadores de código HTML/CSS</a:t>
            </a:r>
          </a:p>
          <a:p>
            <a:pPr lvl="1">
              <a:spcBef>
                <a:spcPts val="0"/>
              </a:spcBef>
            </a:pPr>
            <a:r>
              <a:rPr lang="es-AR" sz="1600" dirty="0"/>
              <a:t> </a:t>
            </a:r>
            <a:r>
              <a:rPr lang="es-AR" sz="1600" b="1" dirty="0"/>
              <a:t>W3C </a:t>
            </a:r>
            <a:r>
              <a:rPr lang="es-AR" sz="1600" b="1" dirty="0" err="1"/>
              <a:t>Unicorn</a:t>
            </a:r>
            <a:r>
              <a:rPr lang="es-AR" sz="1600" b="1" dirty="0"/>
              <a:t>: </a:t>
            </a:r>
            <a:r>
              <a:rPr lang="es-AR" sz="1600" dirty="0">
                <a:hlinkClick r:id="rId3"/>
              </a:rPr>
              <a:t>http://validator.w3.org/unicorn</a:t>
            </a:r>
            <a:endParaRPr lang="es-AR" sz="1600" dirty="0"/>
          </a:p>
          <a:p>
            <a:pPr lvl="1">
              <a:spcBef>
                <a:spcPts val="0"/>
              </a:spcBef>
            </a:pPr>
            <a:r>
              <a:rPr lang="es-AR" sz="1600" dirty="0"/>
              <a:t> </a:t>
            </a:r>
            <a:r>
              <a:rPr lang="es-AR" sz="1600" b="1" dirty="0"/>
              <a:t>W3C </a:t>
            </a:r>
            <a:r>
              <a:rPr lang="es-AR" sz="1600" b="1" dirty="0" err="1"/>
              <a:t>Markup</a:t>
            </a:r>
            <a:r>
              <a:rPr lang="es-AR" sz="1600" b="1" dirty="0"/>
              <a:t> </a:t>
            </a:r>
            <a:r>
              <a:rPr lang="es-AR" sz="1600" b="1" dirty="0" err="1"/>
              <a:t>Validation</a:t>
            </a:r>
            <a:r>
              <a:rPr lang="es-AR" sz="1600" b="1" dirty="0"/>
              <a:t> </a:t>
            </a:r>
            <a:r>
              <a:rPr lang="es-AR" sz="1600" b="1" dirty="0" err="1"/>
              <a:t>Service</a:t>
            </a:r>
            <a:r>
              <a:rPr lang="es-AR" sz="1600" b="1" dirty="0"/>
              <a:t>: </a:t>
            </a:r>
            <a:r>
              <a:rPr lang="es-AR" sz="1600" dirty="0">
                <a:hlinkClick r:id="rId4"/>
              </a:rPr>
              <a:t>http://validator.w3.org/</a:t>
            </a:r>
            <a:endParaRPr lang="es-AR" sz="1600" dirty="0"/>
          </a:p>
          <a:p>
            <a:pPr lvl="1">
              <a:spcBef>
                <a:spcPts val="0"/>
              </a:spcBef>
            </a:pPr>
            <a:r>
              <a:rPr lang="es-AR" sz="1600" dirty="0"/>
              <a:t> </a:t>
            </a:r>
            <a:r>
              <a:rPr lang="es-AR" sz="1600" b="1" dirty="0"/>
              <a:t>W3C CSS </a:t>
            </a:r>
            <a:r>
              <a:rPr lang="es-AR" sz="1600" b="1" dirty="0" err="1"/>
              <a:t>Validation</a:t>
            </a:r>
            <a:r>
              <a:rPr lang="es-AR" sz="1600" b="1" dirty="0"/>
              <a:t> </a:t>
            </a:r>
            <a:r>
              <a:rPr lang="es-AR" sz="1600" b="1" dirty="0" err="1"/>
              <a:t>Service</a:t>
            </a:r>
            <a:r>
              <a:rPr lang="es-AR" sz="1600" dirty="0"/>
              <a:t>: </a:t>
            </a:r>
            <a:r>
              <a:rPr lang="es-AR" sz="1600" dirty="0">
                <a:hlinkClick r:id="rId5"/>
              </a:rPr>
              <a:t>http://jigsaw.w3.org/css-validator</a:t>
            </a:r>
            <a:r>
              <a:rPr lang="es-AR" dirty="0">
                <a:hlinkClick r:id="rId5"/>
              </a:rPr>
              <a:t>/</a:t>
            </a:r>
            <a:endParaRPr lang="es-AR" dirty="0"/>
          </a:p>
          <a:p>
            <a:pPr marL="342900" lvl="1" indent="-342900">
              <a:buChar char="•"/>
            </a:pPr>
            <a:r>
              <a:rPr lang="es-AR" b="1" dirty="0">
                <a:solidFill>
                  <a:srgbClr val="000099"/>
                </a:solidFill>
                <a:ea typeface="+mn-ea"/>
              </a:rPr>
              <a:t>Validadores de accesibilidad (WCAG 2.0)</a:t>
            </a:r>
          </a:p>
          <a:p>
            <a:pPr lvl="1">
              <a:spcBef>
                <a:spcPts val="0"/>
              </a:spcBef>
            </a:pPr>
            <a:r>
              <a:rPr lang="es-AR" sz="1600" b="1" dirty="0"/>
              <a:t>TAW: </a:t>
            </a:r>
            <a:r>
              <a:rPr lang="es-AR" sz="1600" dirty="0">
                <a:hlinkClick r:id="rId6"/>
              </a:rPr>
              <a:t>http://www.tawdis.net/</a:t>
            </a:r>
            <a:endParaRPr lang="es-AR" sz="1600" dirty="0"/>
          </a:p>
          <a:p>
            <a:pPr lvl="1">
              <a:spcBef>
                <a:spcPts val="0"/>
              </a:spcBef>
            </a:pPr>
            <a:r>
              <a:rPr lang="es-AR" sz="1600" b="1" dirty="0"/>
              <a:t>WAVE: </a:t>
            </a:r>
            <a:r>
              <a:rPr lang="es-AR" sz="1600" dirty="0">
                <a:hlinkClick r:id="rId7"/>
              </a:rPr>
              <a:t>http://wave.webaim.org/</a:t>
            </a:r>
            <a:endParaRPr lang="es-AR" sz="1600" dirty="0"/>
          </a:p>
          <a:p>
            <a:pPr lvl="1">
              <a:spcBef>
                <a:spcPts val="0"/>
              </a:spcBef>
            </a:pPr>
            <a:r>
              <a:rPr lang="es-AR" sz="1600" b="1" dirty="0" err="1"/>
              <a:t>eXaminator</a:t>
            </a:r>
            <a:r>
              <a:rPr lang="es-AR" sz="1600" b="1" dirty="0"/>
              <a:t>: </a:t>
            </a:r>
            <a:r>
              <a:rPr lang="es-AR" sz="1600" dirty="0">
                <a:hlinkClick r:id="rId8"/>
              </a:rPr>
              <a:t>http://examinator.ws/</a:t>
            </a:r>
            <a:endParaRPr lang="es-AR" sz="1600" dirty="0"/>
          </a:p>
          <a:p>
            <a:pPr marL="342900" lvl="1" indent="-342900">
              <a:buChar char="•"/>
            </a:pPr>
            <a:r>
              <a:rPr lang="es-AR" b="1" dirty="0">
                <a:solidFill>
                  <a:srgbClr val="000099"/>
                </a:solidFill>
                <a:ea typeface="+mn-ea"/>
              </a:rPr>
              <a:t>Extensiones para los navegadores</a:t>
            </a:r>
          </a:p>
          <a:p>
            <a:pPr lvl="1">
              <a:spcBef>
                <a:spcPts val="0"/>
              </a:spcBef>
            </a:pPr>
            <a:r>
              <a:rPr lang="es-AR" sz="1600" b="1" dirty="0">
                <a:sym typeface="Wingdings" pitchFamily="2" charset="2"/>
              </a:rPr>
              <a:t>Firefox </a:t>
            </a:r>
            <a:r>
              <a:rPr lang="es-AR" sz="1600" b="1" dirty="0" err="1">
                <a:sym typeface="Wingdings" pitchFamily="2" charset="2"/>
              </a:rPr>
              <a:t>Accessibility</a:t>
            </a:r>
            <a:r>
              <a:rPr lang="es-AR" sz="1600" b="1" dirty="0">
                <a:sym typeface="Wingdings" pitchFamily="2" charset="2"/>
              </a:rPr>
              <a:t> </a:t>
            </a:r>
            <a:r>
              <a:rPr lang="es-AR" sz="1600" b="1" dirty="0" err="1">
                <a:sym typeface="Wingdings" pitchFamily="2" charset="2"/>
              </a:rPr>
              <a:t>Extension</a:t>
            </a:r>
            <a:r>
              <a:rPr lang="es-AR" sz="1600" dirty="0">
                <a:sym typeface="Wingdings" pitchFamily="2" charset="2"/>
              </a:rPr>
              <a:t>:  </a:t>
            </a:r>
            <a:r>
              <a:rPr lang="es-AR" sz="1600" dirty="0">
                <a:sym typeface="Wingdings" pitchFamily="2" charset="2"/>
                <a:hlinkClick r:id="rId9"/>
              </a:rPr>
              <a:t>http://firefox.cita.uiuc.edu/</a:t>
            </a:r>
            <a:endParaRPr lang="es-AR" sz="1600" dirty="0">
              <a:sym typeface="Wingdings" pitchFamily="2" charset="2"/>
            </a:endParaRPr>
          </a:p>
          <a:p>
            <a:pPr lvl="1">
              <a:spcBef>
                <a:spcPts val="0"/>
              </a:spcBef>
            </a:pPr>
            <a:r>
              <a:rPr lang="es-AR" sz="1600" b="1" dirty="0">
                <a:sym typeface="Wingdings" pitchFamily="2" charset="2"/>
              </a:rPr>
              <a:t>Web </a:t>
            </a:r>
            <a:r>
              <a:rPr lang="es-AR" sz="1600" b="1" dirty="0" err="1">
                <a:sym typeface="Wingdings" pitchFamily="2" charset="2"/>
              </a:rPr>
              <a:t>Accessibility</a:t>
            </a:r>
            <a:r>
              <a:rPr lang="es-AR" sz="1600" b="1" dirty="0">
                <a:sym typeface="Wingdings" pitchFamily="2" charset="2"/>
              </a:rPr>
              <a:t> </a:t>
            </a:r>
            <a:r>
              <a:rPr lang="es-AR" sz="1600" b="1" dirty="0" err="1">
                <a:sym typeface="Wingdings" pitchFamily="2" charset="2"/>
              </a:rPr>
              <a:t>Toolbar</a:t>
            </a:r>
            <a:r>
              <a:rPr lang="es-AR" sz="1600" dirty="0">
                <a:sym typeface="Wingdings" pitchFamily="2" charset="2"/>
              </a:rPr>
              <a:t> (IE y Opera): </a:t>
            </a:r>
            <a:r>
              <a:rPr lang="es-AR" sz="1400" dirty="0">
                <a:sym typeface="Wingdings" pitchFamily="2" charset="2"/>
                <a:hlinkClick r:id="rId10"/>
              </a:rPr>
              <a:t>http://www.visionaustralia.org/digital-access-wat</a:t>
            </a:r>
            <a:endParaRPr lang="es-AR" sz="1400" dirty="0">
              <a:sym typeface="Wingdings" pitchFamily="2" charset="2"/>
            </a:endParaRPr>
          </a:p>
          <a:p>
            <a:pPr lvl="1">
              <a:spcBef>
                <a:spcPts val="0"/>
              </a:spcBef>
            </a:pPr>
            <a:r>
              <a:rPr lang="es-AR" sz="1600" b="1" dirty="0">
                <a:sym typeface="Wingdings" pitchFamily="2" charset="2"/>
              </a:rPr>
              <a:t>Web </a:t>
            </a:r>
            <a:r>
              <a:rPr lang="es-AR" sz="1600" b="1" dirty="0" err="1">
                <a:sym typeface="Wingdings" pitchFamily="2" charset="2"/>
              </a:rPr>
              <a:t>Developer</a:t>
            </a:r>
            <a:r>
              <a:rPr lang="es-AR" sz="1600" b="1" dirty="0">
                <a:sym typeface="Wingdings" pitchFamily="2" charset="2"/>
              </a:rPr>
              <a:t> </a:t>
            </a:r>
            <a:r>
              <a:rPr lang="es-AR" sz="1600" b="1" dirty="0" err="1">
                <a:sym typeface="Wingdings" pitchFamily="2" charset="2"/>
              </a:rPr>
              <a:t>Toolbar</a:t>
            </a:r>
            <a:r>
              <a:rPr lang="es-AR" sz="1600" dirty="0">
                <a:sym typeface="Wingdings" pitchFamily="2" charset="2"/>
              </a:rPr>
              <a:t> (Firefox, Opera, </a:t>
            </a:r>
            <a:r>
              <a:rPr lang="es-AR" sz="1600" dirty="0" err="1">
                <a:sym typeface="Wingdings" pitchFamily="2" charset="2"/>
              </a:rPr>
              <a:t>Chrome</a:t>
            </a:r>
            <a:r>
              <a:rPr lang="es-AR" sz="1600" dirty="0">
                <a:sym typeface="Wingdings" pitchFamily="2" charset="2"/>
              </a:rPr>
              <a:t>): </a:t>
            </a:r>
            <a:r>
              <a:rPr lang="es-AR" sz="1200" dirty="0">
                <a:sym typeface="Wingdings" pitchFamily="2" charset="2"/>
                <a:hlinkClick r:id="rId11"/>
              </a:rPr>
              <a:t>http://chrispederick.com/work/web-developer/</a:t>
            </a:r>
            <a:endParaRPr lang="es-AR" sz="1200" dirty="0">
              <a:sym typeface="Wingdings" pitchFamily="2" charset="2"/>
            </a:endParaRPr>
          </a:p>
          <a:p>
            <a:pPr lvl="1">
              <a:spcBef>
                <a:spcPts val="0"/>
              </a:spcBef>
            </a:pPr>
            <a:r>
              <a:rPr lang="es-AR" sz="1600" b="1" dirty="0" err="1">
                <a:sym typeface="Wingdings" pitchFamily="2" charset="2"/>
              </a:rPr>
              <a:t>Accessibility</a:t>
            </a:r>
            <a:r>
              <a:rPr lang="es-AR" sz="1600" b="1" dirty="0">
                <a:sym typeface="Wingdings" pitchFamily="2" charset="2"/>
              </a:rPr>
              <a:t> </a:t>
            </a:r>
            <a:r>
              <a:rPr lang="es-AR" sz="1600" b="1" dirty="0" err="1">
                <a:sym typeface="Wingdings" pitchFamily="2" charset="2"/>
              </a:rPr>
              <a:t>Developer</a:t>
            </a:r>
            <a:r>
              <a:rPr lang="es-AR" sz="1600" b="1" dirty="0">
                <a:sym typeface="Wingdings" pitchFamily="2" charset="2"/>
              </a:rPr>
              <a:t> Tools </a:t>
            </a:r>
            <a:r>
              <a:rPr lang="es-AR" sz="1600" dirty="0">
                <a:sym typeface="Wingdings" pitchFamily="2" charset="2"/>
              </a:rPr>
              <a:t>(</a:t>
            </a:r>
            <a:r>
              <a:rPr lang="es-AR" sz="1600" dirty="0" err="1">
                <a:sym typeface="Wingdings" pitchFamily="2" charset="2"/>
              </a:rPr>
              <a:t>Chrome</a:t>
            </a:r>
            <a:r>
              <a:rPr lang="es-AR" sz="1600" dirty="0">
                <a:sym typeface="Wingdings" pitchFamily="2" charset="2"/>
              </a:rPr>
              <a:t>): </a:t>
            </a:r>
            <a:r>
              <a:rPr lang="es-AR" sz="1200" dirty="0">
                <a:sym typeface="Wingdings" pitchFamily="2" charset="2"/>
                <a:hlinkClick r:id="rId12"/>
              </a:rPr>
              <a:t>https://chrome.google.com/webstore/detail/accessibility-developer-t/fpkknkljclfencbdbgkenhalefipecmb</a:t>
            </a:r>
            <a:endParaRPr lang="es-AR" sz="1200" dirty="0">
              <a:sym typeface="Wingdings" pitchFamily="2" charset="2"/>
            </a:endParaRPr>
          </a:p>
          <a:p>
            <a:pPr marL="342900" lvl="1" indent="-342900">
              <a:buChar char="•"/>
            </a:pPr>
            <a:r>
              <a:rPr lang="es-AR" b="1" dirty="0">
                <a:solidFill>
                  <a:srgbClr val="000099"/>
                </a:solidFill>
                <a:ea typeface="+mn-ea"/>
              </a:rPr>
              <a:t>Contraste de color</a:t>
            </a:r>
          </a:p>
          <a:p>
            <a:pPr lvl="1">
              <a:spcBef>
                <a:spcPts val="0"/>
              </a:spcBef>
            </a:pPr>
            <a:r>
              <a:rPr lang="es-AR" sz="1600" b="1" dirty="0" err="1">
                <a:sym typeface="Wingdings" pitchFamily="2" charset="2"/>
              </a:rPr>
              <a:t>Colour</a:t>
            </a:r>
            <a:r>
              <a:rPr lang="es-AR" sz="1600" b="1" dirty="0">
                <a:sym typeface="Wingdings" pitchFamily="2" charset="2"/>
              </a:rPr>
              <a:t> </a:t>
            </a:r>
            <a:r>
              <a:rPr lang="es-AR" sz="1600" b="1" dirty="0" err="1">
                <a:sym typeface="Wingdings" pitchFamily="2" charset="2"/>
              </a:rPr>
              <a:t>Contrast</a:t>
            </a:r>
            <a:r>
              <a:rPr lang="es-AR" sz="1600" b="1" dirty="0">
                <a:sym typeface="Wingdings" pitchFamily="2" charset="2"/>
              </a:rPr>
              <a:t> </a:t>
            </a:r>
            <a:r>
              <a:rPr lang="es-AR" sz="1600" b="1" dirty="0" err="1">
                <a:sym typeface="Wingdings" pitchFamily="2" charset="2"/>
              </a:rPr>
              <a:t>Analyser</a:t>
            </a:r>
            <a:r>
              <a:rPr lang="es-AR" sz="1600" b="1" dirty="0">
                <a:sym typeface="Wingdings" pitchFamily="2" charset="2"/>
              </a:rPr>
              <a:t> </a:t>
            </a:r>
            <a:r>
              <a:rPr lang="es-AR" sz="1600" dirty="0">
                <a:sym typeface="Wingdings" pitchFamily="2" charset="2"/>
              </a:rPr>
              <a:t>(local): </a:t>
            </a:r>
            <a:r>
              <a:rPr lang="es-AR" sz="1400" dirty="0">
                <a:sym typeface="Wingdings" pitchFamily="2" charset="2"/>
                <a:hlinkClick r:id="rId13"/>
              </a:rPr>
              <a:t>http://www.paciellogroup.com/resources/contrastanalyser/</a:t>
            </a:r>
            <a:endParaRPr lang="es-AR" sz="1400" dirty="0">
              <a:sym typeface="Wingdings" pitchFamily="2" charset="2"/>
            </a:endParaRPr>
          </a:p>
          <a:p>
            <a:pPr lvl="1">
              <a:spcBef>
                <a:spcPts val="0"/>
              </a:spcBef>
            </a:pPr>
            <a:r>
              <a:rPr lang="es-AR" sz="1600" b="1" dirty="0">
                <a:sym typeface="Wingdings" pitchFamily="2" charset="2"/>
              </a:rPr>
              <a:t>WCAG </a:t>
            </a:r>
            <a:r>
              <a:rPr lang="es-AR" sz="1600" b="1" dirty="0" err="1">
                <a:sym typeface="Wingdings" pitchFamily="2" charset="2"/>
              </a:rPr>
              <a:t>Contrast</a:t>
            </a:r>
            <a:r>
              <a:rPr lang="es-AR" sz="1600" b="1" dirty="0">
                <a:sym typeface="Wingdings" pitchFamily="2" charset="2"/>
              </a:rPr>
              <a:t> </a:t>
            </a:r>
            <a:r>
              <a:rPr lang="es-AR" sz="1600" b="1" dirty="0" err="1">
                <a:sym typeface="Wingdings" pitchFamily="2" charset="2"/>
              </a:rPr>
              <a:t>checker</a:t>
            </a:r>
            <a:r>
              <a:rPr lang="es-AR" sz="1600" b="1" dirty="0">
                <a:sym typeface="Wingdings" pitchFamily="2" charset="2"/>
              </a:rPr>
              <a:t> </a:t>
            </a:r>
            <a:r>
              <a:rPr lang="es-AR" sz="1600" dirty="0">
                <a:sym typeface="Wingdings" pitchFamily="2" charset="2"/>
              </a:rPr>
              <a:t>(extensión Firefox): </a:t>
            </a:r>
            <a:r>
              <a:rPr lang="es-AR" sz="1200" dirty="0">
                <a:sym typeface="Wingdings" pitchFamily="2" charset="2"/>
                <a:hlinkClick r:id="rId14"/>
              </a:rPr>
              <a:t>https://addons.mozilla.org/en-US/firefox/addon/wcag-contrast-checker/</a:t>
            </a:r>
            <a:endParaRPr lang="es-AR" sz="1200" dirty="0">
              <a:sym typeface="Wingdings" pitchFamily="2" charset="2"/>
            </a:endParaRPr>
          </a:p>
          <a:p>
            <a:pPr lvl="1">
              <a:spcBef>
                <a:spcPts val="0"/>
              </a:spcBef>
            </a:pPr>
            <a:r>
              <a:rPr lang="es-AR" sz="1600" b="1" dirty="0" err="1">
                <a:sym typeface="Wingdings" pitchFamily="2" charset="2"/>
              </a:rPr>
              <a:t>Accessibility</a:t>
            </a:r>
            <a:r>
              <a:rPr lang="es-AR" sz="1600" b="1" dirty="0">
                <a:sym typeface="Wingdings" pitchFamily="2" charset="2"/>
              </a:rPr>
              <a:t> Color Wheel </a:t>
            </a:r>
            <a:r>
              <a:rPr lang="es-AR" sz="1600" dirty="0">
                <a:sym typeface="Wingdings" pitchFamily="2" charset="2"/>
              </a:rPr>
              <a:t>(online): </a:t>
            </a:r>
            <a:r>
              <a:rPr lang="es-AR" sz="1200" dirty="0">
                <a:sym typeface="Wingdings" pitchFamily="2" charset="2"/>
                <a:hlinkClick r:id="rId15"/>
              </a:rPr>
              <a:t>http://gmazzocato.altervista.org/colorwheel/wheel.php</a:t>
            </a:r>
            <a:endParaRPr lang="es-AR" sz="1200" dirty="0">
              <a:sym typeface="Wingdings" pitchFamily="2" charset="2"/>
            </a:endParaRPr>
          </a:p>
          <a:p>
            <a:pPr lvl="1"/>
            <a:endParaRPr lang="es-AR" sz="2400" b="1" dirty="0"/>
          </a:p>
        </p:txBody>
      </p:sp>
    </p:spTree>
    <p:extLst>
      <p:ext uri="{BB962C8B-B14F-4D97-AF65-F5344CB8AC3E}">
        <p14:creationId xmlns:p14="http://schemas.microsoft.com/office/powerpoint/2010/main" val="211572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251520" y="188640"/>
            <a:ext cx="8229600" cy="654050"/>
          </a:xfrm>
        </p:spPr>
        <p:txBody>
          <a:bodyPr/>
          <a:lstStyle/>
          <a:p>
            <a:r>
              <a:rPr lang="es-AR" altLang="es-AR" b="1" dirty="0"/>
              <a:t>¿Cómo se evalúa la accesibilidad?</a:t>
            </a:r>
          </a:p>
        </p:txBody>
      </p:sp>
      <p:sp>
        <p:nvSpPr>
          <p:cNvPr id="57347" name="2 Marcador de contenido"/>
          <p:cNvSpPr>
            <a:spLocks noGrp="1"/>
          </p:cNvSpPr>
          <p:nvPr>
            <p:ph idx="1"/>
          </p:nvPr>
        </p:nvSpPr>
        <p:spPr>
          <a:xfrm>
            <a:off x="430213" y="1268760"/>
            <a:ext cx="8229600" cy="4896544"/>
          </a:xfrm>
        </p:spPr>
        <p:txBody>
          <a:bodyPr/>
          <a:lstStyle/>
          <a:p>
            <a:pPr marL="57150" indent="0">
              <a:buNone/>
            </a:pPr>
            <a:r>
              <a:rPr lang="es-AR" sz="2400" dirty="0"/>
              <a:t>Las herramientas automáticas </a:t>
            </a:r>
          </a:p>
          <a:p>
            <a:pPr lvl="1"/>
            <a:r>
              <a:rPr lang="es-AR" sz="2200" dirty="0"/>
              <a:t>Reportan básicamente problemas </a:t>
            </a:r>
            <a:r>
              <a:rPr lang="es-AR" sz="2200"/>
              <a:t>y aciertos, </a:t>
            </a:r>
            <a:r>
              <a:rPr lang="es-AR" sz="2200" dirty="0"/>
              <a:t>alertas</a:t>
            </a:r>
          </a:p>
          <a:p>
            <a:pPr lvl="1"/>
            <a:r>
              <a:rPr lang="es-AR" sz="2200" dirty="0"/>
              <a:t>Se requiere análisis manual para comprobar las alertas</a:t>
            </a:r>
          </a:p>
          <a:p>
            <a:pPr lvl="1"/>
            <a:r>
              <a:rPr lang="es-AR" sz="2200" dirty="0"/>
              <a:t>Se requiere análisis manual para confirmar los problemas:  </a:t>
            </a:r>
            <a:r>
              <a:rPr lang="es-AR" sz="2200" b="1" dirty="0"/>
              <a:t>pueden reportar falsos positivos y falsos negativos.</a:t>
            </a:r>
          </a:p>
          <a:p>
            <a:pPr lvl="1"/>
            <a:r>
              <a:rPr lang="es-AR" sz="2200" dirty="0"/>
              <a:t>Cientos de herramientas arrojan distintos resultados para el mismo sitio</a:t>
            </a:r>
          </a:p>
          <a:p>
            <a:pPr lvl="1"/>
            <a:r>
              <a:rPr lang="es-AR" sz="2200" dirty="0"/>
              <a:t>No siempre identifican del problema en el código</a:t>
            </a:r>
          </a:p>
          <a:p>
            <a:pPr lvl="1"/>
            <a:r>
              <a:rPr lang="es-AR" sz="2200" dirty="0"/>
              <a:t>No siempre generan reportes </a:t>
            </a:r>
          </a:p>
          <a:p>
            <a:pPr marL="3657600" lvl="8" indent="0">
              <a:buNone/>
            </a:pPr>
            <a:r>
              <a:rPr lang="es-AR" dirty="0"/>
              <a:t>		</a:t>
            </a:r>
          </a:p>
        </p:txBody>
      </p:sp>
      <p:sp>
        <p:nvSpPr>
          <p:cNvPr id="2" name="Rectangle 1"/>
          <p:cNvSpPr/>
          <p:nvPr/>
        </p:nvSpPr>
        <p:spPr>
          <a:xfrm>
            <a:off x="2051720" y="4941168"/>
            <a:ext cx="4248472" cy="110799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5">
                      <a:satMod val="175000"/>
                      <a:alpha val="40000"/>
                    </a:schemeClr>
                  </a:glow>
                  <a:outerShdw blurRad="50800" dist="39000" dir="5460000" algn="tl">
                    <a:srgbClr val="000000">
                      <a:alpha val="38000"/>
                    </a:srgbClr>
                  </a:outerShdw>
                </a:effectLst>
              </a:rPr>
              <a:t>ARWeb</a:t>
            </a:r>
            <a:endParaRPr lang="en-US" sz="6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228600">
                  <a:schemeClr val="accent5">
                    <a:satMod val="175000"/>
                    <a:alpha val="40000"/>
                  </a:schemeClr>
                </a:glow>
                <a:outerShdw blurRad="50800" dist="39000" dir="5460000" algn="tl">
                  <a:srgbClr val="000000">
                    <a:alpha val="38000"/>
                  </a:srgbClr>
                </a:outerShdw>
              </a:effectLst>
            </a:endParaRPr>
          </a:p>
        </p:txBody>
      </p:sp>
    </p:spTree>
    <p:extLst>
      <p:ext uri="{BB962C8B-B14F-4D97-AF65-F5344CB8AC3E}">
        <p14:creationId xmlns:p14="http://schemas.microsoft.com/office/powerpoint/2010/main" val="27426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57200" y="274638"/>
            <a:ext cx="8229600" cy="654050"/>
          </a:xfrm>
        </p:spPr>
        <p:txBody>
          <a:bodyPr/>
          <a:lstStyle/>
          <a:p>
            <a:pPr marL="0" indent="0" algn="ctr">
              <a:buNone/>
            </a:pPr>
            <a:r>
              <a:rPr lang="es-AR" altLang="es-AR" dirty="0"/>
              <a:t>¿Por qué es importante?</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14</a:t>
            </a:fld>
            <a:endParaRPr lang="es-ES" altLang="es-AR" dirty="0"/>
          </a:p>
        </p:txBody>
      </p:sp>
      <p:sp>
        <p:nvSpPr>
          <p:cNvPr id="3" name="Rectángulo 2"/>
          <p:cNvSpPr/>
          <p:nvPr/>
        </p:nvSpPr>
        <p:spPr>
          <a:xfrm>
            <a:off x="354360" y="2090241"/>
            <a:ext cx="8435280" cy="4154984"/>
          </a:xfrm>
          <a:prstGeom prst="rect">
            <a:avLst/>
          </a:prstGeom>
        </p:spPr>
        <p:txBody>
          <a:bodyPr wrap="square">
            <a:spAutoFit/>
          </a:bodyPr>
          <a:lstStyle/>
          <a:p>
            <a:pPr marL="285750" indent="-285750" algn="just">
              <a:buFont typeface="Arial" panose="020B0604020202020204" pitchFamily="34" charset="0"/>
              <a:buChar char="•"/>
            </a:pPr>
            <a:r>
              <a:rPr lang="es-AR" sz="2800" dirty="0">
                <a:latin typeface="+mn-lt"/>
                <a:ea typeface="MS Mincho"/>
              </a:rPr>
              <a:t>El principal motivo para hacer un sitio web accesible es que sea masivo</a:t>
            </a:r>
            <a:r>
              <a:rPr lang="es-ES" sz="2800" dirty="0">
                <a:latin typeface="+mn-lt"/>
                <a:ea typeface="MS Mincho"/>
              </a:rPr>
              <a:t> ya que permite participar a un público más amplio</a:t>
            </a:r>
          </a:p>
          <a:p>
            <a:pPr marL="285750" indent="-285750" algn="just">
              <a:buFont typeface="Arial" panose="020B0604020202020204" pitchFamily="34" charset="0"/>
              <a:buChar char="•"/>
            </a:pPr>
            <a:r>
              <a:rPr lang="es-AR" sz="2800" dirty="0">
                <a:latin typeface="+mn-lt"/>
                <a:ea typeface="MS Mincho"/>
              </a:rPr>
              <a:t>Permite una mejor visualización de una página en cualquier dispositivo</a:t>
            </a:r>
          </a:p>
          <a:p>
            <a:pPr marL="285750" indent="-285750" algn="just">
              <a:buFont typeface="Arial" panose="020B0604020202020204" pitchFamily="34" charset="0"/>
              <a:buChar char="•"/>
            </a:pPr>
            <a:r>
              <a:rPr lang="es-AR" sz="2800" dirty="0">
                <a:latin typeface="+mn-lt"/>
                <a:ea typeface="MS Mincho"/>
              </a:rPr>
              <a:t>Ayuda a mejorar el posicionamiento de un sitio web</a:t>
            </a:r>
          </a:p>
          <a:p>
            <a:pPr marL="285750" indent="-285750" algn="just">
              <a:buFont typeface="Arial" panose="020B0604020202020204" pitchFamily="34" charset="0"/>
              <a:buChar char="•"/>
            </a:pPr>
            <a:r>
              <a:rPr lang="es-AR" sz="2800" dirty="0">
                <a:latin typeface="+mn-lt"/>
                <a:ea typeface="MS Mincho"/>
              </a:rPr>
              <a:t>Aumenta la usabilidad del sitio</a:t>
            </a:r>
          </a:p>
          <a:p>
            <a:pPr marL="285750" indent="-285750">
              <a:buFont typeface="Arial" panose="020B0604020202020204" pitchFamily="34" charset="0"/>
              <a:buChar char="•"/>
            </a:pPr>
            <a:endParaRPr lang="es-ES" sz="2000" dirty="0">
              <a:latin typeface="Times New Roman" panose="02020603050405020304" pitchFamily="18" charset="0"/>
              <a:ea typeface="MS Mincho"/>
            </a:endParaRPr>
          </a:p>
          <a:p>
            <a:pPr marL="285750" indent="-285750">
              <a:buFont typeface="Arial" panose="020B0604020202020204" pitchFamily="34" charset="0"/>
              <a:buChar char="•"/>
            </a:pPr>
            <a:endParaRPr lang="es-AR" sz="2000" dirty="0">
              <a:latin typeface="Times New Roman" panose="02020603050405020304" pitchFamily="18" charset="0"/>
              <a:ea typeface="MS Minch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57200" y="274638"/>
            <a:ext cx="8229600" cy="654050"/>
          </a:xfrm>
        </p:spPr>
        <p:txBody>
          <a:bodyPr/>
          <a:lstStyle/>
          <a:p>
            <a:pPr marL="0" indent="0" algn="ctr">
              <a:buNone/>
            </a:pPr>
            <a:r>
              <a:rPr lang="es-AR" altLang="es-AR" dirty="0"/>
              <a:t>¿A quien beneficia?</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15</a:t>
            </a:fld>
            <a:endParaRPr lang="es-ES" altLang="es-AR" dirty="0"/>
          </a:p>
        </p:txBody>
      </p:sp>
      <p:sp>
        <p:nvSpPr>
          <p:cNvPr id="3" name="Rectángulo 2"/>
          <p:cNvSpPr/>
          <p:nvPr/>
        </p:nvSpPr>
        <p:spPr>
          <a:xfrm>
            <a:off x="354360" y="2141967"/>
            <a:ext cx="8435280" cy="3416320"/>
          </a:xfrm>
          <a:prstGeom prst="rect">
            <a:avLst/>
          </a:prstGeom>
        </p:spPr>
        <p:txBody>
          <a:bodyPr wrap="square">
            <a:spAutoFit/>
          </a:bodyPr>
          <a:lstStyle/>
          <a:p>
            <a:pPr marL="285750" indent="-285750" algn="just">
              <a:buFont typeface="Arial" panose="020B0604020202020204" pitchFamily="34" charset="0"/>
              <a:buChar char="•"/>
            </a:pPr>
            <a:r>
              <a:rPr lang="es-AR" sz="2800" dirty="0">
                <a:latin typeface="+mn-lt"/>
                <a:ea typeface="MS Mincho"/>
              </a:rPr>
              <a:t>Personas con problemas de audición</a:t>
            </a:r>
          </a:p>
          <a:p>
            <a:pPr marL="285750" indent="-285750" algn="just">
              <a:buFont typeface="Arial" panose="020B0604020202020204" pitchFamily="34" charset="0"/>
              <a:buChar char="•"/>
            </a:pPr>
            <a:r>
              <a:rPr lang="es-AR" sz="2800" dirty="0">
                <a:latin typeface="+mn-lt"/>
                <a:ea typeface="MS Mincho"/>
              </a:rPr>
              <a:t>Personas con discapacidad visual</a:t>
            </a:r>
          </a:p>
          <a:p>
            <a:pPr marL="285750" indent="-285750" algn="just">
              <a:buFont typeface="Arial" panose="020B0604020202020204" pitchFamily="34" charset="0"/>
              <a:buChar char="•"/>
            </a:pPr>
            <a:r>
              <a:rPr lang="es-AR" sz="2800" dirty="0">
                <a:latin typeface="+mn-lt"/>
                <a:ea typeface="MS Mincho"/>
              </a:rPr>
              <a:t>Localidades con conexiones lentas</a:t>
            </a:r>
          </a:p>
          <a:p>
            <a:pPr marL="285750" indent="-285750" algn="just">
              <a:buFont typeface="Arial" panose="020B0604020202020204" pitchFamily="34" charset="0"/>
              <a:buChar char="•"/>
            </a:pPr>
            <a:r>
              <a:rPr lang="es-AR" sz="2800" dirty="0">
                <a:latin typeface="+mn-lt"/>
                <a:ea typeface="MS Mincho"/>
              </a:rPr>
              <a:t>Administración pública, empresas proveedoras del estado, empresas de servicios públicos</a:t>
            </a:r>
          </a:p>
          <a:p>
            <a:pPr marL="285750" indent="-285750" algn="just">
              <a:buFont typeface="Arial" panose="020B0604020202020204" pitchFamily="34" charset="0"/>
              <a:buChar char="•"/>
            </a:pPr>
            <a:r>
              <a:rPr lang="es-AR" sz="2800" dirty="0">
                <a:latin typeface="+mn-lt"/>
                <a:ea typeface="MS Mincho"/>
              </a:rPr>
              <a:t>Empresas en general</a:t>
            </a:r>
          </a:p>
          <a:p>
            <a:pPr marL="285750" indent="-285750">
              <a:buFont typeface="Arial" panose="020B0604020202020204" pitchFamily="34" charset="0"/>
              <a:buChar char="•"/>
            </a:pPr>
            <a:endParaRPr lang="es-ES" sz="2000" dirty="0">
              <a:latin typeface="Times New Roman" panose="02020603050405020304" pitchFamily="18" charset="0"/>
              <a:ea typeface="MS Mincho"/>
            </a:endParaRPr>
          </a:p>
          <a:p>
            <a:pPr marL="285750" indent="-285750">
              <a:buFont typeface="Arial" panose="020B0604020202020204" pitchFamily="34" charset="0"/>
              <a:buChar char="•"/>
            </a:pPr>
            <a:endParaRPr lang="es-AR" sz="2000" dirty="0">
              <a:latin typeface="Times New Roman" panose="02020603050405020304" pitchFamily="18" charset="0"/>
              <a:ea typeface="MS Mincho"/>
            </a:endParaRPr>
          </a:p>
        </p:txBody>
      </p:sp>
      <p:sp>
        <p:nvSpPr>
          <p:cNvPr id="6" name="Rectángulo 5"/>
          <p:cNvSpPr/>
          <p:nvPr/>
        </p:nvSpPr>
        <p:spPr>
          <a:xfrm>
            <a:off x="354360" y="5127400"/>
            <a:ext cx="8435280" cy="861774"/>
          </a:xfrm>
          <a:prstGeom prst="rect">
            <a:avLst/>
          </a:prstGeom>
        </p:spPr>
        <p:txBody>
          <a:bodyPr wrap="square">
            <a:spAutoFit/>
          </a:bodyPr>
          <a:lstStyle/>
          <a:p>
            <a:pPr marL="285750" indent="-285750">
              <a:buFont typeface="Arial" panose="020B0604020202020204" pitchFamily="34" charset="0"/>
              <a:buChar char="•"/>
            </a:pPr>
            <a:endParaRPr lang="es-ES" dirty="0">
              <a:latin typeface="Times New Roman" panose="02020603050405020304" pitchFamily="18" charset="0"/>
              <a:ea typeface="MS Mincho"/>
            </a:endParaRPr>
          </a:p>
          <a:p>
            <a:pPr algn="ctr"/>
            <a:r>
              <a:rPr lang="es-AR" sz="3200" b="1" dirty="0">
                <a:solidFill>
                  <a:srgbClr val="000099"/>
                </a:solidFill>
                <a:latin typeface="+mj-lt"/>
                <a:ea typeface="MS Mincho"/>
              </a:rPr>
              <a:t>La accesibilidad web beneficia a todos</a:t>
            </a:r>
          </a:p>
        </p:txBody>
      </p:sp>
    </p:spTree>
    <p:extLst>
      <p:ext uri="{BB962C8B-B14F-4D97-AF65-F5344CB8AC3E}">
        <p14:creationId xmlns:p14="http://schemas.microsoft.com/office/powerpoint/2010/main" val="209908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57200" y="274638"/>
            <a:ext cx="8229600" cy="654050"/>
          </a:xfrm>
        </p:spPr>
        <p:txBody>
          <a:bodyPr/>
          <a:lstStyle/>
          <a:p>
            <a:pPr marL="0" indent="0" algn="ctr">
              <a:buNone/>
            </a:pPr>
            <a:r>
              <a:rPr lang="es-AR" altLang="es-AR" dirty="0"/>
              <a:t>¿Qué implica </a:t>
            </a:r>
            <a:r>
              <a:rPr lang="es-AR" altLang="es-AR"/>
              <a:t>la evaluación?</a:t>
            </a:r>
            <a:endParaRPr lang="es-AR" alt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16</a:t>
            </a:fld>
            <a:endParaRPr lang="es-ES" altLang="es-AR" dirty="0"/>
          </a:p>
        </p:txBody>
      </p:sp>
      <p:sp>
        <p:nvSpPr>
          <p:cNvPr id="3" name="Rectángulo 2"/>
          <p:cNvSpPr/>
          <p:nvPr/>
        </p:nvSpPr>
        <p:spPr>
          <a:xfrm>
            <a:off x="354360" y="2141967"/>
            <a:ext cx="8435280" cy="4154984"/>
          </a:xfrm>
          <a:prstGeom prst="rect">
            <a:avLst/>
          </a:prstGeom>
        </p:spPr>
        <p:txBody>
          <a:bodyPr wrap="square">
            <a:spAutoFit/>
          </a:bodyPr>
          <a:lstStyle/>
          <a:p>
            <a:pPr marL="285750" indent="-285750">
              <a:buFont typeface="Arial" panose="020B0604020202020204" pitchFamily="34" charset="0"/>
              <a:buChar char="•"/>
            </a:pPr>
            <a:r>
              <a:rPr lang="es-ES" sz="2800" dirty="0"/>
              <a:t>Paso 1: Definir el alcance de la evaluación. </a:t>
            </a:r>
          </a:p>
          <a:p>
            <a:pPr marL="285750" indent="-285750">
              <a:buFont typeface="Arial" panose="020B0604020202020204" pitchFamily="34" charset="0"/>
              <a:buChar char="•"/>
            </a:pPr>
            <a:r>
              <a:rPr lang="es-ES" sz="2800" dirty="0"/>
              <a:t>Paso 2: Explorar el sitio web objetivo de la evaluación.</a:t>
            </a:r>
          </a:p>
          <a:p>
            <a:pPr marL="285750" indent="-285750">
              <a:buFont typeface="Arial" panose="020B0604020202020204" pitchFamily="34" charset="0"/>
              <a:buChar char="•"/>
            </a:pPr>
            <a:r>
              <a:rPr lang="es-ES" sz="2800" dirty="0"/>
              <a:t>Paso 3: Seleccionar una muestra representativa. </a:t>
            </a:r>
          </a:p>
          <a:p>
            <a:pPr marL="285750" indent="-285750">
              <a:buFont typeface="Arial" panose="020B0604020202020204" pitchFamily="34" charset="0"/>
              <a:buChar char="•"/>
            </a:pPr>
            <a:r>
              <a:rPr lang="es-ES" sz="2800" dirty="0"/>
              <a:t>Paso 4:  Auditar la muestra seleccionada.</a:t>
            </a:r>
          </a:p>
          <a:p>
            <a:pPr marL="285750" indent="-285750">
              <a:buFont typeface="Arial" panose="020B0604020202020204" pitchFamily="34" charset="0"/>
              <a:buChar char="•"/>
            </a:pPr>
            <a:r>
              <a:rPr lang="es-ES" sz="2800" dirty="0"/>
              <a:t>Paso 5: Realizar un informe. Documentar cada uno de los pasos y proporcionar una declaración de conformidad.</a:t>
            </a:r>
          </a:p>
          <a:p>
            <a:pPr marL="285750" indent="-285750">
              <a:buFont typeface="Arial" panose="020B0604020202020204" pitchFamily="34" charset="0"/>
              <a:buChar char="•"/>
            </a:pPr>
            <a:endParaRPr lang="es-ES" sz="2000" dirty="0">
              <a:latin typeface="Times New Roman" panose="02020603050405020304" pitchFamily="18" charset="0"/>
              <a:ea typeface="MS Mincho"/>
            </a:endParaRPr>
          </a:p>
          <a:p>
            <a:pPr marL="285750" indent="-285750">
              <a:buFont typeface="Arial" panose="020B0604020202020204" pitchFamily="34" charset="0"/>
              <a:buChar char="•"/>
            </a:pPr>
            <a:endParaRPr lang="es-AR" sz="2000" dirty="0">
              <a:latin typeface="Times New Roman" panose="02020603050405020304" pitchFamily="18" charset="0"/>
              <a:ea typeface="MS Mincho"/>
            </a:endParaRPr>
          </a:p>
        </p:txBody>
      </p:sp>
    </p:spTree>
    <p:extLst>
      <p:ext uri="{BB962C8B-B14F-4D97-AF65-F5344CB8AC3E}">
        <p14:creationId xmlns:p14="http://schemas.microsoft.com/office/powerpoint/2010/main" val="269665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57200" y="274638"/>
            <a:ext cx="8229600" cy="654050"/>
          </a:xfrm>
        </p:spPr>
        <p:txBody>
          <a:bodyPr/>
          <a:lstStyle/>
          <a:p>
            <a:pPr marL="0" indent="0" algn="ctr">
              <a:buNone/>
            </a:pPr>
            <a:r>
              <a:rPr lang="es-AR" altLang="es-AR" dirty="0"/>
              <a:t>www.mecon.gov.ar</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17</a:t>
            </a:fld>
            <a:endParaRPr lang="es-ES" altLang="es-AR" dirty="0"/>
          </a:p>
        </p:txBody>
      </p:sp>
      <p:sp>
        <p:nvSpPr>
          <p:cNvPr id="3" name="Rectángulo 2"/>
          <p:cNvSpPr/>
          <p:nvPr/>
        </p:nvSpPr>
        <p:spPr>
          <a:xfrm>
            <a:off x="354360" y="2141967"/>
            <a:ext cx="8435280" cy="1815882"/>
          </a:xfrm>
          <a:prstGeom prst="rect">
            <a:avLst/>
          </a:prstGeom>
        </p:spPr>
        <p:txBody>
          <a:bodyPr wrap="square">
            <a:spAutoFit/>
          </a:bodyPr>
          <a:lstStyle/>
          <a:p>
            <a:pPr marL="342900" indent="-342900">
              <a:buFont typeface="Arial" panose="020B0604020202020204" pitchFamily="34" charset="0"/>
              <a:buChar char="•"/>
            </a:pPr>
            <a:r>
              <a:rPr lang="es-AR" sz="2800" dirty="0">
                <a:latin typeface="+mj-lt"/>
                <a:ea typeface="MS Mincho"/>
              </a:rPr>
              <a:t>Página con 612 líneas de código</a:t>
            </a:r>
          </a:p>
          <a:p>
            <a:pPr marL="342900" indent="-342900">
              <a:buFont typeface="Arial" panose="020B0604020202020204" pitchFamily="34" charset="0"/>
              <a:buChar char="•"/>
            </a:pPr>
            <a:r>
              <a:rPr lang="es-AR" sz="2800" dirty="0">
                <a:latin typeface="+mj-lt"/>
                <a:ea typeface="MS Mincho"/>
              </a:rPr>
              <a:t>La página depurada con 300 líneas de código</a:t>
            </a:r>
          </a:p>
          <a:p>
            <a:endParaRPr lang="es-ES" sz="2800" dirty="0">
              <a:latin typeface="+mj-lt"/>
              <a:ea typeface="MS Mincho"/>
            </a:endParaRPr>
          </a:p>
          <a:p>
            <a:pPr marL="285750" indent="-285750">
              <a:buFont typeface="Arial" panose="020B0604020202020204" pitchFamily="34" charset="0"/>
              <a:buChar char="•"/>
            </a:pPr>
            <a:endParaRPr lang="es-AR" sz="2800" dirty="0">
              <a:latin typeface="+mj-lt"/>
              <a:ea typeface="MS Mincho"/>
            </a:endParaRPr>
          </a:p>
        </p:txBody>
      </p:sp>
      <p:sp>
        <p:nvSpPr>
          <p:cNvPr id="5" name="Rectángulo 4"/>
          <p:cNvSpPr/>
          <p:nvPr/>
        </p:nvSpPr>
        <p:spPr>
          <a:xfrm>
            <a:off x="354360" y="3355246"/>
            <a:ext cx="8435280" cy="3970318"/>
          </a:xfrm>
          <a:prstGeom prst="rect">
            <a:avLst/>
          </a:prstGeom>
        </p:spPr>
        <p:txBody>
          <a:bodyPr wrap="square">
            <a:spAutoFit/>
          </a:bodyPr>
          <a:lstStyle/>
          <a:p>
            <a:r>
              <a:rPr lang="es-AR" sz="2800" dirty="0">
                <a:solidFill>
                  <a:srgbClr val="000099"/>
                </a:solidFill>
                <a:latin typeface="+mj-lt"/>
                <a:ea typeface="MS Mincho"/>
              </a:rPr>
              <a:t>Evaluando los 4 principios: perceptible, operable, comprensible y robusto se procesan:</a:t>
            </a:r>
          </a:p>
          <a:p>
            <a:pPr marL="457200" indent="-457200">
              <a:buFont typeface="Arial" panose="020B0604020202020204" pitchFamily="34" charset="0"/>
              <a:buChar char="•"/>
            </a:pPr>
            <a:r>
              <a:rPr lang="es-AR" sz="2800" dirty="0">
                <a:latin typeface="+mj-lt"/>
                <a:ea typeface="MS Mincho"/>
              </a:rPr>
              <a:t>12 Pautas</a:t>
            </a:r>
          </a:p>
          <a:p>
            <a:pPr marL="457200" indent="-457200">
              <a:buFont typeface="Arial" panose="020B0604020202020204" pitchFamily="34" charset="0"/>
              <a:buChar char="•"/>
            </a:pPr>
            <a:r>
              <a:rPr lang="es-AR" sz="2800" dirty="0">
                <a:latin typeface="+mj-lt"/>
                <a:ea typeface="MS Mincho"/>
              </a:rPr>
              <a:t>25 Criterios</a:t>
            </a:r>
          </a:p>
          <a:p>
            <a:pPr marL="457200" indent="-457200">
              <a:buFont typeface="Arial" panose="020B0604020202020204" pitchFamily="34" charset="0"/>
              <a:buChar char="•"/>
            </a:pPr>
            <a:r>
              <a:rPr lang="es-AR" sz="2800" dirty="0">
                <a:latin typeface="+mj-lt"/>
                <a:ea typeface="MS Mincho"/>
              </a:rPr>
              <a:t>155 Técnicas</a:t>
            </a:r>
          </a:p>
          <a:p>
            <a:pPr marL="457200" indent="-457200">
              <a:buFont typeface="Arial" panose="020B0604020202020204" pitchFamily="34" charset="0"/>
              <a:buChar char="•"/>
            </a:pPr>
            <a:r>
              <a:rPr lang="es-AR" sz="2800" dirty="0">
                <a:latin typeface="+mj-lt"/>
                <a:ea typeface="MS Mincho"/>
              </a:rPr>
              <a:t>282 Verificaciones</a:t>
            </a:r>
          </a:p>
          <a:p>
            <a:endParaRPr lang="es-AR" sz="2800" dirty="0">
              <a:solidFill>
                <a:srgbClr val="000099"/>
              </a:solidFill>
              <a:latin typeface="+mj-lt"/>
              <a:ea typeface="MS Mincho"/>
            </a:endParaRPr>
          </a:p>
          <a:p>
            <a:endParaRPr lang="es-ES" sz="2800" dirty="0">
              <a:latin typeface="+mj-lt"/>
              <a:ea typeface="MS Mincho"/>
            </a:endParaRPr>
          </a:p>
          <a:p>
            <a:pPr marL="285750" indent="-285750">
              <a:buFont typeface="Arial" panose="020B0604020202020204" pitchFamily="34" charset="0"/>
              <a:buChar char="•"/>
            </a:pPr>
            <a:endParaRPr lang="es-AR" sz="2800" dirty="0">
              <a:latin typeface="+mj-lt"/>
              <a:ea typeface="MS Mincho"/>
            </a:endParaRPr>
          </a:p>
        </p:txBody>
      </p:sp>
      <p:sp>
        <p:nvSpPr>
          <p:cNvPr id="6" name="Rectángulo 5"/>
          <p:cNvSpPr/>
          <p:nvPr/>
        </p:nvSpPr>
        <p:spPr>
          <a:xfrm>
            <a:off x="231371" y="5764508"/>
            <a:ext cx="8435280" cy="769441"/>
          </a:xfrm>
          <a:prstGeom prst="rect">
            <a:avLst/>
          </a:prstGeom>
        </p:spPr>
        <p:txBody>
          <a:bodyPr wrap="square">
            <a:spAutoFit/>
          </a:bodyPr>
          <a:lstStyle/>
          <a:p>
            <a:pPr marL="285750" indent="-285750">
              <a:buFont typeface="Arial" panose="020B0604020202020204" pitchFamily="34" charset="0"/>
              <a:buChar char="•"/>
            </a:pPr>
            <a:endParaRPr lang="es-ES" sz="1600" dirty="0">
              <a:latin typeface="Times New Roman" panose="02020603050405020304" pitchFamily="18" charset="0"/>
              <a:ea typeface="MS Mincho"/>
            </a:endParaRPr>
          </a:p>
          <a:p>
            <a:pPr algn="ctr"/>
            <a:r>
              <a:rPr lang="es-AR" sz="2800" b="1" dirty="0">
                <a:solidFill>
                  <a:srgbClr val="000099"/>
                </a:solidFill>
                <a:latin typeface="+mj-lt"/>
                <a:ea typeface="MS Mincho"/>
              </a:rPr>
              <a:t>Es indispensable el uso de una herramienta</a:t>
            </a:r>
          </a:p>
        </p:txBody>
      </p:sp>
    </p:spTree>
    <p:extLst>
      <p:ext uri="{BB962C8B-B14F-4D97-AF65-F5344CB8AC3E}">
        <p14:creationId xmlns:p14="http://schemas.microsoft.com/office/powerpoint/2010/main" val="3419995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57200" y="274638"/>
            <a:ext cx="8229600" cy="654050"/>
          </a:xfrm>
        </p:spPr>
        <p:txBody>
          <a:bodyPr/>
          <a:lstStyle/>
          <a:p>
            <a:r>
              <a:rPr lang="es-AR" altLang="es-AR" b="1" dirty="0"/>
              <a:t>ARWeb - Introducción</a:t>
            </a:r>
          </a:p>
        </p:txBody>
      </p:sp>
      <p:sp>
        <p:nvSpPr>
          <p:cNvPr id="12291" name="2 Marcador de contenido"/>
          <p:cNvSpPr>
            <a:spLocks noGrp="1"/>
          </p:cNvSpPr>
          <p:nvPr>
            <p:ph idx="1"/>
          </p:nvPr>
        </p:nvSpPr>
        <p:spPr/>
        <p:txBody>
          <a:bodyPr/>
          <a:lstStyle/>
          <a:p>
            <a:endParaRPr lang="es-AR" altLang="es-AR" dirty="0"/>
          </a:p>
          <a:p>
            <a:endParaRPr lang="es-AR" altLang="es-AR" dirty="0"/>
          </a:p>
          <a:p>
            <a:r>
              <a:rPr lang="es-AR" altLang="es-AR" dirty="0"/>
              <a:t>ARWeb es una herramienta  libre y abierta que permite identificar problemas de Accesibilidad Web en forma automática de acuerdo a la norma vigente en Argentina desde agosto de 2014.</a:t>
            </a:r>
          </a:p>
          <a:p>
            <a:pPr>
              <a:buNone/>
            </a:pPr>
            <a:endParaRPr lang="es-AR" altLang="es-AR" dirty="0"/>
          </a:p>
          <a:p>
            <a:r>
              <a:rPr lang="es-AR" dirty="0"/>
              <a:t>Se toma como referencia la norma vigente en Argentina en materia de accesibilidad web la Disposición Nº 2/2014 de la ONTI. (nivel, tecnologías y puntaje)</a:t>
            </a:r>
          </a:p>
          <a:p>
            <a:endParaRPr lang="es-AR" dirty="0"/>
          </a:p>
          <a:p>
            <a:r>
              <a:rPr lang="es-AR" dirty="0"/>
              <a:t>Esta norma establece los requisitos de accesibilidad para contenidos web basándose en las Pautas de Accesibilidad para el Contenido Web (WCAG) en su versión 2.0.</a:t>
            </a:r>
            <a:endParaRPr lang="es-AR" alt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18</a:t>
            </a:fld>
            <a:endParaRPr lang="es-ES" altLang="es-AR" dirty="0"/>
          </a:p>
        </p:txBody>
      </p:sp>
    </p:spTree>
    <p:extLst>
      <p:ext uri="{BB962C8B-B14F-4D97-AF65-F5344CB8AC3E}">
        <p14:creationId xmlns:p14="http://schemas.microsoft.com/office/powerpoint/2010/main" val="144556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Lectura de código HTML</a:t>
            </a:r>
          </a:p>
        </p:txBody>
      </p:sp>
      <p:sp>
        <p:nvSpPr>
          <p:cNvPr id="57347" name="2 Marcador de contenido"/>
          <p:cNvSpPr>
            <a:spLocks noGrp="1"/>
          </p:cNvSpPr>
          <p:nvPr>
            <p:ph idx="1"/>
          </p:nvPr>
        </p:nvSpPr>
        <p:spPr>
          <a:xfrm>
            <a:off x="467544" y="2204864"/>
            <a:ext cx="2701627" cy="2304256"/>
          </a:xfrm>
        </p:spPr>
        <p:txBody>
          <a:bodyPr/>
          <a:lstStyle/>
          <a:p>
            <a:r>
              <a:rPr lang="es-AR" dirty="0">
                <a:sym typeface="Wingdings" pitchFamily="2" charset="2"/>
              </a:rPr>
              <a:t>Lectura de código HTML procedente de:</a:t>
            </a:r>
          </a:p>
          <a:p>
            <a:pPr lvl="1"/>
            <a:r>
              <a:rPr lang="es-AR" dirty="0"/>
              <a:t>Página Web.</a:t>
            </a:r>
          </a:p>
          <a:p>
            <a:pPr lvl="1"/>
            <a:r>
              <a:rPr lang="es-AR" dirty="0"/>
              <a:t>Archivo.</a:t>
            </a:r>
          </a:p>
          <a:p>
            <a:pPr lvl="1"/>
            <a:r>
              <a:rPr lang="es-AR" dirty="0"/>
              <a:t>Código.</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19</a:t>
            </a:fld>
            <a:endParaRPr lang="es-ES" altLang="es-AR" dirty="0"/>
          </a:p>
        </p:txBody>
      </p:sp>
      <p:pic>
        <p:nvPicPr>
          <p:cNvPr id="4" name="Imagen 3">
            <a:extLst>
              <a:ext uri="{FF2B5EF4-FFF2-40B4-BE49-F238E27FC236}">
                <a16:creationId xmlns:a16="http://schemas.microsoft.com/office/drawing/2014/main" id="{D7A24A46-9263-40B5-AE7F-CB1A943A6838}"/>
              </a:ext>
            </a:extLst>
          </p:cNvPr>
          <p:cNvPicPr>
            <a:picLocks noChangeAspect="1"/>
          </p:cNvPicPr>
          <p:nvPr/>
        </p:nvPicPr>
        <p:blipFill>
          <a:blip r:embed="rId3" cstate="print"/>
          <a:stretch>
            <a:fillRect/>
          </a:stretch>
        </p:blipFill>
        <p:spPr>
          <a:xfrm>
            <a:off x="3585381" y="2201303"/>
            <a:ext cx="5101419" cy="3832473"/>
          </a:xfrm>
          <a:prstGeom prst="rect">
            <a:avLst/>
          </a:prstGeom>
        </p:spPr>
      </p:pic>
      <p:sp>
        <p:nvSpPr>
          <p:cNvPr id="6" name="Rectangle 3"/>
          <p:cNvSpPr>
            <a:spLocks noChangeArrowheads="1"/>
          </p:cNvSpPr>
          <p:nvPr/>
        </p:nvSpPr>
        <p:spPr bwMode="auto">
          <a:xfrm>
            <a:off x="3585381" y="2705360"/>
            <a:ext cx="1944216" cy="452884"/>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188913"/>
            <a:ext cx="8229600" cy="525462"/>
          </a:xfrm>
        </p:spPr>
        <p:txBody>
          <a:bodyPr/>
          <a:lstStyle/>
          <a:p>
            <a:pPr eaLnBrk="1" hangingPunct="1"/>
            <a:r>
              <a:rPr lang="es-AR" altLang="es-AR" b="1" dirty="0"/>
              <a:t>Equipo de Investigación</a:t>
            </a:r>
          </a:p>
        </p:txBody>
      </p:sp>
      <p:sp>
        <p:nvSpPr>
          <p:cNvPr id="3075" name="Rectangle 3"/>
          <p:cNvSpPr>
            <a:spLocks noGrp="1" noChangeArrowheads="1"/>
          </p:cNvSpPr>
          <p:nvPr>
            <p:ph type="body" idx="1"/>
          </p:nvPr>
        </p:nvSpPr>
        <p:spPr>
          <a:xfrm>
            <a:off x="107504" y="1412776"/>
            <a:ext cx="8352928" cy="4968552"/>
          </a:xfrm>
        </p:spPr>
        <p:txBody>
          <a:bodyPr/>
          <a:lstStyle/>
          <a:p>
            <a:r>
              <a:rPr lang="es-AR" altLang="es-AR" dirty="0"/>
              <a:t>Desde 2012 investigando temas de Accesibilidad </a:t>
            </a:r>
          </a:p>
          <a:p>
            <a:pPr lvl="1"/>
            <a:r>
              <a:rPr lang="es-AR" altLang="es-AR" dirty="0"/>
              <a:t>Bibiana Rossi </a:t>
            </a:r>
            <a:r>
              <a:rPr lang="es-AR" altLang="es-AR" sz="1600" dirty="0"/>
              <a:t>(birossi@uade.edu.ar)</a:t>
            </a:r>
          </a:p>
          <a:p>
            <a:pPr lvl="2">
              <a:spcBef>
                <a:spcPts val="0"/>
              </a:spcBef>
            </a:pPr>
            <a:r>
              <a:rPr lang="es-AR" altLang="es-AR" sz="1400" i="1" dirty="0"/>
              <a:t>Ingeniería de Software, Mejora de Procesos, Inteligencia Artificial</a:t>
            </a:r>
          </a:p>
          <a:p>
            <a:pPr lvl="2">
              <a:spcBef>
                <a:spcPts val="0"/>
              </a:spcBef>
            </a:pPr>
            <a:r>
              <a:rPr lang="es-AR" altLang="es-AR" sz="1400" i="1" dirty="0"/>
              <a:t>A cargo de la Coordinación de Investigaciones en UADE</a:t>
            </a:r>
          </a:p>
          <a:p>
            <a:pPr lvl="2">
              <a:spcBef>
                <a:spcPts val="0"/>
              </a:spcBef>
            </a:pPr>
            <a:r>
              <a:rPr lang="es-AR" altLang="es-AR" sz="1400" i="1" dirty="0"/>
              <a:t>Coordinadora de Maestría CIO y TIC</a:t>
            </a:r>
          </a:p>
          <a:p>
            <a:pPr lvl="2">
              <a:spcBef>
                <a:spcPts val="0"/>
              </a:spcBef>
            </a:pPr>
            <a:r>
              <a:rPr lang="es-AR" altLang="es-AR" sz="1400" i="1" dirty="0"/>
              <a:t>Docente UADE y UNLu</a:t>
            </a:r>
          </a:p>
          <a:p>
            <a:pPr lvl="1"/>
            <a:r>
              <a:rPr lang="es-AR" altLang="es-AR" dirty="0"/>
              <a:t>Adrián De Armas </a:t>
            </a:r>
            <a:r>
              <a:rPr lang="es-AR" altLang="es-AR" sz="1600" dirty="0"/>
              <a:t>(adearmas@uade.edu.ar)</a:t>
            </a:r>
          </a:p>
          <a:p>
            <a:pPr lvl="2">
              <a:spcBef>
                <a:spcPts val="0"/>
              </a:spcBef>
            </a:pPr>
            <a:r>
              <a:rPr lang="es-AR" altLang="es-AR" sz="1400" i="1" dirty="0"/>
              <a:t>Profesional autónomo. Especialista en sistemas financieros</a:t>
            </a:r>
          </a:p>
          <a:p>
            <a:pPr lvl="2">
              <a:spcBef>
                <a:spcPts val="0"/>
              </a:spcBef>
            </a:pPr>
            <a:r>
              <a:rPr lang="es-AR" altLang="es-AR" sz="1400" i="1" dirty="0"/>
              <a:t>Docente UADE</a:t>
            </a:r>
            <a:endParaRPr lang="es-AR" altLang="es-AR" dirty="0"/>
          </a:p>
          <a:p>
            <a:pPr lvl="1"/>
            <a:r>
              <a:rPr lang="es-AR" altLang="es-AR" dirty="0"/>
              <a:t>Marcelo Castro </a:t>
            </a:r>
          </a:p>
          <a:p>
            <a:pPr lvl="2">
              <a:spcBef>
                <a:spcPts val="0"/>
              </a:spcBef>
            </a:pPr>
            <a:r>
              <a:rPr lang="es-AR" altLang="es-AR" sz="1400" i="1" dirty="0"/>
              <a:t>Ingeniero de Producto para LATAM en NEC</a:t>
            </a:r>
          </a:p>
          <a:p>
            <a:pPr lvl="2">
              <a:spcBef>
                <a:spcPts val="0"/>
              </a:spcBef>
            </a:pPr>
            <a:r>
              <a:rPr lang="es-AR" altLang="es-AR" sz="1400" i="1" dirty="0"/>
              <a:t>Docente UADE y UNLu</a:t>
            </a:r>
          </a:p>
          <a:p>
            <a:pPr lvl="1"/>
            <a:r>
              <a:rPr lang="es-AR" altLang="es-AR" dirty="0"/>
              <a:t>Pablo </a:t>
            </a:r>
            <a:r>
              <a:rPr lang="es-AR" altLang="es-AR" dirty="0" err="1"/>
              <a:t>Pandolfo</a:t>
            </a:r>
            <a:r>
              <a:rPr lang="es-AR" altLang="es-AR" dirty="0"/>
              <a:t> </a:t>
            </a:r>
          </a:p>
          <a:p>
            <a:pPr lvl="2">
              <a:spcBef>
                <a:spcPts val="0"/>
              </a:spcBef>
            </a:pPr>
            <a:r>
              <a:rPr lang="es-AR" altLang="es-AR" sz="1400" i="1" dirty="0"/>
              <a:t>Maestrando de la Maestría TIC de UADE. </a:t>
            </a:r>
          </a:p>
          <a:p>
            <a:pPr lvl="2">
              <a:spcBef>
                <a:spcPts val="0"/>
              </a:spcBef>
            </a:pPr>
            <a:r>
              <a:rPr lang="es-AR" altLang="es-AR" sz="1400" i="1" dirty="0"/>
              <a:t>Especialista en Diseño y Desarrollo en Sistemas Informáticos de Administración Financiera del Sector Público Nacional</a:t>
            </a:r>
          </a:p>
          <a:p>
            <a:pPr lvl="2">
              <a:spcBef>
                <a:spcPts val="0"/>
              </a:spcBef>
            </a:pPr>
            <a:r>
              <a:rPr lang="es-AR" altLang="es-AR" sz="1400" i="1" dirty="0"/>
              <a:t>Docente UNO </a:t>
            </a:r>
          </a:p>
          <a:p>
            <a:pPr lvl="1"/>
            <a:r>
              <a:rPr lang="es-AR" altLang="es-AR" dirty="0"/>
              <a:t>Viviana Chapetto</a:t>
            </a:r>
          </a:p>
          <a:p>
            <a:pPr lvl="2">
              <a:spcBef>
                <a:spcPts val="0"/>
              </a:spcBef>
            </a:pPr>
            <a:r>
              <a:rPr lang="es-AR" altLang="es-AR" sz="1400" i="1" dirty="0"/>
              <a:t>Docente UNLu</a:t>
            </a:r>
          </a:p>
          <a:p>
            <a:pPr eaLnBrk="1" hangingPunct="1"/>
            <a:endParaRPr lang="es-AR" altLang="es-A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Lectura de HTML x URL</a:t>
            </a:r>
          </a:p>
        </p:txBody>
      </p:sp>
      <p:sp>
        <p:nvSpPr>
          <p:cNvPr id="57347" name="2 Marcador de contenido"/>
          <p:cNvSpPr>
            <a:spLocks noGrp="1"/>
          </p:cNvSpPr>
          <p:nvPr>
            <p:ph idx="1"/>
          </p:nvPr>
        </p:nvSpPr>
        <p:spPr>
          <a:xfrm>
            <a:off x="467544" y="2204864"/>
            <a:ext cx="2701627" cy="2304256"/>
          </a:xfrm>
        </p:spPr>
        <p:txBody>
          <a:bodyPr/>
          <a:lstStyle/>
          <a:p>
            <a:r>
              <a:rPr lang="es-AR" dirty="0">
                <a:sym typeface="Wingdings" pitchFamily="2" charset="2"/>
              </a:rPr>
              <a:t>Lectura de código HTML procedente de </a:t>
            </a:r>
            <a:r>
              <a:rPr lang="es-AR" dirty="0"/>
              <a:t>Página Web:</a:t>
            </a:r>
          </a:p>
          <a:p>
            <a:pPr lvl="1"/>
            <a:r>
              <a:rPr lang="es-AR" dirty="0"/>
              <a:t>1. Indicar URL.</a:t>
            </a:r>
          </a:p>
          <a:p>
            <a:pPr lvl="1"/>
            <a:endParaRPr lang="es-AR" dirty="0"/>
          </a:p>
          <a:p>
            <a:pPr lvl="1">
              <a:buNone/>
            </a:pPr>
            <a:endParaRPr 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20</a:t>
            </a:fld>
            <a:endParaRPr lang="es-ES" altLang="es-AR" dirty="0"/>
          </a:p>
        </p:txBody>
      </p:sp>
      <p:pic>
        <p:nvPicPr>
          <p:cNvPr id="4" name="Imagen 3">
            <a:extLst>
              <a:ext uri="{FF2B5EF4-FFF2-40B4-BE49-F238E27FC236}">
                <a16:creationId xmlns:a16="http://schemas.microsoft.com/office/drawing/2014/main" id="{8F2BEF99-E6BE-48DC-97C4-DAE0A81FECA7}"/>
              </a:ext>
            </a:extLst>
          </p:cNvPr>
          <p:cNvPicPr>
            <a:picLocks noChangeAspect="1"/>
          </p:cNvPicPr>
          <p:nvPr/>
        </p:nvPicPr>
        <p:blipFill>
          <a:blip r:embed="rId3" cstate="print"/>
          <a:stretch>
            <a:fillRect/>
          </a:stretch>
        </p:blipFill>
        <p:spPr>
          <a:xfrm>
            <a:off x="3703758" y="2204864"/>
            <a:ext cx="4983042" cy="3743542"/>
          </a:xfrm>
          <a:prstGeom prst="rect">
            <a:avLst/>
          </a:prstGeom>
        </p:spPr>
      </p:pic>
      <p:sp>
        <p:nvSpPr>
          <p:cNvPr id="64515" name="Rectangle 3"/>
          <p:cNvSpPr>
            <a:spLocks noChangeArrowheads="1"/>
          </p:cNvSpPr>
          <p:nvPr/>
        </p:nvSpPr>
        <p:spPr bwMode="auto">
          <a:xfrm>
            <a:off x="3729024" y="3060173"/>
            <a:ext cx="2417762" cy="59690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Lectura de HTML x URL</a:t>
            </a:r>
          </a:p>
        </p:txBody>
      </p:sp>
      <p:sp>
        <p:nvSpPr>
          <p:cNvPr id="57347" name="2 Marcador de contenido"/>
          <p:cNvSpPr>
            <a:spLocks noGrp="1"/>
          </p:cNvSpPr>
          <p:nvPr>
            <p:ph idx="1"/>
          </p:nvPr>
        </p:nvSpPr>
        <p:spPr>
          <a:xfrm>
            <a:off x="467544" y="2204864"/>
            <a:ext cx="2701627" cy="2304256"/>
          </a:xfrm>
        </p:spPr>
        <p:txBody>
          <a:bodyPr/>
          <a:lstStyle/>
          <a:p>
            <a:r>
              <a:rPr lang="es-AR" dirty="0">
                <a:sym typeface="Wingdings" pitchFamily="2" charset="2"/>
              </a:rPr>
              <a:t>Lectura de código HTML procedente de </a:t>
            </a:r>
            <a:r>
              <a:rPr lang="es-AR" dirty="0"/>
              <a:t>Página Web:</a:t>
            </a:r>
          </a:p>
          <a:p>
            <a:pPr lvl="1"/>
            <a:r>
              <a:rPr lang="es-AR" dirty="0"/>
              <a:t>2. Seleccionar  URL a validar.</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21</a:t>
            </a:fld>
            <a:endParaRPr lang="es-ES" altLang="es-AR" dirty="0"/>
          </a:p>
        </p:txBody>
      </p:sp>
      <p:pic>
        <p:nvPicPr>
          <p:cNvPr id="5" name="Imagen 4">
            <a:extLst>
              <a:ext uri="{FF2B5EF4-FFF2-40B4-BE49-F238E27FC236}">
                <a16:creationId xmlns:a16="http://schemas.microsoft.com/office/drawing/2014/main" id="{EAC6D53F-E3B9-4909-910B-A0BEDEDF8DC5}"/>
              </a:ext>
            </a:extLst>
          </p:cNvPr>
          <p:cNvPicPr>
            <a:picLocks noChangeAspect="1"/>
          </p:cNvPicPr>
          <p:nvPr/>
        </p:nvPicPr>
        <p:blipFill>
          <a:blip r:embed="rId3" cstate="print"/>
          <a:stretch>
            <a:fillRect/>
          </a:stretch>
        </p:blipFill>
        <p:spPr>
          <a:xfrm>
            <a:off x="3630035" y="2204864"/>
            <a:ext cx="5056765" cy="3798927"/>
          </a:xfrm>
          <a:prstGeom prst="rect">
            <a:avLst/>
          </a:prstGeom>
        </p:spPr>
      </p:pic>
      <p:sp>
        <p:nvSpPr>
          <p:cNvPr id="64515" name="Rectangle 3"/>
          <p:cNvSpPr>
            <a:spLocks noChangeArrowheads="1"/>
          </p:cNvSpPr>
          <p:nvPr/>
        </p:nvSpPr>
        <p:spPr bwMode="auto">
          <a:xfrm>
            <a:off x="3646240" y="3107722"/>
            <a:ext cx="5040560" cy="72008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Lectura de HTML x URL</a:t>
            </a:r>
          </a:p>
        </p:txBody>
      </p:sp>
      <p:sp>
        <p:nvSpPr>
          <p:cNvPr id="57347" name="2 Marcador de contenido"/>
          <p:cNvSpPr>
            <a:spLocks noGrp="1"/>
          </p:cNvSpPr>
          <p:nvPr>
            <p:ph idx="1"/>
          </p:nvPr>
        </p:nvSpPr>
        <p:spPr>
          <a:xfrm>
            <a:off x="467544" y="2204864"/>
            <a:ext cx="2701627" cy="2304256"/>
          </a:xfrm>
        </p:spPr>
        <p:txBody>
          <a:bodyPr/>
          <a:lstStyle/>
          <a:p>
            <a:r>
              <a:rPr lang="es-AR" dirty="0">
                <a:sym typeface="Wingdings" pitchFamily="2" charset="2"/>
              </a:rPr>
              <a:t>Lectura de código HTML procedente de </a:t>
            </a:r>
            <a:r>
              <a:rPr lang="es-AR" dirty="0"/>
              <a:t>Página Web:</a:t>
            </a:r>
          </a:p>
          <a:p>
            <a:pPr lvl="1"/>
            <a:r>
              <a:rPr lang="es-AR" dirty="0"/>
              <a:t>3. Seleccionar  Principios a Verificar.</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22</a:t>
            </a:fld>
            <a:endParaRPr lang="es-ES" altLang="es-AR" dirty="0"/>
          </a:p>
        </p:txBody>
      </p:sp>
      <p:pic>
        <p:nvPicPr>
          <p:cNvPr id="3" name="Imagen 2">
            <a:extLst>
              <a:ext uri="{FF2B5EF4-FFF2-40B4-BE49-F238E27FC236}">
                <a16:creationId xmlns:a16="http://schemas.microsoft.com/office/drawing/2014/main" id="{AB3FA3F3-43A1-4A94-8A51-894BBB133D44}"/>
              </a:ext>
            </a:extLst>
          </p:cNvPr>
          <p:cNvPicPr>
            <a:picLocks noChangeAspect="1"/>
          </p:cNvPicPr>
          <p:nvPr/>
        </p:nvPicPr>
        <p:blipFill>
          <a:blip r:embed="rId3" cstate="print"/>
          <a:stretch>
            <a:fillRect/>
          </a:stretch>
        </p:blipFill>
        <p:spPr>
          <a:xfrm>
            <a:off x="3653182" y="2204864"/>
            <a:ext cx="5033618" cy="3781538"/>
          </a:xfrm>
          <a:prstGeom prst="rect">
            <a:avLst/>
          </a:prstGeom>
        </p:spPr>
      </p:pic>
      <p:sp>
        <p:nvSpPr>
          <p:cNvPr id="64515" name="Rectangle 3"/>
          <p:cNvSpPr>
            <a:spLocks noChangeArrowheads="1"/>
          </p:cNvSpPr>
          <p:nvPr/>
        </p:nvSpPr>
        <p:spPr bwMode="auto">
          <a:xfrm>
            <a:off x="3653182" y="3823455"/>
            <a:ext cx="1512168" cy="108012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Lectura de HTML x URL</a:t>
            </a:r>
          </a:p>
        </p:txBody>
      </p:sp>
      <p:sp>
        <p:nvSpPr>
          <p:cNvPr id="57347" name="2 Marcador de contenido"/>
          <p:cNvSpPr>
            <a:spLocks noGrp="1"/>
          </p:cNvSpPr>
          <p:nvPr>
            <p:ph idx="1"/>
          </p:nvPr>
        </p:nvSpPr>
        <p:spPr>
          <a:xfrm>
            <a:off x="467544" y="2204864"/>
            <a:ext cx="2701627" cy="2304256"/>
          </a:xfrm>
        </p:spPr>
        <p:txBody>
          <a:bodyPr/>
          <a:lstStyle/>
          <a:p>
            <a:r>
              <a:rPr lang="es-AR" dirty="0">
                <a:sym typeface="Wingdings" pitchFamily="2" charset="2"/>
              </a:rPr>
              <a:t>Lectura de código HTML procedente de </a:t>
            </a:r>
            <a:r>
              <a:rPr lang="es-AR" dirty="0"/>
              <a:t>Página Web:</a:t>
            </a:r>
          </a:p>
          <a:p>
            <a:pPr lvl="1"/>
            <a:r>
              <a:rPr lang="es-AR" dirty="0"/>
              <a:t>4. Clic en botón Validar.</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23</a:t>
            </a:fld>
            <a:endParaRPr lang="es-ES" altLang="es-AR" dirty="0"/>
          </a:p>
        </p:txBody>
      </p:sp>
      <p:pic>
        <p:nvPicPr>
          <p:cNvPr id="3" name="Imagen 2">
            <a:extLst>
              <a:ext uri="{FF2B5EF4-FFF2-40B4-BE49-F238E27FC236}">
                <a16:creationId xmlns:a16="http://schemas.microsoft.com/office/drawing/2014/main" id="{97F85E02-3DAF-4071-A7E3-AA3212AEB5E1}"/>
              </a:ext>
            </a:extLst>
          </p:cNvPr>
          <p:cNvPicPr>
            <a:picLocks noChangeAspect="1"/>
          </p:cNvPicPr>
          <p:nvPr/>
        </p:nvPicPr>
        <p:blipFill>
          <a:blip r:embed="rId3" cstate="print"/>
          <a:stretch>
            <a:fillRect/>
          </a:stretch>
        </p:blipFill>
        <p:spPr>
          <a:xfrm>
            <a:off x="3653182" y="2204864"/>
            <a:ext cx="5033618" cy="3781537"/>
          </a:xfrm>
          <a:prstGeom prst="rect">
            <a:avLst/>
          </a:prstGeom>
        </p:spPr>
      </p:pic>
      <p:sp>
        <p:nvSpPr>
          <p:cNvPr id="64515" name="Rectangle 3"/>
          <p:cNvSpPr>
            <a:spLocks noChangeArrowheads="1"/>
          </p:cNvSpPr>
          <p:nvPr/>
        </p:nvSpPr>
        <p:spPr bwMode="auto">
          <a:xfrm>
            <a:off x="5538185" y="4797152"/>
            <a:ext cx="1263611" cy="504056"/>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Lectura de HTML x Archivo</a:t>
            </a:r>
          </a:p>
        </p:txBody>
      </p:sp>
      <p:sp>
        <p:nvSpPr>
          <p:cNvPr id="57347" name="2 Marcador de contenido"/>
          <p:cNvSpPr>
            <a:spLocks noGrp="1"/>
          </p:cNvSpPr>
          <p:nvPr>
            <p:ph idx="1"/>
          </p:nvPr>
        </p:nvSpPr>
        <p:spPr>
          <a:xfrm>
            <a:off x="467544" y="2204864"/>
            <a:ext cx="2701627" cy="2304256"/>
          </a:xfrm>
        </p:spPr>
        <p:txBody>
          <a:bodyPr/>
          <a:lstStyle/>
          <a:p>
            <a:r>
              <a:rPr lang="es-AR" dirty="0">
                <a:sym typeface="Wingdings" pitchFamily="2" charset="2"/>
              </a:rPr>
              <a:t>Lectura de código HTML procedente de </a:t>
            </a:r>
            <a:r>
              <a:rPr lang="es-AR" dirty="0"/>
              <a:t>Archivo:</a:t>
            </a:r>
          </a:p>
          <a:p>
            <a:pPr lvl="1"/>
            <a:r>
              <a:rPr lang="es-AR" dirty="0"/>
              <a:t>1. Subir archivo local.</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24</a:t>
            </a:fld>
            <a:endParaRPr lang="es-ES" altLang="es-AR" dirty="0"/>
          </a:p>
        </p:txBody>
      </p:sp>
      <p:pic>
        <p:nvPicPr>
          <p:cNvPr id="4" name="Imagen 3">
            <a:extLst>
              <a:ext uri="{FF2B5EF4-FFF2-40B4-BE49-F238E27FC236}">
                <a16:creationId xmlns:a16="http://schemas.microsoft.com/office/drawing/2014/main" id="{1FBAE5DC-9FA5-4D79-9D05-10363AA3669C}"/>
              </a:ext>
            </a:extLst>
          </p:cNvPr>
          <p:cNvPicPr>
            <a:picLocks noChangeAspect="1"/>
          </p:cNvPicPr>
          <p:nvPr/>
        </p:nvPicPr>
        <p:blipFill>
          <a:blip r:embed="rId3" cstate="print"/>
          <a:stretch>
            <a:fillRect/>
          </a:stretch>
        </p:blipFill>
        <p:spPr>
          <a:xfrm>
            <a:off x="3608287" y="2204864"/>
            <a:ext cx="5046397" cy="3791137"/>
          </a:xfrm>
          <a:prstGeom prst="rect">
            <a:avLst/>
          </a:prstGeom>
        </p:spPr>
      </p:pic>
      <p:sp>
        <p:nvSpPr>
          <p:cNvPr id="64515" name="Rectangle 3"/>
          <p:cNvSpPr>
            <a:spLocks noChangeArrowheads="1"/>
          </p:cNvSpPr>
          <p:nvPr/>
        </p:nvSpPr>
        <p:spPr bwMode="auto">
          <a:xfrm>
            <a:off x="3621314" y="3093775"/>
            <a:ext cx="5040560" cy="72008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Lectura de HTML x Código</a:t>
            </a:r>
          </a:p>
        </p:txBody>
      </p:sp>
      <p:sp>
        <p:nvSpPr>
          <p:cNvPr id="57347" name="2 Marcador de contenido"/>
          <p:cNvSpPr>
            <a:spLocks noGrp="1"/>
          </p:cNvSpPr>
          <p:nvPr>
            <p:ph idx="1"/>
          </p:nvPr>
        </p:nvSpPr>
        <p:spPr>
          <a:xfrm>
            <a:off x="467544" y="2204864"/>
            <a:ext cx="2701627" cy="2304256"/>
          </a:xfrm>
        </p:spPr>
        <p:txBody>
          <a:bodyPr/>
          <a:lstStyle/>
          <a:p>
            <a:r>
              <a:rPr lang="es-AR" dirty="0">
                <a:sym typeface="Wingdings" pitchFamily="2" charset="2"/>
              </a:rPr>
              <a:t>Lectura de código HTML procedente de </a:t>
            </a:r>
            <a:r>
              <a:rPr lang="es-AR" dirty="0"/>
              <a:t>Código:</a:t>
            </a:r>
          </a:p>
          <a:p>
            <a:pPr lvl="1"/>
            <a:r>
              <a:rPr lang="es-AR" dirty="0"/>
              <a:t>1. Copiar y pegar código HTML.</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25</a:t>
            </a:fld>
            <a:endParaRPr lang="es-ES" altLang="es-AR" dirty="0"/>
          </a:p>
        </p:txBody>
      </p:sp>
      <p:pic>
        <p:nvPicPr>
          <p:cNvPr id="4" name="Imagen 3">
            <a:extLst>
              <a:ext uri="{FF2B5EF4-FFF2-40B4-BE49-F238E27FC236}">
                <a16:creationId xmlns:a16="http://schemas.microsoft.com/office/drawing/2014/main" id="{83F84185-62BD-4073-9630-02CA6878D441}"/>
              </a:ext>
            </a:extLst>
          </p:cNvPr>
          <p:cNvPicPr>
            <a:picLocks noChangeAspect="1"/>
          </p:cNvPicPr>
          <p:nvPr/>
        </p:nvPicPr>
        <p:blipFill>
          <a:blip r:embed="rId3" cstate="print"/>
          <a:stretch>
            <a:fillRect/>
          </a:stretch>
        </p:blipFill>
        <p:spPr>
          <a:xfrm>
            <a:off x="3589636" y="2204864"/>
            <a:ext cx="5037596" cy="3784526"/>
          </a:xfrm>
          <a:prstGeom prst="rect">
            <a:avLst/>
          </a:prstGeom>
        </p:spPr>
      </p:pic>
      <p:sp>
        <p:nvSpPr>
          <p:cNvPr id="64515" name="Rectangle 3"/>
          <p:cNvSpPr>
            <a:spLocks noChangeArrowheads="1"/>
          </p:cNvSpPr>
          <p:nvPr/>
        </p:nvSpPr>
        <p:spPr bwMode="auto">
          <a:xfrm>
            <a:off x="3613133" y="3068960"/>
            <a:ext cx="5040560" cy="72008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922114"/>
          </a:xfrm>
        </p:spPr>
        <p:txBody>
          <a:bodyPr/>
          <a:lstStyle/>
          <a:p>
            <a:pPr algn="ctr"/>
            <a:r>
              <a:rPr lang="es-AR" altLang="es-AR" b="1" dirty="0"/>
              <a:t>ARWeb - Información de Análisis de AW</a:t>
            </a:r>
          </a:p>
        </p:txBody>
      </p:sp>
      <p:sp>
        <p:nvSpPr>
          <p:cNvPr id="57347" name="2 Marcador de contenido"/>
          <p:cNvSpPr>
            <a:spLocks noGrp="1"/>
          </p:cNvSpPr>
          <p:nvPr>
            <p:ph idx="1"/>
          </p:nvPr>
        </p:nvSpPr>
        <p:spPr>
          <a:xfrm>
            <a:off x="395536" y="2132856"/>
            <a:ext cx="2952328" cy="3888432"/>
          </a:xfrm>
        </p:spPr>
        <p:txBody>
          <a:bodyPr/>
          <a:lstStyle/>
          <a:p>
            <a:r>
              <a:rPr lang="es-AR" dirty="0">
                <a:sym typeface="Wingdings" pitchFamily="2" charset="2"/>
              </a:rPr>
              <a:t>Datos del análisis:</a:t>
            </a:r>
          </a:p>
          <a:p>
            <a:pPr lvl="1"/>
            <a:r>
              <a:rPr lang="es-AR" dirty="0">
                <a:sym typeface="Wingdings" pitchFamily="2" charset="2"/>
              </a:rPr>
              <a:t>Fecha/Hora</a:t>
            </a:r>
          </a:p>
          <a:p>
            <a:pPr lvl="1"/>
            <a:r>
              <a:rPr lang="es-AR" dirty="0">
                <a:sym typeface="Wingdings" pitchFamily="2" charset="2"/>
              </a:rPr>
              <a:t>Pautas</a:t>
            </a:r>
          </a:p>
          <a:p>
            <a:pPr lvl="1"/>
            <a:r>
              <a:rPr lang="es-AR" dirty="0">
                <a:sym typeface="Wingdings" pitchFamily="2" charset="2"/>
              </a:rPr>
              <a:t>Principios</a:t>
            </a:r>
          </a:p>
          <a:p>
            <a:pPr lvl="1"/>
            <a:r>
              <a:rPr lang="es-AR" dirty="0">
                <a:sym typeface="Wingdings" pitchFamily="2" charset="2"/>
              </a:rPr>
              <a:t>Nivel</a:t>
            </a:r>
          </a:p>
          <a:p>
            <a:pPr lvl="1"/>
            <a:r>
              <a:rPr lang="es-AR" dirty="0">
                <a:sym typeface="Wingdings" pitchFamily="2" charset="2"/>
              </a:rPr>
              <a:t>Tecnologías</a:t>
            </a:r>
          </a:p>
          <a:p>
            <a:pPr lvl="1"/>
            <a:r>
              <a:rPr lang="es-AR" dirty="0">
                <a:sym typeface="Wingdings" pitchFamily="2" charset="2"/>
              </a:rPr>
              <a:t>Cantidades</a:t>
            </a:r>
          </a:p>
          <a:p>
            <a:pPr lvl="2"/>
            <a:r>
              <a:rPr lang="es-AR" dirty="0">
                <a:sym typeface="Wingdings" pitchFamily="2" charset="2"/>
              </a:rPr>
              <a:t>Problemas</a:t>
            </a:r>
          </a:p>
          <a:p>
            <a:pPr lvl="2"/>
            <a:r>
              <a:rPr lang="es-AR" dirty="0">
                <a:sym typeface="Wingdings" pitchFamily="2" charset="2"/>
              </a:rPr>
              <a:t>Advertencias</a:t>
            </a:r>
          </a:p>
          <a:p>
            <a:pPr lvl="2"/>
            <a:r>
              <a:rPr lang="es-AR" dirty="0">
                <a:sym typeface="Wingdings" pitchFamily="2" charset="2"/>
              </a:rPr>
              <a:t>No Verificados</a:t>
            </a:r>
            <a:endParaRPr 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26</a:t>
            </a:fld>
            <a:endParaRPr lang="es-ES" altLang="es-AR" dirty="0"/>
          </a:p>
        </p:txBody>
      </p:sp>
      <p:pic>
        <p:nvPicPr>
          <p:cNvPr id="3" name="Imagen 2">
            <a:extLst>
              <a:ext uri="{FF2B5EF4-FFF2-40B4-BE49-F238E27FC236}">
                <a16:creationId xmlns:a16="http://schemas.microsoft.com/office/drawing/2014/main" id="{0EFEA90C-5797-496E-B095-0125FD2DDBF6}"/>
              </a:ext>
            </a:extLst>
          </p:cNvPr>
          <p:cNvPicPr>
            <a:picLocks noChangeAspect="1"/>
          </p:cNvPicPr>
          <p:nvPr/>
        </p:nvPicPr>
        <p:blipFill>
          <a:blip r:embed="rId3" cstate="print"/>
          <a:stretch>
            <a:fillRect/>
          </a:stretch>
        </p:blipFill>
        <p:spPr>
          <a:xfrm>
            <a:off x="3646240" y="2132856"/>
            <a:ext cx="5040560" cy="3786752"/>
          </a:xfrm>
          <a:prstGeom prst="rect">
            <a:avLst/>
          </a:prstGeom>
        </p:spPr>
      </p:pic>
      <p:sp>
        <p:nvSpPr>
          <p:cNvPr id="64515" name="Rectangle 3"/>
          <p:cNvSpPr>
            <a:spLocks noChangeArrowheads="1"/>
          </p:cNvSpPr>
          <p:nvPr/>
        </p:nvSpPr>
        <p:spPr bwMode="auto">
          <a:xfrm>
            <a:off x="3646240" y="2658080"/>
            <a:ext cx="5040560" cy="1512168"/>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922114"/>
          </a:xfrm>
        </p:spPr>
        <p:txBody>
          <a:bodyPr/>
          <a:lstStyle/>
          <a:p>
            <a:pPr algn="ctr"/>
            <a:r>
              <a:rPr lang="es-AR" altLang="es-AR" b="1" dirty="0"/>
              <a:t>ARWeb - Información de Análisis de AW</a:t>
            </a:r>
          </a:p>
        </p:txBody>
      </p:sp>
      <p:sp>
        <p:nvSpPr>
          <p:cNvPr id="57347" name="2 Marcador de contenido"/>
          <p:cNvSpPr>
            <a:spLocks noGrp="1"/>
          </p:cNvSpPr>
          <p:nvPr>
            <p:ph idx="1"/>
          </p:nvPr>
        </p:nvSpPr>
        <p:spPr>
          <a:xfrm>
            <a:off x="395536" y="2204864"/>
            <a:ext cx="2952328" cy="3888432"/>
          </a:xfrm>
        </p:spPr>
        <p:txBody>
          <a:bodyPr/>
          <a:lstStyle/>
          <a:p>
            <a:r>
              <a:rPr lang="es-AR" dirty="0">
                <a:sym typeface="Wingdings" pitchFamily="2" charset="2"/>
              </a:rPr>
              <a:t>Puntos= Para Nivel A, hay 25 criterios de conformidad.</a:t>
            </a:r>
          </a:p>
          <a:p>
            <a:endParaRPr lang="es-AR" dirty="0">
              <a:sym typeface="Wingdings" pitchFamily="2" charset="2"/>
            </a:endParaRPr>
          </a:p>
          <a:p>
            <a:r>
              <a:rPr lang="es-AR" dirty="0">
                <a:sym typeface="Wingdings" pitchFamily="2" charset="2"/>
              </a:rPr>
              <a:t>Si todas las técnicas suficientes de un criterio dan OK  suma 4 puntos.</a:t>
            </a:r>
          </a:p>
          <a:p>
            <a:r>
              <a:rPr lang="es-AR" dirty="0">
                <a:sym typeface="Wingdings" pitchFamily="2" charset="2"/>
              </a:rPr>
              <a:t>Un sitio es accesible si la cantidad de puntos es MAYOR O IGUAL a 50.</a:t>
            </a:r>
            <a:endParaRPr 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27</a:t>
            </a:fld>
            <a:endParaRPr lang="es-ES" altLang="es-AR" dirty="0"/>
          </a:p>
        </p:txBody>
      </p:sp>
      <p:pic>
        <p:nvPicPr>
          <p:cNvPr id="3" name="Imagen 2">
            <a:extLst>
              <a:ext uri="{FF2B5EF4-FFF2-40B4-BE49-F238E27FC236}">
                <a16:creationId xmlns:a16="http://schemas.microsoft.com/office/drawing/2014/main" id="{7C0183EE-6989-4408-A045-20883156FDFA}"/>
              </a:ext>
            </a:extLst>
          </p:cNvPr>
          <p:cNvPicPr>
            <a:picLocks noChangeAspect="1"/>
          </p:cNvPicPr>
          <p:nvPr/>
        </p:nvPicPr>
        <p:blipFill>
          <a:blip r:embed="rId3" cstate="print"/>
          <a:stretch>
            <a:fillRect/>
          </a:stretch>
        </p:blipFill>
        <p:spPr>
          <a:xfrm>
            <a:off x="3646240" y="2204864"/>
            <a:ext cx="5040560" cy="3786752"/>
          </a:xfrm>
          <a:prstGeom prst="rect">
            <a:avLst/>
          </a:prstGeom>
        </p:spPr>
      </p:pic>
      <p:sp>
        <p:nvSpPr>
          <p:cNvPr id="64515" name="Rectangle 3"/>
          <p:cNvSpPr>
            <a:spLocks noChangeArrowheads="1"/>
          </p:cNvSpPr>
          <p:nvPr/>
        </p:nvSpPr>
        <p:spPr bwMode="auto">
          <a:xfrm>
            <a:off x="3657937" y="3594184"/>
            <a:ext cx="2426231" cy="576064"/>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Resultados Generales</a:t>
            </a:r>
          </a:p>
        </p:txBody>
      </p:sp>
      <p:sp>
        <p:nvSpPr>
          <p:cNvPr id="57347" name="2 Marcador de contenido"/>
          <p:cNvSpPr>
            <a:spLocks noGrp="1"/>
          </p:cNvSpPr>
          <p:nvPr>
            <p:ph idx="1"/>
          </p:nvPr>
        </p:nvSpPr>
        <p:spPr>
          <a:xfrm>
            <a:off x="395536" y="1700808"/>
            <a:ext cx="2952328" cy="4608512"/>
          </a:xfrm>
        </p:spPr>
        <p:txBody>
          <a:bodyPr/>
          <a:lstStyle/>
          <a:p>
            <a:pPr>
              <a:buNone/>
            </a:pPr>
            <a:r>
              <a:rPr lang="es-AR" dirty="0">
                <a:sym typeface="Wingdings" pitchFamily="2" charset="2"/>
              </a:rPr>
              <a:t>Principios</a:t>
            </a:r>
          </a:p>
          <a:p>
            <a:pPr>
              <a:buNone/>
            </a:pPr>
            <a:endParaRPr lang="es-AR" dirty="0">
              <a:sym typeface="Wingdings" pitchFamily="2" charset="2"/>
            </a:endParaRPr>
          </a:p>
          <a:p>
            <a:pPr>
              <a:buNone/>
            </a:pPr>
            <a:r>
              <a:rPr lang="es-AR" dirty="0">
                <a:sym typeface="Wingdings" pitchFamily="2" charset="2"/>
              </a:rPr>
              <a:t>Pautas</a:t>
            </a:r>
          </a:p>
          <a:p>
            <a:pPr>
              <a:buNone/>
            </a:pPr>
            <a:endParaRPr lang="es-AR" dirty="0">
              <a:sym typeface="Wingdings" pitchFamily="2" charset="2"/>
            </a:endParaRPr>
          </a:p>
          <a:p>
            <a:pPr>
              <a:buNone/>
            </a:pPr>
            <a:r>
              <a:rPr lang="es-AR" dirty="0">
                <a:sym typeface="Wingdings" pitchFamily="2" charset="2"/>
              </a:rPr>
              <a:t>Criterios (nivel)</a:t>
            </a:r>
          </a:p>
          <a:p>
            <a:pPr>
              <a:buNone/>
            </a:pPr>
            <a:endParaRPr lang="es-AR" dirty="0">
              <a:sym typeface="Wingdings" pitchFamily="2" charset="2"/>
            </a:endParaRPr>
          </a:p>
          <a:p>
            <a:pPr>
              <a:buNone/>
            </a:pPr>
            <a:r>
              <a:rPr lang="es-AR" dirty="0">
                <a:sym typeface="Wingdings" pitchFamily="2" charset="2"/>
              </a:rPr>
              <a:t>Técnicas (S, R)</a:t>
            </a:r>
          </a:p>
          <a:p>
            <a:pPr>
              <a:buNone/>
            </a:pPr>
            <a:endParaRPr lang="es-AR" dirty="0">
              <a:sym typeface="Wingdings" pitchFamily="2" charset="2"/>
            </a:endParaRPr>
          </a:p>
          <a:p>
            <a:pPr>
              <a:buNone/>
            </a:pPr>
            <a:r>
              <a:rPr lang="es-AR" dirty="0">
                <a:sym typeface="Wingdings" pitchFamily="2" charset="2"/>
              </a:rPr>
              <a:t>Verificaciones (Tipología, Resultado, Incidencias, </a:t>
            </a:r>
          </a:p>
          <a:p>
            <a:pPr>
              <a:buNone/>
            </a:pPr>
            <a:r>
              <a:rPr lang="es-AR" dirty="0">
                <a:sym typeface="Wingdings" pitchFamily="2" charset="2"/>
              </a:rPr>
              <a:t>     Nro. línea del HTML)</a:t>
            </a:r>
          </a:p>
          <a:p>
            <a:endParaRPr lang="es-AR" dirty="0">
              <a:sym typeface="Wingdings" pitchFamily="2" charset="2"/>
            </a:endParaRPr>
          </a:p>
          <a:p>
            <a:pPr>
              <a:buNone/>
            </a:pPr>
            <a:endParaRPr 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28</a:t>
            </a:fld>
            <a:endParaRPr lang="es-ES" altLang="es-AR" dirty="0"/>
          </a:p>
        </p:txBody>
      </p:sp>
      <p:sp>
        <p:nvSpPr>
          <p:cNvPr id="7" name="6 Flecha abajo"/>
          <p:cNvSpPr/>
          <p:nvPr/>
        </p:nvSpPr>
        <p:spPr>
          <a:xfrm>
            <a:off x="827584" y="2852936"/>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Flecha abajo"/>
          <p:cNvSpPr/>
          <p:nvPr/>
        </p:nvSpPr>
        <p:spPr>
          <a:xfrm>
            <a:off x="827584" y="2132856"/>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Flecha abajo"/>
          <p:cNvSpPr/>
          <p:nvPr/>
        </p:nvSpPr>
        <p:spPr>
          <a:xfrm>
            <a:off x="827584" y="3645024"/>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9 Flecha abajo"/>
          <p:cNvSpPr/>
          <p:nvPr/>
        </p:nvSpPr>
        <p:spPr>
          <a:xfrm>
            <a:off x="827584" y="4365104"/>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3" name="Imagen 2">
            <a:extLst>
              <a:ext uri="{FF2B5EF4-FFF2-40B4-BE49-F238E27FC236}">
                <a16:creationId xmlns:a16="http://schemas.microsoft.com/office/drawing/2014/main" id="{70C2CB5A-F7F4-42F5-88CE-EBD04FD4E6F0}"/>
              </a:ext>
            </a:extLst>
          </p:cNvPr>
          <p:cNvPicPr>
            <a:picLocks noChangeAspect="1"/>
          </p:cNvPicPr>
          <p:nvPr/>
        </p:nvPicPr>
        <p:blipFill>
          <a:blip r:embed="rId3" cstate="print"/>
          <a:stretch>
            <a:fillRect/>
          </a:stretch>
        </p:blipFill>
        <p:spPr>
          <a:xfrm>
            <a:off x="3627218" y="2132856"/>
            <a:ext cx="5040560" cy="3786753"/>
          </a:xfrm>
          <a:prstGeom prst="rect">
            <a:avLst/>
          </a:prstGeom>
        </p:spPr>
      </p:pic>
      <p:sp>
        <p:nvSpPr>
          <p:cNvPr id="64515" name="Rectangle 3"/>
          <p:cNvSpPr>
            <a:spLocks noChangeArrowheads="1"/>
          </p:cNvSpPr>
          <p:nvPr/>
        </p:nvSpPr>
        <p:spPr bwMode="auto">
          <a:xfrm>
            <a:off x="3627218" y="4156419"/>
            <a:ext cx="5040560" cy="180020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29</a:t>
            </a:fld>
            <a:endParaRPr lang="es-ES" altLang="es-AR" dirty="0"/>
          </a:p>
        </p:txBody>
      </p:sp>
      <p:graphicFrame>
        <p:nvGraphicFramePr>
          <p:cNvPr id="13" name="12 Tabla"/>
          <p:cNvGraphicFramePr>
            <a:graphicFrameLocks noGrp="1"/>
          </p:cNvGraphicFramePr>
          <p:nvPr/>
        </p:nvGraphicFramePr>
        <p:xfrm>
          <a:off x="72008" y="96728"/>
          <a:ext cx="7092280" cy="6644640"/>
        </p:xfrm>
        <a:graphic>
          <a:graphicData uri="http://schemas.openxmlformats.org/drawingml/2006/table">
            <a:tbl>
              <a:tblPr firstRow="1" bandRow="1">
                <a:tableStyleId>{5C22544A-7EE6-4342-B048-85BDC9FD1C3A}</a:tableStyleId>
              </a:tblPr>
              <a:tblGrid>
                <a:gridCol w="1176091">
                  <a:extLst>
                    <a:ext uri="{9D8B030D-6E8A-4147-A177-3AD203B41FA5}">
                      <a16:colId xmlns:a16="http://schemas.microsoft.com/office/drawing/2014/main" val="20000"/>
                    </a:ext>
                  </a:extLst>
                </a:gridCol>
                <a:gridCol w="741166">
                  <a:extLst>
                    <a:ext uri="{9D8B030D-6E8A-4147-A177-3AD203B41FA5}">
                      <a16:colId xmlns:a16="http://schemas.microsoft.com/office/drawing/2014/main" val="20001"/>
                    </a:ext>
                  </a:extLst>
                </a:gridCol>
                <a:gridCol w="816099">
                  <a:extLst>
                    <a:ext uri="{9D8B030D-6E8A-4147-A177-3AD203B41FA5}">
                      <a16:colId xmlns:a16="http://schemas.microsoft.com/office/drawing/2014/main" val="20002"/>
                    </a:ext>
                  </a:extLst>
                </a:gridCol>
                <a:gridCol w="897709">
                  <a:extLst>
                    <a:ext uri="{9D8B030D-6E8A-4147-A177-3AD203B41FA5}">
                      <a16:colId xmlns:a16="http://schemas.microsoft.com/office/drawing/2014/main" val="20003"/>
                    </a:ext>
                  </a:extLst>
                </a:gridCol>
                <a:gridCol w="1224149">
                  <a:extLst>
                    <a:ext uri="{9D8B030D-6E8A-4147-A177-3AD203B41FA5}">
                      <a16:colId xmlns:a16="http://schemas.microsoft.com/office/drawing/2014/main" val="20004"/>
                    </a:ext>
                  </a:extLst>
                </a:gridCol>
                <a:gridCol w="2237066">
                  <a:extLst>
                    <a:ext uri="{9D8B030D-6E8A-4147-A177-3AD203B41FA5}">
                      <a16:colId xmlns:a16="http://schemas.microsoft.com/office/drawing/2014/main" val="20005"/>
                    </a:ext>
                  </a:extLst>
                </a:gridCol>
              </a:tblGrid>
              <a:tr h="225826">
                <a:tc>
                  <a:txBody>
                    <a:bodyPr/>
                    <a:lstStyle/>
                    <a:p>
                      <a:pPr algn="ctr"/>
                      <a:r>
                        <a:rPr lang="es-AR" sz="1000" dirty="0">
                          <a:solidFill>
                            <a:schemeClr val="tx1"/>
                          </a:solidFill>
                        </a:rPr>
                        <a:t>Principios</a:t>
                      </a:r>
                    </a:p>
                  </a:txBody>
                  <a:tcPr/>
                </a:tc>
                <a:tc>
                  <a:txBody>
                    <a:bodyPr/>
                    <a:lstStyle/>
                    <a:p>
                      <a:pPr algn="ctr"/>
                      <a:r>
                        <a:rPr lang="es-AR" sz="1000" dirty="0">
                          <a:solidFill>
                            <a:schemeClr val="tx1"/>
                          </a:solidFill>
                        </a:rPr>
                        <a:t>Pautas</a:t>
                      </a:r>
                    </a:p>
                  </a:txBody>
                  <a:tcPr/>
                </a:tc>
                <a:tc>
                  <a:txBody>
                    <a:bodyPr/>
                    <a:lstStyle/>
                    <a:p>
                      <a:pPr algn="ctr"/>
                      <a:r>
                        <a:rPr lang="es-AR" sz="1000" dirty="0">
                          <a:solidFill>
                            <a:schemeClr val="tx1"/>
                          </a:solidFill>
                        </a:rPr>
                        <a:t>Criterios</a:t>
                      </a:r>
                    </a:p>
                  </a:txBody>
                  <a:tcPr/>
                </a:tc>
                <a:tc>
                  <a:txBody>
                    <a:bodyPr/>
                    <a:lstStyle/>
                    <a:p>
                      <a:pPr algn="ctr"/>
                      <a:r>
                        <a:rPr lang="es-AR" sz="1000" dirty="0">
                          <a:solidFill>
                            <a:schemeClr val="tx1"/>
                          </a:solidFill>
                        </a:rPr>
                        <a:t>Técnicas</a:t>
                      </a:r>
                    </a:p>
                  </a:txBody>
                  <a:tcPr/>
                </a:tc>
                <a:tc>
                  <a:txBody>
                    <a:bodyPr/>
                    <a:lstStyle/>
                    <a:p>
                      <a:pPr algn="ctr"/>
                      <a:r>
                        <a:rPr lang="es-AR" sz="1000" dirty="0">
                          <a:solidFill>
                            <a:schemeClr val="tx1"/>
                          </a:solidFill>
                        </a:rPr>
                        <a:t>Verificaciones</a:t>
                      </a:r>
                    </a:p>
                  </a:txBody>
                  <a:tcPr/>
                </a:tc>
                <a:tc>
                  <a:txBody>
                    <a:bodyPr/>
                    <a:lstStyle/>
                    <a:p>
                      <a:pPr algn="ctr"/>
                      <a:r>
                        <a:rPr lang="es-AR" sz="1000" dirty="0">
                          <a:solidFill>
                            <a:schemeClr val="tx1"/>
                          </a:solidFill>
                        </a:rPr>
                        <a:t>Resultados</a:t>
                      </a:r>
                    </a:p>
                  </a:txBody>
                  <a:tcPr/>
                </a:tc>
                <a:extLst>
                  <a:ext uri="{0D108BD9-81ED-4DB2-BD59-A6C34878D82A}">
                    <a16:rowId xmlns:a16="http://schemas.microsoft.com/office/drawing/2014/main" val="10000"/>
                  </a:ext>
                </a:extLst>
              </a:tr>
              <a:tr h="228710">
                <a:tc rowSpan="9">
                  <a:txBody>
                    <a:bodyPr/>
                    <a:lstStyle/>
                    <a:p>
                      <a:pPr algn="ctr"/>
                      <a:r>
                        <a:rPr lang="es-AR" sz="1000" dirty="0"/>
                        <a:t>1</a:t>
                      </a:r>
                    </a:p>
                  </a:txBody>
                  <a:tcPr/>
                </a:tc>
                <a:tc>
                  <a:txBody>
                    <a:bodyPr/>
                    <a:lstStyle/>
                    <a:p>
                      <a:pPr algn="ctr"/>
                      <a:r>
                        <a:rPr lang="es-AR" sz="1000" dirty="0"/>
                        <a:t>1.1</a:t>
                      </a:r>
                    </a:p>
                  </a:txBody>
                  <a:tcPr/>
                </a:tc>
                <a:tc>
                  <a:txBody>
                    <a:bodyPr/>
                    <a:lstStyle/>
                    <a:p>
                      <a:pPr algn="ctr"/>
                      <a:r>
                        <a:rPr lang="es-AR" sz="1000" dirty="0"/>
                        <a:t>1.1.1</a:t>
                      </a:r>
                    </a:p>
                  </a:txBody>
                  <a:tcPr/>
                </a:tc>
                <a:tc>
                  <a:txBody>
                    <a:bodyPr/>
                    <a:lstStyle/>
                    <a:p>
                      <a:pPr algn="r"/>
                      <a:r>
                        <a:rPr lang="es-AR" sz="1000" dirty="0"/>
                        <a:t>27</a:t>
                      </a:r>
                    </a:p>
                  </a:txBody>
                  <a:tcPr/>
                </a:tc>
                <a:tc>
                  <a:txBody>
                    <a:bodyPr/>
                    <a:lstStyle/>
                    <a:p>
                      <a:pPr algn="r"/>
                      <a:r>
                        <a:rPr lang="es-AR" sz="1000" dirty="0"/>
                        <a:t>54</a:t>
                      </a:r>
                    </a:p>
                  </a:txBody>
                  <a:tcPr/>
                </a:tc>
                <a:tc>
                  <a:txBody>
                    <a:bodyPr/>
                    <a:lstStyle/>
                    <a:p>
                      <a:r>
                        <a:rPr lang="es-AR" sz="1000" dirty="0"/>
                        <a:t>OK</a:t>
                      </a:r>
                    </a:p>
                  </a:txBody>
                  <a:tcPr/>
                </a:tc>
                <a:extLst>
                  <a:ext uri="{0D108BD9-81ED-4DB2-BD59-A6C34878D82A}">
                    <a16:rowId xmlns:a16="http://schemas.microsoft.com/office/drawing/2014/main" val="10001"/>
                  </a:ext>
                </a:extLst>
              </a:tr>
              <a:tr h="225826">
                <a:tc vMerge="1">
                  <a:txBody>
                    <a:bodyPr/>
                    <a:lstStyle/>
                    <a:p>
                      <a:endParaRPr lang="es-AR" sz="1000" dirty="0"/>
                    </a:p>
                  </a:txBody>
                  <a:tcPr/>
                </a:tc>
                <a:tc rowSpan="3">
                  <a:txBody>
                    <a:bodyPr/>
                    <a:lstStyle/>
                    <a:p>
                      <a:pPr algn="ctr"/>
                      <a:r>
                        <a:rPr lang="es-AR" sz="1000" dirty="0"/>
                        <a:t>1.2</a:t>
                      </a:r>
                    </a:p>
                  </a:txBody>
                  <a:tcPr/>
                </a:tc>
                <a:tc>
                  <a:txBody>
                    <a:bodyPr/>
                    <a:lstStyle/>
                    <a:p>
                      <a:pPr algn="ctr"/>
                      <a:r>
                        <a:rPr lang="es-AR" sz="1000" dirty="0"/>
                        <a:t>1.2.1</a:t>
                      </a:r>
                    </a:p>
                  </a:txBody>
                  <a:tcPr/>
                </a:tc>
                <a:tc>
                  <a:txBody>
                    <a:bodyPr/>
                    <a:lstStyle/>
                    <a:p>
                      <a:pPr algn="r"/>
                      <a:r>
                        <a:rPr lang="es-AR" sz="1000" dirty="0"/>
                        <a:t>4</a:t>
                      </a:r>
                    </a:p>
                  </a:txBody>
                  <a:tcPr/>
                </a:tc>
                <a:tc>
                  <a:txBody>
                    <a:bodyPr/>
                    <a:lstStyle/>
                    <a:p>
                      <a:pPr algn="r"/>
                      <a:r>
                        <a:rPr lang="es-AR" sz="1000" dirty="0"/>
                        <a:t>4</a:t>
                      </a:r>
                    </a:p>
                  </a:txBody>
                  <a:tcPr/>
                </a:tc>
                <a:tc>
                  <a:txBody>
                    <a:bodyPr/>
                    <a:lstStyle/>
                    <a:p>
                      <a:r>
                        <a:rPr lang="es-AR" sz="1000" dirty="0"/>
                        <a:t>OK</a:t>
                      </a:r>
                    </a:p>
                  </a:txBody>
                  <a:tcPr/>
                </a:tc>
                <a:extLst>
                  <a:ext uri="{0D108BD9-81ED-4DB2-BD59-A6C34878D82A}">
                    <a16:rowId xmlns:a16="http://schemas.microsoft.com/office/drawing/2014/main" val="10002"/>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1.2.2</a:t>
                      </a:r>
                    </a:p>
                  </a:txBody>
                  <a:tcPr/>
                </a:tc>
                <a:tc>
                  <a:txBody>
                    <a:bodyPr/>
                    <a:lstStyle/>
                    <a:p>
                      <a:pPr algn="r"/>
                      <a:r>
                        <a:rPr lang="es-AR" sz="1000" dirty="0"/>
                        <a:t>3</a:t>
                      </a:r>
                    </a:p>
                  </a:txBody>
                  <a:tcPr/>
                </a:tc>
                <a:tc>
                  <a:txBody>
                    <a:bodyPr/>
                    <a:lstStyle/>
                    <a:p>
                      <a:pPr algn="r"/>
                      <a:r>
                        <a:rPr lang="es-AR" sz="1000" dirty="0"/>
                        <a:t>3</a:t>
                      </a:r>
                    </a:p>
                  </a:txBody>
                  <a:tcPr/>
                </a:tc>
                <a:tc>
                  <a:txBody>
                    <a:bodyPr/>
                    <a:lstStyle/>
                    <a:p>
                      <a:r>
                        <a:rPr lang="es-AR" sz="1000" dirty="0"/>
                        <a:t>OK</a:t>
                      </a:r>
                    </a:p>
                  </a:txBody>
                  <a:tcPr/>
                </a:tc>
                <a:extLst>
                  <a:ext uri="{0D108BD9-81ED-4DB2-BD59-A6C34878D82A}">
                    <a16:rowId xmlns:a16="http://schemas.microsoft.com/office/drawing/2014/main" val="10003"/>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1.2.3</a:t>
                      </a:r>
                    </a:p>
                  </a:txBody>
                  <a:tcPr/>
                </a:tc>
                <a:tc>
                  <a:txBody>
                    <a:bodyPr/>
                    <a:lstStyle/>
                    <a:p>
                      <a:pPr algn="r"/>
                      <a:r>
                        <a:rPr lang="es-AR" sz="1000" dirty="0"/>
                        <a:t>6</a:t>
                      </a:r>
                    </a:p>
                  </a:txBody>
                  <a:tcPr/>
                </a:tc>
                <a:tc>
                  <a:txBody>
                    <a:bodyPr/>
                    <a:lstStyle/>
                    <a:p>
                      <a:pPr algn="r"/>
                      <a:r>
                        <a:rPr lang="es-AR" sz="1000" dirty="0"/>
                        <a:t>7</a:t>
                      </a:r>
                    </a:p>
                  </a:txBody>
                  <a:tcPr/>
                </a:tc>
                <a:tc>
                  <a:txBody>
                    <a:bodyPr/>
                    <a:lstStyle/>
                    <a:p>
                      <a:r>
                        <a:rPr lang="es-AR" sz="1000" dirty="0"/>
                        <a:t>OK</a:t>
                      </a:r>
                    </a:p>
                  </a:txBody>
                  <a:tcPr/>
                </a:tc>
                <a:extLst>
                  <a:ext uri="{0D108BD9-81ED-4DB2-BD59-A6C34878D82A}">
                    <a16:rowId xmlns:a16="http://schemas.microsoft.com/office/drawing/2014/main" val="10004"/>
                  </a:ext>
                </a:extLst>
              </a:tr>
              <a:tr h="225826">
                <a:tc vMerge="1">
                  <a:txBody>
                    <a:bodyPr/>
                    <a:lstStyle/>
                    <a:p>
                      <a:endParaRPr lang="es-AR" sz="1000" dirty="0"/>
                    </a:p>
                  </a:txBody>
                  <a:tcPr/>
                </a:tc>
                <a:tc rowSpan="3">
                  <a:txBody>
                    <a:bodyPr/>
                    <a:lstStyle/>
                    <a:p>
                      <a:pPr algn="ctr"/>
                      <a:r>
                        <a:rPr lang="es-AR" sz="1000" dirty="0"/>
                        <a:t>1.3</a:t>
                      </a:r>
                    </a:p>
                  </a:txBody>
                  <a:tcPr/>
                </a:tc>
                <a:tc>
                  <a:txBody>
                    <a:bodyPr/>
                    <a:lstStyle/>
                    <a:p>
                      <a:pPr algn="ctr"/>
                      <a:r>
                        <a:rPr lang="es-AR" sz="1000" dirty="0"/>
                        <a:t>1.3.1</a:t>
                      </a:r>
                    </a:p>
                  </a:txBody>
                  <a:tcPr/>
                </a:tc>
                <a:tc>
                  <a:txBody>
                    <a:bodyPr/>
                    <a:lstStyle/>
                    <a:p>
                      <a:pPr algn="r"/>
                      <a:r>
                        <a:rPr lang="es-AR" sz="1000" dirty="0"/>
                        <a:t>20</a:t>
                      </a:r>
                    </a:p>
                  </a:txBody>
                  <a:tcPr/>
                </a:tc>
                <a:tc>
                  <a:txBody>
                    <a:bodyPr/>
                    <a:lstStyle/>
                    <a:p>
                      <a:pPr algn="r"/>
                      <a:r>
                        <a:rPr lang="es-AR" sz="1000" dirty="0"/>
                        <a:t>46</a:t>
                      </a:r>
                    </a:p>
                  </a:txBody>
                  <a:tcPr/>
                </a:tc>
                <a:tc>
                  <a:txBody>
                    <a:bodyPr/>
                    <a:lstStyle/>
                    <a:p>
                      <a:r>
                        <a:rPr lang="es-AR" sz="1000" dirty="0"/>
                        <a:t>Falló</a:t>
                      </a:r>
                      <a:r>
                        <a:rPr lang="es-AR" sz="1000" baseline="0" dirty="0"/>
                        <a:t> 1 técnica suficiente!!!!</a:t>
                      </a:r>
                      <a:endParaRPr lang="es-AR" sz="1000" dirty="0"/>
                    </a:p>
                  </a:txBody>
                  <a:tcPr/>
                </a:tc>
                <a:extLst>
                  <a:ext uri="{0D108BD9-81ED-4DB2-BD59-A6C34878D82A}">
                    <a16:rowId xmlns:a16="http://schemas.microsoft.com/office/drawing/2014/main" val="10005"/>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1.3.2</a:t>
                      </a:r>
                    </a:p>
                  </a:txBody>
                  <a:tcPr/>
                </a:tc>
                <a:tc>
                  <a:txBody>
                    <a:bodyPr/>
                    <a:lstStyle/>
                    <a:p>
                      <a:pPr algn="r"/>
                      <a:r>
                        <a:rPr lang="es-AR" sz="1000" dirty="0"/>
                        <a:t>6</a:t>
                      </a:r>
                    </a:p>
                  </a:txBody>
                  <a:tcPr/>
                </a:tc>
                <a:tc>
                  <a:txBody>
                    <a:bodyPr/>
                    <a:lstStyle/>
                    <a:p>
                      <a:pPr algn="r"/>
                      <a:r>
                        <a:rPr lang="es-AR" sz="1000" dirty="0"/>
                        <a:t>22</a:t>
                      </a:r>
                    </a:p>
                  </a:txBody>
                  <a:tcPr/>
                </a:tc>
                <a:tc>
                  <a:txBody>
                    <a:bodyPr/>
                    <a:lstStyle/>
                    <a:p>
                      <a:r>
                        <a:rPr lang="es-AR" sz="1000" dirty="0"/>
                        <a:t>OK</a:t>
                      </a:r>
                    </a:p>
                  </a:txBody>
                  <a:tcPr/>
                </a:tc>
                <a:extLst>
                  <a:ext uri="{0D108BD9-81ED-4DB2-BD59-A6C34878D82A}">
                    <a16:rowId xmlns:a16="http://schemas.microsoft.com/office/drawing/2014/main" val="10006"/>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1.3.3</a:t>
                      </a:r>
                    </a:p>
                  </a:txBody>
                  <a:tcPr/>
                </a:tc>
                <a:tc>
                  <a:txBody>
                    <a:bodyPr/>
                    <a:lstStyle/>
                    <a:p>
                      <a:pPr algn="r"/>
                      <a:r>
                        <a:rPr lang="es-AR" sz="1000" dirty="0"/>
                        <a:t>1</a:t>
                      </a:r>
                    </a:p>
                  </a:txBody>
                  <a:tcPr/>
                </a:tc>
                <a:tc>
                  <a:txBody>
                    <a:bodyPr/>
                    <a:lstStyle/>
                    <a:p>
                      <a:pPr algn="r"/>
                      <a:r>
                        <a:rPr lang="es-AR" sz="1000" dirty="0"/>
                        <a:t>1</a:t>
                      </a:r>
                    </a:p>
                  </a:txBody>
                  <a:tcPr/>
                </a:tc>
                <a:tc>
                  <a:txBody>
                    <a:bodyPr/>
                    <a:lstStyle/>
                    <a:p>
                      <a:r>
                        <a:rPr lang="es-AR" sz="1000" dirty="0"/>
                        <a:t>OK</a:t>
                      </a:r>
                    </a:p>
                  </a:txBody>
                  <a:tcPr/>
                </a:tc>
                <a:extLst>
                  <a:ext uri="{0D108BD9-81ED-4DB2-BD59-A6C34878D82A}">
                    <a16:rowId xmlns:a16="http://schemas.microsoft.com/office/drawing/2014/main" val="10007"/>
                  </a:ext>
                </a:extLst>
              </a:tr>
              <a:tr h="225826">
                <a:tc vMerge="1">
                  <a:txBody>
                    <a:bodyPr/>
                    <a:lstStyle/>
                    <a:p>
                      <a:endParaRPr lang="es-AR" sz="1000" dirty="0"/>
                    </a:p>
                  </a:txBody>
                  <a:tcPr/>
                </a:tc>
                <a:tc rowSpan="2">
                  <a:txBody>
                    <a:bodyPr/>
                    <a:lstStyle/>
                    <a:p>
                      <a:pPr algn="ctr"/>
                      <a:r>
                        <a:rPr lang="es-AR" sz="1000" dirty="0"/>
                        <a:t>1.4</a:t>
                      </a:r>
                    </a:p>
                  </a:txBody>
                  <a:tcPr/>
                </a:tc>
                <a:tc>
                  <a:txBody>
                    <a:bodyPr/>
                    <a:lstStyle/>
                    <a:p>
                      <a:pPr algn="ctr"/>
                      <a:r>
                        <a:rPr lang="es-AR" sz="1000" dirty="0"/>
                        <a:t>1.4.1</a:t>
                      </a:r>
                    </a:p>
                  </a:txBody>
                  <a:tcPr/>
                </a:tc>
                <a:tc>
                  <a:txBody>
                    <a:bodyPr/>
                    <a:lstStyle/>
                    <a:p>
                      <a:pPr algn="r"/>
                      <a:r>
                        <a:rPr lang="es-AR" sz="1000" dirty="0"/>
                        <a:t>6</a:t>
                      </a:r>
                    </a:p>
                  </a:txBody>
                  <a:tcPr/>
                </a:tc>
                <a:tc>
                  <a:txBody>
                    <a:bodyPr/>
                    <a:lstStyle/>
                    <a:p>
                      <a:pPr algn="r"/>
                      <a:r>
                        <a:rPr lang="es-AR" sz="1000" dirty="0"/>
                        <a:t>11</a:t>
                      </a:r>
                    </a:p>
                  </a:txBody>
                  <a:tcPr/>
                </a:tc>
                <a:tc>
                  <a:txBody>
                    <a:bodyPr/>
                    <a:lstStyle/>
                    <a:p>
                      <a:r>
                        <a:rPr lang="es-AR" sz="1000" dirty="0"/>
                        <a:t>OK</a:t>
                      </a:r>
                    </a:p>
                  </a:txBody>
                  <a:tcPr/>
                </a:tc>
                <a:extLst>
                  <a:ext uri="{0D108BD9-81ED-4DB2-BD59-A6C34878D82A}">
                    <a16:rowId xmlns:a16="http://schemas.microsoft.com/office/drawing/2014/main" val="10008"/>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1.4.2</a:t>
                      </a:r>
                    </a:p>
                  </a:txBody>
                  <a:tcPr/>
                </a:tc>
                <a:tc>
                  <a:txBody>
                    <a:bodyPr/>
                    <a:lstStyle/>
                    <a:p>
                      <a:pPr algn="r"/>
                      <a:r>
                        <a:rPr lang="es-AR" sz="1000" dirty="0"/>
                        <a:t>3</a:t>
                      </a:r>
                    </a:p>
                  </a:txBody>
                  <a:tcPr/>
                </a:tc>
                <a:tc>
                  <a:txBody>
                    <a:bodyPr/>
                    <a:lstStyle/>
                    <a:p>
                      <a:pPr algn="r"/>
                      <a:r>
                        <a:rPr lang="es-AR" sz="1000" dirty="0"/>
                        <a:t>3</a:t>
                      </a:r>
                    </a:p>
                  </a:txBody>
                  <a:tcPr/>
                </a:tc>
                <a:tc>
                  <a:txBody>
                    <a:bodyPr/>
                    <a:lstStyle/>
                    <a:p>
                      <a:r>
                        <a:rPr lang="es-AR" sz="1000" dirty="0"/>
                        <a:t>OK</a:t>
                      </a:r>
                    </a:p>
                  </a:txBody>
                  <a:tcPr/>
                </a:tc>
                <a:extLst>
                  <a:ext uri="{0D108BD9-81ED-4DB2-BD59-A6C34878D82A}">
                    <a16:rowId xmlns:a16="http://schemas.microsoft.com/office/drawing/2014/main" val="10009"/>
                  </a:ext>
                </a:extLst>
              </a:tr>
              <a:tr h="225826">
                <a:tc rowSpan="9">
                  <a:txBody>
                    <a:bodyPr/>
                    <a:lstStyle/>
                    <a:p>
                      <a:pPr algn="ctr"/>
                      <a:r>
                        <a:rPr lang="es-AR" sz="1000" dirty="0"/>
                        <a:t>2</a:t>
                      </a:r>
                    </a:p>
                  </a:txBody>
                  <a:tcPr/>
                </a:tc>
                <a:tc rowSpan="2">
                  <a:txBody>
                    <a:bodyPr/>
                    <a:lstStyle/>
                    <a:p>
                      <a:pPr algn="ctr"/>
                      <a:r>
                        <a:rPr lang="es-AR" sz="1000" dirty="0"/>
                        <a:t>2.1</a:t>
                      </a:r>
                    </a:p>
                  </a:txBody>
                  <a:tcPr/>
                </a:tc>
                <a:tc>
                  <a:txBody>
                    <a:bodyPr/>
                    <a:lstStyle/>
                    <a:p>
                      <a:pPr algn="ctr"/>
                      <a:r>
                        <a:rPr lang="es-AR" sz="1000" dirty="0"/>
                        <a:t>2.1.1</a:t>
                      </a:r>
                    </a:p>
                  </a:txBody>
                  <a:tcPr/>
                </a:tc>
                <a:tc>
                  <a:txBody>
                    <a:bodyPr/>
                    <a:lstStyle/>
                    <a:p>
                      <a:pPr algn="r"/>
                      <a:r>
                        <a:rPr lang="es-AR" sz="1000" dirty="0"/>
                        <a:t>2</a:t>
                      </a:r>
                    </a:p>
                  </a:txBody>
                  <a:tcPr/>
                </a:tc>
                <a:tc>
                  <a:txBody>
                    <a:bodyPr/>
                    <a:lstStyle/>
                    <a:p>
                      <a:pPr algn="r"/>
                      <a:r>
                        <a:rPr lang="es-AR" sz="1000" dirty="0"/>
                        <a:t>7</a:t>
                      </a:r>
                    </a:p>
                  </a:txBody>
                  <a:tcPr/>
                </a:tc>
                <a:tc>
                  <a:txBody>
                    <a:bodyPr/>
                    <a:lstStyle/>
                    <a:p>
                      <a:r>
                        <a:rPr lang="es-AR" sz="1000" dirty="0"/>
                        <a:t>Fallaron 5</a:t>
                      </a:r>
                      <a:r>
                        <a:rPr lang="es-AR" sz="1000" baseline="0" dirty="0"/>
                        <a:t> técnicas suficientes!!!!</a:t>
                      </a:r>
                      <a:endParaRPr lang="es-AR" sz="1000" dirty="0"/>
                    </a:p>
                  </a:txBody>
                  <a:tcPr/>
                </a:tc>
                <a:extLst>
                  <a:ext uri="{0D108BD9-81ED-4DB2-BD59-A6C34878D82A}">
                    <a16:rowId xmlns:a16="http://schemas.microsoft.com/office/drawing/2014/main" val="10010"/>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2.1.2</a:t>
                      </a:r>
                    </a:p>
                  </a:txBody>
                  <a:tcPr/>
                </a:tc>
                <a:tc>
                  <a:txBody>
                    <a:bodyPr/>
                    <a:lstStyle/>
                    <a:p>
                      <a:pPr algn="r"/>
                      <a:r>
                        <a:rPr lang="es-AR" sz="1000" dirty="0"/>
                        <a:t>1</a:t>
                      </a:r>
                    </a:p>
                  </a:txBody>
                  <a:tcPr/>
                </a:tc>
                <a:tc>
                  <a:txBody>
                    <a:bodyPr/>
                    <a:lstStyle/>
                    <a:p>
                      <a:pPr algn="r"/>
                      <a:r>
                        <a:rPr lang="es-AR" sz="1000" dirty="0"/>
                        <a:t>1</a:t>
                      </a:r>
                    </a:p>
                  </a:txBody>
                  <a:tcPr/>
                </a:tc>
                <a:tc>
                  <a:txBody>
                    <a:bodyPr/>
                    <a:lstStyle/>
                    <a:p>
                      <a:r>
                        <a:rPr lang="es-AR" sz="1000" dirty="0"/>
                        <a:t>OK</a:t>
                      </a:r>
                    </a:p>
                  </a:txBody>
                  <a:tcPr/>
                </a:tc>
                <a:extLst>
                  <a:ext uri="{0D108BD9-81ED-4DB2-BD59-A6C34878D82A}">
                    <a16:rowId xmlns:a16="http://schemas.microsoft.com/office/drawing/2014/main" val="10011"/>
                  </a:ext>
                </a:extLst>
              </a:tr>
              <a:tr h="228710">
                <a:tc vMerge="1">
                  <a:txBody>
                    <a:bodyPr/>
                    <a:lstStyle/>
                    <a:p>
                      <a:endParaRPr lang="es-AR" sz="1000" dirty="0"/>
                    </a:p>
                  </a:txBody>
                  <a:tcPr/>
                </a:tc>
                <a:tc>
                  <a:txBody>
                    <a:bodyPr/>
                    <a:lstStyle/>
                    <a:p>
                      <a:pPr algn="ctr"/>
                      <a:r>
                        <a:rPr lang="es-AR" sz="1000" dirty="0"/>
                        <a:t>2.2</a:t>
                      </a:r>
                    </a:p>
                  </a:txBody>
                  <a:tcPr/>
                </a:tc>
                <a:tc>
                  <a:txBody>
                    <a:bodyPr/>
                    <a:lstStyle/>
                    <a:p>
                      <a:pPr algn="ctr"/>
                      <a:r>
                        <a:rPr lang="es-AR" sz="1000" dirty="0"/>
                        <a:t>2.2.1</a:t>
                      </a:r>
                    </a:p>
                  </a:txBody>
                  <a:tcPr/>
                </a:tc>
                <a:tc>
                  <a:txBody>
                    <a:bodyPr/>
                    <a:lstStyle/>
                    <a:p>
                      <a:pPr algn="r"/>
                      <a:r>
                        <a:rPr lang="es-AR" sz="1000" dirty="0"/>
                        <a:t>4</a:t>
                      </a:r>
                    </a:p>
                  </a:txBody>
                  <a:tcPr/>
                </a:tc>
                <a:tc>
                  <a:txBody>
                    <a:bodyPr/>
                    <a:lstStyle/>
                    <a:p>
                      <a:pPr algn="r"/>
                      <a:r>
                        <a:rPr lang="es-AR" sz="1000" dirty="0"/>
                        <a:t>7</a:t>
                      </a:r>
                    </a:p>
                  </a:txBody>
                  <a:tcPr/>
                </a:tc>
                <a:tc>
                  <a:txBody>
                    <a:bodyPr/>
                    <a:lstStyle/>
                    <a:p>
                      <a:r>
                        <a:rPr lang="es-AR" sz="1000" dirty="0"/>
                        <a:t>OK</a:t>
                      </a:r>
                    </a:p>
                  </a:txBody>
                  <a:tcPr/>
                </a:tc>
                <a:extLst>
                  <a:ext uri="{0D108BD9-81ED-4DB2-BD59-A6C34878D82A}">
                    <a16:rowId xmlns:a16="http://schemas.microsoft.com/office/drawing/2014/main" val="10012"/>
                  </a:ext>
                </a:extLst>
              </a:tr>
              <a:tr h="225826">
                <a:tc vMerge="1">
                  <a:txBody>
                    <a:bodyPr/>
                    <a:lstStyle/>
                    <a:p>
                      <a:endParaRPr lang="es-AR" sz="1000" dirty="0"/>
                    </a:p>
                  </a:txBody>
                  <a:tcPr/>
                </a:tc>
                <a:tc>
                  <a:txBody>
                    <a:bodyPr/>
                    <a:lstStyle/>
                    <a:p>
                      <a:pPr algn="ctr"/>
                      <a:endParaRPr lang="es-AR" sz="1000" dirty="0"/>
                    </a:p>
                  </a:txBody>
                  <a:tcPr/>
                </a:tc>
                <a:tc>
                  <a:txBody>
                    <a:bodyPr/>
                    <a:lstStyle/>
                    <a:p>
                      <a:pPr algn="ctr"/>
                      <a:r>
                        <a:rPr lang="es-AR" sz="1000" dirty="0"/>
                        <a:t>2.2.2</a:t>
                      </a:r>
                    </a:p>
                  </a:txBody>
                  <a:tcPr/>
                </a:tc>
                <a:tc>
                  <a:txBody>
                    <a:bodyPr/>
                    <a:lstStyle/>
                    <a:p>
                      <a:pPr algn="r"/>
                      <a:r>
                        <a:rPr lang="es-AR" sz="1000" dirty="0"/>
                        <a:t>6</a:t>
                      </a:r>
                    </a:p>
                  </a:txBody>
                  <a:tcPr/>
                </a:tc>
                <a:tc>
                  <a:txBody>
                    <a:bodyPr/>
                    <a:lstStyle/>
                    <a:p>
                      <a:pPr algn="r"/>
                      <a:r>
                        <a:rPr lang="es-AR" sz="1000" dirty="0"/>
                        <a:t>7</a:t>
                      </a:r>
                    </a:p>
                  </a:txBody>
                  <a:tcPr/>
                </a:tc>
                <a:tc>
                  <a:txBody>
                    <a:bodyPr/>
                    <a:lstStyle/>
                    <a:p>
                      <a:r>
                        <a:rPr lang="es-AR" sz="1000" dirty="0"/>
                        <a:t>OK</a:t>
                      </a:r>
                    </a:p>
                  </a:txBody>
                  <a:tcPr/>
                </a:tc>
                <a:extLst>
                  <a:ext uri="{0D108BD9-81ED-4DB2-BD59-A6C34878D82A}">
                    <a16:rowId xmlns:a16="http://schemas.microsoft.com/office/drawing/2014/main" val="10013"/>
                  </a:ext>
                </a:extLst>
              </a:tr>
              <a:tr h="228710">
                <a:tc vMerge="1">
                  <a:txBody>
                    <a:bodyPr/>
                    <a:lstStyle/>
                    <a:p>
                      <a:endParaRPr lang="es-AR" sz="1000" dirty="0"/>
                    </a:p>
                  </a:txBody>
                  <a:tcPr/>
                </a:tc>
                <a:tc>
                  <a:txBody>
                    <a:bodyPr/>
                    <a:lstStyle/>
                    <a:p>
                      <a:pPr algn="ctr"/>
                      <a:r>
                        <a:rPr lang="es-AR" sz="1000" dirty="0"/>
                        <a:t>2.3</a:t>
                      </a:r>
                    </a:p>
                  </a:txBody>
                  <a:tcPr/>
                </a:tc>
                <a:tc>
                  <a:txBody>
                    <a:bodyPr/>
                    <a:lstStyle/>
                    <a:p>
                      <a:pPr algn="ctr"/>
                      <a:r>
                        <a:rPr lang="es-AR" sz="1000" dirty="0"/>
                        <a:t>2.3.1</a:t>
                      </a:r>
                    </a:p>
                  </a:txBody>
                  <a:tcPr/>
                </a:tc>
                <a:tc>
                  <a:txBody>
                    <a:bodyPr/>
                    <a:lstStyle/>
                    <a:p>
                      <a:pPr algn="r"/>
                      <a:r>
                        <a:rPr lang="es-AR" sz="1000" dirty="0"/>
                        <a:t>3</a:t>
                      </a:r>
                    </a:p>
                  </a:txBody>
                  <a:tcPr/>
                </a:tc>
                <a:tc>
                  <a:txBody>
                    <a:bodyPr/>
                    <a:lstStyle/>
                    <a:p>
                      <a:pPr algn="r"/>
                      <a:r>
                        <a:rPr lang="es-AR" sz="1000" dirty="0"/>
                        <a:t>3</a:t>
                      </a:r>
                    </a:p>
                  </a:txBody>
                  <a:tcPr/>
                </a:tc>
                <a:tc>
                  <a:txBody>
                    <a:bodyPr/>
                    <a:lstStyle/>
                    <a:p>
                      <a:r>
                        <a:rPr lang="es-AR" sz="1000" dirty="0"/>
                        <a:t>OK</a:t>
                      </a:r>
                    </a:p>
                  </a:txBody>
                  <a:tcPr/>
                </a:tc>
                <a:extLst>
                  <a:ext uri="{0D108BD9-81ED-4DB2-BD59-A6C34878D82A}">
                    <a16:rowId xmlns:a16="http://schemas.microsoft.com/office/drawing/2014/main" val="10014"/>
                  </a:ext>
                </a:extLst>
              </a:tr>
              <a:tr h="225826">
                <a:tc vMerge="1">
                  <a:txBody>
                    <a:bodyPr/>
                    <a:lstStyle/>
                    <a:p>
                      <a:endParaRPr lang="es-AR" sz="1000" dirty="0"/>
                    </a:p>
                  </a:txBody>
                  <a:tcPr/>
                </a:tc>
                <a:tc rowSpan="4">
                  <a:txBody>
                    <a:bodyPr/>
                    <a:lstStyle/>
                    <a:p>
                      <a:pPr algn="ctr"/>
                      <a:r>
                        <a:rPr lang="es-AR" sz="1000" dirty="0"/>
                        <a:t>2.4</a:t>
                      </a:r>
                    </a:p>
                  </a:txBody>
                  <a:tcPr/>
                </a:tc>
                <a:tc>
                  <a:txBody>
                    <a:bodyPr/>
                    <a:lstStyle/>
                    <a:p>
                      <a:pPr algn="ctr"/>
                      <a:r>
                        <a:rPr lang="es-AR" sz="1000" dirty="0"/>
                        <a:t>2.4.1</a:t>
                      </a:r>
                    </a:p>
                  </a:txBody>
                  <a:tcPr/>
                </a:tc>
                <a:tc>
                  <a:txBody>
                    <a:bodyPr/>
                    <a:lstStyle/>
                    <a:p>
                      <a:pPr algn="r"/>
                      <a:r>
                        <a:rPr lang="es-AR" sz="1000" dirty="0"/>
                        <a:t>7</a:t>
                      </a:r>
                    </a:p>
                  </a:txBody>
                  <a:tcPr/>
                </a:tc>
                <a:tc>
                  <a:txBody>
                    <a:bodyPr/>
                    <a:lstStyle/>
                    <a:p>
                      <a:pPr algn="r"/>
                      <a:r>
                        <a:rPr lang="es-AR" sz="1000" dirty="0"/>
                        <a:t>17</a:t>
                      </a:r>
                    </a:p>
                  </a:txBody>
                  <a:tcPr/>
                </a:tc>
                <a:tc>
                  <a:txBody>
                    <a:bodyPr/>
                    <a:lstStyle/>
                    <a:p>
                      <a:r>
                        <a:rPr lang="es-AR" sz="1000" dirty="0"/>
                        <a:t>OK</a:t>
                      </a:r>
                    </a:p>
                  </a:txBody>
                  <a:tcPr/>
                </a:tc>
                <a:extLst>
                  <a:ext uri="{0D108BD9-81ED-4DB2-BD59-A6C34878D82A}">
                    <a16:rowId xmlns:a16="http://schemas.microsoft.com/office/drawing/2014/main" val="10015"/>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2.4.2</a:t>
                      </a:r>
                    </a:p>
                  </a:txBody>
                  <a:tcPr/>
                </a:tc>
                <a:tc>
                  <a:txBody>
                    <a:bodyPr/>
                    <a:lstStyle/>
                    <a:p>
                      <a:pPr algn="r"/>
                      <a:r>
                        <a:rPr lang="es-AR" sz="1000" dirty="0"/>
                        <a:t>3</a:t>
                      </a:r>
                    </a:p>
                  </a:txBody>
                  <a:tcPr/>
                </a:tc>
                <a:tc>
                  <a:txBody>
                    <a:bodyPr/>
                    <a:lstStyle/>
                    <a:p>
                      <a:pPr algn="r"/>
                      <a:r>
                        <a:rPr lang="es-AR" sz="1000" dirty="0"/>
                        <a:t>4</a:t>
                      </a:r>
                    </a:p>
                  </a:txBody>
                  <a:tcPr/>
                </a:tc>
                <a:tc>
                  <a:txBody>
                    <a:bodyPr/>
                    <a:lstStyle/>
                    <a:p>
                      <a:r>
                        <a:rPr lang="es-AR" sz="1000" dirty="0"/>
                        <a:t>OK</a:t>
                      </a:r>
                    </a:p>
                  </a:txBody>
                  <a:tcPr/>
                </a:tc>
                <a:extLst>
                  <a:ext uri="{0D108BD9-81ED-4DB2-BD59-A6C34878D82A}">
                    <a16:rowId xmlns:a16="http://schemas.microsoft.com/office/drawing/2014/main" val="10016"/>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2.4.3</a:t>
                      </a:r>
                    </a:p>
                  </a:txBody>
                  <a:tcPr/>
                </a:tc>
                <a:tc>
                  <a:txBody>
                    <a:bodyPr/>
                    <a:lstStyle/>
                    <a:p>
                      <a:pPr algn="r"/>
                      <a:r>
                        <a:rPr lang="es-AR" sz="1000" dirty="0"/>
                        <a:t>3</a:t>
                      </a:r>
                    </a:p>
                  </a:txBody>
                  <a:tcPr/>
                </a:tc>
                <a:tc>
                  <a:txBody>
                    <a:bodyPr/>
                    <a:lstStyle/>
                    <a:p>
                      <a:pPr algn="r"/>
                      <a:r>
                        <a:rPr lang="es-AR" sz="1000" dirty="0"/>
                        <a:t>8</a:t>
                      </a:r>
                    </a:p>
                  </a:txBody>
                  <a:tcPr/>
                </a:tc>
                <a:tc>
                  <a:txBody>
                    <a:bodyPr/>
                    <a:lstStyle/>
                    <a:p>
                      <a:r>
                        <a:rPr lang="es-AR" sz="1000" dirty="0"/>
                        <a:t>OK</a:t>
                      </a:r>
                    </a:p>
                  </a:txBody>
                  <a:tcPr/>
                </a:tc>
                <a:extLst>
                  <a:ext uri="{0D108BD9-81ED-4DB2-BD59-A6C34878D82A}">
                    <a16:rowId xmlns:a16="http://schemas.microsoft.com/office/drawing/2014/main" val="10017"/>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2.4.4</a:t>
                      </a:r>
                    </a:p>
                  </a:txBody>
                  <a:tcPr/>
                </a:tc>
                <a:tc>
                  <a:txBody>
                    <a:bodyPr/>
                    <a:lstStyle/>
                    <a:p>
                      <a:pPr algn="r"/>
                      <a:r>
                        <a:rPr lang="es-AR" sz="1000" dirty="0"/>
                        <a:t>12</a:t>
                      </a:r>
                    </a:p>
                  </a:txBody>
                  <a:tcPr/>
                </a:tc>
                <a:tc>
                  <a:txBody>
                    <a:bodyPr/>
                    <a:lstStyle/>
                    <a:p>
                      <a:pPr algn="r"/>
                      <a:r>
                        <a:rPr lang="es-AR" sz="1000" dirty="0"/>
                        <a:t>20</a:t>
                      </a:r>
                    </a:p>
                  </a:txBody>
                  <a:tcPr/>
                </a:tc>
                <a:tc>
                  <a:txBody>
                    <a:bodyPr/>
                    <a:lstStyle/>
                    <a:p>
                      <a:r>
                        <a:rPr lang="es-AR" sz="1000" dirty="0"/>
                        <a:t>OK</a:t>
                      </a:r>
                    </a:p>
                  </a:txBody>
                  <a:tcPr/>
                </a:tc>
                <a:extLst>
                  <a:ext uri="{0D108BD9-81ED-4DB2-BD59-A6C34878D82A}">
                    <a16:rowId xmlns:a16="http://schemas.microsoft.com/office/drawing/2014/main" val="10018"/>
                  </a:ext>
                </a:extLst>
              </a:tr>
              <a:tr h="228710">
                <a:tc rowSpan="5">
                  <a:txBody>
                    <a:bodyPr/>
                    <a:lstStyle/>
                    <a:p>
                      <a:pPr algn="ctr"/>
                      <a:r>
                        <a:rPr lang="es-AR" sz="1000" dirty="0"/>
                        <a:t>3</a:t>
                      </a:r>
                    </a:p>
                  </a:txBody>
                  <a:tcPr/>
                </a:tc>
                <a:tc>
                  <a:txBody>
                    <a:bodyPr/>
                    <a:lstStyle/>
                    <a:p>
                      <a:pPr algn="ctr"/>
                      <a:r>
                        <a:rPr lang="es-AR" sz="1000" dirty="0"/>
                        <a:t>3.1</a:t>
                      </a:r>
                    </a:p>
                  </a:txBody>
                  <a:tcPr/>
                </a:tc>
                <a:tc>
                  <a:txBody>
                    <a:bodyPr/>
                    <a:lstStyle/>
                    <a:p>
                      <a:pPr algn="ctr"/>
                      <a:r>
                        <a:rPr lang="es-AR" sz="1000" dirty="0"/>
                        <a:t>3.1.1</a:t>
                      </a:r>
                    </a:p>
                  </a:txBody>
                  <a:tcPr/>
                </a:tc>
                <a:tc>
                  <a:txBody>
                    <a:bodyPr/>
                    <a:lstStyle/>
                    <a:p>
                      <a:pPr algn="r"/>
                      <a:r>
                        <a:rPr lang="es-AR" sz="1000" dirty="0"/>
                        <a:t>1</a:t>
                      </a:r>
                    </a:p>
                  </a:txBody>
                  <a:tcPr/>
                </a:tc>
                <a:tc>
                  <a:txBody>
                    <a:bodyPr/>
                    <a:lstStyle/>
                    <a:p>
                      <a:pPr algn="r"/>
                      <a:r>
                        <a:rPr lang="es-AR" sz="1000" dirty="0"/>
                        <a:t>2</a:t>
                      </a:r>
                    </a:p>
                  </a:txBody>
                  <a:tcPr/>
                </a:tc>
                <a:tc>
                  <a:txBody>
                    <a:bodyPr/>
                    <a:lstStyle/>
                    <a:p>
                      <a:r>
                        <a:rPr lang="es-AR" sz="1000" dirty="0"/>
                        <a:t>OK</a:t>
                      </a:r>
                    </a:p>
                  </a:txBody>
                  <a:tcPr/>
                </a:tc>
                <a:extLst>
                  <a:ext uri="{0D108BD9-81ED-4DB2-BD59-A6C34878D82A}">
                    <a16:rowId xmlns:a16="http://schemas.microsoft.com/office/drawing/2014/main" val="10019"/>
                  </a:ext>
                </a:extLst>
              </a:tr>
              <a:tr h="225826">
                <a:tc vMerge="1">
                  <a:txBody>
                    <a:bodyPr/>
                    <a:lstStyle/>
                    <a:p>
                      <a:endParaRPr lang="es-AR" sz="1000" dirty="0"/>
                    </a:p>
                  </a:txBody>
                  <a:tcPr/>
                </a:tc>
                <a:tc rowSpan="2">
                  <a:txBody>
                    <a:bodyPr/>
                    <a:lstStyle/>
                    <a:p>
                      <a:pPr algn="ctr"/>
                      <a:r>
                        <a:rPr lang="es-AR" sz="1000" dirty="0"/>
                        <a:t>3.2</a:t>
                      </a:r>
                    </a:p>
                  </a:txBody>
                  <a:tcPr/>
                </a:tc>
                <a:tc>
                  <a:txBody>
                    <a:bodyPr/>
                    <a:lstStyle/>
                    <a:p>
                      <a:pPr algn="ctr"/>
                      <a:r>
                        <a:rPr lang="es-AR" sz="1000" dirty="0"/>
                        <a:t>3.2.1</a:t>
                      </a:r>
                    </a:p>
                  </a:txBody>
                  <a:tcPr/>
                </a:tc>
                <a:tc>
                  <a:txBody>
                    <a:bodyPr/>
                    <a:lstStyle/>
                    <a:p>
                      <a:pPr algn="r"/>
                      <a:r>
                        <a:rPr lang="es-AR" sz="1000" dirty="0"/>
                        <a:t>3</a:t>
                      </a:r>
                    </a:p>
                  </a:txBody>
                  <a:tcPr/>
                </a:tc>
                <a:tc>
                  <a:txBody>
                    <a:bodyPr/>
                    <a:lstStyle/>
                    <a:p>
                      <a:pPr algn="r"/>
                      <a:r>
                        <a:rPr lang="es-AR" sz="1000" dirty="0"/>
                        <a:t>4</a:t>
                      </a:r>
                    </a:p>
                  </a:txBody>
                  <a:tcPr/>
                </a:tc>
                <a:tc>
                  <a:txBody>
                    <a:bodyPr/>
                    <a:lstStyle/>
                    <a:p>
                      <a:r>
                        <a:rPr lang="es-AR" sz="1000" dirty="0"/>
                        <a:t>OK</a:t>
                      </a:r>
                    </a:p>
                  </a:txBody>
                  <a:tcPr/>
                </a:tc>
                <a:extLst>
                  <a:ext uri="{0D108BD9-81ED-4DB2-BD59-A6C34878D82A}">
                    <a16:rowId xmlns:a16="http://schemas.microsoft.com/office/drawing/2014/main" val="10020"/>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3.2.2</a:t>
                      </a:r>
                    </a:p>
                  </a:txBody>
                  <a:tcPr/>
                </a:tc>
                <a:tc>
                  <a:txBody>
                    <a:bodyPr/>
                    <a:lstStyle/>
                    <a:p>
                      <a:pPr algn="r"/>
                      <a:r>
                        <a:rPr lang="es-AR" sz="1000" dirty="0"/>
                        <a:t>5</a:t>
                      </a:r>
                    </a:p>
                  </a:txBody>
                  <a:tcPr/>
                </a:tc>
                <a:tc>
                  <a:txBody>
                    <a:bodyPr/>
                    <a:lstStyle/>
                    <a:p>
                      <a:pPr algn="r"/>
                      <a:r>
                        <a:rPr lang="es-AR" sz="1000" dirty="0"/>
                        <a:t>5</a:t>
                      </a:r>
                    </a:p>
                  </a:txBody>
                  <a:tcPr/>
                </a:tc>
                <a:tc>
                  <a:txBody>
                    <a:bodyPr/>
                    <a:lstStyle/>
                    <a:p>
                      <a:r>
                        <a:rPr lang="es-AR" sz="1000" dirty="0"/>
                        <a:t>OK</a:t>
                      </a:r>
                    </a:p>
                  </a:txBody>
                  <a:tcPr/>
                </a:tc>
                <a:extLst>
                  <a:ext uri="{0D108BD9-81ED-4DB2-BD59-A6C34878D82A}">
                    <a16:rowId xmlns:a16="http://schemas.microsoft.com/office/drawing/2014/main" val="10021"/>
                  </a:ext>
                </a:extLst>
              </a:tr>
              <a:tr h="225826">
                <a:tc vMerge="1">
                  <a:txBody>
                    <a:bodyPr/>
                    <a:lstStyle/>
                    <a:p>
                      <a:endParaRPr lang="es-AR" sz="1000" dirty="0"/>
                    </a:p>
                  </a:txBody>
                  <a:tcPr/>
                </a:tc>
                <a:tc rowSpan="2">
                  <a:txBody>
                    <a:bodyPr/>
                    <a:lstStyle/>
                    <a:p>
                      <a:pPr algn="ctr"/>
                      <a:r>
                        <a:rPr lang="es-AR" sz="1000" dirty="0"/>
                        <a:t>3.3</a:t>
                      </a:r>
                    </a:p>
                  </a:txBody>
                  <a:tcPr/>
                </a:tc>
                <a:tc>
                  <a:txBody>
                    <a:bodyPr/>
                    <a:lstStyle/>
                    <a:p>
                      <a:pPr algn="ctr"/>
                      <a:r>
                        <a:rPr lang="es-AR" sz="1000" dirty="0"/>
                        <a:t>3.3.1</a:t>
                      </a:r>
                    </a:p>
                  </a:txBody>
                  <a:tcPr/>
                </a:tc>
                <a:tc>
                  <a:txBody>
                    <a:bodyPr/>
                    <a:lstStyle/>
                    <a:p>
                      <a:pPr algn="r"/>
                      <a:r>
                        <a:rPr lang="es-AR" sz="1000" dirty="0"/>
                        <a:t>5</a:t>
                      </a:r>
                    </a:p>
                  </a:txBody>
                  <a:tcPr/>
                </a:tc>
                <a:tc>
                  <a:txBody>
                    <a:bodyPr/>
                    <a:lstStyle/>
                    <a:p>
                      <a:pPr algn="r"/>
                      <a:r>
                        <a:rPr lang="es-AR" sz="1000" dirty="0"/>
                        <a:t>5</a:t>
                      </a:r>
                    </a:p>
                  </a:txBody>
                  <a:tcPr/>
                </a:tc>
                <a:tc>
                  <a:txBody>
                    <a:bodyPr/>
                    <a:lstStyle/>
                    <a:p>
                      <a:r>
                        <a:rPr lang="es-AR" sz="1000" dirty="0"/>
                        <a:t>OK</a:t>
                      </a:r>
                    </a:p>
                  </a:txBody>
                  <a:tcPr/>
                </a:tc>
                <a:extLst>
                  <a:ext uri="{0D108BD9-81ED-4DB2-BD59-A6C34878D82A}">
                    <a16:rowId xmlns:a16="http://schemas.microsoft.com/office/drawing/2014/main" val="10022"/>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3.3.2</a:t>
                      </a:r>
                    </a:p>
                  </a:txBody>
                  <a:tcPr/>
                </a:tc>
                <a:tc>
                  <a:txBody>
                    <a:bodyPr/>
                    <a:lstStyle/>
                    <a:p>
                      <a:pPr algn="r"/>
                      <a:r>
                        <a:rPr lang="es-AR" sz="1000" dirty="0"/>
                        <a:t>11</a:t>
                      </a:r>
                    </a:p>
                  </a:txBody>
                  <a:tcPr/>
                </a:tc>
                <a:tc>
                  <a:txBody>
                    <a:bodyPr/>
                    <a:lstStyle/>
                    <a:p>
                      <a:pPr algn="r"/>
                      <a:r>
                        <a:rPr lang="es-AR" sz="1000" dirty="0"/>
                        <a:t>16</a:t>
                      </a:r>
                    </a:p>
                  </a:txBody>
                  <a:tcPr/>
                </a:tc>
                <a:tc>
                  <a:txBody>
                    <a:bodyPr/>
                    <a:lstStyle/>
                    <a:p>
                      <a:r>
                        <a:rPr lang="es-AR" sz="1000" dirty="0"/>
                        <a:t>OK</a:t>
                      </a:r>
                    </a:p>
                  </a:txBody>
                  <a:tcPr/>
                </a:tc>
                <a:extLst>
                  <a:ext uri="{0D108BD9-81ED-4DB2-BD59-A6C34878D82A}">
                    <a16:rowId xmlns:a16="http://schemas.microsoft.com/office/drawing/2014/main" val="10023"/>
                  </a:ext>
                </a:extLst>
              </a:tr>
              <a:tr h="225826">
                <a:tc rowSpan="2">
                  <a:txBody>
                    <a:bodyPr/>
                    <a:lstStyle/>
                    <a:p>
                      <a:pPr algn="ctr"/>
                      <a:r>
                        <a:rPr lang="es-AR" sz="1000" dirty="0"/>
                        <a:t>4</a:t>
                      </a:r>
                    </a:p>
                  </a:txBody>
                  <a:tcPr/>
                </a:tc>
                <a:tc rowSpan="2">
                  <a:txBody>
                    <a:bodyPr/>
                    <a:lstStyle/>
                    <a:p>
                      <a:pPr algn="ctr"/>
                      <a:r>
                        <a:rPr lang="es-AR" sz="1000" dirty="0"/>
                        <a:t>4.1</a:t>
                      </a:r>
                    </a:p>
                  </a:txBody>
                  <a:tcPr/>
                </a:tc>
                <a:tc>
                  <a:txBody>
                    <a:bodyPr/>
                    <a:lstStyle/>
                    <a:p>
                      <a:pPr algn="ctr"/>
                      <a:r>
                        <a:rPr lang="es-AR" sz="1000" dirty="0"/>
                        <a:t>4.1.1</a:t>
                      </a:r>
                    </a:p>
                  </a:txBody>
                  <a:tcPr/>
                </a:tc>
                <a:tc>
                  <a:txBody>
                    <a:bodyPr/>
                    <a:lstStyle/>
                    <a:p>
                      <a:pPr algn="r"/>
                      <a:r>
                        <a:rPr lang="es-AR" sz="1000" dirty="0"/>
                        <a:t>7</a:t>
                      </a:r>
                    </a:p>
                  </a:txBody>
                  <a:tcPr/>
                </a:tc>
                <a:tc>
                  <a:txBody>
                    <a:bodyPr/>
                    <a:lstStyle/>
                    <a:p>
                      <a:pPr algn="r"/>
                      <a:r>
                        <a:rPr lang="es-AR" sz="1000" dirty="0"/>
                        <a:t>9</a:t>
                      </a:r>
                    </a:p>
                  </a:txBody>
                  <a:tcPr/>
                </a:tc>
                <a:tc>
                  <a:txBody>
                    <a:bodyPr/>
                    <a:lstStyle/>
                    <a:p>
                      <a:r>
                        <a:rPr lang="es-AR" sz="1000" dirty="0"/>
                        <a:t>Fallaron</a:t>
                      </a:r>
                      <a:r>
                        <a:rPr lang="es-AR" sz="1000" baseline="0" dirty="0"/>
                        <a:t> 2 técnicas suficientes!!!!</a:t>
                      </a:r>
                      <a:endParaRPr lang="es-AR" sz="1000" dirty="0"/>
                    </a:p>
                  </a:txBody>
                  <a:tcPr/>
                </a:tc>
                <a:extLst>
                  <a:ext uri="{0D108BD9-81ED-4DB2-BD59-A6C34878D82A}">
                    <a16:rowId xmlns:a16="http://schemas.microsoft.com/office/drawing/2014/main" val="10024"/>
                  </a:ext>
                </a:extLst>
              </a:tr>
              <a:tr h="225826">
                <a:tc vMerge="1">
                  <a:txBody>
                    <a:bodyPr/>
                    <a:lstStyle/>
                    <a:p>
                      <a:endParaRPr lang="es-AR" sz="1000" dirty="0"/>
                    </a:p>
                  </a:txBody>
                  <a:tcPr/>
                </a:tc>
                <a:tc vMerge="1">
                  <a:txBody>
                    <a:bodyPr/>
                    <a:lstStyle/>
                    <a:p>
                      <a:endParaRPr lang="es-AR" sz="1000" dirty="0"/>
                    </a:p>
                  </a:txBody>
                  <a:tcPr/>
                </a:tc>
                <a:tc>
                  <a:txBody>
                    <a:bodyPr/>
                    <a:lstStyle/>
                    <a:p>
                      <a:pPr algn="ctr"/>
                      <a:r>
                        <a:rPr lang="es-AR" sz="1000" dirty="0"/>
                        <a:t>4.1.2</a:t>
                      </a:r>
                    </a:p>
                  </a:txBody>
                  <a:tcPr/>
                </a:tc>
                <a:tc>
                  <a:txBody>
                    <a:bodyPr/>
                    <a:lstStyle/>
                    <a:p>
                      <a:pPr algn="r"/>
                      <a:r>
                        <a:rPr lang="es-AR" sz="1000" dirty="0"/>
                        <a:t>6</a:t>
                      </a:r>
                    </a:p>
                  </a:txBody>
                  <a:tcPr/>
                </a:tc>
                <a:tc>
                  <a:txBody>
                    <a:bodyPr/>
                    <a:lstStyle/>
                    <a:p>
                      <a:pPr algn="r"/>
                      <a:r>
                        <a:rPr lang="es-AR" sz="1000" dirty="0"/>
                        <a:t>16</a:t>
                      </a:r>
                    </a:p>
                  </a:txBody>
                  <a:tcPr/>
                </a:tc>
                <a:tc>
                  <a:txBody>
                    <a:bodyPr/>
                    <a:lstStyle/>
                    <a:p>
                      <a:r>
                        <a:rPr lang="es-AR" sz="1000" dirty="0"/>
                        <a:t>Fallaron 5 técnicas suficientes!!!!</a:t>
                      </a:r>
                    </a:p>
                  </a:txBody>
                  <a:tcPr/>
                </a:tc>
                <a:extLst>
                  <a:ext uri="{0D108BD9-81ED-4DB2-BD59-A6C34878D82A}">
                    <a16:rowId xmlns:a16="http://schemas.microsoft.com/office/drawing/2014/main" val="10025"/>
                  </a:ext>
                </a:extLst>
              </a:tr>
              <a:tr h="282283">
                <a:tc>
                  <a:txBody>
                    <a:bodyPr/>
                    <a:lstStyle/>
                    <a:p>
                      <a:r>
                        <a:rPr lang="es-AR" sz="1400" b="1" dirty="0"/>
                        <a:t>TOTALES</a:t>
                      </a:r>
                    </a:p>
                  </a:txBody>
                  <a:tcPr/>
                </a:tc>
                <a:tc>
                  <a:txBody>
                    <a:bodyPr/>
                    <a:lstStyle/>
                    <a:p>
                      <a:pPr algn="r"/>
                      <a:r>
                        <a:rPr lang="es-AR" sz="1400" b="1" dirty="0"/>
                        <a:t>12</a:t>
                      </a:r>
                    </a:p>
                  </a:txBody>
                  <a:tcPr/>
                </a:tc>
                <a:tc>
                  <a:txBody>
                    <a:bodyPr/>
                    <a:lstStyle/>
                    <a:p>
                      <a:pPr algn="r"/>
                      <a:r>
                        <a:rPr lang="es-AR" sz="1400" b="1" dirty="0"/>
                        <a:t>25</a:t>
                      </a:r>
                    </a:p>
                  </a:txBody>
                  <a:tcPr/>
                </a:tc>
                <a:tc>
                  <a:txBody>
                    <a:bodyPr/>
                    <a:lstStyle/>
                    <a:p>
                      <a:pPr algn="r"/>
                      <a:r>
                        <a:rPr lang="es-AR" sz="1400" b="1" dirty="0"/>
                        <a:t>155</a:t>
                      </a:r>
                    </a:p>
                  </a:txBody>
                  <a:tcPr/>
                </a:tc>
                <a:tc>
                  <a:txBody>
                    <a:bodyPr/>
                    <a:lstStyle/>
                    <a:p>
                      <a:pPr algn="r"/>
                      <a:r>
                        <a:rPr lang="es-AR" sz="1400" b="1" dirty="0"/>
                        <a:t>282</a:t>
                      </a:r>
                    </a:p>
                  </a:txBody>
                  <a:tcPr/>
                </a:tc>
                <a:tc>
                  <a:txBody>
                    <a:bodyPr/>
                    <a:lstStyle/>
                    <a:p>
                      <a:endParaRPr lang="es-AR" sz="1000" b="1" dirty="0"/>
                    </a:p>
                  </a:txBody>
                  <a:tcPr/>
                </a:tc>
                <a:extLst>
                  <a:ext uri="{0D108BD9-81ED-4DB2-BD59-A6C34878D82A}">
                    <a16:rowId xmlns:a16="http://schemas.microsoft.com/office/drawing/2014/main" val="10026"/>
                  </a:ext>
                </a:extLst>
              </a:tr>
            </a:tbl>
          </a:graphicData>
        </a:graphic>
      </p:graphicFrame>
      <p:graphicFrame>
        <p:nvGraphicFramePr>
          <p:cNvPr id="15" name="14 Tabla"/>
          <p:cNvGraphicFramePr>
            <a:graphicFrameLocks noGrp="1"/>
          </p:cNvGraphicFramePr>
          <p:nvPr/>
        </p:nvGraphicFramePr>
        <p:xfrm>
          <a:off x="7668344" y="3140968"/>
          <a:ext cx="1152128" cy="792088"/>
        </p:xfrm>
        <a:graphic>
          <a:graphicData uri="http://schemas.openxmlformats.org/drawingml/2006/table">
            <a:tbl>
              <a:tblPr bandRow="1">
                <a:tableStyleId>{5C22544A-7EE6-4342-B048-85BDC9FD1C3A}</a:tableStyleId>
              </a:tblPr>
              <a:tblGrid>
                <a:gridCol w="1152128">
                  <a:extLst>
                    <a:ext uri="{9D8B030D-6E8A-4147-A177-3AD203B41FA5}">
                      <a16:colId xmlns:a16="http://schemas.microsoft.com/office/drawing/2014/main" val="20000"/>
                    </a:ext>
                  </a:extLst>
                </a:gridCol>
              </a:tblGrid>
              <a:tr h="396044">
                <a:tc>
                  <a:txBody>
                    <a:bodyPr/>
                    <a:lstStyle/>
                    <a:p>
                      <a:r>
                        <a:rPr lang="es-AR" b="1" dirty="0"/>
                        <a:t>612</a:t>
                      </a:r>
                      <a:r>
                        <a:rPr lang="es-AR" b="1" baseline="0" dirty="0"/>
                        <a:t> LDC</a:t>
                      </a:r>
                      <a:endParaRPr lang="es-AR" b="1" dirty="0"/>
                    </a:p>
                  </a:txBody>
                  <a:tcPr/>
                </a:tc>
                <a:extLst>
                  <a:ext uri="{0D108BD9-81ED-4DB2-BD59-A6C34878D82A}">
                    <a16:rowId xmlns:a16="http://schemas.microsoft.com/office/drawing/2014/main" val="10000"/>
                  </a:ext>
                </a:extLst>
              </a:tr>
              <a:tr h="396044">
                <a:tc>
                  <a:txBody>
                    <a:bodyPr/>
                    <a:lstStyle/>
                    <a:p>
                      <a:r>
                        <a:rPr lang="es-AR" b="1" dirty="0"/>
                        <a:t>430 </a:t>
                      </a:r>
                      <a:r>
                        <a:rPr lang="es-AR" b="1" dirty="0" err="1"/>
                        <a:t>Tags</a:t>
                      </a:r>
                      <a:endParaRPr lang="es-AR" b="1" dirty="0"/>
                    </a:p>
                  </a:txBody>
                  <a:tcPr/>
                </a:tc>
                <a:extLst>
                  <a:ext uri="{0D108BD9-81ED-4DB2-BD59-A6C34878D82A}">
                    <a16:rowId xmlns:a16="http://schemas.microsoft.com/office/drawing/2014/main" val="10001"/>
                  </a:ext>
                </a:extLst>
              </a:tr>
            </a:tbl>
          </a:graphicData>
        </a:graphic>
      </p:graphicFrame>
      <p:sp>
        <p:nvSpPr>
          <p:cNvPr id="16" name="15 Cerrar llave"/>
          <p:cNvSpPr/>
          <p:nvPr/>
        </p:nvSpPr>
        <p:spPr>
          <a:xfrm>
            <a:off x="7452320" y="188640"/>
            <a:ext cx="72008" cy="6669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108739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457200" y="274638"/>
            <a:ext cx="8229600" cy="654050"/>
          </a:xfrm>
        </p:spPr>
        <p:txBody>
          <a:bodyPr/>
          <a:lstStyle/>
          <a:p>
            <a:r>
              <a:rPr lang="es-AR" altLang="es-AR" b="1" dirty="0"/>
              <a:t>Agenda</a:t>
            </a:r>
          </a:p>
        </p:txBody>
      </p:sp>
      <p:sp>
        <p:nvSpPr>
          <p:cNvPr id="12291" name="2 Marcador de contenido"/>
          <p:cNvSpPr>
            <a:spLocks noGrp="1"/>
          </p:cNvSpPr>
          <p:nvPr>
            <p:ph idx="1"/>
          </p:nvPr>
        </p:nvSpPr>
        <p:spPr/>
        <p:txBody>
          <a:bodyPr/>
          <a:lstStyle/>
          <a:p>
            <a:r>
              <a:rPr lang="es-AR" altLang="es-AR" sz="2400" b="1" i="1" dirty="0">
                <a:solidFill>
                  <a:srgbClr val="000099"/>
                </a:solidFill>
              </a:rPr>
              <a:t>¿Qué es la accesibilidad web?</a:t>
            </a:r>
          </a:p>
          <a:p>
            <a:r>
              <a:rPr lang="es-AR" altLang="es-AR" sz="2400" b="1" i="1" dirty="0">
                <a:solidFill>
                  <a:srgbClr val="000099"/>
                </a:solidFill>
              </a:rPr>
              <a:t>Ley 26653</a:t>
            </a:r>
          </a:p>
          <a:p>
            <a:r>
              <a:rPr lang="es-AR" altLang="es-AR" sz="2400" b="1" i="1" dirty="0">
                <a:solidFill>
                  <a:srgbClr val="000099"/>
                </a:solidFill>
              </a:rPr>
              <a:t>Estándares internacionales</a:t>
            </a:r>
          </a:p>
          <a:p>
            <a:r>
              <a:rPr lang="es-AR" altLang="es-AR" sz="2400" b="1" i="1" dirty="0">
                <a:solidFill>
                  <a:srgbClr val="000099"/>
                </a:solidFill>
              </a:rPr>
              <a:t>Niveles de Conformidad</a:t>
            </a:r>
          </a:p>
          <a:p>
            <a:r>
              <a:rPr lang="es-AR" altLang="es-AR" sz="2400" b="1" i="1" dirty="0">
                <a:solidFill>
                  <a:srgbClr val="000099"/>
                </a:solidFill>
              </a:rPr>
              <a:t>Disposición 02/2014 ONTI</a:t>
            </a:r>
          </a:p>
          <a:p>
            <a:r>
              <a:rPr lang="es-AR" altLang="es-AR" sz="2400" b="1" i="1" dirty="0">
                <a:solidFill>
                  <a:srgbClr val="000099"/>
                </a:solidFill>
              </a:rPr>
              <a:t>Criterios del Nivel A – Puntaje</a:t>
            </a:r>
          </a:p>
          <a:p>
            <a:r>
              <a:rPr lang="es-AR" altLang="es-AR" sz="2400" b="1" i="1" dirty="0">
                <a:solidFill>
                  <a:srgbClr val="000099"/>
                </a:solidFill>
              </a:rPr>
              <a:t>¿Cómo se evalúa la accesibilidad?</a:t>
            </a:r>
          </a:p>
          <a:p>
            <a:r>
              <a:rPr lang="es-AR" altLang="es-AR" sz="2400" b="1" i="1" dirty="0">
                <a:solidFill>
                  <a:srgbClr val="000099"/>
                </a:solidFill>
              </a:rPr>
              <a:t>ARWeb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Resultados Generales</a:t>
            </a:r>
          </a:p>
        </p:txBody>
      </p:sp>
      <p:sp>
        <p:nvSpPr>
          <p:cNvPr id="57347" name="2 Marcador de contenido"/>
          <p:cNvSpPr>
            <a:spLocks noGrp="1"/>
          </p:cNvSpPr>
          <p:nvPr>
            <p:ph idx="1"/>
          </p:nvPr>
        </p:nvSpPr>
        <p:spPr>
          <a:xfrm>
            <a:off x="395536" y="2204864"/>
            <a:ext cx="2952328" cy="3744416"/>
          </a:xfrm>
        </p:spPr>
        <p:txBody>
          <a:bodyPr/>
          <a:lstStyle/>
          <a:p>
            <a:r>
              <a:rPr lang="es-AR" dirty="0">
                <a:sym typeface="Wingdings" pitchFamily="2" charset="2"/>
              </a:rPr>
              <a:t>Problemas, Advertencias y No verificados, resaltados en el mismo código verificado.</a:t>
            </a:r>
            <a:endParaRPr 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30</a:t>
            </a:fld>
            <a:endParaRPr lang="es-ES" altLang="es-AR" dirty="0"/>
          </a:p>
        </p:txBody>
      </p:sp>
      <p:pic>
        <p:nvPicPr>
          <p:cNvPr id="3" name="Imagen 2">
            <a:extLst>
              <a:ext uri="{FF2B5EF4-FFF2-40B4-BE49-F238E27FC236}">
                <a16:creationId xmlns:a16="http://schemas.microsoft.com/office/drawing/2014/main" id="{7D8E50BB-3999-4ADA-B1B9-11446D1835FF}"/>
              </a:ext>
            </a:extLst>
          </p:cNvPr>
          <p:cNvPicPr>
            <a:picLocks noChangeAspect="1"/>
          </p:cNvPicPr>
          <p:nvPr/>
        </p:nvPicPr>
        <p:blipFill rotWithShape="1">
          <a:blip r:embed="rId3" cstate="print"/>
          <a:srcRect l="17712" t="9380" r="24801" b="12182"/>
          <a:stretch/>
        </p:blipFill>
        <p:spPr>
          <a:xfrm>
            <a:off x="3587949" y="2204864"/>
            <a:ext cx="4985295" cy="3824337"/>
          </a:xfrm>
          <a:prstGeom prst="rect">
            <a:avLst/>
          </a:prstGeom>
        </p:spPr>
      </p:pic>
      <p:sp>
        <p:nvSpPr>
          <p:cNvPr id="64515" name="Rectangle 3"/>
          <p:cNvSpPr>
            <a:spLocks noChangeArrowheads="1"/>
          </p:cNvSpPr>
          <p:nvPr/>
        </p:nvSpPr>
        <p:spPr bwMode="auto">
          <a:xfrm>
            <a:off x="7506444" y="2348880"/>
            <a:ext cx="1152128" cy="36004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Resultados Generales</a:t>
            </a:r>
          </a:p>
        </p:txBody>
      </p:sp>
      <p:sp>
        <p:nvSpPr>
          <p:cNvPr id="57347" name="2 Marcador de contenido"/>
          <p:cNvSpPr>
            <a:spLocks noGrp="1"/>
          </p:cNvSpPr>
          <p:nvPr>
            <p:ph idx="1"/>
          </p:nvPr>
        </p:nvSpPr>
        <p:spPr>
          <a:xfrm>
            <a:off x="395536" y="2204864"/>
            <a:ext cx="2952328" cy="3240360"/>
          </a:xfrm>
        </p:spPr>
        <p:txBody>
          <a:bodyPr/>
          <a:lstStyle/>
          <a:p>
            <a:r>
              <a:rPr lang="es-AR" dirty="0">
                <a:sym typeface="Wingdings" pitchFamily="2" charset="2"/>
              </a:rPr>
              <a:t>Recomendaciones de desarrollo en cada una de las verificaciones.</a:t>
            </a:r>
          </a:p>
          <a:p>
            <a:endParaRPr lang="es-AR" dirty="0">
              <a:sym typeface="Wingdings" pitchFamily="2" charset="2"/>
            </a:endParaRPr>
          </a:p>
          <a:p>
            <a:pPr>
              <a:buNone/>
            </a:pPr>
            <a:endParaRPr 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31</a:t>
            </a:fld>
            <a:endParaRPr lang="es-ES" altLang="es-AR" dirty="0"/>
          </a:p>
        </p:txBody>
      </p:sp>
      <p:pic>
        <p:nvPicPr>
          <p:cNvPr id="3" name="Imagen 2">
            <a:extLst>
              <a:ext uri="{FF2B5EF4-FFF2-40B4-BE49-F238E27FC236}">
                <a16:creationId xmlns:a16="http://schemas.microsoft.com/office/drawing/2014/main" id="{BC7D3FA7-3CD5-4CEE-8838-02CC46806CE5}"/>
              </a:ext>
            </a:extLst>
          </p:cNvPr>
          <p:cNvPicPr>
            <a:picLocks noChangeAspect="1"/>
          </p:cNvPicPr>
          <p:nvPr/>
        </p:nvPicPr>
        <p:blipFill rotWithShape="1">
          <a:blip r:embed="rId3" cstate="print"/>
          <a:srcRect l="17983" t="9804" r="23742" b="13159"/>
          <a:stretch/>
        </p:blipFill>
        <p:spPr>
          <a:xfrm>
            <a:off x="3358208" y="2204864"/>
            <a:ext cx="5328592" cy="3960440"/>
          </a:xfrm>
          <a:prstGeom prst="rect">
            <a:avLst/>
          </a:prstGeom>
        </p:spPr>
      </p:pic>
    </p:spTree>
    <p:extLst>
      <p:ext uri="{BB962C8B-B14F-4D97-AF65-F5344CB8AC3E}">
        <p14:creationId xmlns:p14="http://schemas.microsoft.com/office/powerpoint/2010/main" val="1087398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Reporte Anexo II</a:t>
            </a:r>
          </a:p>
        </p:txBody>
      </p:sp>
      <p:sp>
        <p:nvSpPr>
          <p:cNvPr id="57347" name="2 Marcador de contenido"/>
          <p:cNvSpPr>
            <a:spLocks noGrp="1"/>
          </p:cNvSpPr>
          <p:nvPr>
            <p:ph idx="1"/>
          </p:nvPr>
        </p:nvSpPr>
        <p:spPr>
          <a:xfrm>
            <a:off x="395536" y="2204864"/>
            <a:ext cx="2952328" cy="3744416"/>
          </a:xfrm>
        </p:spPr>
        <p:txBody>
          <a:bodyPr/>
          <a:lstStyle/>
          <a:p>
            <a:r>
              <a:rPr lang="es-AR" dirty="0">
                <a:sym typeface="Wingdings" pitchFamily="2" charset="2"/>
              </a:rPr>
              <a:t>Información expuesta conforme el modelo del Anexo II de Disposición 2/2014 de la ONTI. </a:t>
            </a:r>
          </a:p>
          <a:p>
            <a:endParaRPr lang="es-AR" dirty="0">
              <a:sym typeface="Wingdings" pitchFamily="2" charset="2"/>
            </a:endParaRPr>
          </a:p>
          <a:p>
            <a:pPr>
              <a:buNone/>
            </a:pPr>
            <a:endParaRPr 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32</a:t>
            </a:fld>
            <a:endParaRPr lang="es-ES" altLang="es-AR" dirty="0"/>
          </a:p>
        </p:txBody>
      </p:sp>
      <p:pic>
        <p:nvPicPr>
          <p:cNvPr id="7" name="Imagen 6">
            <a:extLst>
              <a:ext uri="{FF2B5EF4-FFF2-40B4-BE49-F238E27FC236}">
                <a16:creationId xmlns:a16="http://schemas.microsoft.com/office/drawing/2014/main" id="{B49EA8A2-9851-4ACB-8DB2-94734A353D3D}"/>
              </a:ext>
            </a:extLst>
          </p:cNvPr>
          <p:cNvPicPr>
            <a:picLocks noChangeAspect="1"/>
          </p:cNvPicPr>
          <p:nvPr/>
        </p:nvPicPr>
        <p:blipFill>
          <a:blip r:embed="rId3" cstate="print"/>
          <a:stretch>
            <a:fillRect/>
          </a:stretch>
        </p:blipFill>
        <p:spPr>
          <a:xfrm>
            <a:off x="3646240" y="2204864"/>
            <a:ext cx="5040560" cy="3786753"/>
          </a:xfrm>
          <a:prstGeom prst="rect">
            <a:avLst/>
          </a:prstGeom>
        </p:spPr>
      </p:pic>
      <p:sp>
        <p:nvSpPr>
          <p:cNvPr id="8" name="Rectangle 3"/>
          <p:cNvSpPr>
            <a:spLocks noChangeArrowheads="1"/>
          </p:cNvSpPr>
          <p:nvPr/>
        </p:nvSpPr>
        <p:spPr bwMode="auto">
          <a:xfrm>
            <a:off x="3886920" y="2348880"/>
            <a:ext cx="1296144" cy="36004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Reporte Anexo II</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33</a:t>
            </a:fld>
            <a:endParaRPr lang="es-ES" altLang="es-AR" dirty="0"/>
          </a:p>
        </p:txBody>
      </p:sp>
      <p:pic>
        <p:nvPicPr>
          <p:cNvPr id="3074" name="Picture 2"/>
          <p:cNvPicPr>
            <a:picLocks noChangeAspect="1" noChangeArrowheads="1"/>
          </p:cNvPicPr>
          <p:nvPr/>
        </p:nvPicPr>
        <p:blipFill>
          <a:blip r:embed="rId3" cstate="print"/>
          <a:srcRect l="37012" t="19600" r="35032" b="11801"/>
          <a:stretch>
            <a:fillRect/>
          </a:stretch>
        </p:blipFill>
        <p:spPr bwMode="auto">
          <a:xfrm>
            <a:off x="2699792" y="1412776"/>
            <a:ext cx="3816424" cy="5267741"/>
          </a:xfrm>
          <a:prstGeom prst="rect">
            <a:avLst/>
          </a:prstGeom>
          <a:noFill/>
          <a:ln w="9525">
            <a:noFill/>
            <a:miter lim="800000"/>
            <a:headEnd/>
            <a:tailEnd/>
          </a:ln>
        </p:spPr>
      </p:pic>
    </p:spTree>
    <p:extLst>
      <p:ext uri="{BB962C8B-B14F-4D97-AF65-F5344CB8AC3E}">
        <p14:creationId xmlns:p14="http://schemas.microsoft.com/office/powerpoint/2010/main" val="725212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Reporte Detalles</a:t>
            </a:r>
          </a:p>
        </p:txBody>
      </p:sp>
      <p:sp>
        <p:nvSpPr>
          <p:cNvPr id="57347" name="2 Marcador de contenido"/>
          <p:cNvSpPr>
            <a:spLocks noGrp="1"/>
          </p:cNvSpPr>
          <p:nvPr>
            <p:ph idx="1"/>
          </p:nvPr>
        </p:nvSpPr>
        <p:spPr>
          <a:xfrm>
            <a:off x="395536" y="2204864"/>
            <a:ext cx="2952328" cy="3744416"/>
          </a:xfrm>
        </p:spPr>
        <p:txBody>
          <a:bodyPr/>
          <a:lstStyle/>
          <a:p>
            <a:r>
              <a:rPr lang="es-AR" dirty="0">
                <a:sym typeface="Wingdings" pitchFamily="2" charset="2"/>
              </a:rPr>
              <a:t>Información detallada de Análisis de Accesibilidad Web  (formatos PDF y XLS)</a:t>
            </a:r>
          </a:p>
          <a:p>
            <a:endParaRPr lang="es-AR" dirty="0">
              <a:sym typeface="Wingdings" pitchFamily="2" charset="2"/>
            </a:endParaRPr>
          </a:p>
          <a:p>
            <a:endParaRPr lang="es-AR" dirty="0">
              <a:sym typeface="Wingdings" pitchFamily="2" charset="2"/>
            </a:endParaRPr>
          </a:p>
          <a:p>
            <a:pPr>
              <a:buNone/>
            </a:pPr>
            <a:endParaRPr 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34</a:t>
            </a:fld>
            <a:endParaRPr lang="es-ES" altLang="es-AR" dirty="0"/>
          </a:p>
        </p:txBody>
      </p:sp>
      <p:pic>
        <p:nvPicPr>
          <p:cNvPr id="9" name="Imagen 8">
            <a:extLst>
              <a:ext uri="{FF2B5EF4-FFF2-40B4-BE49-F238E27FC236}">
                <a16:creationId xmlns:a16="http://schemas.microsoft.com/office/drawing/2014/main" id="{3B38E074-3419-42C1-AAA1-811DD527818F}"/>
              </a:ext>
            </a:extLst>
          </p:cNvPr>
          <p:cNvPicPr>
            <a:picLocks noChangeAspect="1"/>
          </p:cNvPicPr>
          <p:nvPr/>
        </p:nvPicPr>
        <p:blipFill>
          <a:blip r:embed="rId3" cstate="print"/>
          <a:stretch>
            <a:fillRect/>
          </a:stretch>
        </p:blipFill>
        <p:spPr>
          <a:xfrm>
            <a:off x="3646240" y="2204864"/>
            <a:ext cx="5040560" cy="3786753"/>
          </a:xfrm>
          <a:prstGeom prst="rect">
            <a:avLst/>
          </a:prstGeom>
        </p:spPr>
      </p:pic>
      <p:sp>
        <p:nvSpPr>
          <p:cNvPr id="8" name="Rectangle 3"/>
          <p:cNvSpPr>
            <a:spLocks noChangeArrowheads="1"/>
          </p:cNvSpPr>
          <p:nvPr/>
        </p:nvSpPr>
        <p:spPr bwMode="auto">
          <a:xfrm>
            <a:off x="5128444" y="2376185"/>
            <a:ext cx="1224136" cy="36004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
        <p:nvSpPr>
          <p:cNvPr id="7" name="Rectangle 3"/>
          <p:cNvSpPr>
            <a:spLocks noChangeArrowheads="1"/>
          </p:cNvSpPr>
          <p:nvPr/>
        </p:nvSpPr>
        <p:spPr bwMode="auto">
          <a:xfrm>
            <a:off x="6424588" y="2376185"/>
            <a:ext cx="1224136" cy="360040"/>
          </a:xfrm>
          <a:prstGeom prst="rect">
            <a:avLst/>
          </a:prstGeom>
          <a:noFill/>
          <a:ln w="38100">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s-AR"/>
          </a:p>
        </p:txBody>
      </p:sp>
    </p:spTree>
    <p:extLst>
      <p:ext uri="{BB962C8B-B14F-4D97-AF65-F5344CB8AC3E}">
        <p14:creationId xmlns:p14="http://schemas.microsoft.com/office/powerpoint/2010/main" val="1087398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922114"/>
          </a:xfrm>
        </p:spPr>
        <p:txBody>
          <a:bodyPr/>
          <a:lstStyle/>
          <a:p>
            <a:r>
              <a:rPr lang="es-AR" altLang="es-AR" b="1" dirty="0"/>
              <a:t>ARWeb - Reporte Detalles (PDF)</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35</a:t>
            </a:fld>
            <a:endParaRPr lang="es-ES" altLang="es-AR" dirty="0"/>
          </a:p>
        </p:txBody>
      </p:sp>
      <p:pic>
        <p:nvPicPr>
          <p:cNvPr id="11265" name="Picture 1"/>
          <p:cNvPicPr>
            <a:picLocks noChangeAspect="1" noChangeArrowheads="1"/>
          </p:cNvPicPr>
          <p:nvPr/>
        </p:nvPicPr>
        <p:blipFill>
          <a:blip r:embed="rId3" cstate="print"/>
          <a:srcRect l="23231" t="15400" r="21645" b="17401"/>
          <a:stretch>
            <a:fillRect/>
          </a:stretch>
        </p:blipFill>
        <p:spPr bwMode="auto">
          <a:xfrm>
            <a:off x="467544" y="1124744"/>
            <a:ext cx="7920880" cy="5431461"/>
          </a:xfrm>
          <a:prstGeom prst="rect">
            <a:avLst/>
          </a:prstGeom>
          <a:noFill/>
          <a:ln w="9525">
            <a:noFill/>
            <a:miter lim="800000"/>
            <a:headEnd/>
            <a:tailEnd/>
          </a:ln>
        </p:spPr>
      </p:pic>
    </p:spTree>
    <p:extLst>
      <p:ext uri="{BB962C8B-B14F-4D97-AF65-F5344CB8AC3E}">
        <p14:creationId xmlns:p14="http://schemas.microsoft.com/office/powerpoint/2010/main" val="806856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Título"/>
          <p:cNvSpPr>
            <a:spLocks noGrp="1"/>
          </p:cNvSpPr>
          <p:nvPr>
            <p:ph type="title"/>
          </p:nvPr>
        </p:nvSpPr>
        <p:spPr>
          <a:xfrm>
            <a:off x="457200" y="274638"/>
            <a:ext cx="8229600" cy="654050"/>
          </a:xfrm>
        </p:spPr>
        <p:txBody>
          <a:bodyPr/>
          <a:lstStyle/>
          <a:p>
            <a:r>
              <a:rPr lang="es-AR" altLang="es-AR" b="1" dirty="0"/>
              <a:t>ARWeb - Reporte Detalles (XLS)</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36</a:t>
            </a:fld>
            <a:endParaRPr lang="es-ES" altLang="es-AR" dirty="0"/>
          </a:p>
        </p:txBody>
      </p:sp>
      <p:pic>
        <p:nvPicPr>
          <p:cNvPr id="4098" name="Picture 2"/>
          <p:cNvPicPr>
            <a:picLocks noChangeAspect="1" noChangeArrowheads="1"/>
          </p:cNvPicPr>
          <p:nvPr/>
        </p:nvPicPr>
        <p:blipFill>
          <a:blip r:embed="rId3" cstate="print"/>
          <a:srcRect t="15400" r="40151" b="6201"/>
          <a:stretch>
            <a:fillRect/>
          </a:stretch>
        </p:blipFill>
        <p:spPr bwMode="auto">
          <a:xfrm>
            <a:off x="683568" y="1268760"/>
            <a:ext cx="7272808" cy="5358911"/>
          </a:xfrm>
          <a:prstGeom prst="rect">
            <a:avLst/>
          </a:prstGeom>
          <a:noFill/>
          <a:ln w="9525">
            <a:noFill/>
            <a:miter lim="800000"/>
            <a:headEnd/>
            <a:tailEnd/>
          </a:ln>
        </p:spPr>
      </p:pic>
    </p:spTree>
    <p:extLst>
      <p:ext uri="{BB962C8B-B14F-4D97-AF65-F5344CB8AC3E}">
        <p14:creationId xmlns:p14="http://schemas.microsoft.com/office/powerpoint/2010/main" val="3319278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a:xfrm>
            <a:off x="457200" y="274638"/>
            <a:ext cx="8229600" cy="654050"/>
          </a:xfrm>
        </p:spPr>
        <p:txBody>
          <a:bodyPr/>
          <a:lstStyle/>
          <a:p>
            <a:r>
              <a:rPr lang="es-AR" altLang="es-AR" b="1" dirty="0"/>
              <a:t>ARWeb - Conclusiones</a:t>
            </a:r>
          </a:p>
        </p:txBody>
      </p:sp>
      <p:sp>
        <p:nvSpPr>
          <p:cNvPr id="35843" name="2 Marcador de contenido"/>
          <p:cNvSpPr>
            <a:spLocks noGrp="1"/>
          </p:cNvSpPr>
          <p:nvPr>
            <p:ph idx="1"/>
          </p:nvPr>
        </p:nvSpPr>
        <p:spPr>
          <a:xfrm>
            <a:off x="457200" y="2276872"/>
            <a:ext cx="8229600" cy="3849291"/>
          </a:xfrm>
        </p:spPr>
        <p:txBody>
          <a:bodyPr/>
          <a:lstStyle/>
          <a:p>
            <a:r>
              <a:rPr lang="es-AR" dirty="0"/>
              <a:t>ARWeb contribuye a la detección eficiente de los problemas de accesibilidad para que un sitio web pueda ser evaluado y que recomendaciones son necesarias para que sea Accesible. </a:t>
            </a:r>
          </a:p>
          <a:p>
            <a:pPr>
              <a:buNone/>
            </a:pPr>
            <a:endParaRPr lang="es-AR" dirty="0"/>
          </a:p>
          <a:p>
            <a:r>
              <a:rPr lang="es-AR" dirty="0"/>
              <a:t>Lograr la accesibilidad en páginas web beneficia a todos los usuarios, y logra una mejor aceptación a los sitios web, mejorando el acceso web en general:</a:t>
            </a:r>
          </a:p>
          <a:p>
            <a:endParaRPr lang="es-AR" dirty="0"/>
          </a:p>
          <a:p>
            <a:pPr lvl="1"/>
            <a:r>
              <a:rPr lang="es-AR" dirty="0"/>
              <a:t>Asegurar una transformación correcta.</a:t>
            </a:r>
          </a:p>
          <a:p>
            <a:pPr lvl="1"/>
            <a:r>
              <a:rPr lang="es-AR" dirty="0"/>
              <a:t>Hacer comprensible y navegable el contenido.</a:t>
            </a:r>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37</a:t>
            </a:fld>
            <a:endParaRPr lang="es-ES" altLang="es-AR" dirty="0"/>
          </a:p>
        </p:txBody>
      </p:sp>
    </p:spTree>
    <p:extLst>
      <p:ext uri="{BB962C8B-B14F-4D97-AF65-F5344CB8AC3E}">
        <p14:creationId xmlns:p14="http://schemas.microsoft.com/office/powerpoint/2010/main" val="11613534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Título"/>
          <p:cNvSpPr>
            <a:spLocks noGrp="1"/>
          </p:cNvSpPr>
          <p:nvPr>
            <p:ph type="title"/>
          </p:nvPr>
        </p:nvSpPr>
        <p:spPr>
          <a:xfrm>
            <a:off x="457200" y="274638"/>
            <a:ext cx="8229600" cy="654050"/>
          </a:xfrm>
        </p:spPr>
        <p:txBody>
          <a:bodyPr/>
          <a:lstStyle/>
          <a:p>
            <a:r>
              <a:rPr lang="es-AR" altLang="es-AR" b="1" dirty="0"/>
              <a:t>Bibliografía</a:t>
            </a:r>
          </a:p>
        </p:txBody>
      </p:sp>
      <p:sp>
        <p:nvSpPr>
          <p:cNvPr id="35843" name="2 Marcador de contenido"/>
          <p:cNvSpPr>
            <a:spLocks noGrp="1"/>
          </p:cNvSpPr>
          <p:nvPr>
            <p:ph idx="1"/>
          </p:nvPr>
        </p:nvSpPr>
        <p:spPr>
          <a:xfrm>
            <a:off x="457200" y="2060848"/>
            <a:ext cx="8229600" cy="4536504"/>
          </a:xfrm>
        </p:spPr>
        <p:txBody>
          <a:bodyPr/>
          <a:lstStyle/>
          <a:p>
            <a:pPr algn="just">
              <a:spcBef>
                <a:spcPct val="0"/>
              </a:spcBef>
            </a:pPr>
            <a:r>
              <a:rPr lang="es-ES" altLang="ko-KR" dirty="0">
                <a:latin typeface="Arial" panose="020B0604020202020204" pitchFamily="34" charset="0"/>
                <a:ea typeface="Times New Roman" panose="02020603050405020304" pitchFamily="18" charset="0"/>
                <a:cs typeface="Arial" panose="020B0604020202020204" pitchFamily="34" charset="0"/>
              </a:rPr>
              <a:t>HONORABLE CONGRESO DE LA NACIÓN ARGENTINA. Ley 26.653 de Accesibilidad de la Información en Páginas Web. Buenos Aires. Argentina. [en línea]</a:t>
            </a:r>
            <a:endParaRPr lang="es-AR" altLang="ko-KR" sz="1100" dirty="0"/>
          </a:p>
          <a:p>
            <a:pPr marL="400050" lvl="1" indent="0" algn="just">
              <a:spcBef>
                <a:spcPct val="0"/>
              </a:spcBef>
              <a:buNone/>
            </a:pPr>
            <a:r>
              <a:rPr lang="es-ES" altLang="ko-KR" dirty="0">
                <a:latin typeface="Arial" panose="020B0604020202020204" pitchFamily="34" charset="0"/>
                <a:ea typeface="Times New Roman" panose="02020603050405020304" pitchFamily="18" charset="0"/>
                <a:cs typeface="Arial" panose="020B0604020202020204" pitchFamily="34" charset="0"/>
                <a:hlinkClick r:id="rId3"/>
              </a:rPr>
              <a:t>http://www.infoleg.gob.ar/infolegInternet/anexos/175000-179999/175694/norma.htm</a:t>
            </a:r>
            <a:endParaRPr lang="es-ES" altLang="ko-KR" dirty="0">
              <a:latin typeface="Arial" panose="020B0604020202020204" pitchFamily="34" charset="0"/>
              <a:ea typeface="Times New Roman" panose="02020603050405020304" pitchFamily="18" charset="0"/>
              <a:cs typeface="Arial" panose="020B0604020202020204" pitchFamily="34" charset="0"/>
            </a:endParaRPr>
          </a:p>
          <a:p>
            <a:r>
              <a:rPr lang="es-AR" dirty="0"/>
              <a:t>OFICINA NACIONAL DE TECNOLOGÍAS DE INFORMACIÓN. Decreto 2/2014: Norma de Accesibilidad Web 2.0. Buenos Aires. Argentina [en línea]. 2014. [consulta 15 julio 2016].</a:t>
            </a:r>
          </a:p>
          <a:p>
            <a:pPr marL="400050" lvl="1" indent="0">
              <a:buNone/>
            </a:pPr>
            <a:r>
              <a:rPr lang="es-AR" u="sng" dirty="0">
                <a:hlinkClick r:id="rId4"/>
              </a:rPr>
              <a:t>http://servicios.infoleg.gob.ar/infolegInternet/anexos/230000-234999/233667/norma.htm</a:t>
            </a:r>
            <a:endParaRPr lang="es-AR" dirty="0"/>
          </a:p>
          <a:p>
            <a:pPr marL="0" indent="0"/>
            <a:r>
              <a:rPr lang="en-US" dirty="0"/>
              <a:t>     WCAG. Web Content Accessibility Guidelines 2.0. </a:t>
            </a:r>
            <a:r>
              <a:rPr lang="es-ES" dirty="0"/>
              <a:t>[en línea].</a:t>
            </a:r>
          </a:p>
          <a:p>
            <a:pPr marL="0" indent="0">
              <a:buNone/>
            </a:pPr>
            <a:r>
              <a:rPr lang="es-ES" dirty="0"/>
              <a:t>      </a:t>
            </a:r>
            <a:r>
              <a:rPr lang="en-US" u="sng" dirty="0">
                <a:hlinkClick r:id="rId5"/>
              </a:rPr>
              <a:t>https://www.w3.org/TR/WCAG20</a:t>
            </a:r>
            <a:endParaRPr lang="es-AR" dirty="0"/>
          </a:p>
          <a:p>
            <a:pPr marL="400050" lvl="1" indent="0">
              <a:buNone/>
            </a:pPr>
            <a:endParaRPr lang="es-AR" dirty="0"/>
          </a:p>
        </p:txBody>
      </p:sp>
      <p:sp>
        <p:nvSpPr>
          <p:cNvPr id="2" name="Marcador de número de diapositiva 1"/>
          <p:cNvSpPr>
            <a:spLocks noGrp="1"/>
          </p:cNvSpPr>
          <p:nvPr>
            <p:ph type="sldNum" sz="quarter" idx="12"/>
          </p:nvPr>
        </p:nvSpPr>
        <p:spPr/>
        <p:txBody>
          <a:bodyPr/>
          <a:lstStyle/>
          <a:p>
            <a:pPr>
              <a:defRPr/>
            </a:pPr>
            <a:fld id="{4043C4F7-2767-4620-8EE5-22DF55586577}" type="slidenum">
              <a:rPr lang="es-ES" altLang="es-AR" smtClean="0"/>
              <a:pPr>
                <a:defRPr/>
              </a:pPr>
              <a:t>38</a:t>
            </a:fld>
            <a:endParaRPr lang="es-ES" altLang="es-AR" dirty="0"/>
          </a:p>
        </p:txBody>
      </p:sp>
    </p:spTree>
    <p:extLst>
      <p:ext uri="{BB962C8B-B14F-4D97-AF65-F5344CB8AC3E}">
        <p14:creationId xmlns:p14="http://schemas.microsoft.com/office/powerpoint/2010/main" val="3200444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79712" y="5301208"/>
            <a:ext cx="6548264" cy="893961"/>
          </a:xfrm>
        </p:spPr>
        <p:txBody>
          <a:bodyPr/>
          <a:lstStyle/>
          <a:p>
            <a:r>
              <a:rPr lang="es-A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Muchas Gracias</a:t>
            </a:r>
          </a:p>
        </p:txBody>
      </p:sp>
      <p:pic>
        <p:nvPicPr>
          <p:cNvPr id="4" name="Picture 4" descr="https://encrypted-tbn2.gstatic.com/images?q=tbn:ANd9GcTLKSsua3plyzt0Q2dgPXFVSEA4RUehN9wGr9AuRnHwiucVDuS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412776"/>
            <a:ext cx="419233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81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57200" y="274638"/>
            <a:ext cx="8229600" cy="654050"/>
          </a:xfrm>
        </p:spPr>
        <p:txBody>
          <a:bodyPr/>
          <a:lstStyle/>
          <a:p>
            <a:r>
              <a:rPr lang="es-AR" altLang="es-AR" b="1" dirty="0"/>
              <a:t>¿Qué es la Accesibilidad Web?</a:t>
            </a:r>
          </a:p>
        </p:txBody>
      </p:sp>
      <p:sp>
        <p:nvSpPr>
          <p:cNvPr id="6" name="Slide Number Placeholder 3"/>
          <p:cNvSpPr>
            <a:spLocks noGrp="1"/>
          </p:cNvSpPr>
          <p:nvPr>
            <p:ph type="sldNum" sz="quarter" idx="12"/>
          </p:nvPr>
        </p:nvSpPr>
        <p:spPr>
          <a:xfrm>
            <a:off x="11021417" y="7384355"/>
            <a:ext cx="551167" cy="365125"/>
          </a:xfrm>
        </p:spPr>
        <p:txBody>
          <a:bodyPr/>
          <a:lstStyle/>
          <a:p>
            <a:fld id="{D57F1E4F-1CFF-5643-939E-02111984F565}" type="slidenum">
              <a:rPr lang="es-AR" smtClean="0"/>
              <a:pPr/>
              <a:t>4</a:t>
            </a:fld>
            <a:endParaRPr lang="es-AR" dirty="0"/>
          </a:p>
        </p:txBody>
      </p:sp>
      <p:sp>
        <p:nvSpPr>
          <p:cNvPr id="11" name="Rectangle 10"/>
          <p:cNvSpPr/>
          <p:nvPr/>
        </p:nvSpPr>
        <p:spPr>
          <a:xfrm>
            <a:off x="128509" y="3343632"/>
            <a:ext cx="4481318" cy="2308324"/>
          </a:xfrm>
          <a:prstGeom prst="rect">
            <a:avLst/>
          </a:prstGeom>
        </p:spPr>
        <p:txBody>
          <a:bodyPr wrap="square">
            <a:spAutoFit/>
          </a:bodyPr>
          <a:lstStyle/>
          <a:p>
            <a:pPr marL="0" lvl="1" algn="just"/>
            <a:r>
              <a:rPr lang="es-AR" sz="2400" i="1" dirty="0"/>
              <a:t>Es el acceso universal a la Web, independientemente del tipo de hardware, software, infraestructura de red, idioma, cultura, lugar geográfico y capacidades de los usuarios</a:t>
            </a:r>
            <a:endParaRPr lang="es-AR" sz="800" i="1" dirty="0"/>
          </a:p>
        </p:txBody>
      </p:sp>
      <p:grpSp>
        <p:nvGrpSpPr>
          <p:cNvPr id="12" name="Group 11"/>
          <p:cNvGrpSpPr/>
          <p:nvPr/>
        </p:nvGrpSpPr>
        <p:grpSpPr>
          <a:xfrm>
            <a:off x="467545" y="1834350"/>
            <a:ext cx="2880320" cy="1219078"/>
            <a:chOff x="2627720" y="4010251"/>
            <a:chExt cx="3154155" cy="1346418"/>
          </a:xfrm>
        </p:grpSpPr>
        <p:sp>
          <p:nvSpPr>
            <p:cNvPr id="13" name="Rectangle 12"/>
            <p:cNvSpPr/>
            <p:nvPr/>
          </p:nvSpPr>
          <p:spPr>
            <a:xfrm>
              <a:off x="2627720" y="4010251"/>
              <a:ext cx="3154155" cy="1346418"/>
            </a:xfrm>
            <a:prstGeom prst="rect">
              <a:avLst/>
            </a:prstGeom>
            <a:solidFill>
              <a:srgbClr val="C00000"/>
            </a:solidFill>
            <a:ln>
              <a:no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s-AR" sz="2000" b="1" dirty="0">
                  <a:latin typeface="Trebuchet MS" panose="020B0603020202020204" pitchFamily="34" charset="0"/>
                  <a:ea typeface="Tahoma" panose="020B0604030504040204" pitchFamily="34" charset="0"/>
                  <a:cs typeface="Tahoma" panose="020B0604030504040204" pitchFamily="34" charset="0"/>
                </a:rPr>
                <a:t>ACCESIBILIDAD WEB</a:t>
              </a:r>
            </a:p>
          </p:txBody>
        </p:sp>
        <p:pic>
          <p:nvPicPr>
            <p:cNvPr id="14" name="Picture 2" descr="Resultado de imagen para web accessibility icon"/>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4412727" y="4137591"/>
              <a:ext cx="1275018" cy="663010"/>
            </a:xfrm>
            <a:prstGeom prst="rect">
              <a:avLst/>
            </a:prstGeom>
            <a:noFill/>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pic>
        <p:nvPicPr>
          <p:cNvPr id="15" name="Picture 2" descr="Como usar el diseño responsable o adaptable en un sitio we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3843" y="2216959"/>
            <a:ext cx="3922613" cy="402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778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800" decel="100000"/>
                                        <p:tgtEl>
                                          <p:spTgt spid="12"/>
                                        </p:tgtEl>
                                      </p:cBhvr>
                                    </p:animEffect>
                                    <p:anim calcmode="lin" valueType="num">
                                      <p:cBhvr>
                                        <p:cTn id="8" dur="800" decel="100000" fill="hold"/>
                                        <p:tgtEl>
                                          <p:spTgt spid="12"/>
                                        </p:tgtEl>
                                        <p:attrNameLst>
                                          <p:attrName>style.rotation</p:attrName>
                                        </p:attrNameLst>
                                      </p:cBhvr>
                                      <p:tavLst>
                                        <p:tav tm="0">
                                          <p:val>
                                            <p:fltVal val="-90"/>
                                          </p:val>
                                        </p:tav>
                                        <p:tav tm="100000">
                                          <p:val>
                                            <p:fltVal val="0"/>
                                          </p:val>
                                        </p:tav>
                                      </p:tavLst>
                                    </p:anim>
                                    <p:anim calcmode="lin" valueType="num">
                                      <p:cBhvr>
                                        <p:cTn id="9" dur="800" decel="100000" fill="hold"/>
                                        <p:tgtEl>
                                          <p:spTgt spid="12"/>
                                        </p:tgtEl>
                                        <p:attrNameLst>
                                          <p:attrName>ppt_x</p:attrName>
                                        </p:attrNameLst>
                                      </p:cBhvr>
                                      <p:tavLst>
                                        <p:tav tm="0">
                                          <p:val>
                                            <p:strVal val="#ppt_x+0.4"/>
                                          </p:val>
                                        </p:tav>
                                        <p:tav tm="100000">
                                          <p:val>
                                            <p:strVal val="#ppt_x-0.05"/>
                                          </p:val>
                                        </p:tav>
                                      </p:tavLst>
                                    </p:anim>
                                    <p:anim calcmode="lin" valueType="num">
                                      <p:cBhvr>
                                        <p:cTn id="10" dur="800" decel="100000" fill="hold"/>
                                        <p:tgtEl>
                                          <p:spTgt spid="1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1249288" y="274638"/>
            <a:ext cx="6779096" cy="654050"/>
          </a:xfrm>
        </p:spPr>
        <p:txBody>
          <a:bodyPr/>
          <a:lstStyle/>
          <a:p>
            <a:r>
              <a:rPr lang="es-AR" altLang="es-AR" b="1" dirty="0"/>
              <a:t>Ley 26653</a:t>
            </a:r>
          </a:p>
        </p:txBody>
      </p:sp>
      <p:sp>
        <p:nvSpPr>
          <p:cNvPr id="6" name="Slide Number Placeholder 3"/>
          <p:cNvSpPr>
            <a:spLocks noGrp="1"/>
          </p:cNvSpPr>
          <p:nvPr>
            <p:ph type="sldNum" sz="quarter" idx="12"/>
          </p:nvPr>
        </p:nvSpPr>
        <p:spPr>
          <a:xfrm>
            <a:off x="11021417" y="7384355"/>
            <a:ext cx="551167" cy="365125"/>
          </a:xfrm>
        </p:spPr>
        <p:txBody>
          <a:bodyPr/>
          <a:lstStyle/>
          <a:p>
            <a:fld id="{D57F1E4F-1CFF-5643-939E-02111984F565}" type="slidenum">
              <a:rPr lang="es-AR" smtClean="0"/>
              <a:pPr/>
              <a:t>5</a:t>
            </a:fld>
            <a:endParaRPr lang="es-AR" dirty="0"/>
          </a:p>
        </p:txBody>
      </p:sp>
      <p:sp>
        <p:nvSpPr>
          <p:cNvPr id="10" name="Rectangle 9"/>
          <p:cNvSpPr/>
          <p:nvPr/>
        </p:nvSpPr>
        <p:spPr>
          <a:xfrm>
            <a:off x="2771800" y="2132856"/>
            <a:ext cx="6192688" cy="2954655"/>
          </a:xfrm>
          <a:prstGeom prst="rect">
            <a:avLst/>
          </a:prstGeom>
        </p:spPr>
        <p:txBody>
          <a:bodyPr wrap="square">
            <a:spAutoFit/>
          </a:bodyPr>
          <a:lstStyle/>
          <a:p>
            <a:pPr marL="0" lvl="1" algn="just"/>
            <a:r>
              <a:rPr lang="es-AR" sz="2200" i="1" dirty="0">
                <a:solidFill>
                  <a:srgbClr val="422C16"/>
                </a:solidFill>
              </a:rPr>
              <a:t>En Argentina en 2010, se sancionó la </a:t>
            </a:r>
            <a:r>
              <a:rPr lang="es-AR" sz="2200" b="1" i="1" dirty="0">
                <a:solidFill>
                  <a:srgbClr val="422C16"/>
                </a:solidFill>
              </a:rPr>
              <a:t>Ley 26.653 de Accesibilidad de la Información en las Páginas Web.</a:t>
            </a:r>
          </a:p>
          <a:p>
            <a:pPr marL="0" lvl="1" algn="just"/>
            <a:endParaRPr lang="es-AR" sz="1000" b="1" i="1" dirty="0">
              <a:solidFill>
                <a:srgbClr val="422C16"/>
              </a:solidFill>
            </a:endParaRPr>
          </a:p>
          <a:p>
            <a:pPr marL="0" lvl="1"/>
            <a:r>
              <a:rPr lang="es-AR" sz="2200" i="1" dirty="0">
                <a:solidFill>
                  <a:srgbClr val="422C16"/>
                </a:solidFill>
              </a:rPr>
              <a:t>Los sitios web del sector público (entes estatales, empresas privadas, concesionarios, prestadoras o contratistas de bienes y servicios) deben respetar las normas y requisitos  recomendados por la ONTI </a:t>
            </a:r>
          </a:p>
        </p:txBody>
      </p:sp>
      <p:pic>
        <p:nvPicPr>
          <p:cNvPr id="15" name="5 Imagen" descr="unnamed.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418612">
            <a:off x="-35176" y="1630136"/>
            <a:ext cx="2733386" cy="273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043608" y="5373216"/>
            <a:ext cx="7474867" cy="1323439"/>
          </a:xfrm>
          <a:prstGeom prst="rect">
            <a:avLst/>
          </a:prstGeom>
          <a:noFill/>
        </p:spPr>
        <p:txBody>
          <a:bodyPr wrap="none" rtlCol="0">
            <a:spAutoFit/>
          </a:bodyPr>
          <a:lstStyle/>
          <a:p>
            <a:pPr marL="0" lvl="1"/>
            <a:r>
              <a:rPr lang="es-AR" sz="2200" i="1" dirty="0">
                <a:solidFill>
                  <a:srgbClr val="000099"/>
                </a:solidFill>
              </a:rPr>
              <a:t>ONTI  - Oficina Nacional de Tecnologías de la Información</a:t>
            </a:r>
          </a:p>
          <a:p>
            <a:pPr marL="0" lvl="1"/>
            <a:r>
              <a:rPr lang="es-AR" sz="2200" i="1" dirty="0">
                <a:solidFill>
                  <a:srgbClr val="000099"/>
                </a:solidFill>
              </a:rPr>
              <a:t>Ministerio de Desarrollo Social – Presidencia de la Nación</a:t>
            </a:r>
          </a:p>
          <a:p>
            <a:pPr marL="0" lvl="1" algn="ctr"/>
            <a:r>
              <a:rPr lang="es-AR" dirty="0">
                <a:hlinkClick r:id="rId4"/>
              </a:rPr>
              <a:t>http://www.desarrollosocial.gob.ar/accesibilidad/</a:t>
            </a:r>
            <a:endParaRPr lang="es-AR" dirty="0"/>
          </a:p>
          <a:p>
            <a:pPr marL="0" lvl="1"/>
            <a:endParaRPr lang="es-AR" dirty="0"/>
          </a:p>
        </p:txBody>
      </p:sp>
    </p:spTree>
    <p:extLst>
      <p:ext uri="{BB962C8B-B14F-4D97-AF65-F5344CB8AC3E}">
        <p14:creationId xmlns:p14="http://schemas.microsoft.com/office/powerpoint/2010/main" val="36179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Título"/>
          <p:cNvSpPr>
            <a:spLocks noGrp="1"/>
          </p:cNvSpPr>
          <p:nvPr>
            <p:ph type="title"/>
          </p:nvPr>
        </p:nvSpPr>
        <p:spPr>
          <a:xfrm>
            <a:off x="457200" y="274638"/>
            <a:ext cx="8229600" cy="654050"/>
          </a:xfrm>
        </p:spPr>
        <p:txBody>
          <a:bodyPr/>
          <a:lstStyle/>
          <a:p>
            <a:r>
              <a:rPr lang="es-AR" altLang="es-AR" b="1" dirty="0"/>
              <a:t>Estándares internacionales</a:t>
            </a:r>
          </a:p>
        </p:txBody>
      </p:sp>
      <p:sp>
        <p:nvSpPr>
          <p:cNvPr id="12291" name="2 Marcador de contenido"/>
          <p:cNvSpPr>
            <a:spLocks noGrp="1"/>
          </p:cNvSpPr>
          <p:nvPr>
            <p:ph idx="1"/>
          </p:nvPr>
        </p:nvSpPr>
        <p:spPr>
          <a:xfrm>
            <a:off x="611560" y="5301208"/>
            <a:ext cx="7992888" cy="1258269"/>
          </a:xfrm>
        </p:spPr>
        <p:txBody>
          <a:bodyPr/>
          <a:lstStyle/>
          <a:p>
            <a:pPr marL="457200" lvl="1" indent="0" algn="just">
              <a:lnSpc>
                <a:spcPct val="90000"/>
              </a:lnSpc>
              <a:buNone/>
              <a:defRPr/>
            </a:pPr>
            <a:r>
              <a:rPr lang="es-AR" sz="2800" b="1" i="1" dirty="0">
                <a:solidFill>
                  <a:srgbClr val="C00000"/>
                </a:solidFill>
              </a:rPr>
              <a:t>En muchos países, las WCAG son el marco de referencia para la legislación sobre accesibilidad, también en Argentina</a:t>
            </a:r>
          </a:p>
        </p:txBody>
      </p:sp>
      <p:sp>
        <p:nvSpPr>
          <p:cNvPr id="2" name="Rectangle 1"/>
          <p:cNvSpPr/>
          <p:nvPr/>
        </p:nvSpPr>
        <p:spPr>
          <a:xfrm>
            <a:off x="1907704" y="1340768"/>
            <a:ext cx="6048672" cy="1985159"/>
          </a:xfrm>
          <a:prstGeom prst="rect">
            <a:avLst/>
          </a:prstGeom>
        </p:spPr>
        <p:txBody>
          <a:bodyPr wrap="square">
            <a:spAutoFit/>
          </a:bodyPr>
          <a:lstStyle/>
          <a:p>
            <a:pPr algn="ctr"/>
            <a:r>
              <a:rPr lang="es-AR" sz="2400" b="1" dirty="0"/>
              <a:t> </a:t>
            </a:r>
            <a:r>
              <a:rPr lang="es-AR" altLang="es-AR" sz="2800" b="1" dirty="0" err="1"/>
              <a:t>World</a:t>
            </a:r>
            <a:r>
              <a:rPr lang="es-AR" altLang="es-AR" sz="2800" b="1" dirty="0"/>
              <a:t> Wide Web </a:t>
            </a:r>
            <a:r>
              <a:rPr lang="es-AR" altLang="es-AR" sz="2800" b="1" dirty="0" err="1"/>
              <a:t>Consortium</a:t>
            </a:r>
            <a:endParaRPr lang="es-AR" altLang="es-AR" sz="2800" b="1" dirty="0"/>
          </a:p>
          <a:p>
            <a:pPr algn="just"/>
            <a:r>
              <a:rPr lang="es-AR" sz="1900" i="1" dirty="0">
                <a:solidFill>
                  <a:srgbClr val="000099"/>
                </a:solidFill>
              </a:rPr>
              <a:t>consorcio internacional que genera recomendaciones y estándares que aseguran el crecimiento de la </a:t>
            </a:r>
            <a:r>
              <a:rPr lang="es-AR" sz="1900" i="1" dirty="0" err="1">
                <a:solidFill>
                  <a:srgbClr val="000099"/>
                </a:solidFill>
              </a:rPr>
              <a:t>World</a:t>
            </a:r>
            <a:r>
              <a:rPr lang="es-AR" sz="1900" i="1" dirty="0">
                <a:solidFill>
                  <a:srgbClr val="000099"/>
                </a:solidFill>
              </a:rPr>
              <a:t> Wide Web a largo plazo</a:t>
            </a:r>
          </a:p>
          <a:p>
            <a:pPr algn="ctr"/>
            <a:r>
              <a:rPr lang="es-AR" sz="1900" i="1" dirty="0">
                <a:solidFill>
                  <a:srgbClr val="000099"/>
                </a:solidFill>
                <a:hlinkClick r:id="rId3"/>
              </a:rPr>
              <a:t>https://www.w3.org/Consortium/</a:t>
            </a:r>
            <a:endParaRPr lang="es-AR" sz="1900" i="1" dirty="0">
              <a:solidFill>
                <a:srgbClr val="000099"/>
              </a:solidFill>
            </a:endParaRPr>
          </a:p>
          <a:p>
            <a:pPr algn="ctr"/>
            <a:endParaRPr lang="es-AR" sz="1900" i="1" dirty="0">
              <a:solidFill>
                <a:srgbClr val="000099"/>
              </a:solidFill>
            </a:endParaRPr>
          </a:p>
        </p:txBody>
      </p:sp>
      <p:pic>
        <p:nvPicPr>
          <p:cNvPr id="2050" name="Picture 2" descr="Resultado de imag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1494001"/>
            <a:ext cx="1717488" cy="11429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7544" y="3212976"/>
            <a:ext cx="8352928" cy="1723549"/>
          </a:xfrm>
          <a:prstGeom prst="rect">
            <a:avLst/>
          </a:prstGeom>
        </p:spPr>
        <p:txBody>
          <a:bodyPr wrap="square">
            <a:spAutoFit/>
          </a:bodyPr>
          <a:lstStyle/>
          <a:p>
            <a:pPr algn="ctr"/>
            <a:r>
              <a:rPr lang="es-AR" sz="2800" b="1" dirty="0"/>
              <a:t>WCAG</a:t>
            </a:r>
          </a:p>
          <a:p>
            <a:pPr algn="just"/>
            <a:r>
              <a:rPr lang="es-AR" sz="2000" i="1" dirty="0">
                <a:solidFill>
                  <a:srgbClr val="000099"/>
                </a:solidFill>
              </a:rPr>
              <a:t>Pautas de Accesibilidad al Contenido Web (Web Content </a:t>
            </a:r>
            <a:r>
              <a:rPr lang="es-AR" sz="2000" i="1" dirty="0" err="1">
                <a:solidFill>
                  <a:srgbClr val="000099"/>
                </a:solidFill>
              </a:rPr>
              <a:t>Accessibility</a:t>
            </a:r>
            <a:r>
              <a:rPr lang="es-AR" sz="2000" i="1" dirty="0">
                <a:solidFill>
                  <a:srgbClr val="000099"/>
                </a:solidFill>
              </a:rPr>
              <a:t> </a:t>
            </a:r>
            <a:r>
              <a:rPr lang="es-AR" sz="2000" i="1" dirty="0" err="1">
                <a:solidFill>
                  <a:srgbClr val="000099"/>
                </a:solidFill>
              </a:rPr>
              <a:t>Guidelines</a:t>
            </a:r>
            <a:r>
              <a:rPr lang="es-AR" sz="2000" i="1" dirty="0">
                <a:solidFill>
                  <a:srgbClr val="000099"/>
                </a:solidFill>
              </a:rPr>
              <a:t>) desarrolladas por el grupo WAI (Web </a:t>
            </a:r>
            <a:r>
              <a:rPr lang="es-AR" sz="2000" i="1" dirty="0" err="1">
                <a:solidFill>
                  <a:srgbClr val="000099"/>
                </a:solidFill>
              </a:rPr>
              <a:t>Accessibility</a:t>
            </a:r>
            <a:r>
              <a:rPr lang="es-AR" sz="2000" i="1" dirty="0">
                <a:solidFill>
                  <a:srgbClr val="000099"/>
                </a:solidFill>
              </a:rPr>
              <a:t> </a:t>
            </a:r>
            <a:r>
              <a:rPr lang="es-AR" sz="2000" i="1" dirty="0" err="1">
                <a:solidFill>
                  <a:srgbClr val="000099"/>
                </a:solidFill>
              </a:rPr>
              <a:t>Initiative</a:t>
            </a:r>
            <a:r>
              <a:rPr lang="es-AR" sz="2000" i="1" dirty="0">
                <a:solidFill>
                  <a:srgbClr val="000099"/>
                </a:solidFill>
              </a:rPr>
              <a:t>) del W3C</a:t>
            </a:r>
          </a:p>
          <a:p>
            <a:pPr algn="ctr"/>
            <a:r>
              <a:rPr lang="es-AR" i="1" dirty="0">
                <a:solidFill>
                  <a:srgbClr val="000099"/>
                </a:solidFill>
                <a:hlinkClick r:id="rId5"/>
              </a:rPr>
              <a:t>https://www.w3.org/standards/</a:t>
            </a:r>
            <a:endParaRPr lang="es-AR" i="1" dirty="0">
              <a:solidFill>
                <a:srgbClr val="0000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457200" y="274638"/>
            <a:ext cx="8229600" cy="654050"/>
          </a:xfrm>
        </p:spPr>
        <p:txBody>
          <a:bodyPr/>
          <a:lstStyle/>
          <a:p>
            <a:r>
              <a:rPr lang="es-AR" altLang="es-AR" b="1" dirty="0"/>
              <a:t>WCAG estándares internacionales</a:t>
            </a:r>
          </a:p>
        </p:txBody>
      </p:sp>
      <p:sp>
        <p:nvSpPr>
          <p:cNvPr id="12291" name="2 Marcador de contenido"/>
          <p:cNvSpPr>
            <a:spLocks noGrp="1"/>
          </p:cNvSpPr>
          <p:nvPr>
            <p:ph idx="1"/>
          </p:nvPr>
        </p:nvSpPr>
        <p:spPr>
          <a:xfrm>
            <a:off x="390525" y="1340768"/>
            <a:ext cx="8296275" cy="5183857"/>
          </a:xfrm>
        </p:spPr>
        <p:txBody>
          <a:bodyPr/>
          <a:lstStyle/>
          <a:p>
            <a:pPr marL="0" indent="0">
              <a:spcBef>
                <a:spcPts val="0"/>
              </a:spcBef>
              <a:buFontTx/>
              <a:buNone/>
              <a:defRPr/>
            </a:pPr>
            <a:r>
              <a:rPr lang="es-AR" altLang="es-AR" sz="3200" b="1" i="1" dirty="0">
                <a:solidFill>
                  <a:srgbClr val="000099"/>
                </a:solidFill>
              </a:rPr>
              <a:t>ONTI </a:t>
            </a:r>
          </a:p>
          <a:p>
            <a:pPr>
              <a:spcBef>
                <a:spcPts val="0"/>
              </a:spcBef>
              <a:defRPr/>
            </a:pPr>
            <a:r>
              <a:rPr lang="es-AR" altLang="es-AR" i="1" dirty="0">
                <a:solidFill>
                  <a:srgbClr val="000099"/>
                </a:solidFill>
              </a:rPr>
              <a:t>desde 2010 a 08/2014 adoptó las WCAG 1.0</a:t>
            </a:r>
          </a:p>
          <a:p>
            <a:pPr>
              <a:spcBef>
                <a:spcPts val="0"/>
              </a:spcBef>
              <a:defRPr/>
            </a:pPr>
            <a:r>
              <a:rPr lang="es-AR" altLang="es-AR" i="1" dirty="0">
                <a:solidFill>
                  <a:srgbClr val="000099"/>
                </a:solidFill>
              </a:rPr>
              <a:t>desde 08/2014 a la fecha adoptó las WCAG 2,0</a:t>
            </a:r>
          </a:p>
          <a:p>
            <a:pPr marL="0" indent="0">
              <a:buFontTx/>
              <a:buNone/>
              <a:defRPr/>
            </a:pPr>
            <a:r>
              <a:rPr lang="es-AR" altLang="es-AR" dirty="0"/>
              <a:t> </a:t>
            </a:r>
          </a:p>
        </p:txBody>
      </p:sp>
      <p:sp>
        <p:nvSpPr>
          <p:cNvPr id="4" name="5 Flecha derecha"/>
          <p:cNvSpPr/>
          <p:nvPr/>
        </p:nvSpPr>
        <p:spPr>
          <a:xfrm>
            <a:off x="2203450" y="2892003"/>
            <a:ext cx="5334000" cy="1081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AR"/>
          </a:p>
        </p:txBody>
      </p:sp>
      <p:sp>
        <p:nvSpPr>
          <p:cNvPr id="5" name="6 Conector"/>
          <p:cNvSpPr/>
          <p:nvPr/>
        </p:nvSpPr>
        <p:spPr>
          <a:xfrm>
            <a:off x="2627313" y="3184103"/>
            <a:ext cx="1077912" cy="4953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sz="2000" dirty="0">
                <a:solidFill>
                  <a:schemeClr val="tx1"/>
                </a:solidFill>
              </a:rPr>
              <a:t>1999</a:t>
            </a:r>
          </a:p>
        </p:txBody>
      </p:sp>
      <p:sp>
        <p:nvSpPr>
          <p:cNvPr id="27654" name="8 CuadroTexto"/>
          <p:cNvSpPr txBox="1">
            <a:spLocks noChangeArrowheads="1"/>
          </p:cNvSpPr>
          <p:nvPr/>
        </p:nvSpPr>
        <p:spPr bwMode="auto">
          <a:xfrm>
            <a:off x="2439988" y="2797522"/>
            <a:ext cx="1441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AR" altLang="es-AR" sz="2000" dirty="0"/>
              <a:t>WCAG 1.0</a:t>
            </a:r>
          </a:p>
        </p:txBody>
      </p:sp>
      <p:sp>
        <p:nvSpPr>
          <p:cNvPr id="27655" name="10 CuadroTexto"/>
          <p:cNvSpPr txBox="1">
            <a:spLocks noChangeArrowheads="1"/>
          </p:cNvSpPr>
          <p:nvPr/>
        </p:nvSpPr>
        <p:spPr bwMode="auto">
          <a:xfrm>
            <a:off x="4940300" y="2797522"/>
            <a:ext cx="1431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s-AR" altLang="es-AR" sz="2000"/>
              <a:t>WCAG 2.0</a:t>
            </a:r>
          </a:p>
        </p:txBody>
      </p:sp>
      <p:graphicFrame>
        <p:nvGraphicFramePr>
          <p:cNvPr id="9" name="11 Tabla"/>
          <p:cNvGraphicFramePr>
            <a:graphicFrameLocks noGrp="1"/>
          </p:cNvGraphicFramePr>
          <p:nvPr>
            <p:extLst>
              <p:ext uri="{D42A27DB-BD31-4B8C-83A1-F6EECF244321}">
                <p14:modId xmlns:p14="http://schemas.microsoft.com/office/powerpoint/2010/main" val="605674812"/>
              </p:ext>
            </p:extLst>
          </p:nvPr>
        </p:nvGraphicFramePr>
        <p:xfrm>
          <a:off x="558800" y="4095328"/>
          <a:ext cx="8128000" cy="2286000"/>
        </p:xfrm>
        <a:graphic>
          <a:graphicData uri="http://schemas.openxmlformats.org/drawingml/2006/table">
            <a:tbl>
              <a:tblPr firstRow="1" bandRow="1">
                <a:effectLst>
                  <a:outerShdw blurRad="50800" dist="50800" dir="5400000" algn="ctr" rotWithShape="0">
                    <a:schemeClr val="tx1"/>
                  </a:outerShdw>
                </a:effectLst>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s-AR" sz="2000" dirty="0">
                          <a:solidFill>
                            <a:schemeClr val="tx1"/>
                          </a:solidFill>
                        </a:rPr>
                        <a:t>WCAG 1.0</a:t>
                      </a:r>
                    </a:p>
                  </a:txBody>
                  <a:tcPr/>
                </a:tc>
                <a:tc>
                  <a:txBody>
                    <a:bodyPr/>
                    <a:lstStyle/>
                    <a:p>
                      <a:pPr algn="ctr"/>
                      <a:r>
                        <a:rPr lang="es-AR" sz="2000" dirty="0">
                          <a:solidFill>
                            <a:schemeClr val="tx1"/>
                          </a:solidFill>
                        </a:rPr>
                        <a:t>WCAG 2.0</a:t>
                      </a:r>
                    </a:p>
                  </a:txBody>
                  <a:tcPr/>
                </a:tc>
                <a:extLst>
                  <a:ext uri="{0D108BD9-81ED-4DB2-BD59-A6C34878D82A}">
                    <a16:rowId xmlns:a16="http://schemas.microsoft.com/office/drawing/2014/main" val="10000"/>
                  </a:ext>
                </a:extLst>
              </a:tr>
              <a:tr h="370840">
                <a:tc>
                  <a:txBody>
                    <a:bodyPr/>
                    <a:lstStyle/>
                    <a:p>
                      <a:r>
                        <a:rPr lang="es-AR" sz="2000" dirty="0"/>
                        <a:t>14 pautas.</a:t>
                      </a:r>
                    </a:p>
                  </a:txBody>
                  <a:tcPr/>
                </a:tc>
                <a:tc>
                  <a:txBody>
                    <a:bodyPr/>
                    <a:lstStyle/>
                    <a:p>
                      <a:r>
                        <a:rPr lang="es-AR" sz="2000" dirty="0"/>
                        <a:t>4 principios,</a:t>
                      </a:r>
                      <a:r>
                        <a:rPr lang="es-AR" sz="2000" baseline="0" dirty="0"/>
                        <a:t> 12 pautas.</a:t>
                      </a:r>
                      <a:endParaRPr lang="es-AR" sz="2000" dirty="0"/>
                    </a:p>
                  </a:txBody>
                  <a:tcPr/>
                </a:tc>
                <a:extLst>
                  <a:ext uri="{0D108BD9-81ED-4DB2-BD59-A6C34878D82A}">
                    <a16:rowId xmlns:a16="http://schemas.microsoft.com/office/drawing/2014/main" val="10001"/>
                  </a:ext>
                </a:extLst>
              </a:tr>
              <a:tr h="370840">
                <a:tc>
                  <a:txBody>
                    <a:bodyPr/>
                    <a:lstStyle/>
                    <a:p>
                      <a:r>
                        <a:rPr lang="es-AR" sz="2000" dirty="0"/>
                        <a:t>65 puntos de verificación.</a:t>
                      </a:r>
                    </a:p>
                  </a:txBody>
                  <a:tcPr/>
                </a:tc>
                <a:tc>
                  <a:txBody>
                    <a:bodyPr/>
                    <a:lstStyle/>
                    <a:p>
                      <a:r>
                        <a:rPr lang="es-AR" sz="2000" dirty="0"/>
                        <a:t>61 criterios de conformidad.</a:t>
                      </a:r>
                    </a:p>
                  </a:txBody>
                  <a:tcPr/>
                </a:tc>
                <a:extLst>
                  <a:ext uri="{0D108BD9-81ED-4DB2-BD59-A6C34878D82A}">
                    <a16:rowId xmlns:a16="http://schemas.microsoft.com/office/drawing/2014/main" val="10002"/>
                  </a:ext>
                </a:extLst>
              </a:tr>
              <a:tr h="370840">
                <a:tc>
                  <a:txBody>
                    <a:bodyPr/>
                    <a:lstStyle/>
                    <a:p>
                      <a:r>
                        <a:rPr lang="es-AR" sz="2000" dirty="0"/>
                        <a:t>Prioridades:</a:t>
                      </a:r>
                      <a:r>
                        <a:rPr lang="es-AR" sz="2000" baseline="0" dirty="0"/>
                        <a:t> 1, 2, 3.</a:t>
                      </a:r>
                      <a:endParaRPr lang="es-AR" sz="2000" dirty="0"/>
                    </a:p>
                  </a:txBody>
                  <a:tcPr/>
                </a:tc>
                <a:tc>
                  <a:txBody>
                    <a:bodyPr/>
                    <a:lstStyle/>
                    <a:p>
                      <a:r>
                        <a:rPr lang="es-AR" sz="2000" dirty="0"/>
                        <a:t>Técnicas</a:t>
                      </a:r>
                      <a:r>
                        <a:rPr lang="es-AR" sz="2000" baseline="0" dirty="0"/>
                        <a:t> suficientes y recomendables.</a:t>
                      </a:r>
                      <a:endParaRPr lang="es-AR" sz="2000" dirty="0"/>
                    </a:p>
                  </a:txBody>
                  <a:tcPr/>
                </a:tc>
                <a:extLst>
                  <a:ext uri="{0D108BD9-81ED-4DB2-BD59-A6C34878D82A}">
                    <a16:rowId xmlns:a16="http://schemas.microsoft.com/office/drawing/2014/main" val="10003"/>
                  </a:ext>
                </a:extLst>
              </a:tr>
              <a:tr h="37084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AR" sz="2000" dirty="0"/>
                        <a:t>Nivel</a:t>
                      </a:r>
                      <a:r>
                        <a:rPr lang="es-AR" sz="2000" baseline="0" dirty="0"/>
                        <a:t> de conformidad: A, AA, AAA</a:t>
                      </a:r>
                      <a:endParaRPr lang="es-AR" sz="2000" dirty="0"/>
                    </a:p>
                  </a:txBody>
                  <a:tcPr/>
                </a:tc>
                <a:tc hMerge="1">
                  <a:txBody>
                    <a:bodyPr/>
                    <a:lstStyle/>
                    <a:p>
                      <a:endParaRPr lang="es-AR" dirty="0"/>
                    </a:p>
                  </a:txBody>
                  <a:tcPr/>
                </a:tc>
                <a:extLst>
                  <a:ext uri="{0D108BD9-81ED-4DB2-BD59-A6C34878D82A}">
                    <a16:rowId xmlns:a16="http://schemas.microsoft.com/office/drawing/2014/main" val="10004"/>
                  </a:ext>
                </a:extLst>
              </a:tr>
            </a:tbl>
          </a:graphicData>
        </a:graphic>
      </p:graphicFrame>
      <p:sp>
        <p:nvSpPr>
          <p:cNvPr id="10" name="6 Conector"/>
          <p:cNvSpPr/>
          <p:nvPr/>
        </p:nvSpPr>
        <p:spPr>
          <a:xfrm>
            <a:off x="5149850" y="3184103"/>
            <a:ext cx="1077913" cy="495300"/>
          </a:xfrm>
          <a:prstGeom prst="flowChartConnec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sz="2000" dirty="0">
                <a:solidFill>
                  <a:schemeClr val="tx1"/>
                </a:solidFill>
              </a:rPr>
              <a:t>2008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Título"/>
          <p:cNvSpPr>
            <a:spLocks noGrp="1"/>
          </p:cNvSpPr>
          <p:nvPr>
            <p:ph type="title"/>
          </p:nvPr>
        </p:nvSpPr>
        <p:spPr>
          <a:xfrm>
            <a:off x="457200" y="274638"/>
            <a:ext cx="8229600" cy="654050"/>
          </a:xfrm>
        </p:spPr>
        <p:txBody>
          <a:bodyPr/>
          <a:lstStyle/>
          <a:p>
            <a:r>
              <a:rPr lang="es-AR" altLang="es-AR" b="1" dirty="0"/>
              <a:t>WCAG estándares internacionales</a:t>
            </a:r>
          </a:p>
        </p:txBody>
      </p:sp>
      <p:sp>
        <p:nvSpPr>
          <p:cNvPr id="12291" name="2 Marcador de contenido"/>
          <p:cNvSpPr>
            <a:spLocks noGrp="1"/>
          </p:cNvSpPr>
          <p:nvPr>
            <p:ph idx="1"/>
          </p:nvPr>
        </p:nvSpPr>
        <p:spPr>
          <a:xfrm>
            <a:off x="457200" y="1600200"/>
            <a:ext cx="8229600" cy="4924425"/>
          </a:xfrm>
        </p:spPr>
        <p:txBody>
          <a:bodyPr/>
          <a:lstStyle/>
          <a:p>
            <a:pPr marL="0" indent="0" algn="just">
              <a:lnSpc>
                <a:spcPct val="90000"/>
              </a:lnSpc>
              <a:buNone/>
              <a:defRPr/>
            </a:pPr>
            <a:r>
              <a:rPr lang="es-AR" sz="3200" b="1" dirty="0"/>
              <a:t>Niveles de Conformidad:</a:t>
            </a:r>
          </a:p>
          <a:p>
            <a:pPr lvl="1" algn="just">
              <a:lnSpc>
                <a:spcPct val="90000"/>
              </a:lnSpc>
              <a:defRPr/>
            </a:pPr>
            <a:endParaRPr lang="es-AR" dirty="0"/>
          </a:p>
          <a:p>
            <a:pPr marL="0" indent="0">
              <a:buFontTx/>
              <a:buNone/>
              <a:defRPr/>
            </a:pPr>
            <a:endParaRPr lang="es-AR" altLang="es-AR" dirty="0"/>
          </a:p>
        </p:txBody>
      </p:sp>
      <p:graphicFrame>
        <p:nvGraphicFramePr>
          <p:cNvPr id="2" name="Tabla 1"/>
          <p:cNvGraphicFramePr>
            <a:graphicFrameLocks noGrp="1"/>
          </p:cNvGraphicFramePr>
          <p:nvPr>
            <p:extLst>
              <p:ext uri="{D42A27DB-BD31-4B8C-83A1-F6EECF244321}">
                <p14:modId xmlns:p14="http://schemas.microsoft.com/office/powerpoint/2010/main" val="2981449177"/>
              </p:ext>
            </p:extLst>
          </p:nvPr>
        </p:nvGraphicFramePr>
        <p:xfrm>
          <a:off x="457200" y="2483427"/>
          <a:ext cx="8229600" cy="4081618"/>
        </p:xfrm>
        <a:graphic>
          <a:graphicData uri="http://schemas.openxmlformats.org/drawingml/2006/table">
            <a:tbl>
              <a:tblPr firstRow="1" bandRow="1">
                <a:tableStyleId>{5C22544A-7EE6-4342-B048-85BDC9FD1C3A}</a:tableStyleId>
              </a:tblPr>
              <a:tblGrid>
                <a:gridCol w="2746648">
                  <a:extLst>
                    <a:ext uri="{9D8B030D-6E8A-4147-A177-3AD203B41FA5}">
                      <a16:colId xmlns:a16="http://schemas.microsoft.com/office/drawing/2014/main" val="1787984952"/>
                    </a:ext>
                  </a:extLst>
                </a:gridCol>
                <a:gridCol w="2739752">
                  <a:extLst>
                    <a:ext uri="{9D8B030D-6E8A-4147-A177-3AD203B41FA5}">
                      <a16:colId xmlns:a16="http://schemas.microsoft.com/office/drawing/2014/main" val="1233709344"/>
                    </a:ext>
                  </a:extLst>
                </a:gridCol>
                <a:gridCol w="2743200">
                  <a:extLst>
                    <a:ext uri="{9D8B030D-6E8A-4147-A177-3AD203B41FA5}">
                      <a16:colId xmlns:a16="http://schemas.microsoft.com/office/drawing/2014/main" val="2180455723"/>
                    </a:ext>
                  </a:extLst>
                </a:gridCol>
              </a:tblGrid>
              <a:tr h="637034">
                <a:tc>
                  <a:txBody>
                    <a:bodyPr/>
                    <a:lstStyle/>
                    <a:p>
                      <a:pPr algn="ctr"/>
                      <a:endParaRPr lang="es-AR" sz="2000" dirty="0"/>
                    </a:p>
                  </a:txBody>
                  <a:tcPr marT="45725" marB="45725"/>
                </a:tc>
                <a:tc>
                  <a:txBody>
                    <a:bodyPr/>
                    <a:lstStyle/>
                    <a:p>
                      <a:pPr algn="ctr"/>
                      <a:endParaRPr lang="es-AR" sz="2000" dirty="0"/>
                    </a:p>
                  </a:txBody>
                  <a:tcPr marT="45725" marB="45725"/>
                </a:tc>
                <a:tc>
                  <a:txBody>
                    <a:bodyPr/>
                    <a:lstStyle/>
                    <a:p>
                      <a:pPr algn="ctr"/>
                      <a:endParaRPr lang="es-AR" sz="2000" dirty="0"/>
                    </a:p>
                  </a:txBody>
                  <a:tcPr marT="45725" marB="45725"/>
                </a:tc>
                <a:extLst>
                  <a:ext uri="{0D108BD9-81ED-4DB2-BD59-A6C34878D82A}">
                    <a16:rowId xmlns:a16="http://schemas.microsoft.com/office/drawing/2014/main" val="887524215"/>
                  </a:ext>
                </a:extLst>
              </a:tr>
              <a:tr h="3444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2000" dirty="0"/>
                        <a:t>Para lograr conformidad con el Nivel A (el mínimo), la página web satisface todos los Criterios de Conformidad del Nivel A, o proporciona una versión alternativa conforme.</a:t>
                      </a:r>
                    </a:p>
                  </a:txBody>
                  <a:tcPr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2000" dirty="0"/>
                        <a:t>Para lograr conformidad con el Nivel AA, la página web satisface todos los Criterios de Conformidad de los Niveles A y AA, o se proporciona una versión alternativa conforme al Nivel AA.</a:t>
                      </a:r>
                    </a:p>
                  </a:txBody>
                  <a:tcPr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2000" dirty="0"/>
                        <a:t>Para lograr conformidad con el Nivel AAA, la página web satisface todos los Criterios de Conformidad de los Niveles A, AA y AAA, o proporciona una versión alternativa conforme al Nivel AAA.</a:t>
                      </a:r>
                    </a:p>
                  </a:txBody>
                  <a:tcPr marT="45725" marB="45725"/>
                </a:tc>
                <a:extLst>
                  <a:ext uri="{0D108BD9-81ED-4DB2-BD59-A6C34878D82A}">
                    <a16:rowId xmlns:a16="http://schemas.microsoft.com/office/drawing/2014/main" val="120655075"/>
                  </a:ext>
                </a:extLst>
              </a:tr>
            </a:tbl>
          </a:graphicData>
        </a:graphic>
      </p:graphicFrame>
      <p:pic>
        <p:nvPicPr>
          <p:cNvPr id="34834" name="Picture 2" descr="Nivel de conformidad A: indica que se cumplen todos los criterios del nivel de conformidad 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125" y="2492896"/>
            <a:ext cx="1590483" cy="55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Picture 4" descr="Nivel de conformidad AA: indica que se cumplen todos los criterios de los niveles de conformidad A y A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3601" y="2492896"/>
            <a:ext cx="1559302" cy="55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Picture 6" descr="Nivel de conformidad AAA: indica que se cumplen todos los criterios de los niveles de conformidad A, AA y AA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16216" y="2492896"/>
            <a:ext cx="1614737" cy="58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Título"/>
          <p:cNvSpPr>
            <a:spLocks noGrp="1"/>
          </p:cNvSpPr>
          <p:nvPr>
            <p:ph type="title"/>
          </p:nvPr>
        </p:nvSpPr>
        <p:spPr>
          <a:xfrm>
            <a:off x="457200" y="274638"/>
            <a:ext cx="8229600" cy="654050"/>
          </a:xfrm>
        </p:spPr>
        <p:txBody>
          <a:bodyPr/>
          <a:lstStyle/>
          <a:p>
            <a:r>
              <a:rPr lang="es-AR" altLang="es-AR" b="1" dirty="0"/>
              <a:t>Disposición 02/2014 ONTI</a:t>
            </a:r>
          </a:p>
        </p:txBody>
      </p:sp>
      <p:sp>
        <p:nvSpPr>
          <p:cNvPr id="12291" name="2 Marcador de contenido"/>
          <p:cNvSpPr>
            <a:spLocks noGrp="1"/>
          </p:cNvSpPr>
          <p:nvPr>
            <p:ph idx="1"/>
          </p:nvPr>
        </p:nvSpPr>
        <p:spPr>
          <a:xfrm>
            <a:off x="395536" y="1340768"/>
            <a:ext cx="8229600" cy="4277072"/>
          </a:xfrm>
        </p:spPr>
        <p:txBody>
          <a:bodyPr/>
          <a:lstStyle/>
          <a:p>
            <a:pPr marL="0" indent="0">
              <a:lnSpc>
                <a:spcPct val="90000"/>
              </a:lnSpc>
              <a:buNone/>
              <a:defRPr/>
            </a:pPr>
            <a:r>
              <a:rPr lang="es-AR" dirty="0"/>
              <a:t>En Argentina:</a:t>
            </a:r>
          </a:p>
          <a:p>
            <a:pPr marL="0" indent="0">
              <a:lnSpc>
                <a:spcPct val="90000"/>
              </a:lnSpc>
              <a:buNone/>
              <a:defRPr/>
            </a:pPr>
            <a:r>
              <a:rPr lang="es-AR" dirty="0"/>
              <a:t>La Disposición ONTI 02/2014 de agosto de 2014, establece: </a:t>
            </a:r>
          </a:p>
          <a:p>
            <a:pPr lvl="1" algn="just"/>
            <a:r>
              <a:rPr lang="es-AR" i="1" dirty="0"/>
              <a:t>“ARTÍCULO 1 — Apruébese la “Norma de Accesibilidad Web 2.0.” que como Anexo I forma parte de dicha Disposición.</a:t>
            </a:r>
            <a:endParaRPr lang="es-AR" dirty="0"/>
          </a:p>
          <a:p>
            <a:pPr lvl="1" algn="just"/>
            <a:r>
              <a:rPr lang="es-AR" i="1" dirty="0"/>
              <a:t>ARTÍCULO 2 — Apruébense los “Niveles Mínimos de Conformidad” que como Anexo II forma parte integrante de dicha Disposición.</a:t>
            </a:r>
            <a:endParaRPr lang="es-AR" dirty="0"/>
          </a:p>
          <a:p>
            <a:pPr lvl="1" algn="just"/>
            <a:r>
              <a:rPr lang="es-AR" i="1" dirty="0">
                <a:solidFill>
                  <a:srgbClr val="000099"/>
                </a:solidFill>
              </a:rPr>
              <a:t>ARTÍCULO 3 — Establécese que el nivel mínimo de conformidad a ser cumplimentado por los organismos, durante el primer período evaluatorio deberá ser de CINCUENTA (50) puntos y en el segundo período el umbral de aprobación se establecerá en OCHENTA (80), acorde lo establecido en el Anexo II que aprueba la Disposición.”  (</a:t>
            </a:r>
            <a:r>
              <a:rPr lang="es-AR" b="1" i="1" u="sng" dirty="0">
                <a:solidFill>
                  <a:srgbClr val="000099"/>
                </a:solidFill>
              </a:rPr>
              <a:t>Del Nivel A</a:t>
            </a:r>
            <a:r>
              <a:rPr lang="es-AR" i="1" dirty="0">
                <a:solidFill>
                  <a:srgbClr val="000099"/>
                </a:solidFill>
              </a:rPr>
              <a:t>)</a:t>
            </a:r>
            <a:endParaRPr lang="es-AR" altLang="es-AR" dirty="0">
              <a:solidFill>
                <a:srgbClr val="000099"/>
              </a:solidFill>
            </a:endParaRPr>
          </a:p>
        </p:txBody>
      </p:sp>
      <p:sp>
        <p:nvSpPr>
          <p:cNvPr id="4" name="2 Marcador de contenido"/>
          <p:cNvSpPr txBox="1">
            <a:spLocks/>
          </p:cNvSpPr>
          <p:nvPr/>
        </p:nvSpPr>
        <p:spPr bwMode="auto">
          <a:xfrm>
            <a:off x="611560" y="5733256"/>
            <a:ext cx="799288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457200" lvl="1" indent="0" algn="ctr">
              <a:lnSpc>
                <a:spcPct val="90000"/>
              </a:lnSpc>
              <a:buFontTx/>
              <a:buNone/>
              <a:defRPr/>
            </a:pPr>
            <a:r>
              <a:rPr lang="es-AR" sz="2800" b="1" i="1" dirty="0">
                <a:solidFill>
                  <a:srgbClr val="C00000"/>
                </a:solidFill>
              </a:rPr>
              <a:t>En la mayoría de los países el mínimo de conformidad es AA</a:t>
            </a:r>
          </a:p>
        </p:txBody>
      </p:sp>
    </p:spTree>
    <p:extLst>
      <p:ext uri="{BB962C8B-B14F-4D97-AF65-F5344CB8AC3E}">
        <p14:creationId xmlns:p14="http://schemas.microsoft.com/office/powerpoint/2010/main" val="2715457383"/>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11197</TotalTime>
  <Words>4506</Words>
  <Application>Microsoft Office PowerPoint</Application>
  <PresentationFormat>Presentación en pantalla (4:3)</PresentationFormat>
  <Paragraphs>722</Paragraphs>
  <Slides>39</Slides>
  <Notes>35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39</vt:i4>
      </vt:variant>
    </vt:vector>
  </HeadingPairs>
  <TitlesOfParts>
    <vt:vector size="47" baseType="lpstr">
      <vt:lpstr>MS Mincho</vt:lpstr>
      <vt:lpstr>Arial</vt:lpstr>
      <vt:lpstr>Calibri</vt:lpstr>
      <vt:lpstr>Tahoma</vt:lpstr>
      <vt:lpstr>Times New Roman</vt:lpstr>
      <vt:lpstr>Trebuchet MS</vt:lpstr>
      <vt:lpstr>Wingdings</vt:lpstr>
      <vt:lpstr>Diseño predeterminado</vt:lpstr>
      <vt:lpstr>Seminario de Accesibilidad Web 2017</vt:lpstr>
      <vt:lpstr>Equipo de Investigación</vt:lpstr>
      <vt:lpstr>Agenda</vt:lpstr>
      <vt:lpstr>¿Qué es la Accesibilidad Web?</vt:lpstr>
      <vt:lpstr>Ley 26653</vt:lpstr>
      <vt:lpstr>Estándares internacionales</vt:lpstr>
      <vt:lpstr>WCAG estándares internacionales</vt:lpstr>
      <vt:lpstr>WCAG estándares internacionales</vt:lpstr>
      <vt:lpstr>Disposición 02/2014 ONTI</vt:lpstr>
      <vt:lpstr>Introducción</vt:lpstr>
      <vt:lpstr>Presentación de PowerPoint</vt:lpstr>
      <vt:lpstr>¿Cómo se evalúa la accesibilidad?</vt:lpstr>
      <vt:lpstr>¿Cómo se evalúa la accesibilidad?</vt:lpstr>
      <vt:lpstr>¿Por qué es importante?</vt:lpstr>
      <vt:lpstr>¿A quien beneficia?</vt:lpstr>
      <vt:lpstr>¿Qué implica la evaluación?</vt:lpstr>
      <vt:lpstr>www.mecon.gov.ar</vt:lpstr>
      <vt:lpstr>ARWeb - Introducción</vt:lpstr>
      <vt:lpstr>ARWeb - Lectura de código HTML</vt:lpstr>
      <vt:lpstr>ARWeb - Lectura de HTML x URL</vt:lpstr>
      <vt:lpstr>ARWeb - Lectura de HTML x URL</vt:lpstr>
      <vt:lpstr>ARWeb - Lectura de HTML x URL</vt:lpstr>
      <vt:lpstr>ARWeb - Lectura de HTML x URL</vt:lpstr>
      <vt:lpstr>ARWeb - Lectura de HTML x Archivo</vt:lpstr>
      <vt:lpstr>ARWeb - Lectura de HTML x Código</vt:lpstr>
      <vt:lpstr>ARWeb - Información de Análisis de AW</vt:lpstr>
      <vt:lpstr>ARWeb - Información de Análisis de AW</vt:lpstr>
      <vt:lpstr>ARWeb - Resultados Generales</vt:lpstr>
      <vt:lpstr>Presentación de PowerPoint</vt:lpstr>
      <vt:lpstr>ARWeb - Resultados Generales</vt:lpstr>
      <vt:lpstr>ARWeb - Resultados Generales</vt:lpstr>
      <vt:lpstr>ARWeb - Reporte Anexo II</vt:lpstr>
      <vt:lpstr>ARWeb - Reporte Anexo II</vt:lpstr>
      <vt:lpstr>ARWeb - Reporte Detalles</vt:lpstr>
      <vt:lpstr>ARWeb - Reporte Detalles (PDF)</vt:lpstr>
      <vt:lpstr>ARWeb - Reporte Detalles (XLS)</vt:lpstr>
      <vt:lpstr>ARWeb - Conclusiones</vt:lpstr>
      <vt:lpstr>Bibliografía</vt:lpstr>
      <vt:lpstr>Muchas Gracias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Pablo Pandolfo</cp:lastModifiedBy>
  <cp:revision>1098</cp:revision>
  <dcterms:created xsi:type="dcterms:W3CDTF">2010-05-23T14:28:12Z</dcterms:created>
  <dcterms:modified xsi:type="dcterms:W3CDTF">2017-05-19T12:36:11Z</dcterms:modified>
</cp:coreProperties>
</file>