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341" r:id="rId3"/>
    <p:sldId id="320" r:id="rId4"/>
    <p:sldId id="322" r:id="rId5"/>
    <p:sldId id="349" r:id="rId6"/>
    <p:sldId id="328" r:id="rId7"/>
    <p:sldId id="329" r:id="rId8"/>
    <p:sldId id="337" r:id="rId9"/>
    <p:sldId id="346" r:id="rId10"/>
    <p:sldId id="334" r:id="rId11"/>
    <p:sldId id="335" r:id="rId12"/>
    <p:sldId id="347" r:id="rId13"/>
    <p:sldId id="336" r:id="rId14"/>
    <p:sldId id="333" r:id="rId15"/>
    <p:sldId id="348" r:id="rId16"/>
  </p:sldIdLst>
  <p:sldSz cx="12192000" cy="6858000"/>
  <p:notesSz cx="6858000" cy="9947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0E8E7"/>
    <a:srgbClr val="FF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71614" autoAdjust="0"/>
  </p:normalViewPr>
  <p:slideViewPr>
    <p:cSldViewPr snapToGrid="0">
      <p:cViewPr varScale="1">
        <p:scale>
          <a:sx n="83" d="100"/>
          <a:sy n="83" d="100"/>
        </p:scale>
        <p:origin x="-1740" y="-96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xmlns="" id="{38B54C87-44F7-4C96-9C67-D2DFEB4261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14061160-5339-4D5E-8A6C-D6AA55970A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3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6B764-8D3D-4E26-A100-3D7B129F834E}" type="datetimeFigureOut">
              <a:rPr lang="es-AR" smtClean="0"/>
              <a:pPr/>
              <a:t>22/10/2018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A1886E49-A25D-4FE4-B306-2E26B430A5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2D1299C8-E39A-49BD-BC3C-5BE6C73C16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F8384-703C-46DE-9AB9-4FBC14A20042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749383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3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28581-4DA6-4B53-824F-F7911C62D2F7}" type="datetimeFigureOut">
              <a:rPr lang="es-AR" smtClean="0"/>
              <a:pPr/>
              <a:t>22/10/2018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787125"/>
            <a:ext cx="5486400" cy="39167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AR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99533-37DC-4A90-9D9B-C40B3DF0748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902202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kern="1200" baseline="0">
        <a:solidFill>
          <a:schemeClr val="tx1"/>
        </a:solidFill>
        <a:latin typeface="+mj-lt"/>
        <a:ea typeface="+mn-ea"/>
        <a:cs typeface="+mn-cs"/>
      </a:defRPr>
    </a:lvl1pPr>
    <a:lvl2pPr marL="457200" algn="l" defTabSz="914400" rtl="0" eaLnBrk="1" latinLnBrk="0" hangingPunct="1">
      <a:defRPr sz="1400" kern="1200" baseline="0">
        <a:solidFill>
          <a:schemeClr val="tx1"/>
        </a:solidFill>
        <a:latin typeface="+mj-lt"/>
        <a:ea typeface="+mn-ea"/>
        <a:cs typeface="+mn-cs"/>
      </a:defRPr>
    </a:lvl2pPr>
    <a:lvl3pPr marL="914400" algn="l" defTabSz="914400" rtl="0" eaLnBrk="1" latinLnBrk="0" hangingPunct="1">
      <a:defRPr sz="1400" kern="1200" baseline="0">
        <a:solidFill>
          <a:schemeClr val="tx1"/>
        </a:solidFill>
        <a:latin typeface="+mj-lt"/>
        <a:ea typeface="+mn-ea"/>
        <a:cs typeface="+mn-cs"/>
      </a:defRPr>
    </a:lvl3pPr>
    <a:lvl4pPr marL="1371600" algn="l" defTabSz="914400" rtl="0" eaLnBrk="1" latinLnBrk="0" hangingPunct="1">
      <a:defRPr sz="1400" kern="1200" baseline="0">
        <a:solidFill>
          <a:schemeClr val="tx1"/>
        </a:solidFill>
        <a:latin typeface="+mj-lt"/>
        <a:ea typeface="+mn-ea"/>
        <a:cs typeface="+mn-cs"/>
      </a:defRPr>
    </a:lvl4pPr>
    <a:lvl5pPr marL="1828800" algn="l" defTabSz="914400" rtl="0" eaLnBrk="1" latinLnBrk="0" hangingPunct="1">
      <a:defRPr sz="1400" kern="1200" baseline="0">
        <a:solidFill>
          <a:schemeClr val="tx1"/>
        </a:solidFill>
        <a:latin typeface="+mj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99533-37DC-4A90-9D9B-C40B3DF07489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699287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Útil para los evaluadores.</a:t>
            </a:r>
          </a:p>
          <a:p>
            <a:r>
              <a:rPr lang="es-AR" dirty="0" smtClean="0"/>
              <a:t>Información </a:t>
            </a:r>
            <a:r>
              <a:rPr lang="es-AR" dirty="0"/>
              <a:t>expuesta conforme el modelo del Anexo II de la </a:t>
            </a:r>
          </a:p>
          <a:p>
            <a:r>
              <a:rPr lang="es-AR" dirty="0"/>
              <a:t>Disposición 2/2014  de la ONTI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99533-37DC-4A90-9D9B-C40B3DF07489}" type="slidenum">
              <a:rPr lang="es-AR" smtClean="0"/>
              <a:pPr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399425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Útil para los evaluadores.</a:t>
            </a:r>
          </a:p>
          <a:p>
            <a:r>
              <a:rPr lang="es-AR" dirty="0" smtClean="0"/>
              <a:t>Información </a:t>
            </a:r>
            <a:r>
              <a:rPr lang="es-AR" dirty="0"/>
              <a:t>de detallada del Análisis de AW en formato PDF.</a:t>
            </a:r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99533-37DC-4A90-9D9B-C40B3DF07489}" type="slidenum">
              <a:rPr lang="es-AR" smtClean="0"/>
              <a:pPr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089726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ZOOM de la información detallada.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99533-37DC-4A90-9D9B-C40B3DF07489}" type="slidenum">
              <a:rPr lang="es-AR" smtClean="0"/>
              <a:pPr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587686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Información detallada del análisis de AW en formato Excel.</a:t>
            </a:r>
          </a:p>
          <a:p>
            <a:r>
              <a:rPr lang="es-AR" dirty="0"/>
              <a:t>Puntajes y fórmulas para que el usuario interactúe con el análisis.</a:t>
            </a:r>
          </a:p>
          <a:p>
            <a:r>
              <a:rPr lang="es-AR" dirty="0"/>
              <a:t>Test: 0 falló  1 OK</a:t>
            </a:r>
          </a:p>
          <a:p>
            <a:r>
              <a:rPr lang="es-AR" dirty="0"/>
              <a:t>Técnica: 0 si algún test falló  1 OK</a:t>
            </a:r>
          </a:p>
          <a:p>
            <a:r>
              <a:rPr lang="es-AR" dirty="0"/>
              <a:t>Criterio: 0 si alguna técnica falló  4 OK</a:t>
            </a:r>
          </a:p>
          <a:p>
            <a:r>
              <a:rPr lang="es-AR" dirty="0"/>
              <a:t>Pauta: SUMA (puntajes criterios)</a:t>
            </a:r>
          </a:p>
          <a:p>
            <a:r>
              <a:rPr lang="es-AR" dirty="0"/>
              <a:t>Principio: SUMA (puntajes pautas)</a:t>
            </a:r>
          </a:p>
          <a:p>
            <a:r>
              <a:rPr lang="es-AR" dirty="0"/>
              <a:t>TOTAL: SUMA (puntaje puntajes principios)</a:t>
            </a:r>
          </a:p>
          <a:p>
            <a:r>
              <a:rPr lang="es-AR" dirty="0"/>
              <a:t>Con este reporte termina la Evaluación de AW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99533-37DC-4A90-9D9B-C40B3DF07489}" type="slidenum">
              <a:rPr lang="es-AR" smtClean="0"/>
              <a:pPr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156086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99533-37DC-4A90-9D9B-C40B3DF07489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731719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99533-37DC-4A90-9D9B-C40B3DF07489}" type="slidenum">
              <a:rPr lang="es-AR" smtClean="0"/>
              <a:pPr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244964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99533-37DC-4A90-9D9B-C40B3DF07489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269044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99533-37DC-4A90-9D9B-C40B3DF07489}" type="slidenum">
              <a:rPr lang="es-AR" smtClean="0"/>
              <a:pPr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72892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AW </a:t>
            </a:r>
            <a:r>
              <a:rPr lang="es-AR" dirty="0"/>
              <a:t>nos beneficia a </a:t>
            </a:r>
            <a:r>
              <a:rPr lang="es-AR" dirty="0" smtClean="0"/>
              <a:t>TODOS.</a:t>
            </a:r>
            <a:endParaRPr lang="es-AR" dirty="0"/>
          </a:p>
          <a:p>
            <a:r>
              <a:rPr lang="es-AR" dirty="0"/>
              <a:t>Diseño web permitir </a:t>
            </a:r>
            <a:endParaRPr lang="es-AR" dirty="0" smtClean="0"/>
          </a:p>
          <a:p>
            <a:r>
              <a:rPr lang="es-AR" dirty="0" smtClean="0"/>
              <a:t>PERCIBIR (texto</a:t>
            </a:r>
            <a:r>
              <a:rPr lang="es-AR" baseline="0" dirty="0" smtClean="0"/>
              <a:t> alternativo en imágenes)</a:t>
            </a:r>
            <a:r>
              <a:rPr lang="es-AR" dirty="0" smtClean="0"/>
              <a:t>, </a:t>
            </a:r>
          </a:p>
          <a:p>
            <a:r>
              <a:rPr lang="es-AR" dirty="0" smtClean="0"/>
              <a:t>ENTENDER (información transmitida</a:t>
            </a:r>
            <a:r>
              <a:rPr lang="es-AR" baseline="0" dirty="0" smtClean="0"/>
              <a:t> por colores también por texto</a:t>
            </a:r>
            <a:r>
              <a:rPr lang="es-AR" dirty="0" smtClean="0"/>
              <a:t>),</a:t>
            </a:r>
          </a:p>
          <a:p>
            <a:r>
              <a:rPr lang="es-AR" dirty="0" smtClean="0"/>
              <a:t>NAVEGAR (navegación por teclado, orden adecuado del foco) </a:t>
            </a:r>
            <a:r>
              <a:rPr lang="es-AR" dirty="0"/>
              <a:t>e </a:t>
            </a:r>
          </a:p>
          <a:p>
            <a:r>
              <a:rPr lang="es-AR" dirty="0"/>
              <a:t>INTERACTUAR con la WEB</a:t>
            </a:r>
            <a:r>
              <a:rPr lang="es-AR" dirty="0" smtClean="0"/>
              <a:t>.</a:t>
            </a:r>
          </a:p>
          <a:p>
            <a:r>
              <a:rPr lang="es-AR" dirty="0" smtClean="0"/>
              <a:t>Umbral 50 puntos</a:t>
            </a:r>
          </a:p>
          <a:p>
            <a:r>
              <a:rPr lang="es-AR" dirty="0" smtClean="0"/>
              <a:t>4 puntos por cada criterio por los 25 criterios suman</a:t>
            </a:r>
            <a:r>
              <a:rPr lang="es-AR" baseline="0" dirty="0" smtClean="0"/>
              <a:t> los 100 necesarios para cubrir el nivel A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99533-37DC-4A90-9D9B-C40B3DF07489}" type="slidenum">
              <a:rPr lang="es-AR" smtClean="0"/>
              <a:pPr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837613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400" dirty="0" smtClean="0"/>
              <a:t>Realiza una evaluación del Nivel A por puntos según la norma argentina.</a:t>
            </a:r>
          </a:p>
          <a:p>
            <a:pPr algn="just"/>
            <a:r>
              <a:rPr lang="es-AR" sz="1400" dirty="0" smtClean="0"/>
              <a:t>Es libre, abierta y con un modo transparente de evaluación.</a:t>
            </a:r>
          </a:p>
          <a:p>
            <a:r>
              <a:rPr lang="es-AR" sz="1400" dirty="0" smtClean="0"/>
              <a:t>Ofrece asistencia a los desarrolladores a través de recomendaciones.</a:t>
            </a:r>
          </a:p>
          <a:p>
            <a:r>
              <a:rPr lang="es-AR" sz="1400" dirty="0" smtClean="0"/>
              <a:t>Provee asistencia a los evaluadores a través del resultado histórico y generación de informes.</a:t>
            </a:r>
          </a:p>
          <a:p>
            <a:pPr algn="just"/>
            <a:r>
              <a:rPr lang="es-AR" sz="1400" dirty="0" err="1" smtClean="0"/>
              <a:t>ARWeb</a:t>
            </a:r>
            <a:r>
              <a:rPr lang="es-AR" sz="1400" dirty="0" smtClean="0"/>
              <a:t> brinda información tanto a desarrolladores como a evaluadores.</a:t>
            </a:r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99533-37DC-4A90-9D9B-C40B3DF07489}" type="slidenum">
              <a:rPr lang="es-AR" smtClean="0"/>
              <a:pPr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295007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Apunta </a:t>
            </a:r>
            <a:r>
              <a:rPr lang="es-AR" dirty="0"/>
              <a:t>a evaluar según la Legislación Argentina.</a:t>
            </a:r>
          </a:p>
          <a:p>
            <a:r>
              <a:rPr lang="es-AR" dirty="0" smtClean="0"/>
              <a:t>Lectura </a:t>
            </a:r>
            <a:r>
              <a:rPr lang="es-AR" dirty="0"/>
              <a:t>del código procedente por:</a:t>
            </a:r>
          </a:p>
          <a:p>
            <a:r>
              <a:rPr lang="es-AR" dirty="0"/>
              <a:t>. URL del código a verificar.</a:t>
            </a:r>
          </a:p>
          <a:p>
            <a:r>
              <a:rPr lang="es-AR" dirty="0"/>
              <a:t>. Archivos .html del sistema de archivos.</a:t>
            </a:r>
          </a:p>
          <a:p>
            <a:r>
              <a:rPr lang="es-AR" dirty="0"/>
              <a:t>. Edición directa de código HTML.</a:t>
            </a:r>
          </a:p>
          <a:p>
            <a:r>
              <a:rPr lang="es-AR" dirty="0"/>
              <a:t>. Inspecciona y lista todas las URL o links referenciadas </a:t>
            </a:r>
          </a:p>
          <a:p>
            <a:r>
              <a:rPr lang="es-AR" dirty="0"/>
              <a:t>desde la URL principal.</a:t>
            </a:r>
          </a:p>
          <a:p>
            <a:endParaRPr lang="es-AR" dirty="0" smtClean="0"/>
          </a:p>
          <a:p>
            <a:r>
              <a:rPr lang="es-AR" dirty="0" smtClean="0"/>
              <a:t>Validar</a:t>
            </a:r>
            <a:r>
              <a:rPr lang="es-AR" dirty="0"/>
              <a:t>: inicia el análisis de AW.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99533-37DC-4A90-9D9B-C40B3DF07489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079167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Problemas: verificaciones que no fueron superadas y se </a:t>
            </a:r>
          </a:p>
          <a:p>
            <a:r>
              <a:rPr lang="es-AR" dirty="0"/>
              <a:t>deben </a:t>
            </a:r>
            <a:r>
              <a:rPr lang="es-AR" dirty="0" smtClean="0"/>
              <a:t>corregir</a:t>
            </a:r>
            <a:r>
              <a:rPr lang="es-AR" baseline="0" dirty="0" smtClean="0"/>
              <a:t> (Ejemplo sin titulo)</a:t>
            </a:r>
            <a:endParaRPr lang="es-AR" dirty="0"/>
          </a:p>
          <a:p>
            <a:r>
              <a:rPr lang="es-AR" dirty="0"/>
              <a:t>Advertencias: posibles errores que se deben verificar en </a:t>
            </a:r>
          </a:p>
          <a:p>
            <a:r>
              <a:rPr lang="es-AR" dirty="0"/>
              <a:t>forma manual para determinar si realmente es un error o no. </a:t>
            </a:r>
          </a:p>
          <a:p>
            <a:r>
              <a:rPr lang="es-AR" dirty="0"/>
              <a:t>(Ej. IMG transmite significado correcto en su atributo ALT)</a:t>
            </a:r>
          </a:p>
          <a:p>
            <a:r>
              <a:rPr lang="es-AR" dirty="0"/>
              <a:t>No verificados: verificaciones que no se han podido </a:t>
            </a:r>
          </a:p>
          <a:p>
            <a:r>
              <a:rPr lang="es-AR" dirty="0"/>
              <a:t>comprobar en forma automática y por lo tanto se debe hacer </a:t>
            </a:r>
          </a:p>
          <a:p>
            <a:r>
              <a:rPr lang="es-AR" dirty="0"/>
              <a:t>de forma manual. </a:t>
            </a:r>
          </a:p>
          <a:p>
            <a:r>
              <a:rPr lang="es-AR" dirty="0"/>
              <a:t>(Ej. verificar que una explicación de lo que sucederá cuando </a:t>
            </a:r>
          </a:p>
          <a:p>
            <a:r>
              <a:rPr lang="es-AR" dirty="0"/>
              <a:t>se cambia el control está disponible).</a:t>
            </a:r>
          </a:p>
          <a:p>
            <a:r>
              <a:rPr lang="es-AR" dirty="0"/>
              <a:t>4/12/25/155/282</a:t>
            </a:r>
          </a:p>
          <a:p>
            <a:r>
              <a:rPr lang="es-AR" dirty="0"/>
              <a:t>Suma4 puntos si todas las técnicas suficientes de un criterio </a:t>
            </a:r>
          </a:p>
          <a:p>
            <a:r>
              <a:rPr lang="es-AR" dirty="0"/>
              <a:t>dan OK, no suma caso contrario.</a:t>
            </a:r>
          </a:p>
          <a:p>
            <a:r>
              <a:rPr lang="es-AR" dirty="0"/>
              <a:t>Es accesible si puntos &gt;= 50 [Explicar más la tabla]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99533-37DC-4A90-9D9B-C40B3DF07489}" type="slidenum">
              <a:rPr lang="es-AR" smtClean="0"/>
              <a:pPr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291050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Útil para los desarrolladores.</a:t>
            </a:r>
          </a:p>
          <a:p>
            <a:r>
              <a:rPr lang="es-AR" dirty="0" smtClean="0"/>
              <a:t>Código </a:t>
            </a:r>
            <a:r>
              <a:rPr lang="es-AR" dirty="0"/>
              <a:t>HTML del recurso: destaca las incidencias de </a:t>
            </a:r>
          </a:p>
          <a:p>
            <a:r>
              <a:rPr lang="es-AR" dirty="0"/>
              <a:t>problemas, advertencias y no verificados por cada línea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99533-37DC-4A90-9D9B-C40B3DF07489}" type="slidenum">
              <a:rPr lang="es-AR" smtClean="0"/>
              <a:pPr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876838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44500" y="1243013"/>
            <a:ext cx="5969000" cy="33575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Útil para los desarrolladores.</a:t>
            </a:r>
          </a:p>
          <a:p>
            <a:r>
              <a:rPr lang="es-AR" dirty="0" smtClean="0"/>
              <a:t>Informa </a:t>
            </a:r>
            <a:r>
              <a:rPr lang="es-AR" dirty="0"/>
              <a:t>a los diseñadores y desarrolladores recomendación </a:t>
            </a:r>
          </a:p>
          <a:p>
            <a:r>
              <a:rPr lang="es-AR" dirty="0"/>
              <a:t>de diseño para cumplir con la comprobación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99533-37DC-4A90-9D9B-C40B3DF07489}" type="slidenum">
              <a:rPr lang="es-AR" smtClean="0"/>
              <a:pPr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907192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5" y="2514601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5" y="4777383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22/10/2018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2" y="4323814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5" y="4529544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5893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5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5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22/10/2018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8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5" y="3244143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05363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51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3" y="3505200"/>
            <a:ext cx="753655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5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22/10/2018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3178178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5" y="3244143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569391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3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22/10/2018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5" y="4983091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156198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51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22/10/2018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491172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5" y="4983091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778166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5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22/10/2018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5" y="4983091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429662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22/10/2018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87319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4" y="627409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9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22/10/2018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8070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7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22/10/2018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20224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5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5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22/10/2018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8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5" y="3244143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76376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22/10/2018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5" y="787785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03807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5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32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5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22/10/2018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5" y="787785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4533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22/10/2018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93359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22/10/2018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68535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5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92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5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22/10/2018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80281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22/10/2018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5" y="4983091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5551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5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7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3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EB66C-7431-427E-BF9B-0AD6D6BFB1A7}" type="datetimeFigureOut">
              <a:rPr lang="es-AR" smtClean="0"/>
              <a:pPr/>
              <a:t>22/10/2018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5" y="6135812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5" y="78778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99779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pandomail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hyperlink" Target="https://sites.google.com/site/uadeticarweb/hom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13369" y="1050573"/>
            <a:ext cx="9430872" cy="3919773"/>
          </a:xfrm>
        </p:spPr>
        <p:txBody>
          <a:bodyPr>
            <a:noAutofit/>
          </a:bodyPr>
          <a:lstStyle/>
          <a:p>
            <a:pPr algn="r"/>
            <a:r>
              <a:rPr lang="es-AR" sz="2000" b="1" dirty="0">
                <a:latin typeface="+mn-lt"/>
                <a:cs typeface="Arial" pitchFamily="34" charset="0"/>
              </a:rPr>
              <a:t/>
            </a:r>
            <a:br>
              <a:rPr lang="es-AR" sz="2000" b="1" dirty="0">
                <a:latin typeface="+mn-lt"/>
                <a:cs typeface="Arial" pitchFamily="34" charset="0"/>
              </a:rPr>
            </a:br>
            <a:r>
              <a:rPr lang="es-AR" sz="2000" b="1" dirty="0">
                <a:latin typeface="+mn-lt"/>
                <a:cs typeface="Arial" pitchFamily="34" charset="0"/>
              </a:rPr>
              <a:t/>
            </a:r>
            <a:br>
              <a:rPr lang="es-AR" sz="2000" b="1" dirty="0">
                <a:latin typeface="+mn-lt"/>
                <a:cs typeface="Arial" pitchFamily="34" charset="0"/>
              </a:rPr>
            </a:br>
            <a:r>
              <a:rPr lang="es-AR" sz="2000" b="1" dirty="0">
                <a:latin typeface="+mn-lt"/>
                <a:cs typeface="Arial" pitchFamily="34" charset="0"/>
              </a:rPr>
              <a:t/>
            </a:r>
            <a:br>
              <a:rPr lang="es-AR" sz="2000" b="1" dirty="0">
                <a:latin typeface="+mn-lt"/>
                <a:cs typeface="Arial" pitchFamily="34" charset="0"/>
              </a:rPr>
            </a:br>
            <a:r>
              <a:rPr lang="es-AR" sz="2000" b="1" dirty="0">
                <a:latin typeface="+mn-lt"/>
                <a:cs typeface="Arial" pitchFamily="34" charset="0"/>
              </a:rPr>
              <a:t/>
            </a:r>
            <a:br>
              <a:rPr lang="es-AR" sz="2000" b="1" dirty="0">
                <a:latin typeface="+mn-lt"/>
                <a:cs typeface="Arial" pitchFamily="34" charset="0"/>
              </a:rPr>
            </a:br>
            <a:r>
              <a:rPr lang="es-AR" sz="2000" b="1" dirty="0">
                <a:latin typeface="+mn-lt"/>
                <a:cs typeface="Arial" pitchFamily="34" charset="0"/>
              </a:rPr>
              <a:t/>
            </a:r>
            <a:br>
              <a:rPr lang="es-AR" sz="2000" b="1" dirty="0">
                <a:latin typeface="+mn-lt"/>
                <a:cs typeface="Arial" pitchFamily="34" charset="0"/>
              </a:rPr>
            </a:br>
            <a:r>
              <a:rPr lang="es-AR" sz="2000" b="1" dirty="0">
                <a:latin typeface="+mn-lt"/>
                <a:cs typeface="Arial" pitchFamily="34" charset="0"/>
              </a:rPr>
              <a:t/>
            </a:r>
            <a:br>
              <a:rPr lang="es-AR" sz="2000" b="1" dirty="0">
                <a:latin typeface="+mn-lt"/>
                <a:cs typeface="Arial" pitchFamily="34" charset="0"/>
              </a:rPr>
            </a:br>
            <a:r>
              <a:rPr lang="es-AR" sz="2000" b="1" dirty="0">
                <a:latin typeface="+mn-lt"/>
                <a:cs typeface="Arial" pitchFamily="34" charset="0"/>
              </a:rPr>
              <a:t/>
            </a:r>
            <a:br>
              <a:rPr lang="es-AR" sz="2000" b="1" dirty="0">
                <a:latin typeface="+mn-lt"/>
                <a:cs typeface="Arial" pitchFamily="34" charset="0"/>
              </a:rPr>
            </a:br>
            <a:r>
              <a:rPr lang="es-AR" sz="2000" b="1" dirty="0">
                <a:latin typeface="+mn-lt"/>
                <a:cs typeface="Arial" pitchFamily="34" charset="0"/>
              </a:rPr>
              <a:t/>
            </a:r>
            <a:br>
              <a:rPr lang="es-AR" sz="2000" b="1" dirty="0">
                <a:latin typeface="+mn-lt"/>
                <a:cs typeface="Arial" pitchFamily="34" charset="0"/>
              </a:rPr>
            </a:br>
            <a:r>
              <a:rPr lang="es-AR" sz="2000" dirty="0">
                <a:latin typeface="+mn-lt"/>
                <a:cs typeface="Arial" pitchFamily="34" charset="0"/>
              </a:rPr>
              <a:t/>
            </a:r>
            <a:br>
              <a:rPr lang="es-AR" sz="2000" dirty="0">
                <a:latin typeface="+mn-lt"/>
                <a:cs typeface="Arial" pitchFamily="34" charset="0"/>
              </a:rPr>
            </a:br>
            <a:r>
              <a:rPr lang="es-AR" sz="2000" dirty="0">
                <a:latin typeface="+mn-lt"/>
                <a:cs typeface="Arial" pitchFamily="34" charset="0"/>
              </a:rPr>
              <a:t/>
            </a:r>
            <a:br>
              <a:rPr lang="es-AR" sz="2000" dirty="0">
                <a:latin typeface="+mn-lt"/>
                <a:cs typeface="Arial" pitchFamily="34" charset="0"/>
              </a:rPr>
            </a:br>
            <a:r>
              <a:rPr lang="es-AR" sz="3200" b="1" dirty="0">
                <a:latin typeface="+mn-lt"/>
                <a:cs typeface="Arial" pitchFamily="34" charset="0"/>
              </a:rPr>
              <a:t>“Herramienta de Accesibilidad Web – ARWeb”</a:t>
            </a:r>
            <a:r>
              <a:rPr lang="es-AR" sz="2000" dirty="0">
                <a:latin typeface="+mn-lt"/>
                <a:cs typeface="Arial" pitchFamily="34" charset="0"/>
              </a:rPr>
              <a:t/>
            </a:r>
            <a:br>
              <a:rPr lang="es-AR" sz="2000" dirty="0">
                <a:latin typeface="+mn-lt"/>
                <a:cs typeface="Arial" pitchFamily="34" charset="0"/>
              </a:rPr>
            </a:br>
            <a:r>
              <a:rPr lang="es-AR" sz="2000" dirty="0" smtClean="0">
                <a:latin typeface="+mn-lt"/>
                <a:cs typeface="Arial" pitchFamily="34" charset="0"/>
              </a:rPr>
              <a:t/>
            </a:r>
            <a:br>
              <a:rPr lang="es-AR" sz="2000" dirty="0" smtClean="0">
                <a:latin typeface="+mn-lt"/>
                <a:cs typeface="Arial" pitchFamily="34" charset="0"/>
              </a:rPr>
            </a:br>
            <a:r>
              <a:rPr lang="es-AR" sz="2400" dirty="0" err="1" smtClean="0">
                <a:latin typeface="+mn-lt"/>
                <a:cs typeface="Arial" pitchFamily="34" charset="0"/>
              </a:rPr>
              <a:t>Mag</a:t>
            </a:r>
            <a:r>
              <a:rPr lang="es-AR" sz="2400" dirty="0" smtClean="0">
                <a:latin typeface="+mn-lt"/>
                <a:cs typeface="Arial" pitchFamily="34" charset="0"/>
              </a:rPr>
              <a:t>. Ing</a:t>
            </a:r>
            <a:r>
              <a:rPr lang="es-AR" sz="2400" dirty="0">
                <a:latin typeface="+mn-lt"/>
                <a:cs typeface="Arial" pitchFamily="34" charset="0"/>
              </a:rPr>
              <a:t>. Pablo Miguel Angel Pandolfo</a:t>
            </a:r>
            <a:r>
              <a:rPr lang="es-AR" sz="2000" dirty="0">
                <a:latin typeface="+mn-lt"/>
                <a:cs typeface="Arial" pitchFamily="34" charset="0"/>
              </a:rPr>
              <a:t/>
            </a:r>
            <a:br>
              <a:rPr lang="es-AR" sz="2000" dirty="0">
                <a:latin typeface="+mn-lt"/>
                <a:cs typeface="Arial" pitchFamily="34" charset="0"/>
              </a:rPr>
            </a:br>
            <a:r>
              <a:rPr lang="es-AR" sz="2000" dirty="0">
                <a:latin typeface="+mn-lt"/>
                <a:cs typeface="Arial" pitchFamily="34" charset="0"/>
              </a:rPr>
              <a:t/>
            </a:r>
            <a:br>
              <a:rPr lang="es-AR" sz="2000" dirty="0">
                <a:latin typeface="+mn-lt"/>
                <a:cs typeface="Arial" pitchFamily="34" charset="0"/>
              </a:rPr>
            </a:br>
            <a:r>
              <a:rPr lang="es-AR" sz="2000" dirty="0">
                <a:latin typeface="+mn-lt"/>
                <a:cs typeface="Arial" pitchFamily="34" charset="0"/>
              </a:rPr>
              <a:t/>
            </a:r>
            <a:br>
              <a:rPr lang="es-AR" sz="2000" dirty="0">
                <a:latin typeface="+mn-lt"/>
                <a:cs typeface="Arial" pitchFamily="34" charset="0"/>
              </a:rPr>
            </a:br>
            <a:r>
              <a:rPr lang="es-AR" sz="2000" b="1" dirty="0">
                <a:latin typeface="+mn-lt"/>
                <a:cs typeface="Arial" pitchFamily="34" charset="0"/>
              </a:rPr>
              <a:t/>
            </a:r>
            <a:br>
              <a:rPr lang="es-AR" sz="2000" b="1" dirty="0">
                <a:latin typeface="+mn-lt"/>
                <a:cs typeface="Arial" pitchFamily="34" charset="0"/>
              </a:rPr>
            </a:br>
            <a:endParaRPr lang="es-AR" sz="2000" b="1" dirty="0">
              <a:latin typeface="+mn-lt"/>
              <a:cs typeface="Arial" pitchFamily="34" charset="0"/>
            </a:endParaRP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2155041" y="5206095"/>
            <a:ext cx="9489200" cy="1380825"/>
          </a:xfrm>
        </p:spPr>
        <p:txBody>
          <a:bodyPr>
            <a:noAutofit/>
          </a:bodyPr>
          <a:lstStyle/>
          <a:p>
            <a:pPr algn="ctr"/>
            <a:r>
              <a:rPr lang="es-A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20 </a:t>
            </a:r>
            <a:r>
              <a:rPr lang="x-none" sz="200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de</a:t>
            </a:r>
            <a:r>
              <a:rPr lang="es-A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s-A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octubre</a:t>
            </a:r>
            <a:r>
              <a:rPr lang="x-none" sz="200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x-none" sz="200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de </a:t>
            </a:r>
            <a:r>
              <a:rPr lang="x-none" sz="200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201</a:t>
            </a:r>
            <a:r>
              <a:rPr lang="es-A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8</a:t>
            </a:r>
            <a:r>
              <a:rPr lang="x-none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 </a:t>
            </a:r>
            <a:endParaRPr lang="es-AR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algn="ctr"/>
            <a:r>
              <a:rPr lang="x-none" sz="2400" b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UNIVERSIDAD </a:t>
            </a:r>
            <a:r>
              <a:rPr lang="es-A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NACIONAL</a:t>
            </a:r>
            <a:r>
              <a:rPr lang="x-none" sz="2400" b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x-none" sz="2400" b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DE </a:t>
            </a:r>
            <a:r>
              <a:rPr lang="es-A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LUJÁN</a:t>
            </a:r>
            <a:endParaRPr lang="es-AR" sz="2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7" name="6 Imagen" descr="logo4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74750" y="908173"/>
            <a:ext cx="909916" cy="90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522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l="36250" t="24177" r="33889" b="10022"/>
          <a:stretch/>
        </p:blipFill>
        <p:spPr bwMode="auto">
          <a:xfrm>
            <a:off x="3787320" y="176983"/>
            <a:ext cx="5400929" cy="6545579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xmlns="" id="{74C83B6F-D1B3-4902-8759-7F12B404A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l="5890" t="4018" r="69723" b="87305"/>
          <a:stretch/>
        </p:blipFill>
        <p:spPr bwMode="auto">
          <a:xfrm>
            <a:off x="0" y="777469"/>
            <a:ext cx="1371600" cy="36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5565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E9364E9D-E886-4A33-88B8-6798191DB9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29839" t="4470" r="46296" b="87305"/>
          <a:stretch/>
        </p:blipFill>
        <p:spPr bwMode="auto">
          <a:xfrm>
            <a:off x="40082" y="794126"/>
            <a:ext cx="1321114" cy="3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xmlns="" id="{E1927F37-EAFE-45F2-B624-1172D8B8F1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l="25278" t="28870" r="23958" b="3158"/>
          <a:stretch/>
        </p:blipFill>
        <p:spPr bwMode="auto">
          <a:xfrm>
            <a:off x="2403990" y="103239"/>
            <a:ext cx="9011865" cy="6636774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1320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E9364E9D-E886-4A33-88B8-6798191DB9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29839" t="4470" r="46296" b="87305"/>
          <a:stretch/>
        </p:blipFill>
        <p:spPr bwMode="auto">
          <a:xfrm>
            <a:off x="40082" y="794126"/>
            <a:ext cx="1321114" cy="3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xmlns="" id="{E1927F37-EAFE-45F2-B624-1172D8B8F1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l="27975" t="44956" r="26453" b="25679"/>
          <a:stretch/>
        </p:blipFill>
        <p:spPr bwMode="auto">
          <a:xfrm>
            <a:off x="282187" y="1348357"/>
            <a:ext cx="11807195" cy="4184542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842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6FA62A06-DADE-4435-8882-D523AC76FD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53713" t="4016" r="21900" b="87305"/>
          <a:stretch/>
        </p:blipFill>
        <p:spPr bwMode="auto">
          <a:xfrm>
            <a:off x="64433" y="781664"/>
            <a:ext cx="1271806" cy="339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xmlns="" id="{17079A47-DB85-441D-AB09-A78B6687E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t="15185" r="22292" b="4691"/>
          <a:stretch>
            <a:fillRect/>
          </a:stretch>
        </p:blipFill>
        <p:spPr bwMode="auto">
          <a:xfrm>
            <a:off x="1676663" y="63149"/>
            <a:ext cx="10431765" cy="6647371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1142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32078" y="2820462"/>
            <a:ext cx="4587804" cy="1280890"/>
          </a:xfrm>
        </p:spPr>
        <p:txBody>
          <a:bodyPr/>
          <a:lstStyle/>
          <a:p>
            <a:r>
              <a:rPr lang="es-AR" b="1" dirty="0"/>
              <a:t>MUCHAS GRACIAS</a:t>
            </a:r>
          </a:p>
        </p:txBody>
      </p:sp>
    </p:spTree>
    <p:extLst>
      <p:ext uri="{BB962C8B-B14F-4D97-AF65-F5344CB8AC3E}">
        <p14:creationId xmlns:p14="http://schemas.microsoft.com/office/powerpoint/2010/main" xmlns="" val="26592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1BAFD5B1-837B-4441-8196-41FBEA58BC8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" r="10274" b="28366"/>
          <a:stretch/>
        </p:blipFill>
        <p:spPr>
          <a:xfrm>
            <a:off x="5357622" y="1295400"/>
            <a:ext cx="2581656" cy="2838450"/>
          </a:xfrm>
          <a:prstGeom prst="rect">
            <a:avLst/>
          </a:prstGeom>
        </p:spPr>
      </p:pic>
      <p:pic>
        <p:nvPicPr>
          <p:cNvPr id="9" name="3 Imagen" descr="logo48.png">
            <a:extLst>
              <a:ext uri="{FF2B5EF4-FFF2-40B4-BE49-F238E27FC236}">
                <a16:creationId xmlns:a16="http://schemas.microsoft.com/office/drawing/2014/main" xmlns="" id="{9A874833-146E-41AD-980E-E47409E091E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47837" y="4323157"/>
            <a:ext cx="1001225" cy="100122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A3CA8A7B-863E-4D1F-B2AC-85F13707C5BE}"/>
              </a:ext>
            </a:extLst>
          </p:cNvPr>
          <p:cNvSpPr txBox="1"/>
          <p:nvPr/>
        </p:nvSpPr>
        <p:spPr>
          <a:xfrm>
            <a:off x="5191125" y="2505587"/>
            <a:ext cx="31813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6600" b="1" dirty="0">
                <a:solidFill>
                  <a:schemeClr val="tx2">
                    <a:lumMod val="75000"/>
                  </a:schemeClr>
                </a:solidFill>
              </a:rPr>
              <a:t>ARWeb</a:t>
            </a:r>
            <a:endParaRPr lang="es-AR" sz="6600" dirty="0"/>
          </a:p>
        </p:txBody>
      </p:sp>
    </p:spTree>
    <p:extLst>
      <p:ext uri="{BB962C8B-B14F-4D97-AF65-F5344CB8AC3E}">
        <p14:creationId xmlns:p14="http://schemas.microsoft.com/office/powerpoint/2010/main" xmlns="" val="167027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Pablo Miguel Angel Pandolfo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98582" y="1905004"/>
            <a:ext cx="8706030" cy="4363065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s-AR" altLang="es-AR" sz="2000" dirty="0" smtClean="0"/>
              <a:t>Máster </a:t>
            </a:r>
            <a:r>
              <a:rPr lang="es-AR" altLang="es-AR" sz="2000" dirty="0" smtClean="0"/>
              <a:t>en Tecnología Informática y de </a:t>
            </a:r>
            <a:r>
              <a:rPr lang="es-AR" altLang="es-AR" sz="2000" dirty="0" smtClean="0"/>
              <a:t>Comunicaciones (UADE).</a:t>
            </a:r>
            <a:endParaRPr lang="es-AR" altLang="es-AR" sz="2000" dirty="0" smtClean="0"/>
          </a:p>
          <a:p>
            <a:pPr algn="just">
              <a:spcBef>
                <a:spcPts val="0"/>
              </a:spcBef>
            </a:pPr>
            <a:r>
              <a:rPr lang="es-AR" altLang="es-AR" sz="2000" dirty="0" smtClean="0"/>
              <a:t>Ingeniero </a:t>
            </a:r>
            <a:r>
              <a:rPr lang="es-AR" altLang="es-AR" sz="2000" dirty="0"/>
              <a:t>en </a:t>
            </a:r>
            <a:r>
              <a:rPr lang="es-AR" altLang="es-AR" sz="2000" dirty="0" smtClean="0"/>
              <a:t>Informática (UM). </a:t>
            </a:r>
            <a:endParaRPr lang="es-AR" altLang="es-AR" sz="2000" dirty="0"/>
          </a:p>
          <a:p>
            <a:pPr algn="just">
              <a:spcBef>
                <a:spcPts val="0"/>
              </a:spcBef>
            </a:pPr>
            <a:r>
              <a:rPr lang="es-AR" altLang="es-AR" sz="2000" dirty="0"/>
              <a:t>Profesor Universitario en Ingeniería en </a:t>
            </a:r>
            <a:r>
              <a:rPr lang="es-AR" altLang="es-AR" sz="2000" dirty="0" smtClean="0"/>
              <a:t>Informática (UJFK).</a:t>
            </a:r>
            <a:endParaRPr lang="es-AR" altLang="es-AR" sz="2000" dirty="0"/>
          </a:p>
          <a:p>
            <a:pPr algn="just">
              <a:spcBef>
                <a:spcPts val="0"/>
              </a:spcBef>
            </a:pPr>
            <a:r>
              <a:rPr lang="es-AR" altLang="es-AR" sz="2000" dirty="0"/>
              <a:t>Especialista en Diseño y Desarrollo en Sistemas Informáticos de Administración Financiera del Sector Público </a:t>
            </a:r>
            <a:r>
              <a:rPr lang="es-AR" altLang="es-AR" sz="2000" dirty="0" smtClean="0"/>
              <a:t>Nacional (MHAC).</a:t>
            </a:r>
            <a:endParaRPr lang="es-AR" altLang="es-AR" sz="2000" dirty="0"/>
          </a:p>
          <a:p>
            <a:pPr algn="just">
              <a:spcBef>
                <a:spcPts val="0"/>
              </a:spcBef>
            </a:pPr>
            <a:r>
              <a:rPr lang="es-AR" altLang="es-AR" sz="2000" dirty="0" smtClean="0"/>
              <a:t>Investigador Accesibilidad Web (INTEC-UADE). </a:t>
            </a:r>
            <a:endParaRPr lang="es-AR" altLang="es-AR" sz="2000" dirty="0"/>
          </a:p>
          <a:p>
            <a:pPr algn="just">
              <a:spcBef>
                <a:spcPts val="0"/>
              </a:spcBef>
            </a:pPr>
            <a:r>
              <a:rPr lang="es-AR" altLang="es-AR" sz="2000" dirty="0"/>
              <a:t>Profesor </a:t>
            </a:r>
            <a:r>
              <a:rPr lang="es-AR" altLang="es-AR" sz="2000" dirty="0" smtClean="0"/>
              <a:t>Adjunto (UNO</a:t>
            </a:r>
            <a:r>
              <a:rPr lang="es-AR" altLang="es-AR" sz="2000" dirty="0" smtClean="0"/>
              <a:t>, UADE y </a:t>
            </a:r>
            <a:r>
              <a:rPr lang="es-AR" altLang="es-AR" sz="2000" dirty="0" smtClean="0"/>
              <a:t>UB).</a:t>
            </a:r>
            <a:endParaRPr lang="es-AR" altLang="es-AR" sz="2000" dirty="0" smtClean="0"/>
          </a:p>
          <a:p>
            <a:pPr algn="just">
              <a:spcBef>
                <a:spcPts val="0"/>
              </a:spcBef>
            </a:pPr>
            <a:endParaRPr lang="es-AR" altLang="es-AR" sz="2000" dirty="0" smtClean="0"/>
          </a:p>
          <a:p>
            <a:pPr algn="just">
              <a:spcBef>
                <a:spcPts val="0"/>
              </a:spcBef>
            </a:pPr>
            <a:endParaRPr lang="es-AR" altLang="es-AR" sz="2000" dirty="0" smtClean="0"/>
          </a:p>
          <a:p>
            <a:pPr algn="just">
              <a:spcBef>
                <a:spcPts val="0"/>
              </a:spcBef>
            </a:pPr>
            <a:endParaRPr lang="es-AR" altLang="es-AR" sz="2000" dirty="0" smtClean="0"/>
          </a:p>
          <a:p>
            <a:pPr algn="ctr">
              <a:spcBef>
                <a:spcPts val="0"/>
              </a:spcBef>
              <a:buNone/>
            </a:pPr>
            <a:r>
              <a:rPr lang="es-AR" altLang="es-AR" sz="2000" dirty="0" smtClean="0">
                <a:hlinkClick r:id="rId3"/>
              </a:rPr>
              <a:t>ppandomail@gmail.com</a:t>
            </a:r>
            <a:endParaRPr lang="es-AR" altLang="es-AR" sz="2000" dirty="0" smtClean="0"/>
          </a:p>
          <a:p>
            <a:pPr algn="ctr">
              <a:spcBef>
                <a:spcPts val="0"/>
              </a:spcBef>
              <a:buNone/>
            </a:pPr>
            <a:endParaRPr lang="es-AR" altLang="es-AR" sz="2000" dirty="0" smtClean="0"/>
          </a:p>
          <a:p>
            <a:pPr algn="ctr">
              <a:spcBef>
                <a:spcPts val="0"/>
              </a:spcBef>
              <a:buNone/>
            </a:pPr>
            <a:r>
              <a:rPr lang="es-AR" altLang="es-AR" sz="2000" dirty="0" smtClean="0">
                <a:hlinkClick r:id="rId4"/>
              </a:rPr>
              <a:t>https://sites.google.com/site/uadeticarweb/home</a:t>
            </a:r>
            <a:endParaRPr lang="es-AR" altLang="es-AR" sz="2000" dirty="0" smtClean="0"/>
          </a:p>
          <a:p>
            <a:pPr algn="ctr">
              <a:spcBef>
                <a:spcPts val="0"/>
              </a:spcBef>
              <a:buNone/>
            </a:pPr>
            <a:endParaRPr lang="es-AR" altLang="es-AR" sz="2000" dirty="0"/>
          </a:p>
        </p:txBody>
      </p:sp>
      <p:pic>
        <p:nvPicPr>
          <p:cNvPr id="4" name="3 Imagen" descr="image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68215" y="4675898"/>
            <a:ext cx="866775" cy="855269"/>
          </a:xfrm>
          <a:prstGeom prst="rect">
            <a:avLst/>
          </a:prstGeom>
        </p:spPr>
      </p:pic>
      <p:pic>
        <p:nvPicPr>
          <p:cNvPr id="5" name="4 Imagen" descr="image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10800000" flipV="1">
            <a:off x="3332797" y="5437822"/>
            <a:ext cx="656273" cy="65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776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¿Qué es </a:t>
            </a:r>
            <a:r>
              <a:rPr lang="es-AR" b="1" dirty="0" err="1" smtClean="0"/>
              <a:t>ARWeb</a:t>
            </a:r>
            <a:r>
              <a:rPr lang="es-AR" b="1" dirty="0" smtClean="0"/>
              <a:t>?</a:t>
            </a:r>
            <a:endParaRPr lang="es-AR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98582" y="1905004"/>
            <a:ext cx="8706030" cy="4466303"/>
          </a:xfrm>
        </p:spPr>
        <p:txBody>
          <a:bodyPr>
            <a:noAutofit/>
          </a:bodyPr>
          <a:lstStyle/>
          <a:p>
            <a:pPr algn="just"/>
            <a:r>
              <a:rPr lang="es-AR" sz="2000" dirty="0" smtClean="0"/>
              <a:t>Es una </a:t>
            </a:r>
            <a:r>
              <a:rPr lang="es-AR" sz="2000" dirty="0"/>
              <a:t>Herramienta que </a:t>
            </a:r>
            <a:r>
              <a:rPr lang="es-AR" sz="2000" dirty="0" smtClean="0"/>
              <a:t>permite </a:t>
            </a:r>
            <a:r>
              <a:rPr lang="es-AR" sz="2000" dirty="0"/>
              <a:t>identificar problemas de Accesibilidad Web en forma automática de acuerdo con la norma vigente en Argentina desde agosto de 2014.</a:t>
            </a:r>
          </a:p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ctr">
              <a:buNone/>
            </a:pPr>
            <a:r>
              <a:rPr lang="es-AR" sz="6600" b="1" dirty="0">
                <a:solidFill>
                  <a:schemeClr val="tx2">
                    <a:lumMod val="75000"/>
                  </a:schemeClr>
                </a:solidFill>
              </a:rPr>
              <a:t>   ARWeb</a:t>
            </a:r>
          </a:p>
          <a:p>
            <a:pPr algn="just"/>
            <a:r>
              <a:rPr lang="es-AR" sz="2000" dirty="0"/>
              <a:t>En noviembre de 2016, se presentó en UADE mediante el INTEC, el proyecto de investigación </a:t>
            </a:r>
            <a:r>
              <a:rPr lang="es-AR" sz="2000" dirty="0" err="1"/>
              <a:t>ACyT</a:t>
            </a:r>
            <a:r>
              <a:rPr lang="es-AR" sz="2000" dirty="0"/>
              <a:t>, para desarrollar la herramienta </a:t>
            </a:r>
            <a:r>
              <a:rPr lang="es-AR" sz="2000" dirty="0" err="1"/>
              <a:t>ARWeb</a:t>
            </a:r>
            <a:r>
              <a:rPr lang="es-AR" sz="2000" dirty="0"/>
              <a:t>.</a:t>
            </a:r>
          </a:p>
        </p:txBody>
      </p:sp>
      <p:pic>
        <p:nvPicPr>
          <p:cNvPr id="4" name="3 Imagen" descr="logo4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4600" y="3857113"/>
            <a:ext cx="909916" cy="909916"/>
          </a:xfrm>
          <a:prstGeom prst="rect">
            <a:avLst/>
          </a:prstGeom>
        </p:spPr>
      </p:pic>
      <p:sp>
        <p:nvSpPr>
          <p:cNvPr id="5" name="4 Flecha abajo"/>
          <p:cNvSpPr/>
          <p:nvPr/>
        </p:nvSpPr>
        <p:spPr>
          <a:xfrm>
            <a:off x="6547118" y="3044313"/>
            <a:ext cx="1003300" cy="812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6592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Importante…</a:t>
            </a:r>
            <a:endParaRPr lang="es-AR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98586" y="1905004"/>
            <a:ext cx="8311374" cy="4363065"/>
          </a:xfrm>
        </p:spPr>
        <p:txBody>
          <a:bodyPr>
            <a:noAutofit/>
          </a:bodyPr>
          <a:lstStyle/>
          <a:p>
            <a:pPr marL="0" lvl="1" algn="just"/>
            <a:r>
              <a:rPr lang="es-AR" sz="2000" b="1" dirty="0" smtClean="0">
                <a:cs typeface="Arial" pitchFamily="34" charset="0"/>
              </a:rPr>
              <a:t>Definición</a:t>
            </a:r>
            <a:r>
              <a:rPr lang="es-AR" sz="2000" dirty="0" smtClean="0">
                <a:cs typeface="Arial" pitchFamily="34" charset="0"/>
              </a:rPr>
              <a:t>: la Accesibilidad Web es la posibilidad de que un sitio web pueda ser visitado y utilizado de forma satisfactoria por el </a:t>
            </a:r>
            <a:r>
              <a:rPr lang="es-AR" sz="2000" u="sng" dirty="0" smtClean="0">
                <a:cs typeface="Arial" pitchFamily="34" charset="0"/>
              </a:rPr>
              <a:t>mayor número </a:t>
            </a:r>
            <a:r>
              <a:rPr lang="es-AR" sz="2000" u="sng" dirty="0" smtClean="0">
                <a:cs typeface="Arial" pitchFamily="34" charset="0"/>
              </a:rPr>
              <a:t>posible de </a:t>
            </a:r>
            <a:r>
              <a:rPr lang="es-AR" sz="2000" u="sng" dirty="0" smtClean="0">
                <a:cs typeface="Arial" pitchFamily="34" charset="0"/>
              </a:rPr>
              <a:t>personas</a:t>
            </a:r>
            <a:r>
              <a:rPr lang="es-AR" sz="2000" dirty="0" smtClean="0">
                <a:cs typeface="Arial" pitchFamily="34" charset="0"/>
              </a:rPr>
              <a:t>.</a:t>
            </a:r>
          </a:p>
          <a:p>
            <a:pPr marL="0" lvl="1" algn="just"/>
            <a:r>
              <a:rPr lang="es-AR" sz="2000" b="1" dirty="0" smtClean="0">
                <a:cs typeface="Arial" pitchFamily="34" charset="0"/>
              </a:rPr>
              <a:t>Estándares internacionales</a:t>
            </a:r>
            <a:r>
              <a:rPr lang="es-AR" sz="2000" dirty="0" smtClean="0">
                <a:cs typeface="Arial" pitchFamily="34" charset="0"/>
              </a:rPr>
              <a:t>: WCAG 2.0 </a:t>
            </a:r>
            <a:r>
              <a:rPr lang="es-AR" sz="2000" dirty="0" smtClean="0">
                <a:cs typeface="Arial" pitchFamily="34" charset="0"/>
              </a:rPr>
              <a:t>desarrollada </a:t>
            </a:r>
            <a:r>
              <a:rPr lang="es-AR" sz="2000" dirty="0" smtClean="0">
                <a:cs typeface="Arial" pitchFamily="34" charset="0"/>
              </a:rPr>
              <a:t>por el WAI del W3C en 2008.</a:t>
            </a:r>
          </a:p>
          <a:p>
            <a:pPr marL="400050" lvl="2" algn="ctr">
              <a:buNone/>
            </a:pPr>
            <a:r>
              <a:rPr lang="es-AR" sz="1800" dirty="0" smtClean="0">
                <a:cs typeface="Arial" pitchFamily="34" charset="0"/>
              </a:rPr>
              <a:t>	WCAG 2.0 </a:t>
            </a:r>
            <a:r>
              <a:rPr lang="es-AR" sz="1800" dirty="0" smtClean="0">
                <a:cs typeface="Arial" pitchFamily="34" charset="0"/>
                <a:sym typeface="Wingdings" pitchFamily="2" charset="2"/>
              </a:rPr>
              <a:t> Principios (x4)  Pautas (x12)  Criterios (x61 - A, AA, AAA)  Técnicas suficientes y </a:t>
            </a:r>
            <a:r>
              <a:rPr lang="es-AR" sz="1800" dirty="0" smtClean="0">
                <a:cs typeface="Arial" pitchFamily="34" charset="0"/>
                <a:sym typeface="Wingdings" pitchFamily="2" charset="2"/>
              </a:rPr>
              <a:t>recomendables </a:t>
            </a:r>
            <a:r>
              <a:rPr lang="es-AR" sz="1800" dirty="0" smtClean="0">
                <a:cs typeface="Arial" pitchFamily="34" charset="0"/>
                <a:sym typeface="Wingdings" pitchFamily="2" charset="2"/>
              </a:rPr>
              <a:t> </a:t>
            </a:r>
            <a:r>
              <a:rPr lang="es-AR" sz="1800" dirty="0" smtClean="0">
                <a:cs typeface="Arial" pitchFamily="34" charset="0"/>
                <a:sym typeface="Wingdings" pitchFamily="2" charset="2"/>
              </a:rPr>
              <a:t>Verificaciones.</a:t>
            </a:r>
            <a:endParaRPr lang="es-AR" sz="1800" dirty="0" smtClean="0">
              <a:cs typeface="Arial" pitchFamily="34" charset="0"/>
              <a:sym typeface="Wingdings" pitchFamily="2" charset="2"/>
            </a:endParaRPr>
          </a:p>
          <a:p>
            <a:pPr marL="0" lvl="1" algn="just"/>
            <a:r>
              <a:rPr lang="es-AR" sz="2000" b="1" dirty="0" smtClean="0">
                <a:cs typeface="Arial" pitchFamily="34" charset="0"/>
                <a:sym typeface="Wingdings" pitchFamily="2" charset="2"/>
              </a:rPr>
              <a:t>Argentina</a:t>
            </a:r>
            <a:r>
              <a:rPr lang="es-AR" sz="2000" dirty="0" smtClean="0">
                <a:cs typeface="Arial" pitchFamily="34" charset="0"/>
                <a:sym typeface="Wingdings" pitchFamily="2" charset="2"/>
              </a:rPr>
              <a:t>: s</a:t>
            </a:r>
            <a:r>
              <a:rPr lang="es-A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 sancionó en 2010 la </a:t>
            </a:r>
            <a:r>
              <a:rPr lang="es-A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Ley 26.653 </a:t>
            </a:r>
            <a:r>
              <a:rPr lang="es-A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 Accesibilidad de la Información en las Páginas Web.</a:t>
            </a:r>
          </a:p>
          <a:p>
            <a:pPr marL="857250" lvl="3" algn="ctr">
              <a:buNone/>
            </a:pPr>
            <a:r>
              <a:rPr lang="es-A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Los sitios web del sector público deben respetar las normas y requisitos  recomendados por la ONTI (</a:t>
            </a:r>
            <a:r>
              <a:rPr lang="es-A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Disp. 02/2014</a:t>
            </a:r>
            <a:r>
              <a:rPr lang="es-A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400050" lvl="2" algn="ctr">
              <a:buNone/>
            </a:pPr>
            <a:r>
              <a:rPr lang="es-A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+ HTML + CSS </a:t>
            </a:r>
            <a:r>
              <a:rPr lang="es-A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+ (</a:t>
            </a:r>
            <a:r>
              <a:rPr lang="es-A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1º  ≥ 50 puntos | 2º  ≥ 80 puntos) </a:t>
            </a:r>
          </a:p>
          <a:p>
            <a:pPr marL="0" lvl="1" algn="just"/>
            <a:endParaRPr lang="es-AR" sz="2000" dirty="0" smtClean="0">
              <a:cs typeface="Arial" pitchFamily="34" charset="0"/>
              <a:sym typeface="Wingdings" pitchFamily="2" charset="2"/>
            </a:endParaRPr>
          </a:p>
          <a:p>
            <a:pPr marL="0" lvl="1" algn="just"/>
            <a:endParaRPr lang="es-AR" sz="2000" dirty="0" smtClean="0">
              <a:cs typeface="Arial" pitchFamily="34" charset="0"/>
            </a:endParaRPr>
          </a:p>
          <a:p>
            <a:pPr marL="0" lvl="1" algn="just"/>
            <a:endParaRPr lang="es-AR" sz="2000" dirty="0" smtClean="0">
              <a:cs typeface="Arial" pitchFamily="34" charset="0"/>
            </a:endParaRPr>
          </a:p>
          <a:p>
            <a:pPr marL="0" lvl="1" algn="just"/>
            <a:endParaRPr lang="es-AR" sz="2000" dirty="0">
              <a:cs typeface="Arial" pitchFamily="34" charset="0"/>
            </a:endParaRPr>
          </a:p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just" fontAlgn="base"/>
            <a:endParaRPr lang="es-AR" sz="2000" dirty="0"/>
          </a:p>
        </p:txBody>
      </p:sp>
      <p:pic>
        <p:nvPicPr>
          <p:cNvPr id="4" name="Picture 2" descr="Como usar el diseño responsable o adaptable en un sitio we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V="1">
            <a:off x="1957755" y="2096070"/>
            <a:ext cx="671145" cy="68786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Resultado de image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13485" y="3097529"/>
            <a:ext cx="979046" cy="65151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5 Imagen" descr="unnamed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418612">
            <a:off x="1917112" y="4833150"/>
            <a:ext cx="836416" cy="83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592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Características de </a:t>
            </a:r>
            <a:r>
              <a:rPr lang="es-AR" b="1" dirty="0" err="1" smtClean="0"/>
              <a:t>ARWeb</a:t>
            </a:r>
            <a:endParaRPr lang="es-AR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74117" y="1919752"/>
            <a:ext cx="8706030" cy="4363065"/>
          </a:xfrm>
        </p:spPr>
        <p:txBody>
          <a:bodyPr>
            <a:noAutofit/>
          </a:bodyPr>
          <a:lstStyle/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just" fontAlgn="base"/>
            <a:endParaRPr lang="es-AR" sz="200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xmlns="" id="{83B39BB3-4F96-4D74-8271-AAEFEED60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4775609"/>
              </p:ext>
            </p:extLst>
          </p:nvPr>
        </p:nvGraphicFramePr>
        <p:xfrm>
          <a:off x="3927131" y="1562737"/>
          <a:ext cx="5774958" cy="435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22831">
                  <a:extLst>
                    <a:ext uri="{9D8B030D-6E8A-4147-A177-3AD203B41FA5}">
                      <a16:colId xmlns:a16="http://schemas.microsoft.com/office/drawing/2014/main" xmlns="" val="4135548037"/>
                    </a:ext>
                  </a:extLst>
                </a:gridCol>
                <a:gridCol w="1652127">
                  <a:extLst>
                    <a:ext uri="{9D8B030D-6E8A-4147-A177-3AD203B41FA5}">
                      <a16:colId xmlns:a16="http://schemas.microsoft.com/office/drawing/2014/main" xmlns="" val="2708115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2000" dirty="0">
                          <a:solidFill>
                            <a:schemeClr val="bg1"/>
                          </a:solidFill>
                        </a:rPr>
                        <a:t>CARACTERÍSTICAS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dirty="0">
                          <a:solidFill>
                            <a:schemeClr val="bg1"/>
                          </a:solidFill>
                        </a:rPr>
                        <a:t>ARWEB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9626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000" dirty="0">
                          <a:solidFill>
                            <a:schemeClr val="bg1"/>
                          </a:solidFill>
                        </a:rPr>
                        <a:t>WCAG </a:t>
                      </a:r>
                      <a:r>
                        <a:rPr lang="es-AR" sz="2000" dirty="0" smtClean="0">
                          <a:solidFill>
                            <a:schemeClr val="bg1"/>
                          </a:solidFill>
                        </a:rPr>
                        <a:t>2.0 + ONTI</a:t>
                      </a:r>
                      <a:endParaRPr lang="es-AR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3246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000" dirty="0">
                          <a:solidFill>
                            <a:schemeClr val="bg1"/>
                          </a:solidFill>
                        </a:rPr>
                        <a:t>Revisión Ilimitada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818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000" dirty="0">
                          <a:solidFill>
                            <a:schemeClr val="bg1"/>
                          </a:solidFill>
                        </a:rPr>
                        <a:t>Selección Principios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2198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000" dirty="0">
                          <a:solidFill>
                            <a:schemeClr val="bg1"/>
                          </a:solidFill>
                        </a:rPr>
                        <a:t>Agrupación </a:t>
                      </a:r>
                      <a:r>
                        <a:rPr lang="es-AR" sz="2000" dirty="0" err="1">
                          <a:solidFill>
                            <a:schemeClr val="bg1"/>
                          </a:solidFill>
                        </a:rPr>
                        <a:t>Rdos</a:t>
                      </a:r>
                      <a:r>
                        <a:rPr lang="es-AR" sz="2000" dirty="0">
                          <a:solidFill>
                            <a:schemeClr val="bg1"/>
                          </a:solidFill>
                        </a:rPr>
                        <a:t>. x </a:t>
                      </a:r>
                      <a:r>
                        <a:rPr lang="es-AR" sz="2000" dirty="0" err="1">
                          <a:solidFill>
                            <a:schemeClr val="bg1"/>
                          </a:solidFill>
                        </a:rPr>
                        <a:t>Ppios</a:t>
                      </a:r>
                      <a:r>
                        <a:rPr lang="es-AR" sz="200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605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000" dirty="0">
                          <a:solidFill>
                            <a:schemeClr val="bg1"/>
                          </a:solidFill>
                        </a:rPr>
                        <a:t>Posibilidad de extensión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550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000" dirty="0">
                          <a:solidFill>
                            <a:schemeClr val="bg1"/>
                          </a:solidFill>
                        </a:rPr>
                        <a:t>Consejos de desarrollo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749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000" dirty="0">
                          <a:solidFill>
                            <a:schemeClr val="bg1"/>
                          </a:solidFill>
                        </a:rPr>
                        <a:t>Indicación grado accesibilidad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684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000" dirty="0">
                          <a:solidFill>
                            <a:schemeClr val="bg1"/>
                          </a:solidFill>
                        </a:rPr>
                        <a:t>Exportación 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92438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000" dirty="0">
                          <a:solidFill>
                            <a:schemeClr val="bg1"/>
                          </a:solidFill>
                        </a:rPr>
                        <a:t>Exportación XLS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650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000" dirty="0">
                          <a:solidFill>
                            <a:schemeClr val="bg1"/>
                          </a:solidFill>
                        </a:rPr>
                        <a:t>Histórico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8994688"/>
                  </a:ext>
                </a:extLst>
              </a:tr>
            </a:tbl>
          </a:graphicData>
        </a:graphic>
      </p:graphicFrame>
      <p:pic>
        <p:nvPicPr>
          <p:cNvPr id="21" name="Imagen 20">
            <a:extLst>
              <a:ext uri="{FF2B5EF4-FFF2-40B4-BE49-F238E27FC236}">
                <a16:creationId xmlns:a16="http://schemas.microsoft.com/office/drawing/2014/main" xmlns="" id="{AFA9B898-14A0-42F5-9A55-B11A17F5E0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29107" y="2010438"/>
            <a:ext cx="354486" cy="354486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xmlns="" id="{DE5AD7D1-6933-451B-98ED-4A6A0C7353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29107" y="2436382"/>
            <a:ext cx="354486" cy="33438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xmlns="" id="{5CFA42EA-BDE5-4A16-A226-5764F9F5DB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29107" y="3228615"/>
            <a:ext cx="354486" cy="354486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xmlns="" id="{B570A570-6448-426A-9BC3-6ADC1C1763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34359" y="2856258"/>
            <a:ext cx="354486" cy="354486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xmlns="" id="{9823363C-7ECF-4D5A-95F9-043468A69B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26129" y="3620473"/>
            <a:ext cx="354486" cy="354486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xmlns="" id="{86964ED1-9C69-46D4-AB22-3F1B769512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21111" y="3996572"/>
            <a:ext cx="354486" cy="354486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xmlns="" id="{98123CD9-D925-4460-A673-D78D56C26E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08531" y="4406959"/>
            <a:ext cx="354486" cy="354486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xmlns="" id="{591D4DE2-DC3B-4E11-B9ED-446EE4B29F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33447" y="4817346"/>
            <a:ext cx="354486" cy="354486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xmlns="" id="{538013B6-E695-49FC-B790-911FF1BD88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34597" y="5227733"/>
            <a:ext cx="354486" cy="354486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xmlns="" id="{9AAC2A45-11B9-4D3C-A1FD-C647E8EFB6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25223" y="5615260"/>
            <a:ext cx="354486" cy="354486"/>
          </a:xfrm>
          <a:prstGeom prst="rect">
            <a:avLst/>
          </a:prstGeom>
        </p:spPr>
      </p:pic>
      <p:pic>
        <p:nvPicPr>
          <p:cNvPr id="20" name="19 Imagen" descr="index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652225">
            <a:off x="10038398" y="527113"/>
            <a:ext cx="1871663" cy="93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6157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2528" y="29579"/>
            <a:ext cx="9065240" cy="6798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592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4113" y="14748"/>
            <a:ext cx="9088408" cy="6816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592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74FFB5D3-250A-4861-B833-B78D15D181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78099" t="3705" r="904" b="88255"/>
          <a:stretch/>
        </p:blipFill>
        <p:spPr bwMode="auto">
          <a:xfrm>
            <a:off x="172325" y="797769"/>
            <a:ext cx="1124998" cy="323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FDCC9B85-F1DB-4EED-86BF-6D8D2CA9B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58977" y="103240"/>
            <a:ext cx="8348353" cy="6678683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0572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n 1">
            <a:extLst>
              <a:ext uri="{FF2B5EF4-FFF2-40B4-BE49-F238E27FC236}">
                <a16:creationId xmlns:a16="http://schemas.microsoft.com/office/drawing/2014/main" xmlns="" id="{DA1D9F73-01DD-4708-876C-514795DBD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18069" y="488198"/>
            <a:ext cx="9764967" cy="563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Imagen 3" descr="C:\Users\ppand\workspace\TESIS\ARWeb\src\ar\edu\uade\tic\tesis\arweb\vista\imagenes\help.png">
            <a:extLst>
              <a:ext uri="{FF2B5EF4-FFF2-40B4-BE49-F238E27FC236}">
                <a16:creationId xmlns:a16="http://schemas.microsoft.com/office/drawing/2014/main" xmlns="" id="{53CAB2CE-EE0E-467E-85EA-21E42C77C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7719" y="790413"/>
            <a:ext cx="387457" cy="38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1982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6742</TotalTime>
  <Words>696</Words>
  <Application>Microsoft Office PowerPoint</Application>
  <PresentationFormat>Personalizado</PresentationFormat>
  <Paragraphs>128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Espiral</vt:lpstr>
      <vt:lpstr>          “Herramienta de Accesibilidad Web – ARWeb”  Mag. Ing. Pablo Miguel Angel Pandolfo    </vt:lpstr>
      <vt:lpstr>Pablo Miguel Angel Pandolfo</vt:lpstr>
      <vt:lpstr>¿Qué es ARWeb?</vt:lpstr>
      <vt:lpstr>Importante…</vt:lpstr>
      <vt:lpstr>Características de ARWeb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MUCHAS GRACIAS</vt:lpstr>
      <vt:lpstr>Diapositiva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Accesibilidad Web</dc:title>
  <dc:creator>Pablo Pandolfo</dc:creator>
  <cp:lastModifiedBy>ppando</cp:lastModifiedBy>
  <cp:revision>1026</cp:revision>
  <cp:lastPrinted>2017-11-24T00:29:53Z</cp:lastPrinted>
  <dcterms:created xsi:type="dcterms:W3CDTF">2016-08-21T14:39:29Z</dcterms:created>
  <dcterms:modified xsi:type="dcterms:W3CDTF">2018-10-22T14:18:42Z</dcterms:modified>
</cp:coreProperties>
</file>