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517f683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517f683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517f6833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517f6833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517f6833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517f6833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517f6833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517f6833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517f6833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517f6833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52490a4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52490a4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517f6833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517f6833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511fdaf9e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511fdaf9e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52d006c0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52d006c0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52e9033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52e9033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52490a4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52490a4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51f9cfb4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51f9cfb4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511fdaf9e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511fdaf9e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511fdaf9e_0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511fdaf9e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511fdaf9e_0_1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511fdaf9e_0_1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517f6833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517f6833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50865bf1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50865bf1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511fdaf9e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511fdaf9e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51f9cfb4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51f9cfb4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517f683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517f683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52c72bb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52c72bb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52d006c0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52d006c0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517f6833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517f6833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51f9cfb4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51f9cfb4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511fdaf9e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511fdaf9e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511fdaf9e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511fdaf9e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50865bf1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50865bf1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52d006c0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52d006c0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511fdaf9e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511fdaf9e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w3.org/WAI/test-evaluate/conformance/wcag-e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tawdis.net/" TargetMode="External"/><Relationship Id="rId4" Type="http://schemas.openxmlformats.org/officeDocument/2006/relationships/hyperlink" Target="http://wave.webaim.org" TargetMode="External"/><Relationship Id="rId5" Type="http://schemas.openxmlformats.org/officeDocument/2006/relationships/hyperlink" Target="http://examinator.ws/" TargetMode="External"/><Relationship Id="rId6"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sites.google.com/site/uadeticarweb/arweb-deploy" TargetMode="External"/><Relationship Id="rId4" Type="http://schemas.openxmlformats.org/officeDocument/2006/relationships/hyperlink" Target="http://ec2-34-219-116-80.us-west-2.compute.amazonaws.com:8080/AR-Web2.0/" TargetMode="External"/><Relationship Id="rId5" Type="http://schemas.openxmlformats.org/officeDocument/2006/relationships/hyperlink" Target="http://ec2-34-219-116-80.us-west-2.compute.amazonaws.com:8080/AR-Web2.0/" TargetMode="External"/><Relationship Id="rId6" Type="http://schemas.openxmlformats.org/officeDocument/2006/relationships/hyperlink" Target="https://github.com/olivarimaximilianoUADE/ARWeb2.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hyperlink" Target="http://www.msaludjujuy.gov.ar/infectologia/uncinarias.htm" TargetMode="External"/><Relationship Id="rId6"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www.unlu.edu.ar" TargetMode="External"/><Relationship Id="rId4" Type="http://schemas.openxmlformats.org/officeDocument/2006/relationships/hyperlink" Target="https://www.uade.edu.ar/" TargetMode="External"/><Relationship Id="rId5" Type="http://schemas.openxmlformats.org/officeDocument/2006/relationships/hyperlink" Target="http://www.bcra.gov.ar" TargetMode="External"/><Relationship Id="rId6" Type="http://schemas.openxmlformats.org/officeDocument/2006/relationships/hyperlink" Target="https://www.santanderrio.com.ar/" TargetMode="External"/><Relationship Id="rId7" Type="http://schemas.openxmlformats.org/officeDocument/2006/relationships/hyperlink" Target="https://www.argentina.gob.a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accesibilidadweb.dlsi.ua.es/?menu=principios-2.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3.org/WAI/test-evaluate/conformance/wcag-e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17800" y="497375"/>
            <a:ext cx="8912700" cy="9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SEGUNDA PARTE </a:t>
            </a:r>
            <a:endParaRPr b="1"/>
          </a:p>
        </p:txBody>
      </p:sp>
      <p:sp>
        <p:nvSpPr>
          <p:cNvPr id="73" name="Google Shape;73;p13"/>
          <p:cNvSpPr txBox="1"/>
          <p:nvPr>
            <p:ph idx="1" type="subTitle"/>
          </p:nvPr>
        </p:nvSpPr>
        <p:spPr>
          <a:xfrm>
            <a:off x="311700" y="2691250"/>
            <a:ext cx="8520600" cy="212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500" u="sng"/>
              <a:t>DISERTANTE </a:t>
            </a:r>
            <a:endParaRPr sz="2500" u="sng"/>
          </a:p>
          <a:p>
            <a:pPr indent="0" lvl="0" marL="0" rtl="0" algn="l">
              <a:spcBef>
                <a:spcPts val="0"/>
              </a:spcBef>
              <a:spcAft>
                <a:spcPts val="0"/>
              </a:spcAft>
              <a:buNone/>
            </a:pPr>
            <a:r>
              <a:rPr lang="es" sz="2500"/>
              <a:t>Lic. David Petrocelli - Docente  UNLu</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 sz="2500" u="sng"/>
              <a:t>DISERTANTES INVITADOS</a:t>
            </a:r>
            <a:r>
              <a:rPr lang="es" sz="2500"/>
              <a:t> </a:t>
            </a:r>
            <a:endParaRPr sz="2500"/>
          </a:p>
          <a:p>
            <a:pPr indent="0" lvl="0" marL="0" rtl="0" algn="l">
              <a:spcBef>
                <a:spcPts val="0"/>
              </a:spcBef>
              <a:spcAft>
                <a:spcPts val="0"/>
              </a:spcAft>
              <a:buNone/>
            </a:pPr>
            <a:r>
              <a:rPr lang="es" sz="2500"/>
              <a:t>Mag. Pablo Pandolfo - Profesor Adjunto UNO, UADE, UB AS </a:t>
            </a:r>
            <a:endParaRPr sz="2500"/>
          </a:p>
          <a:p>
            <a:pPr indent="0" lvl="0" marL="0" rtl="0" algn="l">
              <a:spcBef>
                <a:spcPts val="0"/>
              </a:spcBef>
              <a:spcAft>
                <a:spcPts val="0"/>
              </a:spcAft>
              <a:buNone/>
            </a:pPr>
            <a:r>
              <a:rPr lang="es" sz="2500"/>
              <a:t>Federico Radeljak - Ayudante de 2° UNLu</a:t>
            </a:r>
            <a:endParaRPr sz="2500"/>
          </a:p>
        </p:txBody>
      </p:sp>
      <p:sp>
        <p:nvSpPr>
          <p:cNvPr id="74" name="Google Shape;74;p13"/>
          <p:cNvSpPr txBox="1"/>
          <p:nvPr>
            <p:ph type="ctrTitle"/>
          </p:nvPr>
        </p:nvSpPr>
        <p:spPr>
          <a:xfrm>
            <a:off x="311700" y="1462175"/>
            <a:ext cx="8520600" cy="9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2500">
                <a:solidFill>
                  <a:srgbClr val="FFF2CC"/>
                </a:solidFill>
              </a:rPr>
              <a:t>Introducción a la </a:t>
            </a:r>
            <a:endParaRPr sz="2500">
              <a:solidFill>
                <a:srgbClr val="FFF2CC"/>
              </a:solidFill>
            </a:endParaRPr>
          </a:p>
          <a:p>
            <a:pPr indent="0" lvl="0" marL="0" rtl="0" algn="ctr">
              <a:spcBef>
                <a:spcPts val="0"/>
              </a:spcBef>
              <a:spcAft>
                <a:spcPts val="0"/>
              </a:spcAft>
              <a:buClr>
                <a:schemeClr val="dk1"/>
              </a:buClr>
              <a:buSzPts val="1100"/>
              <a:buFont typeface="Arial"/>
              <a:buNone/>
            </a:pPr>
            <a:r>
              <a:rPr b="1" lang="es" sz="2500">
                <a:solidFill>
                  <a:srgbClr val="FFF2CC"/>
                </a:solidFill>
              </a:rPr>
              <a:t>Evaluación de Accesibilidad Web con ARWeb</a:t>
            </a:r>
            <a:endParaRPr sz="2500">
              <a:solidFill>
                <a:srgbClr val="FFF2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0" y="-10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¿Cómo evaluar accesibilidad?</a:t>
            </a:r>
            <a:endParaRPr b="1" sz="2400"/>
          </a:p>
        </p:txBody>
      </p:sp>
      <p:sp>
        <p:nvSpPr>
          <p:cNvPr id="142" name="Google Shape;142;p22"/>
          <p:cNvSpPr txBox="1"/>
          <p:nvPr>
            <p:ph idx="1" type="body"/>
          </p:nvPr>
        </p:nvSpPr>
        <p:spPr>
          <a:xfrm>
            <a:off x="89250" y="546575"/>
            <a:ext cx="8797200" cy="43089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None/>
            </a:pPr>
            <a:r>
              <a:rPr b="1" lang="es" sz="2000">
                <a:latin typeface="Arial"/>
                <a:ea typeface="Arial"/>
                <a:cs typeface="Arial"/>
                <a:sym typeface="Arial"/>
              </a:rPr>
              <a:t> 1.  Definir el alcance de la evaluación.</a:t>
            </a:r>
            <a:endParaRPr b="1" sz="2000">
              <a:latin typeface="Arial"/>
              <a:ea typeface="Arial"/>
              <a:cs typeface="Arial"/>
              <a:sym typeface="Arial"/>
            </a:endParaRPr>
          </a:p>
          <a:p>
            <a:pPr indent="0" lvl="0" marL="0" rtl="0" algn="l">
              <a:lnSpc>
                <a:spcPct val="100000"/>
              </a:lnSpc>
              <a:spcBef>
                <a:spcPts val="0"/>
              </a:spcBef>
              <a:spcAft>
                <a:spcPts val="0"/>
              </a:spcAft>
              <a:buNone/>
            </a:pPr>
            <a:r>
              <a:t/>
            </a:r>
            <a:endParaRPr sz="2000">
              <a:latin typeface="Arial"/>
              <a:ea typeface="Arial"/>
              <a:cs typeface="Arial"/>
              <a:sym typeface="Arial"/>
            </a:endParaRPr>
          </a:p>
          <a:p>
            <a:pPr indent="0" lvl="0" marL="0" rtl="0" algn="just">
              <a:spcBef>
                <a:spcPts val="1600"/>
              </a:spcBef>
              <a:spcAft>
                <a:spcPts val="0"/>
              </a:spcAft>
              <a:buClr>
                <a:schemeClr val="dk2"/>
              </a:buClr>
              <a:buSzPts val="1100"/>
              <a:buFont typeface="Arial"/>
              <a:buNone/>
            </a:pPr>
            <a:r>
              <a:rPr lang="es" sz="2000">
                <a:latin typeface="Arial"/>
                <a:ea typeface="Arial"/>
                <a:cs typeface="Arial"/>
                <a:sym typeface="Arial"/>
              </a:rPr>
              <a:t>1.a)  Definir el alcance del sitio (las páginas, movil/navegador, idiomas)</a:t>
            </a:r>
            <a:endParaRPr sz="2000">
              <a:latin typeface="Arial"/>
              <a:ea typeface="Arial"/>
              <a:cs typeface="Arial"/>
              <a:sym typeface="Arial"/>
            </a:endParaRPr>
          </a:p>
          <a:p>
            <a:pPr indent="0" lvl="0" marL="0" rtl="0" algn="l">
              <a:spcBef>
                <a:spcPts val="500"/>
              </a:spcBef>
              <a:spcAft>
                <a:spcPts val="0"/>
              </a:spcAft>
              <a:buClr>
                <a:schemeClr val="dk2"/>
              </a:buClr>
              <a:buSzPts val="1100"/>
              <a:buFont typeface="Arial"/>
              <a:buNone/>
            </a:pPr>
            <a:r>
              <a:rPr lang="es" sz="2000">
                <a:latin typeface="Arial"/>
                <a:ea typeface="Arial"/>
                <a:cs typeface="Arial"/>
                <a:sym typeface="Arial"/>
              </a:rPr>
              <a:t>1.b)  Definir cuál es el nivel de adecuación (A, AA, AAA) que se va a evaluar.</a:t>
            </a:r>
            <a:endParaRPr sz="2000">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lang="es" sz="2000">
                <a:latin typeface="Arial"/>
                <a:ea typeface="Arial"/>
                <a:cs typeface="Arial"/>
                <a:sym typeface="Arial"/>
              </a:rPr>
              <a:t>1.c)  Definir el soporte de la accesibilidad (navegadores, agentes)</a:t>
            </a:r>
            <a:endParaRPr sz="2000">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lang="es" sz="2000">
                <a:latin typeface="Arial"/>
                <a:ea typeface="Arial"/>
                <a:cs typeface="Arial"/>
                <a:sym typeface="Arial"/>
              </a:rPr>
              <a:t>1.d) (opcional) Definir los requisitos de evaluación adicionales. (participación de personas con discapacidad)</a:t>
            </a:r>
            <a:endParaRPr sz="2000">
              <a:latin typeface="Arial"/>
              <a:ea typeface="Arial"/>
              <a:cs typeface="Arial"/>
              <a:sym typeface="Arial"/>
            </a:endParaRPr>
          </a:p>
          <a:p>
            <a:pPr indent="0" lvl="0" marL="0" rtl="0" algn="l">
              <a:lnSpc>
                <a:spcPct val="100000"/>
              </a:lnSpc>
              <a:spcBef>
                <a:spcPts val="0"/>
              </a:spcBef>
              <a:spcAft>
                <a:spcPts val="0"/>
              </a:spcAft>
              <a:buNone/>
            </a:pPr>
            <a:r>
              <a:t/>
            </a:r>
            <a:endParaRPr sz="2000">
              <a:latin typeface="Arial"/>
              <a:ea typeface="Arial"/>
              <a:cs typeface="Arial"/>
              <a:sym typeface="Arial"/>
            </a:endParaRPr>
          </a:p>
          <a:p>
            <a:pPr indent="0" lvl="0" marL="0" rtl="0" algn="l">
              <a:lnSpc>
                <a:spcPct val="100000"/>
              </a:lnSpc>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0" y="-10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¿Cómo evaluar accesibilidad?</a:t>
            </a:r>
            <a:endParaRPr b="1" sz="2400"/>
          </a:p>
        </p:txBody>
      </p:sp>
      <p:sp>
        <p:nvSpPr>
          <p:cNvPr id="148" name="Google Shape;148;p23"/>
          <p:cNvSpPr txBox="1"/>
          <p:nvPr>
            <p:ph idx="1" type="body"/>
          </p:nvPr>
        </p:nvSpPr>
        <p:spPr>
          <a:xfrm>
            <a:off x="89250" y="546575"/>
            <a:ext cx="8797200" cy="43089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None/>
            </a:pPr>
            <a:r>
              <a:rPr b="1" lang="es" sz="2000">
                <a:latin typeface="Arial"/>
                <a:ea typeface="Arial"/>
                <a:cs typeface="Arial"/>
                <a:sym typeface="Arial"/>
              </a:rPr>
              <a:t> 2. </a:t>
            </a:r>
            <a:r>
              <a:rPr b="1" lang="es" sz="2000">
                <a:latin typeface="Arial"/>
                <a:ea typeface="Arial"/>
                <a:cs typeface="Arial"/>
                <a:sym typeface="Arial"/>
              </a:rPr>
              <a:t> Explorar el sitio web.</a:t>
            </a:r>
            <a:endParaRPr b="1" sz="2000">
              <a:latin typeface="Arial"/>
              <a:ea typeface="Arial"/>
              <a:cs typeface="Arial"/>
              <a:sym typeface="Arial"/>
            </a:endParaRPr>
          </a:p>
          <a:p>
            <a:pPr indent="0" lvl="0" marL="0" rtl="0" algn="just">
              <a:spcBef>
                <a:spcPts val="500"/>
              </a:spcBef>
              <a:spcAft>
                <a:spcPts val="0"/>
              </a:spcAft>
              <a:buNone/>
            </a:pPr>
            <a:r>
              <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2.a)  Identificar las páginas relevantes (home, login, ..) .</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2.b)  Identificar las funcionalidades clave del sitio (carrito de compra, vta).</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2.c)  Identificar los diferentes tipos de páginas y estados de página (diferencias entre subelementos).</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2.d)  Identificar las tecnologías de las que se dependen (HTML, CSS, etc).</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2.e)  Identificar otras páginas (o estados de páginas) relevantes.</a:t>
            </a:r>
            <a:endParaRPr sz="2000">
              <a:latin typeface="Arial"/>
              <a:ea typeface="Arial"/>
              <a:cs typeface="Arial"/>
              <a:sym typeface="Arial"/>
            </a:endParaRPr>
          </a:p>
          <a:p>
            <a:pPr indent="0" lvl="0" marL="0" rtl="0" algn="just">
              <a:spcBef>
                <a:spcPts val="500"/>
              </a:spcBef>
              <a:spcAft>
                <a:spcPts val="0"/>
              </a:spcAft>
              <a:buNone/>
            </a:pPr>
            <a:r>
              <a:t/>
            </a:r>
            <a:endParaRPr sz="2000">
              <a:latin typeface="Arial"/>
              <a:ea typeface="Arial"/>
              <a:cs typeface="Arial"/>
              <a:sym typeface="Arial"/>
            </a:endParaRPr>
          </a:p>
          <a:p>
            <a:pPr indent="0" lvl="0" marL="0" rtl="0" algn="l">
              <a:lnSpc>
                <a:spcPct val="100000"/>
              </a:lnSpc>
              <a:spcBef>
                <a:spcPts val="0"/>
              </a:spcBef>
              <a:spcAft>
                <a:spcPts val="0"/>
              </a:spcAft>
              <a:buNone/>
            </a:pPr>
            <a:r>
              <a:t/>
            </a:r>
            <a:endParaRPr sz="2000">
              <a:latin typeface="Arial"/>
              <a:ea typeface="Arial"/>
              <a:cs typeface="Arial"/>
              <a:sym typeface="Arial"/>
            </a:endParaRPr>
          </a:p>
          <a:p>
            <a:pPr indent="0" lvl="0" marL="0" rtl="0" algn="l">
              <a:lnSpc>
                <a:spcPct val="100000"/>
              </a:lnSpc>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0" y="-10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¿Cómo evaluar accesibilidad?</a:t>
            </a:r>
            <a:endParaRPr b="1" sz="2400"/>
          </a:p>
        </p:txBody>
      </p:sp>
      <p:sp>
        <p:nvSpPr>
          <p:cNvPr id="154" name="Google Shape;154;p24"/>
          <p:cNvSpPr txBox="1"/>
          <p:nvPr>
            <p:ph idx="1" type="body"/>
          </p:nvPr>
        </p:nvSpPr>
        <p:spPr>
          <a:xfrm>
            <a:off x="89250" y="546575"/>
            <a:ext cx="8797200" cy="43089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None/>
            </a:pPr>
            <a:r>
              <a:rPr b="1" lang="es" sz="2000">
                <a:latin typeface="Arial"/>
                <a:ea typeface="Arial"/>
                <a:cs typeface="Arial"/>
                <a:sym typeface="Arial"/>
              </a:rPr>
              <a:t> 3.  </a:t>
            </a:r>
            <a:r>
              <a:rPr b="1" lang="es" sz="2000">
                <a:latin typeface="Arial"/>
                <a:ea typeface="Arial"/>
                <a:cs typeface="Arial"/>
                <a:sym typeface="Arial"/>
              </a:rPr>
              <a:t>Seleccionar una muestra representativa</a:t>
            </a:r>
            <a:r>
              <a:rPr b="1" lang="es" sz="2000">
                <a:latin typeface="Arial"/>
                <a:ea typeface="Arial"/>
                <a:cs typeface="Arial"/>
                <a:sym typeface="Arial"/>
              </a:rPr>
              <a:t>.</a:t>
            </a:r>
            <a:endParaRPr b="1" sz="2000">
              <a:latin typeface="Arial"/>
              <a:ea typeface="Arial"/>
              <a:cs typeface="Arial"/>
              <a:sym typeface="Arial"/>
            </a:endParaRPr>
          </a:p>
          <a:p>
            <a:pPr indent="0" lvl="0" marL="0" rtl="0" algn="just">
              <a:spcBef>
                <a:spcPts val="500"/>
              </a:spcBef>
              <a:spcAft>
                <a:spcPts val="0"/>
              </a:spcAft>
              <a:buNone/>
            </a:pPr>
            <a:r>
              <a:rPr lang="es" sz="2000">
                <a:latin typeface="Arial"/>
                <a:ea typeface="Arial"/>
                <a:cs typeface="Arial"/>
                <a:sym typeface="Arial"/>
              </a:rPr>
              <a:t>(Lo ideal es analizar todo el sitio, lo cual no siempre es factible)</a:t>
            </a:r>
            <a:endParaRPr sz="2000">
              <a:latin typeface="Arial"/>
              <a:ea typeface="Arial"/>
              <a:cs typeface="Arial"/>
              <a:sym typeface="Arial"/>
            </a:endParaRPr>
          </a:p>
          <a:p>
            <a:pPr indent="0" lvl="0" marL="0" rtl="0" algn="just">
              <a:spcBef>
                <a:spcPts val="500"/>
              </a:spcBef>
              <a:spcAft>
                <a:spcPts val="0"/>
              </a:spcAft>
              <a:buNone/>
            </a:pPr>
            <a:r>
              <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3.a) Incluir una muestra estructurada (lo definido en 2. como relevante).</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3.b) Incluir una muestra al azar.</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3.c) Incluir en la muestra procesos completos (un proceso en particular).</a:t>
            </a:r>
            <a:endParaRPr sz="2000">
              <a:latin typeface="Arial"/>
              <a:ea typeface="Arial"/>
              <a:cs typeface="Arial"/>
              <a:sym typeface="Arial"/>
            </a:endParaRPr>
          </a:p>
          <a:p>
            <a:pPr indent="0" lvl="0" marL="0" rtl="0" algn="l">
              <a:spcBef>
                <a:spcPts val="500"/>
              </a:spcBef>
              <a:spcAft>
                <a:spcPts val="0"/>
              </a:spcAft>
              <a:buNone/>
            </a:pPr>
            <a:r>
              <a:t/>
            </a:r>
            <a:endParaRPr sz="2000">
              <a:latin typeface="Arial"/>
              <a:ea typeface="Arial"/>
              <a:cs typeface="Arial"/>
              <a:sym typeface="Arial"/>
            </a:endParaRPr>
          </a:p>
          <a:p>
            <a:pPr indent="0" lvl="0" marL="0" rtl="0" algn="just">
              <a:spcBef>
                <a:spcPts val="500"/>
              </a:spcBef>
              <a:spcAft>
                <a:spcPts val="0"/>
              </a:spcAft>
              <a:buNone/>
            </a:pPr>
            <a:r>
              <a:t/>
            </a:r>
            <a:endParaRPr sz="2000">
              <a:latin typeface="Arial"/>
              <a:ea typeface="Arial"/>
              <a:cs typeface="Arial"/>
              <a:sym typeface="Arial"/>
            </a:endParaRPr>
          </a:p>
          <a:p>
            <a:pPr indent="0" lvl="0" marL="0" rtl="0" algn="l">
              <a:lnSpc>
                <a:spcPct val="100000"/>
              </a:lnSpc>
              <a:spcBef>
                <a:spcPts val="0"/>
              </a:spcBef>
              <a:spcAft>
                <a:spcPts val="0"/>
              </a:spcAft>
              <a:buNone/>
            </a:pPr>
            <a:r>
              <a:t/>
            </a:r>
            <a:endParaRPr sz="2000">
              <a:latin typeface="Arial"/>
              <a:ea typeface="Arial"/>
              <a:cs typeface="Arial"/>
              <a:sym typeface="Arial"/>
            </a:endParaRPr>
          </a:p>
          <a:p>
            <a:pPr indent="0" lvl="0" marL="0" rtl="0" algn="l">
              <a:lnSpc>
                <a:spcPct val="100000"/>
              </a:lnSpc>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0" y="-10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¿Cómo evaluar accesibilidad?</a:t>
            </a:r>
            <a:endParaRPr b="1" sz="2400"/>
          </a:p>
        </p:txBody>
      </p:sp>
      <p:sp>
        <p:nvSpPr>
          <p:cNvPr id="160" name="Google Shape;160;p25"/>
          <p:cNvSpPr txBox="1"/>
          <p:nvPr>
            <p:ph idx="1" type="body"/>
          </p:nvPr>
        </p:nvSpPr>
        <p:spPr>
          <a:xfrm>
            <a:off x="89250" y="546575"/>
            <a:ext cx="8797200" cy="43089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None/>
            </a:pPr>
            <a:r>
              <a:rPr b="1" lang="es" sz="2000">
                <a:latin typeface="Arial"/>
                <a:ea typeface="Arial"/>
                <a:cs typeface="Arial"/>
                <a:sym typeface="Arial"/>
              </a:rPr>
              <a:t> 4.  </a:t>
            </a:r>
            <a:r>
              <a:rPr b="1" lang="es" sz="2000">
                <a:latin typeface="Arial"/>
                <a:ea typeface="Arial"/>
                <a:cs typeface="Arial"/>
                <a:sym typeface="Arial"/>
              </a:rPr>
              <a:t>Auditar la muestra seleccionada</a:t>
            </a:r>
            <a:r>
              <a:rPr b="1" lang="es" sz="2000">
                <a:latin typeface="Arial"/>
                <a:ea typeface="Arial"/>
                <a:cs typeface="Arial"/>
                <a:sym typeface="Arial"/>
              </a:rPr>
              <a:t>.</a:t>
            </a:r>
            <a:endParaRPr b="1" sz="2000">
              <a:latin typeface="Arial"/>
              <a:ea typeface="Arial"/>
              <a:cs typeface="Arial"/>
              <a:sym typeface="Arial"/>
            </a:endParaRPr>
          </a:p>
          <a:p>
            <a:pPr indent="0" lvl="0" marL="0" rtl="0" algn="just">
              <a:spcBef>
                <a:spcPts val="500"/>
              </a:spcBef>
              <a:spcAft>
                <a:spcPts val="0"/>
              </a:spcAft>
              <a:buNone/>
            </a:pPr>
            <a:r>
              <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4.a) Revisar todas las páginas iniciales (3a)</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4.b) Evaluar todos los procesos completos (3c)</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4.c) Comparar las páginas de la muestra que se seleccionaron de forma estructurada con las páginas de la muestra que se seleccionaron aleatoriamente (3a vs 3b)</a:t>
            </a:r>
            <a:endParaRPr sz="2000">
              <a:latin typeface="Arial"/>
              <a:ea typeface="Arial"/>
              <a:cs typeface="Arial"/>
              <a:sym typeface="Arial"/>
            </a:endParaRPr>
          </a:p>
          <a:p>
            <a:pPr indent="0" lvl="0" marL="0" rtl="0" algn="l">
              <a:spcBef>
                <a:spcPts val="500"/>
              </a:spcBef>
              <a:spcAft>
                <a:spcPts val="0"/>
              </a:spcAft>
              <a:buNone/>
            </a:pPr>
            <a:r>
              <a:t/>
            </a:r>
            <a:endParaRPr sz="2000">
              <a:latin typeface="Arial"/>
              <a:ea typeface="Arial"/>
              <a:cs typeface="Arial"/>
              <a:sym typeface="Arial"/>
            </a:endParaRPr>
          </a:p>
          <a:p>
            <a:pPr indent="0" lvl="0" marL="0" rtl="0" algn="just">
              <a:spcBef>
                <a:spcPts val="500"/>
              </a:spcBef>
              <a:spcAft>
                <a:spcPts val="0"/>
              </a:spcAft>
              <a:buNone/>
            </a:pPr>
            <a:r>
              <a:rPr b="1" lang="es" sz="1400">
                <a:solidFill>
                  <a:srgbClr val="CC0000"/>
                </a:solidFill>
                <a:highlight>
                  <a:srgbClr val="F6F4F4"/>
                </a:highlight>
                <a:latin typeface="Arial"/>
                <a:ea typeface="Arial"/>
                <a:cs typeface="Arial"/>
                <a:sym typeface="Arial"/>
              </a:rPr>
              <a:t>Si no hay contenido relacionado con los criterios de éxito (por ejemplo, no hay vídeo), entonces los criterios son satisfechos. Opcionalmente se puede indicar específicamente los criterios de conformidad para los que no hay contenido relevante, por ejemplo, indicando "no presente".</a:t>
            </a:r>
            <a:endParaRPr b="1" sz="1400">
              <a:solidFill>
                <a:srgbClr val="CC0000"/>
              </a:solidFill>
              <a:latin typeface="Arial"/>
              <a:ea typeface="Arial"/>
              <a:cs typeface="Arial"/>
              <a:sym typeface="Arial"/>
            </a:endParaRPr>
          </a:p>
          <a:p>
            <a:pPr indent="0" lvl="0" marL="0" rtl="0" algn="l">
              <a:lnSpc>
                <a:spcPct val="100000"/>
              </a:lnSpc>
              <a:spcBef>
                <a:spcPts val="0"/>
              </a:spcBef>
              <a:spcAft>
                <a:spcPts val="0"/>
              </a:spcAft>
              <a:buNone/>
            </a:pPr>
            <a:r>
              <a:t/>
            </a:r>
            <a:endParaRPr sz="2000">
              <a:latin typeface="Arial"/>
              <a:ea typeface="Arial"/>
              <a:cs typeface="Arial"/>
              <a:sym typeface="Arial"/>
            </a:endParaRPr>
          </a:p>
          <a:p>
            <a:pPr indent="0" lvl="0" marL="0" rtl="0" algn="l">
              <a:lnSpc>
                <a:spcPct val="100000"/>
              </a:lnSpc>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0" y="-10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¿Cómo evaluar accesibilidad?</a:t>
            </a:r>
            <a:endParaRPr b="1" sz="2400"/>
          </a:p>
        </p:txBody>
      </p:sp>
      <p:sp>
        <p:nvSpPr>
          <p:cNvPr id="166" name="Google Shape;166;p26"/>
          <p:cNvSpPr txBox="1"/>
          <p:nvPr>
            <p:ph idx="1" type="body"/>
          </p:nvPr>
        </p:nvSpPr>
        <p:spPr>
          <a:xfrm>
            <a:off x="89250" y="546575"/>
            <a:ext cx="8797200" cy="43089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None/>
            </a:pPr>
            <a:r>
              <a:rPr b="1" lang="es" sz="2000">
                <a:latin typeface="Arial"/>
                <a:ea typeface="Arial"/>
                <a:cs typeface="Arial"/>
                <a:sym typeface="Arial"/>
              </a:rPr>
              <a:t> 5. Registrar los resultados de la evaluación</a:t>
            </a:r>
            <a:endParaRPr b="1" sz="2000">
              <a:latin typeface="Arial"/>
              <a:ea typeface="Arial"/>
              <a:cs typeface="Arial"/>
              <a:sym typeface="Arial"/>
            </a:endParaRPr>
          </a:p>
          <a:p>
            <a:pPr indent="0" lvl="0" marL="0" rtl="0" algn="just">
              <a:spcBef>
                <a:spcPts val="500"/>
              </a:spcBef>
              <a:spcAft>
                <a:spcPts val="0"/>
              </a:spcAft>
              <a:buNone/>
            </a:pPr>
            <a:r>
              <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5.a) Proporcionar documentación para cada paso.</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5.b) (opcional) Registrar los detalles específicos de la evaluación.</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5.c) (opcional) Proporcionar una declaración.</a:t>
            </a:r>
            <a:endParaRPr sz="2000">
              <a:latin typeface="Arial"/>
              <a:ea typeface="Arial"/>
              <a:cs typeface="Arial"/>
              <a:sym typeface="Arial"/>
            </a:endParaRPr>
          </a:p>
          <a:p>
            <a:pPr indent="0" lvl="0" marL="0" rtl="0" algn="l">
              <a:spcBef>
                <a:spcPts val="500"/>
              </a:spcBef>
              <a:spcAft>
                <a:spcPts val="0"/>
              </a:spcAft>
              <a:buNone/>
            </a:pPr>
            <a:r>
              <a:rPr lang="es" sz="2000">
                <a:latin typeface="Arial"/>
                <a:ea typeface="Arial"/>
                <a:cs typeface="Arial"/>
                <a:sym typeface="Arial"/>
              </a:rPr>
              <a:t>5.d) (opcional) Proporcionar una puntuación.</a:t>
            </a:r>
            <a:endParaRPr sz="2000">
              <a:latin typeface="Arial"/>
              <a:ea typeface="Arial"/>
              <a:cs typeface="Arial"/>
              <a:sym typeface="Arial"/>
            </a:endParaRPr>
          </a:p>
          <a:p>
            <a:pPr indent="0" lvl="0" marL="0" rtl="0" algn="l">
              <a:spcBef>
                <a:spcPts val="500"/>
              </a:spcBef>
              <a:spcAft>
                <a:spcPts val="0"/>
              </a:spcAft>
              <a:buNone/>
            </a:pPr>
            <a:r>
              <a:t/>
            </a:r>
            <a:endParaRPr sz="2000">
              <a:latin typeface="Arial"/>
              <a:ea typeface="Arial"/>
              <a:cs typeface="Arial"/>
              <a:sym typeface="Arial"/>
            </a:endParaRPr>
          </a:p>
          <a:p>
            <a:pPr indent="0" lvl="0" marL="0" rtl="0" algn="l">
              <a:spcBef>
                <a:spcPts val="500"/>
              </a:spcBef>
              <a:spcAft>
                <a:spcPts val="0"/>
              </a:spcAft>
              <a:buNone/>
            </a:pPr>
            <a:r>
              <a:t/>
            </a:r>
            <a:endParaRPr sz="2000">
              <a:latin typeface="Arial"/>
              <a:ea typeface="Arial"/>
              <a:cs typeface="Arial"/>
              <a:sym typeface="Arial"/>
            </a:endParaRPr>
          </a:p>
          <a:p>
            <a:pPr indent="0" lvl="0" marL="0" rtl="0" algn="just">
              <a:spcBef>
                <a:spcPts val="500"/>
              </a:spcBef>
              <a:spcAft>
                <a:spcPts val="0"/>
              </a:spcAft>
              <a:buNone/>
            </a:pPr>
            <a:r>
              <a:t/>
            </a:r>
            <a:endParaRPr sz="2000">
              <a:latin typeface="Arial"/>
              <a:ea typeface="Arial"/>
              <a:cs typeface="Arial"/>
              <a:sym typeface="Arial"/>
            </a:endParaRPr>
          </a:p>
          <a:p>
            <a:pPr indent="0" lvl="0" marL="0" rtl="0" algn="l">
              <a:lnSpc>
                <a:spcPct val="100000"/>
              </a:lnSpc>
              <a:spcBef>
                <a:spcPts val="0"/>
              </a:spcBef>
              <a:spcAft>
                <a:spcPts val="0"/>
              </a:spcAft>
              <a:buNone/>
            </a:pPr>
            <a:r>
              <a:t/>
            </a:r>
            <a:endParaRPr sz="2000">
              <a:latin typeface="Arial"/>
              <a:ea typeface="Arial"/>
              <a:cs typeface="Arial"/>
              <a:sym typeface="Arial"/>
            </a:endParaRPr>
          </a:p>
          <a:p>
            <a:pPr indent="0" lvl="0" marL="0" rtl="0" algn="l">
              <a:lnSpc>
                <a:spcPct val="100000"/>
              </a:lnSpc>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0" y="-10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¿Cómo evaluar accesibilidad?</a:t>
            </a:r>
            <a:endParaRPr b="1" sz="2400"/>
          </a:p>
        </p:txBody>
      </p:sp>
      <p:sp>
        <p:nvSpPr>
          <p:cNvPr id="172" name="Google Shape;172;p27"/>
          <p:cNvSpPr txBox="1"/>
          <p:nvPr>
            <p:ph idx="1" type="body"/>
          </p:nvPr>
        </p:nvSpPr>
        <p:spPr>
          <a:xfrm>
            <a:off x="89250" y="546575"/>
            <a:ext cx="8797200" cy="43089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Clr>
                <a:schemeClr val="dk2"/>
              </a:buClr>
              <a:buSzPts val="1100"/>
              <a:buFont typeface="Arial"/>
              <a:buNone/>
            </a:pPr>
            <a:r>
              <a:rPr b="1" lang="es" sz="2000">
                <a:latin typeface="Arial"/>
                <a:ea typeface="Arial"/>
                <a:cs typeface="Arial"/>
                <a:sym typeface="Arial"/>
              </a:rPr>
              <a:t>Metodología de evaluación: WCAG-EM</a:t>
            </a:r>
            <a:endParaRPr b="1" sz="2000">
              <a:latin typeface="Arial"/>
              <a:ea typeface="Arial"/>
              <a:cs typeface="Arial"/>
              <a:sym typeface="Arial"/>
            </a:endParaRPr>
          </a:p>
          <a:p>
            <a:pPr indent="0" lvl="0" marL="0" rtl="0" algn="just">
              <a:spcBef>
                <a:spcPts val="500"/>
              </a:spcBef>
              <a:spcAft>
                <a:spcPts val="0"/>
              </a:spcAft>
              <a:buNone/>
            </a:pPr>
            <a:r>
              <a:rPr b="1" lang="es" sz="2000">
                <a:latin typeface="Arial"/>
                <a:ea typeface="Arial"/>
                <a:cs typeface="Arial"/>
                <a:sym typeface="Arial"/>
              </a:rPr>
              <a:t>“Website Accessibility Conformance Evaluation Methodology”</a:t>
            </a:r>
            <a:endParaRPr b="1" sz="2000">
              <a:latin typeface="Arial"/>
              <a:ea typeface="Arial"/>
              <a:cs typeface="Arial"/>
              <a:sym typeface="Arial"/>
            </a:endParaRPr>
          </a:p>
          <a:p>
            <a:pPr indent="0" lvl="0" marL="0" rtl="0" algn="just">
              <a:spcBef>
                <a:spcPts val="500"/>
              </a:spcBef>
              <a:spcAft>
                <a:spcPts val="0"/>
              </a:spcAft>
              <a:buNone/>
            </a:pPr>
            <a:r>
              <a:rPr lang="es" sz="2000">
                <a:latin typeface="Arial"/>
                <a:ea typeface="Arial"/>
                <a:cs typeface="Arial"/>
                <a:sym typeface="Arial"/>
              </a:rPr>
              <a:t>Link: </a:t>
            </a:r>
            <a:r>
              <a:rPr lang="es" sz="2000" u="sng">
                <a:solidFill>
                  <a:schemeClr val="hlink"/>
                </a:solidFill>
                <a:latin typeface="Arial"/>
                <a:ea typeface="Arial"/>
                <a:cs typeface="Arial"/>
                <a:sym typeface="Arial"/>
                <a:hlinkClick r:id="rId3"/>
              </a:rPr>
              <a:t>https://www.w3.org/WAI/test-evaluate/conformance/wcag-em/</a:t>
            </a:r>
            <a:endParaRPr sz="2000">
              <a:latin typeface="Arial"/>
              <a:ea typeface="Arial"/>
              <a:cs typeface="Arial"/>
              <a:sym typeface="Arial"/>
            </a:endParaRPr>
          </a:p>
          <a:p>
            <a:pPr indent="0" lvl="0" marL="0" rtl="0" algn="just">
              <a:spcBef>
                <a:spcPts val="500"/>
              </a:spcBef>
              <a:spcAft>
                <a:spcPts val="0"/>
              </a:spcAft>
              <a:buNone/>
            </a:pPr>
            <a:r>
              <a:t/>
            </a:r>
            <a:endParaRPr sz="2000">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b="1" lang="es" sz="2000">
                <a:latin typeface="Arial"/>
                <a:ea typeface="Arial"/>
                <a:cs typeface="Arial"/>
                <a:sym typeface="Arial"/>
              </a:rPr>
              <a:t>Define pasos del procedimiento para realizar la evaluación:</a:t>
            </a:r>
            <a:endParaRPr b="1" sz="2000">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lang="es" sz="2000">
                <a:solidFill>
                  <a:srgbClr val="85200C"/>
                </a:solidFill>
                <a:latin typeface="Arial"/>
                <a:ea typeface="Arial"/>
                <a:cs typeface="Arial"/>
                <a:sym typeface="Arial"/>
              </a:rPr>
              <a:t> </a:t>
            </a:r>
            <a:r>
              <a:rPr b="1" lang="es" sz="2000">
                <a:solidFill>
                  <a:srgbClr val="CC0000"/>
                </a:solidFill>
                <a:latin typeface="Arial"/>
                <a:ea typeface="Arial"/>
                <a:cs typeface="Arial"/>
                <a:sym typeface="Arial"/>
              </a:rPr>
              <a:t>1.  Definir el alcance de la evaluación.</a:t>
            </a:r>
            <a:endParaRPr b="1" sz="2000">
              <a:solidFill>
                <a:srgbClr val="CC0000"/>
              </a:solidFill>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b="1" lang="es" sz="2000">
                <a:solidFill>
                  <a:srgbClr val="CC0000"/>
                </a:solidFill>
                <a:latin typeface="Arial"/>
                <a:ea typeface="Arial"/>
                <a:cs typeface="Arial"/>
                <a:sym typeface="Arial"/>
              </a:rPr>
              <a:t> 2.  Explorar el sitio web.</a:t>
            </a:r>
            <a:endParaRPr b="1" sz="2000">
              <a:solidFill>
                <a:srgbClr val="CC0000"/>
              </a:solidFill>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b="1" lang="es" sz="2000">
                <a:solidFill>
                  <a:srgbClr val="CC0000"/>
                </a:solidFill>
                <a:latin typeface="Arial"/>
                <a:ea typeface="Arial"/>
                <a:cs typeface="Arial"/>
                <a:sym typeface="Arial"/>
              </a:rPr>
              <a:t> 3.  Seleccionar una muestra representativa.</a:t>
            </a:r>
            <a:endParaRPr b="1" sz="2000">
              <a:solidFill>
                <a:srgbClr val="CC0000"/>
              </a:solidFill>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b="1" lang="es" sz="2000">
                <a:solidFill>
                  <a:srgbClr val="CC0000"/>
                </a:solidFill>
                <a:latin typeface="Arial"/>
                <a:ea typeface="Arial"/>
                <a:cs typeface="Arial"/>
                <a:sym typeface="Arial"/>
              </a:rPr>
              <a:t> 4.  Auditar la muestra seleccionada.</a:t>
            </a:r>
            <a:endParaRPr b="1" sz="2000">
              <a:solidFill>
                <a:srgbClr val="CC0000"/>
              </a:solidFill>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b="1" lang="es" sz="2000">
                <a:solidFill>
                  <a:srgbClr val="CC0000"/>
                </a:solidFill>
                <a:latin typeface="Arial"/>
                <a:ea typeface="Arial"/>
                <a:cs typeface="Arial"/>
                <a:sym typeface="Arial"/>
              </a:rPr>
              <a:t> 5.  Registrar los resultados de la evaluación.</a:t>
            </a:r>
            <a:endParaRPr b="1" sz="2000">
              <a:solidFill>
                <a:srgbClr val="CC0000"/>
              </a:solidFill>
              <a:latin typeface="Arial"/>
              <a:ea typeface="Arial"/>
              <a:cs typeface="Arial"/>
              <a:sym typeface="Arial"/>
            </a:endParaRPr>
          </a:p>
          <a:p>
            <a:pPr indent="0" lvl="0" marL="0" rtl="0" algn="l">
              <a:lnSpc>
                <a:spcPct val="100000"/>
              </a:lnSpc>
              <a:spcBef>
                <a:spcPts val="0"/>
              </a:spcBef>
              <a:spcAft>
                <a:spcPts val="0"/>
              </a:spcAft>
              <a:buNone/>
            </a:pPr>
            <a:r>
              <a:t/>
            </a:r>
            <a:endParaRPr b="1" sz="2400"/>
          </a:p>
          <a:p>
            <a:pPr indent="0" lvl="0" marL="0" rtl="0" algn="l">
              <a:lnSpc>
                <a:spcPct val="100000"/>
              </a:lnSpc>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0" y="-10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a:t>
            </a:r>
            <a:r>
              <a:rPr lang="es" sz="2400"/>
              <a:t>En práctica, c</a:t>
            </a:r>
            <a:r>
              <a:rPr b="1" lang="es" sz="2400"/>
              <a:t>ómo se evalúa la accesibilidad?</a:t>
            </a:r>
            <a:endParaRPr b="1" sz="2400"/>
          </a:p>
        </p:txBody>
      </p:sp>
      <p:sp>
        <p:nvSpPr>
          <p:cNvPr id="178" name="Google Shape;178;p28"/>
          <p:cNvSpPr txBox="1"/>
          <p:nvPr>
            <p:ph idx="1" type="body"/>
          </p:nvPr>
        </p:nvSpPr>
        <p:spPr>
          <a:xfrm>
            <a:off x="89250" y="546575"/>
            <a:ext cx="8797200" cy="43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Una evaluación completa de accesibilidad web incluye: </a:t>
            </a:r>
            <a:endParaRPr b="1" sz="2400"/>
          </a:p>
          <a:p>
            <a:pPr indent="-342900" lvl="0" marL="457200" rtl="0" algn="l">
              <a:lnSpc>
                <a:spcPct val="100000"/>
              </a:lnSpc>
              <a:spcBef>
                <a:spcPts val="1600"/>
              </a:spcBef>
              <a:spcAft>
                <a:spcPts val="0"/>
              </a:spcAft>
              <a:buSzPts val="1800"/>
              <a:buChar char="●"/>
            </a:pPr>
            <a:r>
              <a:rPr b="1" lang="es"/>
              <a:t>Herramientas automáticas </a:t>
            </a:r>
            <a:endParaRPr b="1"/>
          </a:p>
          <a:p>
            <a:pPr indent="-342900" lvl="0" marL="457200" rtl="0" algn="l">
              <a:lnSpc>
                <a:spcPct val="100000"/>
              </a:lnSpc>
              <a:spcBef>
                <a:spcPts val="0"/>
              </a:spcBef>
              <a:spcAft>
                <a:spcPts val="0"/>
              </a:spcAft>
              <a:buSzPts val="1800"/>
              <a:buChar char="●"/>
            </a:pPr>
            <a:r>
              <a:rPr b="1" lang="es"/>
              <a:t>Revisión manual (herramientas de ayuda)</a:t>
            </a:r>
            <a:endParaRPr b="1"/>
          </a:p>
          <a:p>
            <a:pPr indent="0" lvl="0" marL="0" rtl="0" algn="l">
              <a:lnSpc>
                <a:spcPct val="100000"/>
              </a:lnSpc>
              <a:spcBef>
                <a:spcPts val="1600"/>
              </a:spcBef>
              <a:spcAft>
                <a:spcPts val="0"/>
              </a:spcAft>
              <a:buNone/>
            </a:pPr>
            <a:r>
              <a:rPr b="1" lang="es" u="sng">
                <a:solidFill>
                  <a:srgbClr val="FF0000"/>
                </a:solidFill>
              </a:rPr>
              <a:t>Herramientas automáticas:</a:t>
            </a:r>
            <a:endParaRPr b="1" u="sng">
              <a:solidFill>
                <a:srgbClr val="FF0000"/>
              </a:solidFill>
            </a:endParaRPr>
          </a:p>
          <a:p>
            <a:pPr indent="0" lvl="0" marL="0" rtl="0" algn="l">
              <a:lnSpc>
                <a:spcPct val="100000"/>
              </a:lnSpc>
              <a:spcBef>
                <a:spcPts val="1600"/>
              </a:spcBef>
              <a:spcAft>
                <a:spcPts val="0"/>
              </a:spcAft>
              <a:buNone/>
            </a:pPr>
            <a:r>
              <a:rPr b="1" lang="es"/>
              <a:t>Son herramientas para identificar de una forma rápida las barreras de accesibilidad </a:t>
            </a:r>
            <a:r>
              <a:rPr b="1" lang="es"/>
              <a:t>(ARWeb, TAW, WAVE, eXaminator)</a:t>
            </a:r>
            <a:endParaRPr b="1"/>
          </a:p>
          <a:p>
            <a:pPr indent="0" lvl="0" marL="0" rtl="0" algn="l">
              <a:lnSpc>
                <a:spcPct val="100000"/>
              </a:lnSpc>
              <a:spcBef>
                <a:spcPts val="1600"/>
              </a:spcBef>
              <a:spcAft>
                <a:spcPts val="0"/>
              </a:spcAft>
              <a:buNone/>
            </a:pPr>
            <a:r>
              <a:rPr b="1" lang="es" u="sng">
                <a:solidFill>
                  <a:srgbClr val="FF0000"/>
                </a:solidFill>
              </a:rPr>
              <a:t>Revisión Manual:</a:t>
            </a:r>
            <a:endParaRPr b="1" u="sng">
              <a:solidFill>
                <a:srgbClr val="FF0000"/>
              </a:solidFill>
            </a:endParaRPr>
          </a:p>
          <a:p>
            <a:pPr indent="0" lvl="0" marL="0" rtl="0" algn="l">
              <a:lnSpc>
                <a:spcPct val="100000"/>
              </a:lnSpc>
              <a:spcBef>
                <a:spcPts val="1600"/>
              </a:spcBef>
              <a:spcAft>
                <a:spcPts val="0"/>
              </a:spcAft>
              <a:buNone/>
            </a:pPr>
            <a:r>
              <a:rPr b="1" lang="es"/>
              <a:t>Complementar las anteriores con </a:t>
            </a:r>
            <a:r>
              <a:rPr b="1" lang="es"/>
              <a:t>validadores de código HTML/CSS, extensiones para los navegadores, herramientas para evaluar contraste de color, uso de lectores de pantalla, entre otros</a:t>
            </a:r>
            <a:endParaRPr b="1"/>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117800" y="497425"/>
            <a:ext cx="8721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Herramientas automáticas</a:t>
            </a:r>
            <a:endParaRPr/>
          </a:p>
        </p:txBody>
      </p:sp>
      <p:sp>
        <p:nvSpPr>
          <p:cNvPr id="184" name="Google Shape;184;p29"/>
          <p:cNvSpPr txBox="1"/>
          <p:nvPr>
            <p:ph idx="1" type="body"/>
          </p:nvPr>
        </p:nvSpPr>
        <p:spPr>
          <a:xfrm>
            <a:off x="314100" y="1073200"/>
            <a:ext cx="8376300" cy="34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s">
                <a:solidFill>
                  <a:srgbClr val="A61C00"/>
                </a:solidFill>
              </a:rPr>
              <a:t>TAW: </a:t>
            </a:r>
            <a:r>
              <a:rPr b="1" lang="es" u="sng">
                <a:solidFill>
                  <a:schemeClr val="hlink"/>
                </a:solidFill>
                <a:hlinkClick r:id="rId3"/>
              </a:rPr>
              <a:t>http://www.tawdis.net/</a:t>
            </a:r>
            <a:endParaRPr b="1">
              <a:solidFill>
                <a:srgbClr val="A61C00"/>
              </a:solidFill>
            </a:endParaRPr>
          </a:p>
          <a:p>
            <a:pPr indent="0" lvl="0" marL="0" rtl="0" algn="l">
              <a:spcBef>
                <a:spcPts val="1600"/>
              </a:spcBef>
              <a:spcAft>
                <a:spcPts val="0"/>
              </a:spcAft>
              <a:buClr>
                <a:schemeClr val="dk2"/>
              </a:buClr>
              <a:buSzPts val="1100"/>
              <a:buFont typeface="Arial"/>
              <a:buNone/>
            </a:pPr>
            <a:r>
              <a:rPr b="1" lang="es">
                <a:solidFill>
                  <a:srgbClr val="990000"/>
                </a:solidFill>
              </a:rPr>
              <a:t>WAVE: </a:t>
            </a:r>
            <a:r>
              <a:rPr b="1" lang="es" u="sng">
                <a:solidFill>
                  <a:schemeClr val="hlink"/>
                </a:solidFill>
                <a:hlinkClick r:id="rId4"/>
              </a:rPr>
              <a:t>http://wave.webaim.org</a:t>
            </a:r>
            <a:endParaRPr b="1">
              <a:solidFill>
                <a:srgbClr val="990000"/>
              </a:solidFill>
            </a:endParaRPr>
          </a:p>
          <a:p>
            <a:pPr indent="0" lvl="0" marL="0" rtl="0" algn="l">
              <a:spcBef>
                <a:spcPts val="1600"/>
              </a:spcBef>
              <a:spcAft>
                <a:spcPts val="0"/>
              </a:spcAft>
              <a:buClr>
                <a:schemeClr val="dk2"/>
              </a:buClr>
              <a:buSzPts val="1100"/>
              <a:buFont typeface="Arial"/>
              <a:buNone/>
            </a:pPr>
            <a:r>
              <a:rPr b="1" lang="es">
                <a:solidFill>
                  <a:srgbClr val="990000"/>
                </a:solidFill>
              </a:rPr>
              <a:t>eXaminator: </a:t>
            </a:r>
            <a:r>
              <a:rPr b="1" lang="es" u="sng">
                <a:solidFill>
                  <a:schemeClr val="hlink"/>
                </a:solidFill>
                <a:hlinkClick r:id="rId5"/>
              </a:rPr>
              <a:t>http://examinator.ws/</a:t>
            </a:r>
            <a:endParaRPr b="1">
              <a:solidFill>
                <a:srgbClr val="990000"/>
              </a:solidFill>
            </a:endParaRPr>
          </a:p>
          <a:p>
            <a:pPr indent="0" lvl="0" marL="0" rtl="0" algn="l">
              <a:spcBef>
                <a:spcPts val="1600"/>
              </a:spcBef>
              <a:spcAft>
                <a:spcPts val="0"/>
              </a:spcAft>
              <a:buClr>
                <a:schemeClr val="dk2"/>
              </a:buClr>
              <a:buSzPts val="1100"/>
              <a:buFont typeface="Arial"/>
              <a:buNone/>
            </a:pPr>
            <a:r>
              <a:rPr b="1" lang="es">
                <a:solidFill>
                  <a:srgbClr val="990000"/>
                </a:solidFill>
              </a:rPr>
              <a:t>AInspector WCAG (Firefox)</a:t>
            </a:r>
            <a:endParaRPr b="1">
              <a:solidFill>
                <a:srgbClr val="990000"/>
              </a:solidFill>
            </a:endParaRPr>
          </a:p>
          <a:p>
            <a:pPr indent="0" lvl="0" marL="0" rtl="0" algn="l">
              <a:spcBef>
                <a:spcPts val="1600"/>
              </a:spcBef>
              <a:spcAft>
                <a:spcPts val="0"/>
              </a:spcAft>
              <a:buClr>
                <a:schemeClr val="dk2"/>
              </a:buClr>
              <a:buSzPts val="1100"/>
              <a:buFont typeface="Arial"/>
              <a:buNone/>
            </a:pPr>
            <a:r>
              <a:rPr b="1" lang="es">
                <a:solidFill>
                  <a:srgbClr val="990000"/>
                </a:solidFill>
              </a:rPr>
              <a:t>aXe Developer Tools </a:t>
            </a:r>
            <a:endParaRPr b="1">
              <a:solidFill>
                <a:srgbClr val="990000"/>
              </a:solidFill>
            </a:endParaRPr>
          </a:p>
          <a:p>
            <a:pPr indent="0" lvl="0" marL="0" rtl="0" algn="l">
              <a:spcBef>
                <a:spcPts val="1600"/>
              </a:spcBef>
              <a:spcAft>
                <a:spcPts val="0"/>
              </a:spcAft>
              <a:buClr>
                <a:schemeClr val="dk2"/>
              </a:buClr>
              <a:buSzPts val="1100"/>
              <a:buFont typeface="Arial"/>
              <a:buNone/>
            </a:pPr>
            <a:r>
              <a:rPr b="1" lang="es">
                <a:solidFill>
                  <a:srgbClr val="990000"/>
                </a:solidFill>
              </a:rPr>
              <a:t>ARWeb</a:t>
            </a:r>
            <a:endParaRPr b="1">
              <a:solidFill>
                <a:srgbClr val="990000"/>
              </a:solidFill>
            </a:endParaRPr>
          </a:p>
          <a:p>
            <a:pPr indent="0" lvl="0" marL="0" rtl="0" algn="l">
              <a:spcBef>
                <a:spcPts val="1600"/>
              </a:spcBef>
              <a:spcAft>
                <a:spcPts val="0"/>
              </a:spcAft>
              <a:buClr>
                <a:schemeClr val="dk2"/>
              </a:buClr>
              <a:buSzPts val="1100"/>
              <a:buFont typeface="Arial"/>
              <a:buNone/>
            </a:pPr>
            <a:r>
              <a:t/>
            </a:r>
            <a:endParaRPr b="1">
              <a:solidFill>
                <a:srgbClr val="990000"/>
              </a:solidFill>
            </a:endParaRPr>
          </a:p>
          <a:p>
            <a:pPr indent="0" lvl="0" marL="0" rtl="0" algn="l">
              <a:spcBef>
                <a:spcPts val="1600"/>
              </a:spcBef>
              <a:spcAft>
                <a:spcPts val="0"/>
              </a:spcAft>
              <a:buClr>
                <a:schemeClr val="dk2"/>
              </a:buClr>
              <a:buSzPts val="1100"/>
              <a:buFont typeface="Arial"/>
              <a:buNone/>
            </a:pPr>
            <a:r>
              <a:t/>
            </a:r>
            <a:endParaRPr b="1">
              <a:solidFill>
                <a:srgbClr val="990000"/>
              </a:solidFill>
            </a:endParaRPr>
          </a:p>
          <a:p>
            <a:pPr indent="0" lvl="0" marL="0" rtl="0" algn="l">
              <a:spcBef>
                <a:spcPts val="1600"/>
              </a:spcBef>
              <a:spcAft>
                <a:spcPts val="0"/>
              </a:spcAft>
              <a:buNone/>
            </a:pPr>
            <a:r>
              <a:t/>
            </a:r>
            <a:endParaRPr/>
          </a:p>
          <a:p>
            <a:pPr indent="0" lvl="0" marL="0" rtl="0" algn="l">
              <a:spcBef>
                <a:spcPts val="1600"/>
              </a:spcBef>
              <a:spcAft>
                <a:spcPts val="1600"/>
              </a:spcAft>
              <a:buClr>
                <a:srgbClr val="000000"/>
              </a:buClr>
              <a:buSzPts val="1100"/>
              <a:buFont typeface="Arial"/>
              <a:buNone/>
            </a:pPr>
            <a:r>
              <a:t/>
            </a:r>
            <a:endParaRPr/>
          </a:p>
        </p:txBody>
      </p:sp>
      <p:sp>
        <p:nvSpPr>
          <p:cNvPr id="185" name="Google Shape;185;p29"/>
          <p:cNvSpPr txBox="1"/>
          <p:nvPr/>
        </p:nvSpPr>
        <p:spPr>
          <a:xfrm>
            <a:off x="0" y="-76200"/>
            <a:ext cx="8264700" cy="5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Raleway"/>
                <a:ea typeface="Raleway"/>
                <a:cs typeface="Raleway"/>
                <a:sym typeface="Raleway"/>
              </a:rPr>
              <a:t>¿En la práctica, cómo se evalúa la accesibilidad?</a:t>
            </a:r>
            <a:endParaRPr/>
          </a:p>
        </p:txBody>
      </p:sp>
      <p:pic>
        <p:nvPicPr>
          <p:cNvPr id="186" name="Google Shape;186;p29"/>
          <p:cNvPicPr preferRelativeResize="0"/>
          <p:nvPr/>
        </p:nvPicPr>
        <p:blipFill>
          <a:blip r:embed="rId6">
            <a:alphaModFix/>
          </a:blip>
          <a:stretch>
            <a:fillRect/>
          </a:stretch>
        </p:blipFill>
        <p:spPr>
          <a:xfrm>
            <a:off x="4571988" y="1073200"/>
            <a:ext cx="3800475" cy="323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117800" y="497425"/>
            <a:ext cx="8721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Herramientas para evaluar Accesibilidad Web</a:t>
            </a:r>
            <a:endParaRPr/>
          </a:p>
        </p:txBody>
      </p:sp>
      <p:sp>
        <p:nvSpPr>
          <p:cNvPr id="192" name="Google Shape;192;p30"/>
          <p:cNvSpPr txBox="1"/>
          <p:nvPr>
            <p:ph idx="1" type="body"/>
          </p:nvPr>
        </p:nvSpPr>
        <p:spPr>
          <a:xfrm>
            <a:off x="314100" y="1073200"/>
            <a:ext cx="8376300" cy="34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s">
                <a:solidFill>
                  <a:srgbClr val="A61C00"/>
                </a:solidFill>
              </a:rPr>
              <a:t>TAW: http://www.tawdis.net/</a:t>
            </a:r>
            <a:endParaRPr b="1">
              <a:solidFill>
                <a:srgbClr val="A61C00"/>
              </a:solidFill>
            </a:endParaRPr>
          </a:p>
          <a:p>
            <a:pPr indent="0" lvl="0" marL="0" rtl="0" algn="l">
              <a:spcBef>
                <a:spcPts val="1600"/>
              </a:spcBef>
              <a:spcAft>
                <a:spcPts val="0"/>
              </a:spcAft>
              <a:buClr>
                <a:schemeClr val="dk2"/>
              </a:buClr>
              <a:buSzPts val="1100"/>
              <a:buFont typeface="Arial"/>
              <a:buNone/>
            </a:pPr>
            <a:r>
              <a:rPr lang="es"/>
              <a:t>Validación: WCAG 2.0 (A, AA, AAA)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rPr lang="es"/>
              <a:t>Servicios de Accesibilidad Web</a:t>
            </a:r>
            <a:endParaRPr/>
          </a:p>
          <a:p>
            <a:pPr indent="0" lvl="0" marL="0" rtl="0" algn="l">
              <a:spcBef>
                <a:spcPts val="1600"/>
              </a:spcBef>
              <a:spcAft>
                <a:spcPts val="0"/>
              </a:spcAft>
              <a:buClr>
                <a:schemeClr val="dk2"/>
              </a:buClr>
              <a:buSzPts val="1100"/>
              <a:buFont typeface="Arial"/>
              <a:buNone/>
            </a:pPr>
            <a:r>
              <a:rPr lang="es"/>
              <a:t>Idioma: castellano.</a:t>
            </a:r>
            <a:endParaRPr/>
          </a:p>
          <a:p>
            <a:pPr indent="0" lvl="0" marL="0" rtl="0" algn="l">
              <a:spcBef>
                <a:spcPts val="1600"/>
              </a:spcBef>
              <a:spcAft>
                <a:spcPts val="1600"/>
              </a:spcAft>
              <a:buClr>
                <a:srgbClr val="000000"/>
              </a:buClr>
              <a:buSzPts val="1100"/>
              <a:buFont typeface="Arial"/>
              <a:buNone/>
            </a:pPr>
            <a:r>
              <a:t/>
            </a:r>
            <a:endParaRPr/>
          </a:p>
        </p:txBody>
      </p:sp>
      <p:sp>
        <p:nvSpPr>
          <p:cNvPr id="193" name="Google Shape;193;p30"/>
          <p:cNvSpPr txBox="1"/>
          <p:nvPr/>
        </p:nvSpPr>
        <p:spPr>
          <a:xfrm>
            <a:off x="0" y="-76200"/>
            <a:ext cx="8264700" cy="5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Raleway"/>
                <a:ea typeface="Raleway"/>
                <a:cs typeface="Raleway"/>
                <a:sym typeface="Raleway"/>
              </a:rPr>
              <a:t>¿En la práctica, cómo se evalúa la accesibilidad?</a:t>
            </a:r>
            <a:endParaRPr/>
          </a:p>
        </p:txBody>
      </p:sp>
      <p:pic>
        <p:nvPicPr>
          <p:cNvPr id="194" name="Google Shape;194;p30"/>
          <p:cNvPicPr preferRelativeResize="0"/>
          <p:nvPr/>
        </p:nvPicPr>
        <p:blipFill>
          <a:blip r:embed="rId3">
            <a:alphaModFix/>
          </a:blip>
          <a:stretch>
            <a:fillRect/>
          </a:stretch>
        </p:blipFill>
        <p:spPr>
          <a:xfrm>
            <a:off x="3821325" y="2005275"/>
            <a:ext cx="4934426" cy="1151159"/>
          </a:xfrm>
          <a:prstGeom prst="rect">
            <a:avLst/>
          </a:prstGeom>
          <a:noFill/>
          <a:ln>
            <a:noFill/>
          </a:ln>
        </p:spPr>
      </p:pic>
      <p:pic>
        <p:nvPicPr>
          <p:cNvPr id="195" name="Google Shape;195;p30"/>
          <p:cNvPicPr preferRelativeResize="0"/>
          <p:nvPr/>
        </p:nvPicPr>
        <p:blipFill>
          <a:blip r:embed="rId4">
            <a:alphaModFix/>
          </a:blip>
          <a:stretch>
            <a:fillRect/>
          </a:stretch>
        </p:blipFill>
        <p:spPr>
          <a:xfrm>
            <a:off x="3516245" y="3661570"/>
            <a:ext cx="5239499" cy="884125"/>
          </a:xfrm>
          <a:prstGeom prst="rect">
            <a:avLst/>
          </a:prstGeom>
          <a:noFill/>
          <a:ln>
            <a:noFill/>
          </a:ln>
        </p:spPr>
      </p:pic>
      <p:pic>
        <p:nvPicPr>
          <p:cNvPr id="196" name="Google Shape;196;p30"/>
          <p:cNvPicPr preferRelativeResize="0"/>
          <p:nvPr/>
        </p:nvPicPr>
        <p:blipFill>
          <a:blip r:embed="rId5">
            <a:alphaModFix/>
          </a:blip>
          <a:stretch>
            <a:fillRect/>
          </a:stretch>
        </p:blipFill>
        <p:spPr>
          <a:xfrm>
            <a:off x="222175" y="2028825"/>
            <a:ext cx="3599150" cy="1085850"/>
          </a:xfrm>
          <a:prstGeom prst="rect">
            <a:avLst/>
          </a:prstGeom>
          <a:noFill/>
          <a:ln>
            <a:noFill/>
          </a:ln>
        </p:spPr>
      </p:pic>
      <p:pic>
        <p:nvPicPr>
          <p:cNvPr id="197" name="Google Shape;197;p30"/>
          <p:cNvPicPr preferRelativeResize="0"/>
          <p:nvPr/>
        </p:nvPicPr>
        <p:blipFill>
          <a:blip r:embed="rId6">
            <a:alphaModFix/>
          </a:blip>
          <a:stretch>
            <a:fillRect/>
          </a:stretch>
        </p:blipFill>
        <p:spPr>
          <a:xfrm>
            <a:off x="473088" y="4111450"/>
            <a:ext cx="1076325" cy="60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117800" y="497425"/>
            <a:ext cx="8721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Herramientas para evaluar Accesibilidad Web</a:t>
            </a:r>
            <a:endParaRPr/>
          </a:p>
        </p:txBody>
      </p:sp>
      <p:sp>
        <p:nvSpPr>
          <p:cNvPr id="203" name="Google Shape;203;p31"/>
          <p:cNvSpPr txBox="1"/>
          <p:nvPr>
            <p:ph idx="1" type="body"/>
          </p:nvPr>
        </p:nvSpPr>
        <p:spPr>
          <a:xfrm>
            <a:off x="314100" y="1073200"/>
            <a:ext cx="8376300" cy="34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s">
                <a:solidFill>
                  <a:srgbClr val="A61C00"/>
                </a:solidFill>
              </a:rPr>
              <a:t>TAW: http://www.tawdis.net/</a:t>
            </a:r>
            <a:endParaRPr b="1">
              <a:solidFill>
                <a:srgbClr val="A61C00"/>
              </a:solidFill>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Clr>
                <a:srgbClr val="000000"/>
              </a:buClr>
              <a:buSzPts val="1100"/>
              <a:buFont typeface="Arial"/>
              <a:buNone/>
            </a:pPr>
            <a:r>
              <a:t/>
            </a:r>
            <a:endParaRPr/>
          </a:p>
        </p:txBody>
      </p:sp>
      <p:sp>
        <p:nvSpPr>
          <p:cNvPr id="204" name="Google Shape;204;p31"/>
          <p:cNvSpPr txBox="1"/>
          <p:nvPr/>
        </p:nvSpPr>
        <p:spPr>
          <a:xfrm>
            <a:off x="0" y="-76200"/>
            <a:ext cx="8264700" cy="5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Raleway"/>
                <a:ea typeface="Raleway"/>
                <a:cs typeface="Raleway"/>
                <a:sym typeface="Raleway"/>
              </a:rPr>
              <a:t>¿En la práctica, cómo se evalúa la accesibilidad?</a:t>
            </a:r>
            <a:endParaRPr/>
          </a:p>
        </p:txBody>
      </p:sp>
      <p:pic>
        <p:nvPicPr>
          <p:cNvPr id="205" name="Google Shape;205;p31"/>
          <p:cNvPicPr preferRelativeResize="0"/>
          <p:nvPr/>
        </p:nvPicPr>
        <p:blipFill rotWithShape="1">
          <a:blip r:embed="rId3">
            <a:alphaModFix/>
          </a:blip>
          <a:srcRect b="0" l="9616" r="0" t="0"/>
          <a:stretch/>
        </p:blipFill>
        <p:spPr>
          <a:xfrm>
            <a:off x="0" y="2241350"/>
            <a:ext cx="9144001" cy="12571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0" y="-10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¿Qué evalúa la accesibilidad?</a:t>
            </a:r>
            <a:endParaRPr b="1" sz="2400"/>
          </a:p>
        </p:txBody>
      </p:sp>
      <p:sp>
        <p:nvSpPr>
          <p:cNvPr id="80" name="Google Shape;80;p14"/>
          <p:cNvSpPr txBox="1"/>
          <p:nvPr>
            <p:ph idx="1" type="body"/>
          </p:nvPr>
        </p:nvSpPr>
        <p:spPr>
          <a:xfrm>
            <a:off x="89300" y="-160000"/>
            <a:ext cx="8797200" cy="43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1600"/>
              </a:spcBef>
              <a:spcAft>
                <a:spcPts val="0"/>
              </a:spcAft>
              <a:buNone/>
            </a:pPr>
            <a:r>
              <a:rPr b="1" lang="es"/>
              <a:t>WCAG</a:t>
            </a:r>
            <a:endParaRPr b="1"/>
          </a:p>
          <a:p>
            <a:pPr indent="0" lvl="0" marL="0" rtl="0" algn="ctr">
              <a:spcBef>
                <a:spcPts val="1600"/>
              </a:spcBef>
              <a:spcAft>
                <a:spcPts val="0"/>
              </a:spcAft>
              <a:buNone/>
            </a:pPr>
            <a:r>
              <a:rPr b="1" lang="es"/>
              <a:t>P</a:t>
            </a:r>
            <a:r>
              <a:rPr b="1" lang="es"/>
              <a:t>roporcionan un estándar donde:</a:t>
            </a:r>
            <a:endParaRPr b="1"/>
          </a:p>
          <a:p>
            <a:pPr indent="0" lvl="0" marL="0" rtl="0" algn="just">
              <a:spcBef>
                <a:spcPts val="1600"/>
              </a:spcBef>
              <a:spcAft>
                <a:spcPts val="0"/>
              </a:spcAft>
              <a:buNone/>
            </a:pPr>
            <a:r>
              <a:rPr b="1" lang="es">
                <a:latin typeface="Arial"/>
                <a:ea typeface="Arial"/>
                <a:cs typeface="Arial"/>
                <a:sym typeface="Arial"/>
              </a:rPr>
              <a:t>Principios</a:t>
            </a:r>
            <a:r>
              <a:rPr lang="es">
                <a:latin typeface="Arial"/>
                <a:ea typeface="Arial"/>
                <a:cs typeface="Arial"/>
                <a:sym typeface="Arial"/>
              </a:rPr>
              <a:t>: 	En el nivel más alto se sitúan cuatro principios que proporcionan </a:t>
            </a:r>
            <a:r>
              <a:rPr b="1" lang="es">
                <a:solidFill>
                  <a:srgbClr val="FF0000"/>
                </a:solidFill>
                <a:latin typeface="Arial"/>
                <a:ea typeface="Arial"/>
                <a:cs typeface="Arial"/>
                <a:sym typeface="Arial"/>
              </a:rPr>
              <a:t>los fundamentos </a:t>
            </a:r>
            <a:r>
              <a:rPr lang="es">
                <a:latin typeface="Arial"/>
                <a:ea typeface="Arial"/>
                <a:cs typeface="Arial"/>
                <a:sym typeface="Arial"/>
              </a:rPr>
              <a:t>de la accesibilidad web: perceptible, operable, comprensible y robusto </a:t>
            </a:r>
            <a:r>
              <a:rPr b="1" lang="es">
                <a:latin typeface="Arial"/>
                <a:ea typeface="Arial"/>
                <a:cs typeface="Arial"/>
                <a:sym typeface="Arial"/>
              </a:rPr>
              <a:t>(4 Principios)</a:t>
            </a:r>
            <a:endParaRPr b="1">
              <a:latin typeface="Arial"/>
              <a:ea typeface="Arial"/>
              <a:cs typeface="Arial"/>
              <a:sym typeface="Arial"/>
            </a:endParaRPr>
          </a:p>
          <a:p>
            <a:pPr indent="0" lvl="0" marL="0" rtl="0" algn="just">
              <a:lnSpc>
                <a:spcPct val="150000"/>
              </a:lnSpc>
              <a:spcBef>
                <a:spcPts val="1600"/>
              </a:spcBef>
              <a:spcAft>
                <a:spcPts val="0"/>
              </a:spcAft>
              <a:buNone/>
            </a:pPr>
            <a:r>
              <a:rPr b="1" lang="es">
                <a:latin typeface="Arial"/>
                <a:ea typeface="Arial"/>
                <a:cs typeface="Arial"/>
                <a:sym typeface="Arial"/>
              </a:rPr>
              <a:t>Pautas</a:t>
            </a:r>
            <a:r>
              <a:rPr lang="es">
                <a:latin typeface="Arial"/>
                <a:ea typeface="Arial"/>
                <a:cs typeface="Arial"/>
                <a:sym typeface="Arial"/>
              </a:rPr>
              <a:t>: Por debajo de los principios están las pautas que proporcionan </a:t>
            </a:r>
            <a:r>
              <a:rPr b="1" lang="es">
                <a:solidFill>
                  <a:srgbClr val="FF0000"/>
                </a:solidFill>
                <a:latin typeface="Arial"/>
                <a:ea typeface="Arial"/>
                <a:cs typeface="Arial"/>
                <a:sym typeface="Arial"/>
              </a:rPr>
              <a:t>los </a:t>
            </a:r>
            <a:r>
              <a:rPr b="1" lang="es" u="sng">
                <a:solidFill>
                  <a:srgbClr val="FF0000"/>
                </a:solidFill>
                <a:latin typeface="Arial"/>
                <a:ea typeface="Arial"/>
                <a:cs typeface="Arial"/>
                <a:sym typeface="Arial"/>
              </a:rPr>
              <a:t>objetivos básicos</a:t>
            </a:r>
            <a:r>
              <a:rPr b="1" lang="es">
                <a:solidFill>
                  <a:srgbClr val="FF0000"/>
                </a:solidFill>
                <a:latin typeface="Arial"/>
                <a:ea typeface="Arial"/>
                <a:cs typeface="Arial"/>
                <a:sym typeface="Arial"/>
              </a:rPr>
              <a:t> que los autores deben lograr.</a:t>
            </a:r>
            <a:r>
              <a:rPr lang="es">
                <a:latin typeface="Arial"/>
                <a:ea typeface="Arial"/>
                <a:cs typeface="Arial"/>
                <a:sym typeface="Arial"/>
              </a:rPr>
              <a:t> </a:t>
            </a:r>
            <a:endParaRPr>
              <a:latin typeface="Arial"/>
              <a:ea typeface="Arial"/>
              <a:cs typeface="Arial"/>
              <a:sym typeface="Arial"/>
            </a:endParaRPr>
          </a:p>
          <a:p>
            <a:pPr indent="0" lvl="0" marL="0" rtl="0" algn="just">
              <a:lnSpc>
                <a:spcPct val="150000"/>
              </a:lnSpc>
              <a:spcBef>
                <a:spcPts val="0"/>
              </a:spcBef>
              <a:spcAft>
                <a:spcPts val="0"/>
              </a:spcAft>
              <a:buNone/>
            </a:pPr>
            <a:r>
              <a:rPr lang="es">
                <a:latin typeface="Arial"/>
                <a:ea typeface="Arial"/>
                <a:cs typeface="Arial"/>
                <a:sym typeface="Arial"/>
              </a:rPr>
              <a:t>Las pautas no son verificables, pero proporcionan el </a:t>
            </a:r>
            <a:r>
              <a:rPr b="1" lang="es">
                <a:solidFill>
                  <a:srgbClr val="FF0000"/>
                </a:solidFill>
                <a:latin typeface="Arial"/>
                <a:ea typeface="Arial"/>
                <a:cs typeface="Arial"/>
                <a:sym typeface="Arial"/>
              </a:rPr>
              <a:t>marco y los objetivos generales </a:t>
            </a:r>
            <a:r>
              <a:rPr lang="es">
                <a:latin typeface="Arial"/>
                <a:ea typeface="Arial"/>
                <a:cs typeface="Arial"/>
                <a:sym typeface="Arial"/>
              </a:rPr>
              <a:t>que ayudan a los autores a comprender los criterios de conformidad y a implementar mejor las técnicas. </a:t>
            </a:r>
            <a:r>
              <a:rPr b="1" lang="es">
                <a:latin typeface="Arial"/>
                <a:ea typeface="Arial"/>
                <a:cs typeface="Arial"/>
                <a:sym typeface="Arial"/>
              </a:rPr>
              <a:t>(12 Pautas)	</a:t>
            </a:r>
            <a:endParaRPr b="1">
              <a:latin typeface="Arial"/>
              <a:ea typeface="Arial"/>
              <a:cs typeface="Arial"/>
              <a:sym typeface="Arial"/>
            </a:endParaRPr>
          </a:p>
          <a:p>
            <a:pPr indent="0" lvl="0" marL="0" rtl="0" algn="just">
              <a:lnSpc>
                <a:spcPct val="150000"/>
              </a:lnSpc>
              <a:spcBef>
                <a:spcPts val="0"/>
              </a:spcBef>
              <a:spcAft>
                <a:spcPts val="0"/>
              </a:spcAft>
              <a:buNone/>
            </a:pPr>
            <a:r>
              <a:t/>
            </a:r>
            <a:endParaRPr b="1">
              <a:latin typeface="Arial"/>
              <a:ea typeface="Arial"/>
              <a:cs typeface="Arial"/>
              <a:sym typeface="Arial"/>
            </a:endParaRPr>
          </a:p>
          <a:p>
            <a:pPr indent="0" lvl="0" marL="0" rtl="0" algn="just">
              <a:lnSpc>
                <a:spcPct val="150000"/>
              </a:lnSpc>
              <a:spcBef>
                <a:spcPts val="0"/>
              </a:spcBef>
              <a:spcAft>
                <a:spcPts val="0"/>
              </a:spcAft>
              <a:buNone/>
            </a:pPr>
            <a:r>
              <a:t/>
            </a:r>
            <a:endParaRPr sz="1100">
              <a:latin typeface="Arial"/>
              <a:ea typeface="Arial"/>
              <a:cs typeface="Arial"/>
              <a:sym typeface="Arial"/>
            </a:endParaRPr>
          </a:p>
          <a:p>
            <a:pPr indent="0" lvl="0" marL="0" rtl="0" algn="just">
              <a:lnSpc>
                <a:spcPct val="150000"/>
              </a:lnSpc>
              <a:spcBef>
                <a:spcPts val="0"/>
              </a:spcBef>
              <a:spcAft>
                <a:spcPts val="0"/>
              </a:spcAft>
              <a:buNone/>
            </a:pPr>
            <a:r>
              <a:rPr lang="es" sz="1100">
                <a:latin typeface="Arial"/>
                <a:ea typeface="Arial"/>
                <a:cs typeface="Arial"/>
                <a:sym typeface="Arial"/>
              </a:rPr>
              <a:t>	</a:t>
            </a:r>
            <a:endParaRPr sz="1100">
              <a:latin typeface="Arial"/>
              <a:ea typeface="Arial"/>
              <a:cs typeface="Arial"/>
              <a:sym typeface="Arial"/>
            </a:endParaRPr>
          </a:p>
          <a:p>
            <a:pPr indent="0" lvl="0" marL="0" rtl="0" algn="just">
              <a:spcBef>
                <a:spcPts val="0"/>
              </a:spcBef>
              <a:spcAft>
                <a:spcPts val="0"/>
              </a:spcAft>
              <a:buNone/>
            </a:pPr>
            <a:r>
              <a:t/>
            </a:r>
            <a:endParaRPr b="1" sz="2400" u="sng"/>
          </a:p>
          <a:p>
            <a:pPr indent="0" lvl="0" marL="0" rtl="0" algn="l">
              <a:spcBef>
                <a:spcPts val="1600"/>
              </a:spcBef>
              <a:spcAft>
                <a:spcPts val="0"/>
              </a:spcAft>
              <a:buNone/>
            </a:pPr>
            <a:r>
              <a:t/>
            </a:r>
            <a:endParaRPr sz="1600"/>
          </a:p>
          <a:p>
            <a:pPr indent="0" lvl="0" marL="0" rtl="0" algn="r">
              <a:spcBef>
                <a:spcPts val="1600"/>
              </a:spcBef>
              <a:spcAft>
                <a:spcPts val="0"/>
              </a:spcAft>
              <a:buClr>
                <a:schemeClr val="dk1"/>
              </a:buClr>
              <a:buSzPts val="1100"/>
              <a:buFont typeface="Arial"/>
              <a:buNone/>
            </a:pPr>
            <a:r>
              <a:t/>
            </a:r>
            <a:endParaRPr b="1" sz="3600"/>
          </a:p>
          <a:p>
            <a:pPr indent="0" lvl="0" marL="0" rtl="0" algn="l">
              <a:spcBef>
                <a:spcPts val="1600"/>
              </a:spcBef>
              <a:spcAft>
                <a:spcPts val="0"/>
              </a:spcAft>
              <a:buClr>
                <a:schemeClr val="dk1"/>
              </a:buClr>
              <a:buSzPts val="1100"/>
              <a:buFont typeface="Arial"/>
              <a:buNone/>
            </a:pPr>
            <a:r>
              <a:rPr lang="es" sz="1600"/>
              <a:t>		</a:t>
            </a:r>
            <a:endParaRPr sz="1600"/>
          </a:p>
          <a:p>
            <a:pPr indent="0" lvl="0" marL="0" rtl="0" algn="l">
              <a:spcBef>
                <a:spcPts val="1600"/>
              </a:spcBef>
              <a:spcAft>
                <a:spcPts val="1600"/>
              </a:spcAft>
              <a:buNone/>
            </a:pPr>
            <a:r>
              <a:t/>
            </a:r>
            <a:endParaRPr sz="1600"/>
          </a:p>
        </p:txBody>
      </p:sp>
      <p:sp>
        <p:nvSpPr>
          <p:cNvPr id="81" name="Google Shape;81;p14"/>
          <p:cNvSpPr txBox="1"/>
          <p:nvPr/>
        </p:nvSpPr>
        <p:spPr>
          <a:xfrm>
            <a:off x="31550" y="4736100"/>
            <a:ext cx="8912700" cy="4074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es" sz="1800">
                <a:solidFill>
                  <a:srgbClr val="0000FF"/>
                </a:solidFill>
              </a:rPr>
              <a:t>Enlace recomendado: Olga Revilla Muñoz - “WCAG 2.0 de forma sencilla”</a:t>
            </a:r>
            <a:endParaRPr>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117800" y="497425"/>
            <a:ext cx="8721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Herramientas para evaluar Accesibilidad Web</a:t>
            </a:r>
            <a:endParaRPr/>
          </a:p>
        </p:txBody>
      </p:sp>
      <p:sp>
        <p:nvSpPr>
          <p:cNvPr id="211" name="Google Shape;211;p32"/>
          <p:cNvSpPr txBox="1"/>
          <p:nvPr>
            <p:ph idx="1" type="body"/>
          </p:nvPr>
        </p:nvSpPr>
        <p:spPr>
          <a:xfrm>
            <a:off x="314100" y="1073200"/>
            <a:ext cx="8376300" cy="34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s">
                <a:solidFill>
                  <a:srgbClr val="A61C00"/>
                </a:solidFill>
              </a:rPr>
              <a:t>TAW: http://www.tawdis.net/</a:t>
            </a:r>
            <a:endParaRPr b="1">
              <a:solidFill>
                <a:srgbClr val="A61C00"/>
              </a:solidFill>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Clr>
                <a:srgbClr val="000000"/>
              </a:buClr>
              <a:buSzPts val="1100"/>
              <a:buFont typeface="Arial"/>
              <a:buNone/>
            </a:pPr>
            <a:r>
              <a:t/>
            </a:r>
            <a:endParaRPr/>
          </a:p>
        </p:txBody>
      </p:sp>
      <p:sp>
        <p:nvSpPr>
          <p:cNvPr id="212" name="Google Shape;212;p32"/>
          <p:cNvSpPr txBox="1"/>
          <p:nvPr/>
        </p:nvSpPr>
        <p:spPr>
          <a:xfrm>
            <a:off x="0" y="-76200"/>
            <a:ext cx="8264700" cy="5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Raleway"/>
                <a:ea typeface="Raleway"/>
                <a:cs typeface="Raleway"/>
                <a:sym typeface="Raleway"/>
              </a:rPr>
              <a:t>¿En la práctica, cómo se evalúa la accesibilidad?</a:t>
            </a:r>
            <a:endParaRPr/>
          </a:p>
        </p:txBody>
      </p:sp>
      <p:pic>
        <p:nvPicPr>
          <p:cNvPr id="213" name="Google Shape;213;p32"/>
          <p:cNvPicPr preferRelativeResize="0"/>
          <p:nvPr/>
        </p:nvPicPr>
        <p:blipFill rotWithShape="1">
          <a:blip r:embed="rId3">
            <a:alphaModFix/>
          </a:blip>
          <a:srcRect b="15023" l="0" r="0" t="0"/>
          <a:stretch/>
        </p:blipFill>
        <p:spPr>
          <a:xfrm>
            <a:off x="627775" y="1512150"/>
            <a:ext cx="7451724" cy="2950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117800" y="497425"/>
            <a:ext cx="8721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Herramientas para evaluar Accesibilidad Web</a:t>
            </a:r>
            <a:endParaRPr/>
          </a:p>
        </p:txBody>
      </p:sp>
      <p:sp>
        <p:nvSpPr>
          <p:cNvPr id="219" name="Google Shape;219;p33"/>
          <p:cNvSpPr txBox="1"/>
          <p:nvPr>
            <p:ph idx="1" type="body"/>
          </p:nvPr>
        </p:nvSpPr>
        <p:spPr>
          <a:xfrm>
            <a:off x="314100" y="1073200"/>
            <a:ext cx="8376300" cy="34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990000"/>
                </a:solidFill>
              </a:rPr>
              <a:t>WAVE: http://wave.webaim.org</a:t>
            </a:r>
            <a:endParaRPr b="1">
              <a:solidFill>
                <a:srgbClr val="990000"/>
              </a:solidFill>
            </a:endParaRPr>
          </a:p>
          <a:p>
            <a:pPr indent="0" lvl="0" marL="0" rtl="0" algn="l">
              <a:spcBef>
                <a:spcPts val="1600"/>
              </a:spcBef>
              <a:spcAft>
                <a:spcPts val="0"/>
              </a:spcAft>
              <a:buNone/>
            </a:pPr>
            <a:r>
              <a:rPr lang="es"/>
              <a:t>Validación: WCAG 2.0 (A, AA).</a:t>
            </a:r>
            <a:endParaRPr/>
          </a:p>
          <a:p>
            <a:pPr indent="0" lvl="0" marL="0" rtl="0" algn="l">
              <a:spcBef>
                <a:spcPts val="1600"/>
              </a:spcBef>
              <a:spcAft>
                <a:spcPts val="0"/>
              </a:spcAft>
              <a:buNone/>
            </a:pPr>
            <a:r>
              <a:rPr lang="es"/>
              <a:t>Tipo de herramienta: online.</a:t>
            </a:r>
            <a:endParaRPr/>
          </a:p>
          <a:p>
            <a:pPr indent="0" lvl="0" marL="0" rtl="0" algn="l">
              <a:spcBef>
                <a:spcPts val="1600"/>
              </a:spcBef>
              <a:spcAft>
                <a:spcPts val="0"/>
              </a:spcAft>
              <a:buNone/>
            </a:pPr>
            <a:r>
              <a:rPr lang="es"/>
              <a:t>Muy interesante la visualización </a:t>
            </a:r>
            <a:endParaRPr/>
          </a:p>
          <a:p>
            <a:pPr indent="0" lvl="0" marL="0" rtl="0" algn="l">
              <a:spcBef>
                <a:spcPts val="1600"/>
              </a:spcBef>
              <a:spcAft>
                <a:spcPts val="0"/>
              </a:spcAft>
              <a:buNone/>
            </a:pPr>
            <a:r>
              <a:rPr lang="es"/>
              <a:t>de datos de validación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20" name="Google Shape;220;p33"/>
          <p:cNvPicPr preferRelativeResize="0"/>
          <p:nvPr/>
        </p:nvPicPr>
        <p:blipFill>
          <a:blip r:embed="rId3">
            <a:alphaModFix/>
          </a:blip>
          <a:stretch>
            <a:fillRect/>
          </a:stretch>
        </p:blipFill>
        <p:spPr>
          <a:xfrm>
            <a:off x="3825513" y="1132825"/>
            <a:ext cx="5095875" cy="3848100"/>
          </a:xfrm>
          <a:prstGeom prst="rect">
            <a:avLst/>
          </a:prstGeom>
          <a:noFill/>
          <a:ln>
            <a:noFill/>
          </a:ln>
        </p:spPr>
      </p:pic>
      <p:sp>
        <p:nvSpPr>
          <p:cNvPr id="221" name="Google Shape;221;p33"/>
          <p:cNvSpPr txBox="1"/>
          <p:nvPr/>
        </p:nvSpPr>
        <p:spPr>
          <a:xfrm>
            <a:off x="0" y="-76200"/>
            <a:ext cx="8264700" cy="5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Raleway"/>
                <a:ea typeface="Raleway"/>
                <a:cs typeface="Raleway"/>
                <a:sym typeface="Raleway"/>
              </a:rPr>
              <a:t>¿En la práctica, cómo se evalúa la accesibilidad?</a:t>
            </a:r>
            <a:endParaRPr/>
          </a:p>
        </p:txBody>
      </p:sp>
      <p:pic>
        <p:nvPicPr>
          <p:cNvPr id="222" name="Google Shape;222;p33"/>
          <p:cNvPicPr preferRelativeResize="0"/>
          <p:nvPr/>
        </p:nvPicPr>
        <p:blipFill>
          <a:blip r:embed="rId4">
            <a:alphaModFix/>
          </a:blip>
          <a:stretch>
            <a:fillRect/>
          </a:stretch>
        </p:blipFill>
        <p:spPr>
          <a:xfrm>
            <a:off x="178500" y="3504175"/>
            <a:ext cx="2495550" cy="137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117800" y="497425"/>
            <a:ext cx="8721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Herramientas para evaluar Accesibilidad Web</a:t>
            </a:r>
            <a:endParaRPr/>
          </a:p>
        </p:txBody>
      </p:sp>
      <p:sp>
        <p:nvSpPr>
          <p:cNvPr id="228" name="Google Shape;228;p34"/>
          <p:cNvSpPr txBox="1"/>
          <p:nvPr>
            <p:ph idx="1" type="body"/>
          </p:nvPr>
        </p:nvSpPr>
        <p:spPr>
          <a:xfrm>
            <a:off x="314100" y="1073200"/>
            <a:ext cx="8376300" cy="34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990000"/>
                </a:solidFill>
              </a:rPr>
              <a:t>eXaminator: http://examinator.ws/</a:t>
            </a:r>
            <a:endParaRPr b="1">
              <a:solidFill>
                <a:srgbClr val="990000"/>
              </a:solidFill>
            </a:endParaRPr>
          </a:p>
          <a:p>
            <a:pPr indent="0" lvl="0" marL="0" rtl="0" algn="l">
              <a:spcBef>
                <a:spcPts val="1600"/>
              </a:spcBef>
              <a:spcAft>
                <a:spcPts val="0"/>
              </a:spcAft>
              <a:buNone/>
            </a:pPr>
            <a:r>
              <a:rPr b="1" lang="es"/>
              <a:t>Tipo de herramienta: online, sólo permite revisar una cantidad limitada de páginas por día.</a:t>
            </a:r>
            <a:endParaRPr b="1"/>
          </a:p>
          <a:p>
            <a:pPr indent="0" lvl="0" marL="0" rtl="0" algn="l">
              <a:spcBef>
                <a:spcPts val="1600"/>
              </a:spcBef>
              <a:spcAft>
                <a:spcPts val="0"/>
              </a:spcAft>
              <a:buNone/>
            </a:pPr>
            <a:r>
              <a:rPr b="1" lang="es"/>
              <a:t>Interesante: Otorga una </a:t>
            </a:r>
            <a:r>
              <a:rPr b="1" lang="es">
                <a:solidFill>
                  <a:srgbClr val="FF0000"/>
                </a:solidFill>
              </a:rPr>
              <a:t>p</a:t>
            </a:r>
            <a:r>
              <a:rPr b="1" lang="es">
                <a:solidFill>
                  <a:srgbClr val="FF0000"/>
                </a:solidFill>
              </a:rPr>
              <a:t>untuación</a:t>
            </a:r>
            <a:r>
              <a:rPr b="1" lang="es"/>
              <a:t> entre 1 y 10 según el grado de accesibilidad</a:t>
            </a:r>
            <a:endParaRPr b="1"/>
          </a:p>
          <a:p>
            <a:pPr indent="0" lvl="0" marL="0" rtl="0" algn="l">
              <a:spcBef>
                <a:spcPts val="1600"/>
              </a:spcBef>
              <a:spcAft>
                <a:spcPts val="0"/>
              </a:spcAft>
              <a:buNone/>
            </a:pPr>
            <a:r>
              <a:rPr b="1" lang="es"/>
              <a:t>Opciones: URL, upload de archivo e inclusión directa de código. </a:t>
            </a:r>
            <a:endParaRPr b="1"/>
          </a:p>
          <a:p>
            <a:pPr indent="0" lvl="0" marL="0" rtl="0" algn="l">
              <a:spcBef>
                <a:spcPts val="1600"/>
              </a:spcBef>
              <a:spcAft>
                <a:spcPts val="0"/>
              </a:spcAft>
              <a:buNone/>
            </a:pPr>
            <a:r>
              <a:rPr b="1" lang="es"/>
              <a:t>Idioma: castellano.</a:t>
            </a:r>
            <a:endParaRPr b="1"/>
          </a:p>
          <a:p>
            <a:pPr indent="0" lvl="0" marL="0" rtl="0" algn="l">
              <a:spcBef>
                <a:spcPts val="1600"/>
              </a:spcBef>
              <a:spcAft>
                <a:spcPts val="0"/>
              </a:spcAft>
              <a:buNone/>
            </a:pPr>
            <a:r>
              <a:rPr b="1" lang="es"/>
              <a:t>Última actualización - 2015</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29" name="Google Shape;229;p34"/>
          <p:cNvSpPr txBox="1"/>
          <p:nvPr/>
        </p:nvSpPr>
        <p:spPr>
          <a:xfrm>
            <a:off x="0" y="-76200"/>
            <a:ext cx="8264700" cy="5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Raleway"/>
                <a:ea typeface="Raleway"/>
                <a:cs typeface="Raleway"/>
                <a:sym typeface="Raleway"/>
              </a:rPr>
              <a:t>¿En la práctica, cómo se evalúa la accesibilidad?</a:t>
            </a:r>
            <a:endParaRPr/>
          </a:p>
        </p:txBody>
      </p:sp>
      <p:pic>
        <p:nvPicPr>
          <p:cNvPr id="230" name="Google Shape;230;p34"/>
          <p:cNvPicPr preferRelativeResize="0"/>
          <p:nvPr/>
        </p:nvPicPr>
        <p:blipFill>
          <a:blip r:embed="rId3">
            <a:alphaModFix/>
          </a:blip>
          <a:stretch>
            <a:fillRect/>
          </a:stretch>
        </p:blipFill>
        <p:spPr>
          <a:xfrm>
            <a:off x="3817513" y="3448050"/>
            <a:ext cx="4695825" cy="1695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117800" y="497425"/>
            <a:ext cx="8721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Herramientas para evaluar Accesibilidad Web</a:t>
            </a:r>
            <a:endParaRPr/>
          </a:p>
        </p:txBody>
      </p:sp>
      <p:sp>
        <p:nvSpPr>
          <p:cNvPr id="236" name="Google Shape;236;p35"/>
          <p:cNvSpPr txBox="1"/>
          <p:nvPr>
            <p:ph idx="1" type="body"/>
          </p:nvPr>
        </p:nvSpPr>
        <p:spPr>
          <a:xfrm>
            <a:off x="314100" y="1073200"/>
            <a:ext cx="8376300" cy="34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t>Extensiones para los navegadores / navegadores:</a:t>
            </a:r>
            <a:endParaRPr b="1" u="sng"/>
          </a:p>
          <a:p>
            <a:pPr indent="0" lvl="0" marL="0" rtl="0" algn="l">
              <a:spcBef>
                <a:spcPts val="1600"/>
              </a:spcBef>
              <a:spcAft>
                <a:spcPts val="0"/>
              </a:spcAft>
              <a:buNone/>
            </a:pPr>
            <a:r>
              <a:rPr b="1" lang="es"/>
              <a:t>Herramienta: AInspector WCAG (Firefox)</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457200" lvl="0" marL="6858000" rtl="0" algn="l">
              <a:spcBef>
                <a:spcPts val="1600"/>
              </a:spcBef>
              <a:spcAft>
                <a:spcPts val="0"/>
              </a:spcAft>
              <a:buNone/>
            </a:pPr>
            <a:r>
              <a:rPr b="1" lang="es"/>
              <a:t>(Inglés)</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37" name="Google Shape;237;p35"/>
          <p:cNvPicPr preferRelativeResize="0"/>
          <p:nvPr/>
        </p:nvPicPr>
        <p:blipFill rotWithShape="1">
          <a:blip r:embed="rId3">
            <a:alphaModFix/>
          </a:blip>
          <a:srcRect b="10506" l="0" r="22952" t="0"/>
          <a:stretch/>
        </p:blipFill>
        <p:spPr>
          <a:xfrm>
            <a:off x="6403400" y="1007775"/>
            <a:ext cx="2505024" cy="3978675"/>
          </a:xfrm>
          <a:prstGeom prst="rect">
            <a:avLst/>
          </a:prstGeom>
          <a:noFill/>
          <a:ln>
            <a:noFill/>
          </a:ln>
        </p:spPr>
      </p:pic>
      <p:sp>
        <p:nvSpPr>
          <p:cNvPr id="238" name="Google Shape;238;p35"/>
          <p:cNvSpPr txBox="1"/>
          <p:nvPr/>
        </p:nvSpPr>
        <p:spPr>
          <a:xfrm>
            <a:off x="0" y="-76200"/>
            <a:ext cx="8264700" cy="5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Raleway"/>
                <a:ea typeface="Raleway"/>
                <a:cs typeface="Raleway"/>
                <a:sym typeface="Raleway"/>
              </a:rPr>
              <a:t>¿En la práctica, cómo se evalúa la accesibilidad?</a:t>
            </a:r>
            <a:endParaRPr/>
          </a:p>
        </p:txBody>
      </p:sp>
      <p:pic>
        <p:nvPicPr>
          <p:cNvPr id="239" name="Google Shape;239;p35"/>
          <p:cNvPicPr preferRelativeResize="0"/>
          <p:nvPr/>
        </p:nvPicPr>
        <p:blipFill>
          <a:blip r:embed="rId4">
            <a:alphaModFix/>
          </a:blip>
          <a:stretch>
            <a:fillRect/>
          </a:stretch>
        </p:blipFill>
        <p:spPr>
          <a:xfrm>
            <a:off x="1851671" y="2045925"/>
            <a:ext cx="2720325" cy="2499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152400" y="592625"/>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 sz="1800" u="sng">
                <a:latin typeface="Lato"/>
                <a:ea typeface="Lato"/>
                <a:cs typeface="Lato"/>
                <a:sym typeface="Lato"/>
              </a:rPr>
              <a:t>Extensiones para los navegadores / navegadores:</a:t>
            </a:r>
            <a:endParaRPr sz="1800" u="sng">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lang="es" sz="1800">
                <a:latin typeface="Lato"/>
                <a:ea typeface="Lato"/>
                <a:cs typeface="Lato"/>
                <a:sym typeface="Lato"/>
              </a:rPr>
              <a:t>Herramienta: aXe Developer Tools (Firefox, Chrome)</a:t>
            </a:r>
            <a:endParaRPr sz="18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a:p>
        </p:txBody>
      </p:sp>
      <p:pic>
        <p:nvPicPr>
          <p:cNvPr id="245" name="Google Shape;245;p36"/>
          <p:cNvPicPr preferRelativeResize="0"/>
          <p:nvPr/>
        </p:nvPicPr>
        <p:blipFill>
          <a:blip r:embed="rId3">
            <a:alphaModFix/>
          </a:blip>
          <a:stretch>
            <a:fillRect/>
          </a:stretch>
        </p:blipFill>
        <p:spPr>
          <a:xfrm>
            <a:off x="152400" y="1598600"/>
            <a:ext cx="8839199" cy="3348607"/>
          </a:xfrm>
          <a:prstGeom prst="rect">
            <a:avLst/>
          </a:prstGeom>
          <a:noFill/>
          <a:ln>
            <a:noFill/>
          </a:ln>
        </p:spPr>
      </p:pic>
      <p:sp>
        <p:nvSpPr>
          <p:cNvPr id="246" name="Google Shape;246;p36"/>
          <p:cNvSpPr txBox="1"/>
          <p:nvPr/>
        </p:nvSpPr>
        <p:spPr>
          <a:xfrm>
            <a:off x="0" y="-76200"/>
            <a:ext cx="8264700" cy="5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Raleway"/>
                <a:ea typeface="Raleway"/>
                <a:cs typeface="Raleway"/>
                <a:sym typeface="Raleway"/>
              </a:rPr>
              <a:t>¿En la práctica, cómo se evalúa la accesibilidad?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idx="1" type="body"/>
          </p:nvPr>
        </p:nvSpPr>
        <p:spPr>
          <a:xfrm>
            <a:off x="175550" y="1669200"/>
            <a:ext cx="8517000" cy="347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a:t>ARWeb es una herramienta  libre y abierta que permite identificar problemas de Accesibilidad Web en forma automática de acuerdo a la norma vigente en Argentina desde agosto de 2014.</a:t>
            </a:r>
            <a:endParaRPr/>
          </a:p>
          <a:p>
            <a:pPr indent="0" lvl="0" marL="0" rtl="0" algn="just">
              <a:spcBef>
                <a:spcPts val="1600"/>
              </a:spcBef>
              <a:spcAft>
                <a:spcPts val="0"/>
              </a:spcAft>
              <a:buClr>
                <a:schemeClr val="dk1"/>
              </a:buClr>
              <a:buSzPts val="1100"/>
              <a:buFont typeface="Arial"/>
              <a:buNone/>
            </a:pPr>
            <a:r>
              <a:rPr lang="es"/>
              <a:t>Se toma como referencia la norma vigente en Argentina en materia de accesibilidad web la Disposición Nº 2/2014 de la ONTI. (nivel, tecnologías y puntaje)</a:t>
            </a:r>
            <a:endParaRPr/>
          </a:p>
          <a:p>
            <a:pPr indent="0" lvl="0" marL="0" rtl="0" algn="just">
              <a:spcBef>
                <a:spcPts val="1600"/>
              </a:spcBef>
              <a:spcAft>
                <a:spcPts val="0"/>
              </a:spcAft>
              <a:buClr>
                <a:schemeClr val="dk1"/>
              </a:buClr>
              <a:buSzPts val="1100"/>
              <a:buFont typeface="Arial"/>
              <a:buNone/>
            </a:pPr>
            <a:r>
              <a:rPr lang="es"/>
              <a:t>Esta norma establece los requisitos de accesibilidad para contenidos web basándose en las Pautas de Accesibilidad para el Contenido Web (WCAG) en su versión 2.0</a:t>
            </a:r>
            <a:endParaRPr/>
          </a:p>
          <a:p>
            <a:pPr indent="0" lvl="0" marL="0" rtl="0" algn="l">
              <a:spcBef>
                <a:spcPts val="1600"/>
              </a:spcBef>
              <a:spcAft>
                <a:spcPts val="1600"/>
              </a:spcAft>
              <a:buNone/>
            </a:pPr>
            <a:r>
              <a:t/>
            </a:r>
            <a:endParaRPr/>
          </a:p>
        </p:txBody>
      </p:sp>
      <p:sp>
        <p:nvSpPr>
          <p:cNvPr id="252" name="Google Shape;252;p37"/>
          <p:cNvSpPr txBox="1"/>
          <p:nvPr/>
        </p:nvSpPr>
        <p:spPr>
          <a:xfrm>
            <a:off x="0" y="-76200"/>
            <a:ext cx="8264700" cy="5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Raleway"/>
                <a:ea typeface="Raleway"/>
                <a:cs typeface="Raleway"/>
                <a:sym typeface="Raleway"/>
              </a:rPr>
              <a:t>¿En la práctica, cómo se evalúa la accesibilidad?</a:t>
            </a:r>
            <a:endParaRPr/>
          </a:p>
        </p:txBody>
      </p:sp>
      <p:sp>
        <p:nvSpPr>
          <p:cNvPr id="253" name="Google Shape;253;p37"/>
          <p:cNvSpPr txBox="1"/>
          <p:nvPr>
            <p:ph type="title"/>
          </p:nvPr>
        </p:nvSpPr>
        <p:spPr>
          <a:xfrm>
            <a:off x="117800" y="497425"/>
            <a:ext cx="8721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Herramientas para evaluar Accesibilidad Web</a:t>
            </a:r>
            <a:endParaRPr/>
          </a:p>
        </p:txBody>
      </p:sp>
      <p:sp>
        <p:nvSpPr>
          <p:cNvPr id="254" name="Google Shape;254;p37"/>
          <p:cNvSpPr txBox="1"/>
          <p:nvPr/>
        </p:nvSpPr>
        <p:spPr>
          <a:xfrm>
            <a:off x="117800" y="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s" sz="2400" u="sng">
                <a:solidFill>
                  <a:srgbClr val="A61C00"/>
                </a:solidFill>
                <a:latin typeface="Lato"/>
                <a:ea typeface="Lato"/>
                <a:cs typeface="Lato"/>
                <a:sym typeface="Lato"/>
              </a:rPr>
              <a:t>ARWeb</a:t>
            </a:r>
            <a:r>
              <a:rPr b="1" lang="es" sz="2400" u="sng">
                <a:solidFill>
                  <a:srgbClr val="A61C00"/>
                </a:solidFill>
                <a:latin typeface="Lato"/>
                <a:ea typeface="Lato"/>
                <a:cs typeface="Lato"/>
                <a:sym typeface="Lato"/>
              </a:rPr>
              <a:t>:</a:t>
            </a:r>
            <a:endParaRPr sz="2400" u="sng"/>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117800" y="497425"/>
            <a:ext cx="8721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Herramientas para evaluar Accesibilidad Web</a:t>
            </a:r>
            <a:endParaRPr/>
          </a:p>
        </p:txBody>
      </p:sp>
      <p:sp>
        <p:nvSpPr>
          <p:cNvPr id="260" name="Google Shape;260;p38"/>
          <p:cNvSpPr txBox="1"/>
          <p:nvPr>
            <p:ph idx="1" type="body"/>
          </p:nvPr>
        </p:nvSpPr>
        <p:spPr>
          <a:xfrm>
            <a:off x="314100" y="1073200"/>
            <a:ext cx="8376300" cy="34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ARWeb:</a:t>
            </a:r>
            <a:endParaRPr b="1"/>
          </a:p>
          <a:p>
            <a:pPr indent="0" lvl="0" marL="0" rtl="0" algn="l">
              <a:spcBef>
                <a:spcPts val="1600"/>
              </a:spcBef>
              <a:spcAft>
                <a:spcPts val="0"/>
              </a:spcAft>
              <a:buNone/>
            </a:pPr>
            <a:r>
              <a:rPr b="1" lang="es"/>
              <a:t>Versión 1.0:</a:t>
            </a:r>
            <a:endParaRPr b="1"/>
          </a:p>
          <a:p>
            <a:pPr indent="0" lvl="0" marL="0" rtl="0" algn="l">
              <a:spcBef>
                <a:spcPts val="1600"/>
              </a:spcBef>
              <a:spcAft>
                <a:spcPts val="0"/>
              </a:spcAft>
              <a:buNone/>
            </a:pPr>
            <a:r>
              <a:rPr b="1" lang="es" sz="1400" u="sng">
                <a:solidFill>
                  <a:schemeClr val="hlink"/>
                </a:solidFill>
                <a:hlinkClick r:id="rId3"/>
              </a:rPr>
              <a:t>https://sites.google.com/site/uadeticarweb/arweb-deploy</a:t>
            </a:r>
            <a:endParaRPr b="1" sz="1400"/>
          </a:p>
          <a:p>
            <a:pPr indent="0" lvl="0" marL="0" rtl="0" algn="l">
              <a:spcBef>
                <a:spcPts val="1600"/>
              </a:spcBef>
              <a:spcAft>
                <a:spcPts val="0"/>
              </a:spcAft>
              <a:buNone/>
            </a:pPr>
            <a:r>
              <a:rPr b="1" lang="es"/>
              <a:t>Versión 2.0: </a:t>
            </a:r>
            <a:endParaRPr b="1"/>
          </a:p>
          <a:p>
            <a:pPr indent="0" lvl="0" marL="0" rtl="0" algn="l">
              <a:spcBef>
                <a:spcPts val="1600"/>
              </a:spcBef>
              <a:spcAft>
                <a:spcPts val="0"/>
              </a:spcAft>
              <a:buNone/>
            </a:pPr>
            <a:r>
              <a:rPr lang="es" sz="1400" u="sng">
                <a:solidFill>
                  <a:srgbClr val="1155CC"/>
                </a:solidFill>
                <a:hlinkClick r:id="rId4"/>
              </a:rPr>
              <a:t>http://ec2-34-219-116-80.us-west-2.compute.amazonaws.com:8080/AR-Web2.0/</a:t>
            </a:r>
            <a:endParaRPr sz="1400" u="sng">
              <a:solidFill>
                <a:srgbClr val="1155CC"/>
              </a:solidFill>
              <a:hlinkClick r:id="rId5"/>
            </a:endParaRPr>
          </a:p>
          <a:p>
            <a:pPr indent="0" lvl="0" marL="0" rtl="0" algn="l">
              <a:spcBef>
                <a:spcPts val="1600"/>
              </a:spcBef>
              <a:spcAft>
                <a:spcPts val="0"/>
              </a:spcAft>
              <a:buNone/>
            </a:pPr>
            <a:r>
              <a:rPr lang="es" sz="1400" u="sng">
                <a:solidFill>
                  <a:srgbClr val="1155CC"/>
                </a:solidFill>
                <a:hlinkClick r:id="rId6"/>
              </a:rPr>
              <a:t>https://github.com/olivarimaximilianoUADE/ARWeb2.0</a:t>
            </a:r>
            <a:endParaRPr b="1" sz="1400"/>
          </a:p>
          <a:p>
            <a:pPr indent="0" lvl="0" marL="0" rtl="0" algn="l">
              <a:spcBef>
                <a:spcPts val="1600"/>
              </a:spcBef>
              <a:spcAft>
                <a:spcPts val="0"/>
              </a:spcAft>
              <a:buNone/>
            </a:pPr>
            <a:r>
              <a:rPr b="1" lang="es"/>
              <a:t>Proyecto inicial: 2014 - Mantiene continuas actualizaciones</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61" name="Google Shape;261;p38"/>
          <p:cNvSpPr txBox="1"/>
          <p:nvPr/>
        </p:nvSpPr>
        <p:spPr>
          <a:xfrm>
            <a:off x="0" y="-76200"/>
            <a:ext cx="8264700" cy="5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Raleway"/>
                <a:ea typeface="Raleway"/>
                <a:cs typeface="Raleway"/>
                <a:sym typeface="Raleway"/>
              </a:rPr>
              <a:t>¿En la práctica, cómo se evalúa la accesibilidad?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461100" y="575950"/>
            <a:ext cx="8260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Herramientas para análisis manual</a:t>
            </a:r>
            <a:endParaRPr/>
          </a:p>
        </p:txBody>
      </p:sp>
      <p:sp>
        <p:nvSpPr>
          <p:cNvPr id="267" name="Google Shape;267;p39"/>
          <p:cNvSpPr txBox="1"/>
          <p:nvPr>
            <p:ph idx="1" type="body"/>
          </p:nvPr>
        </p:nvSpPr>
        <p:spPr>
          <a:xfrm>
            <a:off x="968500" y="1211350"/>
            <a:ext cx="7763100" cy="37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u="sng"/>
              <a:t>Herramienta de desarrollo</a:t>
            </a:r>
            <a:endParaRPr b="1" sz="1400" u="sng"/>
          </a:p>
          <a:p>
            <a:pPr indent="0" lvl="0" marL="0" rtl="0" algn="l">
              <a:spcBef>
                <a:spcPts val="1600"/>
              </a:spcBef>
              <a:spcAft>
                <a:spcPts val="0"/>
              </a:spcAft>
              <a:buNone/>
            </a:pPr>
            <a:r>
              <a:rPr lang="es" sz="1400"/>
              <a:t>Web Developer Toolbar (Firefox, Opera, Chrome) </a:t>
            </a:r>
            <a:endParaRPr sz="1400"/>
          </a:p>
          <a:p>
            <a:pPr indent="0" lvl="0" marL="0" rtl="0" algn="l">
              <a:spcBef>
                <a:spcPts val="1600"/>
              </a:spcBef>
              <a:spcAft>
                <a:spcPts val="0"/>
              </a:spcAft>
              <a:buNone/>
            </a:pPr>
            <a:r>
              <a:rPr b="1" lang="es" sz="1400" u="sng"/>
              <a:t>Navegador Optimizado:</a:t>
            </a:r>
            <a:endParaRPr b="1" sz="1400" u="sng"/>
          </a:p>
          <a:p>
            <a:pPr indent="0" lvl="0" marL="0" rtl="0" algn="l">
              <a:spcBef>
                <a:spcPts val="1600"/>
              </a:spcBef>
              <a:spcAft>
                <a:spcPts val="0"/>
              </a:spcAft>
              <a:buNone/>
            </a:pPr>
            <a:r>
              <a:rPr lang="es" sz="1400"/>
              <a:t>Firefox Quantum - Developer Edition</a:t>
            </a:r>
            <a:endParaRPr sz="1400">
              <a:latin typeface="Arial"/>
              <a:ea typeface="Arial"/>
              <a:cs typeface="Arial"/>
              <a:sym typeface="Arial"/>
            </a:endParaRPr>
          </a:p>
          <a:p>
            <a:pPr indent="0" lvl="0" marL="0" rtl="0" algn="l">
              <a:spcBef>
                <a:spcPts val="1600"/>
              </a:spcBef>
              <a:spcAft>
                <a:spcPts val="0"/>
              </a:spcAft>
              <a:buNone/>
            </a:pPr>
            <a:r>
              <a:rPr b="1" lang="es" sz="1400" u="sng">
                <a:latin typeface="Arial"/>
                <a:ea typeface="Arial"/>
                <a:cs typeface="Arial"/>
                <a:sym typeface="Arial"/>
              </a:rPr>
              <a:t>Validadores de código HTML/CSS/JS:</a:t>
            </a:r>
            <a:endParaRPr b="1" sz="1400" u="sng">
              <a:latin typeface="Arial"/>
              <a:ea typeface="Arial"/>
              <a:cs typeface="Arial"/>
              <a:sym typeface="Arial"/>
            </a:endParaRPr>
          </a:p>
          <a:p>
            <a:pPr indent="0" lvl="0" marL="0" rtl="0" algn="l">
              <a:spcBef>
                <a:spcPts val="1600"/>
              </a:spcBef>
              <a:spcAft>
                <a:spcPts val="0"/>
              </a:spcAft>
              <a:buNone/>
            </a:pPr>
            <a:r>
              <a:rPr lang="es" sz="1400">
                <a:latin typeface="Arial"/>
                <a:ea typeface="Arial"/>
                <a:cs typeface="Arial"/>
                <a:sym typeface="Arial"/>
              </a:rPr>
              <a:t>W3C Unicorn de W3C. </a:t>
            </a:r>
            <a:endParaRPr sz="1400">
              <a:latin typeface="Arial"/>
              <a:ea typeface="Arial"/>
              <a:cs typeface="Arial"/>
              <a:sym typeface="Arial"/>
            </a:endParaRPr>
          </a:p>
          <a:p>
            <a:pPr indent="0" lvl="0" marL="0" rtl="0" algn="l">
              <a:spcBef>
                <a:spcPts val="1600"/>
              </a:spcBef>
              <a:spcAft>
                <a:spcPts val="0"/>
              </a:spcAft>
              <a:buNone/>
            </a:pPr>
            <a:r>
              <a:rPr b="1" lang="es" sz="1400" u="sng"/>
              <a:t>Contraste de Color:</a:t>
            </a:r>
            <a:endParaRPr b="1" sz="1400" u="sng"/>
          </a:p>
          <a:p>
            <a:pPr indent="0" lvl="0" marL="0" rtl="0" algn="l">
              <a:spcBef>
                <a:spcPts val="1600"/>
              </a:spcBef>
              <a:spcAft>
                <a:spcPts val="1600"/>
              </a:spcAft>
              <a:buNone/>
            </a:pPr>
            <a:r>
              <a:rPr lang="es" sz="1400"/>
              <a:t>WCAG Contrast checker (extensión Firefox)</a:t>
            </a:r>
            <a:endParaRPr sz="1400"/>
          </a:p>
        </p:txBody>
      </p:sp>
      <p:sp>
        <p:nvSpPr>
          <p:cNvPr id="268" name="Google Shape;268;p39"/>
          <p:cNvSpPr txBox="1"/>
          <p:nvPr/>
        </p:nvSpPr>
        <p:spPr>
          <a:xfrm>
            <a:off x="0" y="-76200"/>
            <a:ext cx="8264700" cy="5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Raleway"/>
                <a:ea typeface="Raleway"/>
                <a:cs typeface="Raleway"/>
                <a:sym typeface="Raleway"/>
              </a:rPr>
              <a:t>¿En la práctica, cómo se evalúa la accesibilidad?</a:t>
            </a:r>
            <a:endParaRPr/>
          </a:p>
        </p:txBody>
      </p:sp>
      <p:pic>
        <p:nvPicPr>
          <p:cNvPr id="269" name="Google Shape;269;p39"/>
          <p:cNvPicPr preferRelativeResize="0"/>
          <p:nvPr/>
        </p:nvPicPr>
        <p:blipFill>
          <a:blip r:embed="rId3">
            <a:alphaModFix/>
          </a:blip>
          <a:stretch>
            <a:fillRect/>
          </a:stretch>
        </p:blipFill>
        <p:spPr>
          <a:xfrm>
            <a:off x="6057213" y="1394188"/>
            <a:ext cx="2447925" cy="2486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40"/>
          <p:cNvPicPr preferRelativeResize="0"/>
          <p:nvPr/>
        </p:nvPicPr>
        <p:blipFill>
          <a:blip r:embed="rId3">
            <a:alphaModFix/>
          </a:blip>
          <a:stretch>
            <a:fillRect/>
          </a:stretch>
        </p:blipFill>
        <p:spPr>
          <a:xfrm>
            <a:off x="2501601" y="41875"/>
            <a:ext cx="5993197" cy="5143500"/>
          </a:xfrm>
          <a:prstGeom prst="rect">
            <a:avLst/>
          </a:prstGeom>
          <a:noFill/>
          <a:ln>
            <a:noFill/>
          </a:ln>
        </p:spPr>
      </p:pic>
      <p:sp>
        <p:nvSpPr>
          <p:cNvPr id="275" name="Google Shape;275;p40"/>
          <p:cNvSpPr txBox="1"/>
          <p:nvPr/>
        </p:nvSpPr>
        <p:spPr>
          <a:xfrm>
            <a:off x="0" y="10144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s" sz="1800">
                <a:solidFill>
                  <a:schemeClr val="dk2"/>
                </a:solidFill>
                <a:latin typeface="Lato"/>
                <a:ea typeface="Lato"/>
                <a:cs typeface="Lato"/>
                <a:sym typeface="Lato"/>
              </a:rPr>
              <a:t>Firefox Quantum: Developer Edition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1"/>
          <p:cNvSpPr txBox="1"/>
          <p:nvPr>
            <p:ph idx="1" type="body"/>
          </p:nvPr>
        </p:nvSpPr>
        <p:spPr>
          <a:xfrm>
            <a:off x="272746" y="545525"/>
            <a:ext cx="8458800" cy="40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Definimos un conjunto de sitios para realizar las pruebas:</a:t>
            </a:r>
            <a:endParaRPr/>
          </a:p>
          <a:p>
            <a:pPr indent="0" lvl="0" marL="0" rtl="0" algn="l">
              <a:spcBef>
                <a:spcPts val="1600"/>
              </a:spcBef>
              <a:spcAft>
                <a:spcPts val="1600"/>
              </a:spcAft>
              <a:buNone/>
            </a:pPr>
            <a:r>
              <a:t/>
            </a:r>
            <a:endParaRPr/>
          </a:p>
        </p:txBody>
      </p:sp>
      <p:sp>
        <p:nvSpPr>
          <p:cNvPr id="281" name="Google Shape;281;p41"/>
          <p:cNvSpPr txBox="1"/>
          <p:nvPr/>
        </p:nvSpPr>
        <p:spPr>
          <a:xfrm>
            <a:off x="0" y="-76200"/>
            <a:ext cx="8264700" cy="5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Raleway"/>
                <a:ea typeface="Raleway"/>
                <a:cs typeface="Raleway"/>
                <a:sym typeface="Raleway"/>
              </a:rPr>
              <a:t>Manos a la obra, sitios a evaluar</a:t>
            </a:r>
            <a:endParaRPr/>
          </a:p>
        </p:txBody>
      </p:sp>
      <p:pic>
        <p:nvPicPr>
          <p:cNvPr id="282" name="Google Shape;282;p41"/>
          <p:cNvPicPr preferRelativeResize="0"/>
          <p:nvPr/>
        </p:nvPicPr>
        <p:blipFill>
          <a:blip r:embed="rId3">
            <a:alphaModFix/>
          </a:blip>
          <a:stretch>
            <a:fillRect/>
          </a:stretch>
        </p:blipFill>
        <p:spPr>
          <a:xfrm>
            <a:off x="0" y="957587"/>
            <a:ext cx="9144000" cy="939400"/>
          </a:xfrm>
          <a:prstGeom prst="rect">
            <a:avLst/>
          </a:prstGeom>
          <a:noFill/>
          <a:ln>
            <a:noFill/>
          </a:ln>
        </p:spPr>
      </p:pic>
      <p:pic>
        <p:nvPicPr>
          <p:cNvPr id="283" name="Google Shape;283;p41"/>
          <p:cNvPicPr preferRelativeResize="0"/>
          <p:nvPr/>
        </p:nvPicPr>
        <p:blipFill>
          <a:blip r:embed="rId4">
            <a:alphaModFix/>
          </a:blip>
          <a:stretch>
            <a:fillRect/>
          </a:stretch>
        </p:blipFill>
        <p:spPr>
          <a:xfrm>
            <a:off x="0" y="2057400"/>
            <a:ext cx="9144000" cy="1409100"/>
          </a:xfrm>
          <a:prstGeom prst="rect">
            <a:avLst/>
          </a:prstGeom>
          <a:noFill/>
          <a:ln>
            <a:noFill/>
          </a:ln>
        </p:spPr>
      </p:pic>
      <p:sp>
        <p:nvSpPr>
          <p:cNvPr id="284" name="Google Shape;284;p41"/>
          <p:cNvSpPr txBox="1"/>
          <p:nvPr>
            <p:ph idx="1" type="body"/>
          </p:nvPr>
        </p:nvSpPr>
        <p:spPr>
          <a:xfrm>
            <a:off x="0" y="3466488"/>
            <a:ext cx="9816000" cy="93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u="sng">
                <a:solidFill>
                  <a:schemeClr val="hlink"/>
                </a:solidFill>
                <a:hlinkClick r:id="rId5"/>
              </a:rPr>
              <a:t>http://www.msaludjujuy.gov.ar/infectologia/uncinarias.htm</a:t>
            </a:r>
            <a:endParaRPr/>
          </a:p>
          <a:p>
            <a:pPr indent="0" lvl="0" marL="0" rtl="0" algn="l">
              <a:lnSpc>
                <a:spcPct val="100000"/>
              </a:lnSpc>
              <a:spcBef>
                <a:spcPts val="1600"/>
              </a:spcBef>
              <a:spcAft>
                <a:spcPts val="0"/>
              </a:spcAft>
              <a:buNone/>
            </a:pPr>
            <a:r>
              <a:rPr lang="es"/>
              <a:t>Otros errores en la herramienta</a:t>
            </a:r>
            <a:r>
              <a:rPr lang="es"/>
              <a:t>...</a:t>
            </a:r>
            <a:endParaRPr/>
          </a:p>
          <a:p>
            <a:pPr indent="0" lvl="0" marL="0" rtl="0" algn="l">
              <a:lnSpc>
                <a:spcPct val="100000"/>
              </a:lnSpc>
              <a:spcBef>
                <a:spcPts val="1600"/>
              </a:spcBef>
              <a:spcAft>
                <a:spcPts val="1600"/>
              </a:spcAft>
              <a:buNone/>
            </a:pPr>
            <a:r>
              <a:t/>
            </a:r>
            <a:endParaRPr/>
          </a:p>
        </p:txBody>
      </p:sp>
      <p:pic>
        <p:nvPicPr>
          <p:cNvPr id="285" name="Google Shape;285;p41"/>
          <p:cNvPicPr preferRelativeResize="0"/>
          <p:nvPr/>
        </p:nvPicPr>
        <p:blipFill>
          <a:blip r:embed="rId6">
            <a:alphaModFix/>
          </a:blip>
          <a:stretch>
            <a:fillRect/>
          </a:stretch>
        </p:blipFill>
        <p:spPr>
          <a:xfrm>
            <a:off x="76150" y="4598225"/>
            <a:ext cx="8851999" cy="3153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0" y="-10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¿Qué evalúa la accesibilidad?</a:t>
            </a:r>
            <a:endParaRPr b="1" sz="2400"/>
          </a:p>
        </p:txBody>
      </p:sp>
      <p:sp>
        <p:nvSpPr>
          <p:cNvPr id="87" name="Google Shape;87;p15"/>
          <p:cNvSpPr txBox="1"/>
          <p:nvPr>
            <p:ph idx="1" type="body"/>
          </p:nvPr>
        </p:nvSpPr>
        <p:spPr>
          <a:xfrm>
            <a:off x="89250" y="546575"/>
            <a:ext cx="8797200" cy="43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400"/>
              <a:t> WCAG: </a:t>
            </a:r>
            <a:r>
              <a:rPr b="1" lang="es"/>
              <a:t>Proporcionan un estándar donde:</a:t>
            </a:r>
            <a:endParaRPr b="1" sz="2400"/>
          </a:p>
          <a:p>
            <a:pPr indent="0" lvl="0" marL="0" rtl="0" algn="just">
              <a:lnSpc>
                <a:spcPct val="150000"/>
              </a:lnSpc>
              <a:spcBef>
                <a:spcPts val="1600"/>
              </a:spcBef>
              <a:spcAft>
                <a:spcPts val="0"/>
              </a:spcAft>
              <a:buClr>
                <a:schemeClr val="dk2"/>
              </a:buClr>
              <a:buSzPts val="1100"/>
              <a:buFont typeface="Arial"/>
              <a:buNone/>
            </a:pPr>
            <a:r>
              <a:rPr b="1" lang="es" sz="1400">
                <a:latin typeface="Arial"/>
                <a:ea typeface="Arial"/>
                <a:cs typeface="Arial"/>
                <a:sym typeface="Arial"/>
              </a:rPr>
              <a:t>Criterios de Conformidad</a:t>
            </a:r>
            <a:r>
              <a:rPr lang="es" sz="1400">
                <a:latin typeface="Arial"/>
                <a:ea typeface="Arial"/>
                <a:cs typeface="Arial"/>
                <a:sym typeface="Arial"/>
              </a:rPr>
              <a:t>: Para </a:t>
            </a:r>
            <a:r>
              <a:rPr b="1" lang="es" sz="1400">
                <a:solidFill>
                  <a:srgbClr val="FF0000"/>
                </a:solidFill>
                <a:latin typeface="Arial"/>
                <a:ea typeface="Arial"/>
                <a:cs typeface="Arial"/>
                <a:sym typeface="Arial"/>
              </a:rPr>
              <a:t>cada pauta</a:t>
            </a:r>
            <a:r>
              <a:rPr lang="es" sz="1400">
                <a:latin typeface="Arial"/>
                <a:ea typeface="Arial"/>
                <a:cs typeface="Arial"/>
                <a:sym typeface="Arial"/>
              </a:rPr>
              <a:t> se recoge un conjunto de </a:t>
            </a:r>
            <a:r>
              <a:rPr b="1" lang="es" sz="1400">
                <a:solidFill>
                  <a:srgbClr val="FF0000"/>
                </a:solidFill>
                <a:latin typeface="Arial"/>
                <a:ea typeface="Arial"/>
                <a:cs typeface="Arial"/>
                <a:sym typeface="Arial"/>
              </a:rPr>
              <a:t>criterios de conformidad</a:t>
            </a:r>
            <a:r>
              <a:rPr lang="es" sz="1400">
                <a:latin typeface="Arial"/>
                <a:ea typeface="Arial"/>
                <a:cs typeface="Arial"/>
                <a:sym typeface="Arial"/>
              </a:rPr>
              <a:t>. Se definen tres niveles de conformidad: </a:t>
            </a:r>
            <a:r>
              <a:rPr b="1" lang="es" sz="1400">
                <a:latin typeface="Arial"/>
                <a:ea typeface="Arial"/>
                <a:cs typeface="Arial"/>
                <a:sym typeface="Arial"/>
              </a:rPr>
              <a:t>A</a:t>
            </a:r>
            <a:r>
              <a:rPr lang="es" sz="1400">
                <a:latin typeface="Arial"/>
                <a:ea typeface="Arial"/>
                <a:cs typeface="Arial"/>
                <a:sym typeface="Arial"/>
              </a:rPr>
              <a:t> (el más bajo), </a:t>
            </a:r>
            <a:r>
              <a:rPr b="1" lang="es" sz="1400">
                <a:latin typeface="Arial"/>
                <a:ea typeface="Arial"/>
                <a:cs typeface="Arial"/>
                <a:sym typeface="Arial"/>
              </a:rPr>
              <a:t>AA y AAA</a:t>
            </a:r>
            <a:r>
              <a:rPr lang="es" sz="1400">
                <a:latin typeface="Arial"/>
                <a:ea typeface="Arial"/>
                <a:cs typeface="Arial"/>
                <a:sym typeface="Arial"/>
              </a:rPr>
              <a:t> (el más alto).  Para el criterio A </a:t>
            </a:r>
            <a:r>
              <a:rPr b="1" lang="es" sz="1400">
                <a:latin typeface="Arial"/>
                <a:ea typeface="Arial"/>
                <a:cs typeface="Arial"/>
                <a:sym typeface="Arial"/>
              </a:rPr>
              <a:t>(25 Criterios)</a:t>
            </a:r>
            <a:endParaRPr b="1" sz="1400">
              <a:latin typeface="Arial"/>
              <a:ea typeface="Arial"/>
              <a:cs typeface="Arial"/>
              <a:sym typeface="Arial"/>
            </a:endParaRPr>
          </a:p>
          <a:p>
            <a:pPr indent="0" lvl="0" marL="0" rtl="0" algn="just">
              <a:lnSpc>
                <a:spcPct val="150000"/>
              </a:lnSpc>
              <a:spcBef>
                <a:spcPts val="0"/>
              </a:spcBef>
              <a:spcAft>
                <a:spcPts val="0"/>
              </a:spcAft>
              <a:buClr>
                <a:schemeClr val="dk2"/>
              </a:buClr>
              <a:buSzPts val="1100"/>
              <a:buFont typeface="Arial"/>
              <a:buNone/>
            </a:pPr>
            <a:r>
              <a:t/>
            </a:r>
            <a:endParaRPr sz="1400">
              <a:latin typeface="Arial"/>
              <a:ea typeface="Arial"/>
              <a:cs typeface="Arial"/>
              <a:sym typeface="Arial"/>
            </a:endParaRPr>
          </a:p>
          <a:p>
            <a:pPr indent="0" lvl="0" marL="0" rtl="0" algn="just">
              <a:lnSpc>
                <a:spcPct val="150000"/>
              </a:lnSpc>
              <a:spcBef>
                <a:spcPts val="0"/>
              </a:spcBef>
              <a:spcAft>
                <a:spcPts val="0"/>
              </a:spcAft>
              <a:buNone/>
            </a:pPr>
            <a:r>
              <a:rPr lang="es" sz="1100">
                <a:latin typeface="Arial"/>
                <a:ea typeface="Arial"/>
                <a:cs typeface="Arial"/>
                <a:sym typeface="Arial"/>
              </a:rPr>
              <a:t>	</a:t>
            </a:r>
            <a:endParaRPr sz="1100">
              <a:latin typeface="Arial"/>
              <a:ea typeface="Arial"/>
              <a:cs typeface="Arial"/>
              <a:sym typeface="Arial"/>
            </a:endParaRPr>
          </a:p>
          <a:p>
            <a:pPr indent="0" lvl="0" marL="0" rtl="0" algn="just">
              <a:spcBef>
                <a:spcPts val="0"/>
              </a:spcBef>
              <a:spcAft>
                <a:spcPts val="0"/>
              </a:spcAft>
              <a:buNone/>
            </a:pPr>
            <a:r>
              <a:t/>
            </a:r>
            <a:endParaRPr b="1" sz="2400" u="sng"/>
          </a:p>
          <a:p>
            <a:pPr indent="0" lvl="0" marL="0" rtl="0" algn="l">
              <a:spcBef>
                <a:spcPts val="1600"/>
              </a:spcBef>
              <a:spcAft>
                <a:spcPts val="0"/>
              </a:spcAft>
              <a:buNone/>
            </a:pPr>
            <a:r>
              <a:t/>
            </a:r>
            <a:endParaRPr sz="1600"/>
          </a:p>
          <a:p>
            <a:pPr indent="0" lvl="0" marL="0" rtl="0" algn="r">
              <a:spcBef>
                <a:spcPts val="1600"/>
              </a:spcBef>
              <a:spcAft>
                <a:spcPts val="0"/>
              </a:spcAft>
              <a:buClr>
                <a:schemeClr val="dk1"/>
              </a:buClr>
              <a:buSzPts val="1100"/>
              <a:buFont typeface="Arial"/>
              <a:buNone/>
            </a:pPr>
            <a:r>
              <a:t/>
            </a:r>
            <a:endParaRPr b="1" sz="3600"/>
          </a:p>
          <a:p>
            <a:pPr indent="0" lvl="0" marL="0" rtl="0" algn="l">
              <a:spcBef>
                <a:spcPts val="1600"/>
              </a:spcBef>
              <a:spcAft>
                <a:spcPts val="0"/>
              </a:spcAft>
              <a:buClr>
                <a:schemeClr val="dk1"/>
              </a:buClr>
              <a:buSzPts val="1100"/>
              <a:buFont typeface="Arial"/>
              <a:buNone/>
            </a:pPr>
            <a:r>
              <a:rPr lang="es" sz="1600"/>
              <a:t>		</a:t>
            </a:r>
            <a:endParaRPr sz="1600"/>
          </a:p>
          <a:p>
            <a:pPr indent="0" lvl="0" marL="0" rtl="0" algn="l">
              <a:spcBef>
                <a:spcPts val="1600"/>
              </a:spcBef>
              <a:spcAft>
                <a:spcPts val="1600"/>
              </a:spcAft>
              <a:buNone/>
            </a:pPr>
            <a:r>
              <a:t/>
            </a:r>
            <a:endParaRPr sz="1600"/>
          </a:p>
        </p:txBody>
      </p:sp>
      <p:pic>
        <p:nvPicPr>
          <p:cNvPr id="88" name="Google Shape;88;p15"/>
          <p:cNvPicPr preferRelativeResize="0"/>
          <p:nvPr/>
        </p:nvPicPr>
        <p:blipFill>
          <a:blip r:embed="rId3">
            <a:alphaModFix/>
          </a:blip>
          <a:stretch>
            <a:fillRect/>
          </a:stretch>
        </p:blipFill>
        <p:spPr>
          <a:xfrm>
            <a:off x="1503538" y="1857363"/>
            <a:ext cx="7134225" cy="3286125"/>
          </a:xfrm>
          <a:prstGeom prst="rect">
            <a:avLst/>
          </a:prstGeom>
          <a:noFill/>
          <a:ln>
            <a:noFill/>
          </a:ln>
        </p:spPr>
      </p:pic>
      <p:sp>
        <p:nvSpPr>
          <p:cNvPr id="89" name="Google Shape;89;p15"/>
          <p:cNvSpPr txBox="1"/>
          <p:nvPr/>
        </p:nvSpPr>
        <p:spPr>
          <a:xfrm>
            <a:off x="1503550" y="1857375"/>
            <a:ext cx="983100" cy="2889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90" name="Google Shape;90;p15"/>
          <p:cNvCxnSpPr>
            <a:stCxn id="89" idx="0"/>
          </p:cNvCxnSpPr>
          <p:nvPr/>
        </p:nvCxnSpPr>
        <p:spPr>
          <a:xfrm>
            <a:off x="1995100" y="1857375"/>
            <a:ext cx="0" cy="0"/>
          </a:xfrm>
          <a:prstGeom prst="straightConnector1">
            <a:avLst/>
          </a:prstGeom>
          <a:noFill/>
          <a:ln cap="flat" cmpd="sng" w="9525">
            <a:solidFill>
              <a:schemeClr val="dk2"/>
            </a:solidFill>
            <a:prstDash val="solid"/>
            <a:round/>
            <a:headEnd len="med" w="med" type="none"/>
            <a:tailEnd len="med" w="med" type="none"/>
          </a:ln>
        </p:spPr>
      </p:cxnSp>
      <p:sp>
        <p:nvSpPr>
          <p:cNvPr id="91" name="Google Shape;91;p15"/>
          <p:cNvSpPr txBox="1"/>
          <p:nvPr/>
        </p:nvSpPr>
        <p:spPr>
          <a:xfrm>
            <a:off x="3147950" y="1857375"/>
            <a:ext cx="983100" cy="2889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nvSpPr>
        <p:spPr>
          <a:xfrm>
            <a:off x="5904825" y="1857375"/>
            <a:ext cx="1673100" cy="2889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2"/>
          <p:cNvSpPr txBox="1"/>
          <p:nvPr>
            <p:ph idx="1" type="body"/>
          </p:nvPr>
        </p:nvSpPr>
        <p:spPr>
          <a:xfrm>
            <a:off x="272746" y="545525"/>
            <a:ext cx="8458800" cy="40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Dejamos algunos sitios para que realicen pruebas:</a:t>
            </a:r>
            <a:endParaRPr/>
          </a:p>
          <a:p>
            <a:pPr indent="0" lvl="0" marL="0" rtl="0" algn="l">
              <a:spcBef>
                <a:spcPts val="1600"/>
              </a:spcBef>
              <a:spcAft>
                <a:spcPts val="0"/>
              </a:spcAft>
              <a:buNone/>
            </a:pPr>
            <a:r>
              <a:rPr lang="es" sz="1400"/>
              <a:t>2 sitios de universidades</a:t>
            </a:r>
            <a:endParaRPr sz="1400"/>
          </a:p>
          <a:p>
            <a:pPr indent="0" lvl="0" marL="0" rtl="0" algn="l">
              <a:spcBef>
                <a:spcPts val="1600"/>
              </a:spcBef>
              <a:spcAft>
                <a:spcPts val="0"/>
              </a:spcAft>
              <a:buNone/>
            </a:pPr>
            <a:r>
              <a:rPr lang="es" sz="1400"/>
              <a:t>UNLu: </a:t>
            </a:r>
            <a:r>
              <a:rPr lang="es" sz="1400" u="sng">
                <a:solidFill>
                  <a:schemeClr val="hlink"/>
                </a:solidFill>
                <a:hlinkClick r:id="rId3"/>
              </a:rPr>
              <a:t>http://www.unlu.edu.ar</a:t>
            </a:r>
            <a:endParaRPr sz="1400"/>
          </a:p>
          <a:p>
            <a:pPr indent="0" lvl="0" marL="0" rtl="0" algn="l">
              <a:spcBef>
                <a:spcPts val="1600"/>
              </a:spcBef>
              <a:spcAft>
                <a:spcPts val="0"/>
              </a:spcAft>
              <a:buNone/>
            </a:pPr>
            <a:r>
              <a:rPr lang="es" sz="1400"/>
              <a:t>UADE: </a:t>
            </a:r>
            <a:r>
              <a:rPr lang="es" sz="1400" u="sng">
                <a:solidFill>
                  <a:schemeClr val="hlink"/>
                </a:solidFill>
                <a:hlinkClick r:id="rId4"/>
              </a:rPr>
              <a:t>https://www.uade.edu.ar/</a:t>
            </a:r>
            <a:endParaRPr sz="1400"/>
          </a:p>
          <a:p>
            <a:pPr indent="0" lvl="0" marL="0" rtl="0" algn="l">
              <a:spcBef>
                <a:spcPts val="1600"/>
              </a:spcBef>
              <a:spcAft>
                <a:spcPts val="0"/>
              </a:spcAft>
              <a:buNone/>
            </a:pPr>
            <a:r>
              <a:rPr lang="es" sz="1400"/>
              <a:t>2 sitios de Entidades Bancarias</a:t>
            </a:r>
            <a:endParaRPr sz="1400"/>
          </a:p>
          <a:p>
            <a:pPr indent="0" lvl="0" marL="0" rtl="0" algn="l">
              <a:spcBef>
                <a:spcPts val="1600"/>
              </a:spcBef>
              <a:spcAft>
                <a:spcPts val="0"/>
              </a:spcAft>
              <a:buNone/>
            </a:pPr>
            <a:r>
              <a:rPr lang="es" sz="1400"/>
              <a:t>BCRA: </a:t>
            </a:r>
            <a:r>
              <a:rPr lang="es" sz="1400" u="sng">
                <a:solidFill>
                  <a:schemeClr val="hlink"/>
                </a:solidFill>
                <a:hlinkClick r:id="rId5"/>
              </a:rPr>
              <a:t>http://www.bcra.gov.ar</a:t>
            </a:r>
            <a:endParaRPr sz="1400"/>
          </a:p>
          <a:p>
            <a:pPr indent="0" lvl="0" marL="0" rtl="0" algn="l">
              <a:spcBef>
                <a:spcPts val="1600"/>
              </a:spcBef>
              <a:spcAft>
                <a:spcPts val="0"/>
              </a:spcAft>
              <a:buNone/>
            </a:pPr>
            <a:r>
              <a:rPr lang="es" sz="1400"/>
              <a:t>Rio: </a:t>
            </a:r>
            <a:r>
              <a:rPr lang="es" sz="1400" u="sng">
                <a:solidFill>
                  <a:schemeClr val="hlink"/>
                </a:solidFill>
                <a:hlinkClick r:id="rId6"/>
              </a:rPr>
              <a:t>https://www.santanderrio.com.ar/</a:t>
            </a:r>
            <a:endParaRPr sz="1400"/>
          </a:p>
          <a:p>
            <a:pPr indent="0" lvl="0" marL="0" rtl="0" algn="l">
              <a:spcBef>
                <a:spcPts val="1600"/>
              </a:spcBef>
              <a:spcAft>
                <a:spcPts val="0"/>
              </a:spcAft>
              <a:buNone/>
            </a:pPr>
            <a:r>
              <a:rPr lang="es" sz="1400"/>
              <a:t>1 sitio general del gobierno</a:t>
            </a:r>
            <a:endParaRPr sz="1400"/>
          </a:p>
          <a:p>
            <a:pPr indent="0" lvl="0" marL="0" rtl="0" algn="l">
              <a:spcBef>
                <a:spcPts val="1600"/>
              </a:spcBef>
              <a:spcAft>
                <a:spcPts val="0"/>
              </a:spcAft>
              <a:buNone/>
            </a:pPr>
            <a:r>
              <a:rPr lang="es" sz="1400"/>
              <a:t>Argentina : </a:t>
            </a:r>
            <a:r>
              <a:rPr lang="es" sz="1400" u="sng">
                <a:solidFill>
                  <a:schemeClr val="hlink"/>
                </a:solidFill>
                <a:hlinkClick r:id="rId7"/>
              </a:rPr>
              <a:t>https://www.argentina.gob.ar</a:t>
            </a:r>
            <a:endParaRPr sz="1400"/>
          </a:p>
          <a:p>
            <a:pPr indent="0" lvl="0" marL="0" rtl="0" algn="l">
              <a:spcBef>
                <a:spcPts val="1600"/>
              </a:spcBef>
              <a:spcAft>
                <a:spcPts val="1600"/>
              </a:spcAft>
              <a:buNone/>
            </a:pPr>
            <a:r>
              <a:t/>
            </a:r>
            <a:endParaRPr/>
          </a:p>
        </p:txBody>
      </p:sp>
      <p:sp>
        <p:nvSpPr>
          <p:cNvPr id="291" name="Google Shape;291;p42"/>
          <p:cNvSpPr txBox="1"/>
          <p:nvPr/>
        </p:nvSpPr>
        <p:spPr>
          <a:xfrm>
            <a:off x="0" y="-76200"/>
            <a:ext cx="8264700" cy="5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Raleway"/>
                <a:ea typeface="Raleway"/>
                <a:cs typeface="Raleway"/>
                <a:sym typeface="Raleway"/>
              </a:rPr>
              <a:t>Manos a la obra, sitios a evaluar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0" y="-10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¿Qué evalúa la accesibilidad?</a:t>
            </a:r>
            <a:endParaRPr b="1" sz="2400"/>
          </a:p>
        </p:txBody>
      </p:sp>
      <p:sp>
        <p:nvSpPr>
          <p:cNvPr id="98" name="Google Shape;98;p16"/>
          <p:cNvSpPr txBox="1"/>
          <p:nvPr>
            <p:ph idx="1" type="body"/>
          </p:nvPr>
        </p:nvSpPr>
        <p:spPr>
          <a:xfrm>
            <a:off x="89250" y="546575"/>
            <a:ext cx="8797200" cy="43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400"/>
              <a:t> WCAG: </a:t>
            </a:r>
            <a:r>
              <a:rPr b="1" lang="es"/>
              <a:t>Proporcionan un estándar donde:</a:t>
            </a:r>
            <a:endParaRPr b="1" sz="2400"/>
          </a:p>
          <a:p>
            <a:pPr indent="0" lvl="0" marL="0" rtl="0" algn="just">
              <a:lnSpc>
                <a:spcPct val="150000"/>
              </a:lnSpc>
              <a:spcBef>
                <a:spcPts val="1600"/>
              </a:spcBef>
              <a:spcAft>
                <a:spcPts val="0"/>
              </a:spcAft>
              <a:buClr>
                <a:schemeClr val="dk2"/>
              </a:buClr>
              <a:buSzPts val="1100"/>
              <a:buFont typeface="Arial"/>
              <a:buNone/>
            </a:pPr>
            <a:r>
              <a:rPr b="1" lang="es" sz="1400">
                <a:latin typeface="Arial"/>
                <a:ea typeface="Arial"/>
                <a:cs typeface="Arial"/>
                <a:sym typeface="Arial"/>
              </a:rPr>
              <a:t>Técnicas suficientes y recomendables</a:t>
            </a:r>
            <a:r>
              <a:rPr lang="es" sz="1400">
                <a:latin typeface="Arial"/>
                <a:ea typeface="Arial"/>
                <a:cs typeface="Arial"/>
                <a:sym typeface="Arial"/>
              </a:rPr>
              <a:t>: </a:t>
            </a:r>
            <a:r>
              <a:rPr b="1" lang="es" sz="1400">
                <a:latin typeface="Arial"/>
                <a:ea typeface="Arial"/>
                <a:cs typeface="Arial"/>
                <a:sym typeface="Arial"/>
              </a:rPr>
              <a:t>Cada criterio de conformidad propone una serie de técnicas a seguir y documenta una serie de errores a evitar para alcanzar la conformidad</a:t>
            </a:r>
            <a:r>
              <a:rPr lang="es" sz="1400">
                <a:latin typeface="Arial"/>
                <a:ea typeface="Arial"/>
                <a:cs typeface="Arial"/>
                <a:sym typeface="Arial"/>
              </a:rPr>
              <a:t>, ya que cada técnica y cada error tiene su procedimiento de prueba. Las técnicas son informativas y se agrupan en dos categorías: </a:t>
            </a:r>
            <a:r>
              <a:rPr b="1" lang="es" sz="1400">
                <a:solidFill>
                  <a:srgbClr val="FF0000"/>
                </a:solidFill>
                <a:latin typeface="Arial"/>
                <a:ea typeface="Arial"/>
                <a:cs typeface="Arial"/>
                <a:sym typeface="Arial"/>
              </a:rPr>
              <a:t>aquellas que son </a:t>
            </a:r>
            <a:r>
              <a:rPr b="1" lang="es" sz="1400">
                <a:solidFill>
                  <a:schemeClr val="dk1"/>
                </a:solidFill>
                <a:latin typeface="Arial"/>
                <a:ea typeface="Arial"/>
                <a:cs typeface="Arial"/>
                <a:sym typeface="Arial"/>
              </a:rPr>
              <a:t>suficientes </a:t>
            </a:r>
            <a:r>
              <a:rPr b="1" lang="es" sz="1400">
                <a:solidFill>
                  <a:srgbClr val="FF0000"/>
                </a:solidFill>
                <a:latin typeface="Arial"/>
                <a:ea typeface="Arial"/>
                <a:cs typeface="Arial"/>
                <a:sym typeface="Arial"/>
              </a:rPr>
              <a:t>para satisfacer los criterios de conformidad, y aquellas que son </a:t>
            </a:r>
            <a:r>
              <a:rPr b="1" lang="es" sz="1400">
                <a:solidFill>
                  <a:schemeClr val="dk1"/>
                </a:solidFill>
                <a:latin typeface="Arial"/>
                <a:ea typeface="Arial"/>
                <a:cs typeface="Arial"/>
                <a:sym typeface="Arial"/>
              </a:rPr>
              <a:t>recomendables.</a:t>
            </a:r>
            <a:r>
              <a:rPr b="1" lang="es" sz="1400">
                <a:solidFill>
                  <a:srgbClr val="FF0000"/>
                </a:solidFill>
                <a:latin typeface="Arial"/>
                <a:ea typeface="Arial"/>
                <a:cs typeface="Arial"/>
                <a:sym typeface="Arial"/>
              </a:rPr>
              <a:t> </a:t>
            </a:r>
            <a:r>
              <a:rPr lang="es" sz="1400">
                <a:latin typeface="Arial"/>
                <a:ea typeface="Arial"/>
                <a:cs typeface="Arial"/>
                <a:sym typeface="Arial"/>
              </a:rPr>
              <a:t> </a:t>
            </a:r>
            <a:r>
              <a:rPr b="1" lang="es" sz="1400">
                <a:latin typeface="Arial"/>
                <a:ea typeface="Arial"/>
                <a:cs typeface="Arial"/>
                <a:sym typeface="Arial"/>
              </a:rPr>
              <a:t>(155 Técnicas)</a:t>
            </a:r>
            <a:endParaRPr b="1" sz="1400">
              <a:latin typeface="Arial"/>
              <a:ea typeface="Arial"/>
              <a:cs typeface="Arial"/>
              <a:sym typeface="Arial"/>
            </a:endParaRPr>
          </a:p>
          <a:p>
            <a:pPr indent="0" lvl="0" marL="0" rtl="0" algn="just">
              <a:lnSpc>
                <a:spcPct val="150000"/>
              </a:lnSpc>
              <a:spcBef>
                <a:spcPts val="0"/>
              </a:spcBef>
              <a:spcAft>
                <a:spcPts val="0"/>
              </a:spcAft>
              <a:buNone/>
            </a:pPr>
            <a:r>
              <a:rPr b="1" lang="es" sz="1400">
                <a:solidFill>
                  <a:srgbClr val="4A86E8"/>
                </a:solidFill>
                <a:latin typeface="Arial"/>
                <a:ea typeface="Arial"/>
                <a:cs typeface="Arial"/>
                <a:sym typeface="Arial"/>
              </a:rPr>
              <a:t>Técnicas generales, Técnicas HTML y XHTML, Técnicas CSS, Técnicas para scripting en cliente</a:t>
            </a:r>
            <a:endParaRPr b="1" sz="1400">
              <a:solidFill>
                <a:srgbClr val="4A86E8"/>
              </a:solidFill>
              <a:latin typeface="Arial"/>
              <a:ea typeface="Arial"/>
              <a:cs typeface="Arial"/>
              <a:sym typeface="Arial"/>
            </a:endParaRPr>
          </a:p>
          <a:p>
            <a:pPr indent="0" lvl="0" marL="0" rtl="0" algn="just">
              <a:lnSpc>
                <a:spcPct val="150000"/>
              </a:lnSpc>
              <a:spcBef>
                <a:spcPts val="0"/>
              </a:spcBef>
              <a:spcAft>
                <a:spcPts val="0"/>
              </a:spcAft>
              <a:buNone/>
            </a:pPr>
            <a:r>
              <a:rPr lang="es" sz="1100">
                <a:latin typeface="Arial"/>
                <a:ea typeface="Arial"/>
                <a:cs typeface="Arial"/>
                <a:sym typeface="Arial"/>
              </a:rPr>
              <a:t>	</a:t>
            </a:r>
            <a:endParaRPr sz="1100">
              <a:latin typeface="Arial"/>
              <a:ea typeface="Arial"/>
              <a:cs typeface="Arial"/>
              <a:sym typeface="Arial"/>
            </a:endParaRPr>
          </a:p>
          <a:p>
            <a:pPr indent="0" lvl="0" marL="0" rtl="0" algn="just">
              <a:spcBef>
                <a:spcPts val="0"/>
              </a:spcBef>
              <a:spcAft>
                <a:spcPts val="0"/>
              </a:spcAft>
              <a:buNone/>
            </a:pPr>
            <a:r>
              <a:t/>
            </a:r>
            <a:endParaRPr b="1" sz="2400" u="sng"/>
          </a:p>
          <a:p>
            <a:pPr indent="0" lvl="0" marL="0" rtl="0" algn="l">
              <a:spcBef>
                <a:spcPts val="1600"/>
              </a:spcBef>
              <a:spcAft>
                <a:spcPts val="0"/>
              </a:spcAft>
              <a:buNone/>
            </a:pPr>
            <a:r>
              <a:t/>
            </a:r>
            <a:endParaRPr sz="1600"/>
          </a:p>
          <a:p>
            <a:pPr indent="0" lvl="0" marL="0" rtl="0" algn="r">
              <a:spcBef>
                <a:spcPts val="1600"/>
              </a:spcBef>
              <a:spcAft>
                <a:spcPts val="0"/>
              </a:spcAft>
              <a:buClr>
                <a:schemeClr val="dk1"/>
              </a:buClr>
              <a:buSzPts val="1100"/>
              <a:buFont typeface="Arial"/>
              <a:buNone/>
            </a:pPr>
            <a:r>
              <a:t/>
            </a:r>
            <a:endParaRPr b="1" sz="3600"/>
          </a:p>
          <a:p>
            <a:pPr indent="0" lvl="0" marL="0" rtl="0" algn="l">
              <a:spcBef>
                <a:spcPts val="1600"/>
              </a:spcBef>
              <a:spcAft>
                <a:spcPts val="0"/>
              </a:spcAft>
              <a:buClr>
                <a:schemeClr val="dk1"/>
              </a:buClr>
              <a:buSzPts val="1100"/>
              <a:buFont typeface="Arial"/>
              <a:buNone/>
            </a:pPr>
            <a:r>
              <a:rPr lang="es" sz="1600"/>
              <a:t>		</a:t>
            </a:r>
            <a:endParaRPr sz="1600"/>
          </a:p>
          <a:p>
            <a:pPr indent="0" lvl="0" marL="0" rtl="0" algn="l">
              <a:spcBef>
                <a:spcPts val="1600"/>
              </a:spcBef>
              <a:spcAft>
                <a:spcPts val="1600"/>
              </a:spcAft>
              <a:buNone/>
            </a:pPr>
            <a:r>
              <a:t/>
            </a:r>
            <a:endParaRPr sz="1600"/>
          </a:p>
        </p:txBody>
      </p:sp>
      <p:pic>
        <p:nvPicPr>
          <p:cNvPr id="99" name="Google Shape;99;p16"/>
          <p:cNvPicPr preferRelativeResize="0"/>
          <p:nvPr/>
        </p:nvPicPr>
        <p:blipFill>
          <a:blip r:embed="rId3">
            <a:alphaModFix/>
          </a:blip>
          <a:stretch>
            <a:fillRect/>
          </a:stretch>
        </p:blipFill>
        <p:spPr>
          <a:xfrm>
            <a:off x="2700475" y="3146875"/>
            <a:ext cx="5430825" cy="199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0" y="-10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a:t>
            </a:r>
            <a:r>
              <a:rPr lang="es" sz="2400"/>
              <a:t>Qué</a:t>
            </a:r>
            <a:r>
              <a:rPr b="1" lang="es" sz="2400"/>
              <a:t> evalúa la accesibilidad?</a:t>
            </a:r>
            <a:endParaRPr b="1" sz="2400"/>
          </a:p>
        </p:txBody>
      </p:sp>
      <p:sp>
        <p:nvSpPr>
          <p:cNvPr id="105" name="Google Shape;105;p17"/>
          <p:cNvSpPr txBox="1"/>
          <p:nvPr>
            <p:ph idx="1" type="body"/>
          </p:nvPr>
        </p:nvSpPr>
        <p:spPr>
          <a:xfrm>
            <a:off x="89250" y="317975"/>
            <a:ext cx="8797200" cy="4308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2400"/>
              <a:t>WCAG</a:t>
            </a:r>
            <a:endParaRPr b="1" sz="2400"/>
          </a:p>
          <a:p>
            <a:pPr indent="0" lvl="0" marL="0" rtl="0" algn="l">
              <a:spcBef>
                <a:spcPts val="1600"/>
              </a:spcBef>
              <a:spcAft>
                <a:spcPts val="0"/>
              </a:spcAft>
              <a:buNone/>
            </a:pPr>
            <a:r>
              <a:rPr b="1" lang="es" sz="2400" u="sng"/>
              <a:t>Principios: </a:t>
            </a:r>
            <a:r>
              <a:rPr lang="es" sz="2400" u="sng"/>
              <a:t>Perceptible, Operable, Comprensible, Robusto</a:t>
            </a:r>
            <a:endParaRPr sz="2400" u="sng"/>
          </a:p>
          <a:p>
            <a:pPr indent="0" lvl="0" marL="0" rtl="0" algn="l">
              <a:spcBef>
                <a:spcPts val="1600"/>
              </a:spcBef>
              <a:spcAft>
                <a:spcPts val="0"/>
              </a:spcAft>
              <a:buClr>
                <a:schemeClr val="dk2"/>
              </a:buClr>
              <a:buSzPts val="1100"/>
              <a:buFont typeface="Arial"/>
              <a:buNone/>
            </a:pPr>
            <a:r>
              <a:t/>
            </a:r>
            <a:endParaRPr sz="2400" u="sng"/>
          </a:p>
          <a:p>
            <a:pPr indent="0" lvl="0" marL="0" rtl="0" algn="just">
              <a:lnSpc>
                <a:spcPct val="100000"/>
              </a:lnSpc>
              <a:spcBef>
                <a:spcPts val="1600"/>
              </a:spcBef>
              <a:spcAft>
                <a:spcPts val="0"/>
              </a:spcAft>
              <a:buClr>
                <a:schemeClr val="dk2"/>
              </a:buClr>
              <a:buSzPts val="1100"/>
              <a:buFont typeface="Arial"/>
              <a:buNone/>
            </a:pPr>
            <a:r>
              <a:t/>
            </a:r>
            <a:endParaRPr b="1" sz="1600"/>
          </a:p>
          <a:p>
            <a:pPr indent="0" lvl="0" marL="0" rtl="0" algn="just">
              <a:lnSpc>
                <a:spcPct val="100000"/>
              </a:lnSpc>
              <a:spcBef>
                <a:spcPts val="1600"/>
              </a:spcBef>
              <a:spcAft>
                <a:spcPts val="0"/>
              </a:spcAft>
              <a:buNone/>
            </a:pPr>
            <a:r>
              <a:t/>
            </a:r>
            <a:endParaRPr b="1" sz="1600"/>
          </a:p>
          <a:p>
            <a:pPr indent="0" lvl="0" marL="0" rtl="0" algn="l">
              <a:lnSpc>
                <a:spcPct val="100000"/>
              </a:lnSpc>
              <a:spcBef>
                <a:spcPts val="1600"/>
              </a:spcBef>
              <a:spcAft>
                <a:spcPts val="0"/>
              </a:spcAft>
              <a:buNone/>
            </a:pPr>
            <a:r>
              <a:t/>
            </a:r>
            <a:endParaRPr sz="1600"/>
          </a:p>
          <a:p>
            <a:pPr indent="0" lvl="0" marL="0" rtl="0" algn="r">
              <a:lnSpc>
                <a:spcPct val="100000"/>
              </a:lnSpc>
              <a:spcBef>
                <a:spcPts val="1600"/>
              </a:spcBef>
              <a:spcAft>
                <a:spcPts val="0"/>
              </a:spcAft>
              <a:buClr>
                <a:schemeClr val="dk1"/>
              </a:buClr>
              <a:buSzPts val="1100"/>
              <a:buFont typeface="Arial"/>
              <a:buNone/>
            </a:pPr>
            <a:r>
              <a:t/>
            </a:r>
            <a:endParaRPr b="1" sz="3600"/>
          </a:p>
          <a:p>
            <a:pPr indent="0" lvl="0" marL="0" rtl="0" algn="l">
              <a:lnSpc>
                <a:spcPct val="100000"/>
              </a:lnSpc>
              <a:spcBef>
                <a:spcPts val="1600"/>
              </a:spcBef>
              <a:spcAft>
                <a:spcPts val="0"/>
              </a:spcAft>
              <a:buClr>
                <a:schemeClr val="dk1"/>
              </a:buClr>
              <a:buSzPts val="1100"/>
              <a:buFont typeface="Arial"/>
              <a:buNone/>
            </a:pPr>
            <a:r>
              <a:rPr lang="es" sz="1600"/>
              <a:t>		</a:t>
            </a:r>
            <a:endParaRPr sz="1600"/>
          </a:p>
          <a:p>
            <a:pPr indent="0" lvl="0" marL="0" rtl="0" algn="l">
              <a:lnSpc>
                <a:spcPct val="100000"/>
              </a:lnSpc>
              <a:spcBef>
                <a:spcPts val="1600"/>
              </a:spcBef>
              <a:spcAft>
                <a:spcPts val="1600"/>
              </a:spcAft>
              <a:buNone/>
            </a:pPr>
            <a:r>
              <a:t/>
            </a:r>
            <a:endParaRPr sz="1600"/>
          </a:p>
        </p:txBody>
      </p:sp>
      <p:sp>
        <p:nvSpPr>
          <p:cNvPr id="106" name="Google Shape;106;p17"/>
          <p:cNvSpPr txBox="1"/>
          <p:nvPr/>
        </p:nvSpPr>
        <p:spPr>
          <a:xfrm>
            <a:off x="89250" y="1201025"/>
            <a:ext cx="3850200" cy="30000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2"/>
              </a:buClr>
              <a:buSzPts val="2400"/>
              <a:buFont typeface="Lato"/>
              <a:buAutoNum type="arabicPeriod"/>
            </a:pPr>
            <a:r>
              <a:rPr b="1" lang="es" sz="2400" u="sng">
                <a:solidFill>
                  <a:schemeClr val="dk2"/>
                </a:solidFill>
                <a:latin typeface="Lato"/>
                <a:ea typeface="Lato"/>
                <a:cs typeface="Lato"/>
                <a:sym typeface="Lato"/>
              </a:rPr>
              <a:t>Principio Perceptible:</a:t>
            </a:r>
            <a:endParaRPr b="1" sz="2400" u="sng">
              <a:solidFill>
                <a:schemeClr val="dk2"/>
              </a:solidFill>
              <a:latin typeface="Lato"/>
              <a:ea typeface="Lato"/>
              <a:cs typeface="Lato"/>
              <a:sym typeface="Lato"/>
            </a:endParaRPr>
          </a:p>
          <a:p>
            <a:pPr indent="0" lvl="0" marL="0" rtl="0" algn="just">
              <a:spcBef>
                <a:spcPts val="1600"/>
              </a:spcBef>
              <a:spcAft>
                <a:spcPts val="0"/>
              </a:spcAft>
              <a:buNone/>
            </a:pPr>
            <a:r>
              <a:rPr b="1" lang="es" sz="1600">
                <a:solidFill>
                  <a:schemeClr val="dk2"/>
                </a:solidFill>
                <a:latin typeface="Lato"/>
                <a:ea typeface="Lato"/>
                <a:cs typeface="Lato"/>
                <a:sym typeface="Lato"/>
              </a:rPr>
              <a:t>Pauta 1.1 Alternativas textuales.</a:t>
            </a:r>
            <a:endParaRPr b="1" sz="1600">
              <a:solidFill>
                <a:schemeClr val="dk2"/>
              </a:solidFill>
              <a:latin typeface="Lato"/>
              <a:ea typeface="Lato"/>
              <a:cs typeface="Lato"/>
              <a:sym typeface="Lato"/>
            </a:endParaRPr>
          </a:p>
          <a:p>
            <a:pPr indent="0" lvl="0" marL="0" rtl="0" algn="just">
              <a:spcBef>
                <a:spcPts val="1600"/>
              </a:spcBef>
              <a:spcAft>
                <a:spcPts val="0"/>
              </a:spcAft>
              <a:buNone/>
            </a:pPr>
            <a:r>
              <a:rPr b="1" lang="es" sz="1600">
                <a:solidFill>
                  <a:schemeClr val="dk2"/>
                </a:solidFill>
                <a:latin typeface="Lato"/>
                <a:ea typeface="Lato"/>
                <a:cs typeface="Lato"/>
                <a:sym typeface="Lato"/>
              </a:rPr>
              <a:t>Pauta 1.2 Medios tempodependientes.</a:t>
            </a:r>
            <a:endParaRPr b="1" sz="1600">
              <a:solidFill>
                <a:schemeClr val="dk2"/>
              </a:solidFill>
              <a:latin typeface="Lato"/>
              <a:ea typeface="Lato"/>
              <a:cs typeface="Lato"/>
              <a:sym typeface="Lato"/>
            </a:endParaRPr>
          </a:p>
          <a:p>
            <a:pPr indent="0" lvl="0" marL="0" rtl="0" algn="just">
              <a:spcBef>
                <a:spcPts val="1600"/>
              </a:spcBef>
              <a:spcAft>
                <a:spcPts val="0"/>
              </a:spcAft>
              <a:buNone/>
            </a:pPr>
            <a:r>
              <a:rPr b="1" lang="es" sz="1600">
                <a:solidFill>
                  <a:schemeClr val="dk2"/>
                </a:solidFill>
                <a:latin typeface="Lato"/>
                <a:ea typeface="Lato"/>
                <a:cs typeface="Lato"/>
                <a:sym typeface="Lato"/>
              </a:rPr>
              <a:t>Pauta 1.3 Adaptable.</a:t>
            </a:r>
            <a:endParaRPr b="1" sz="1600">
              <a:solidFill>
                <a:schemeClr val="dk2"/>
              </a:solidFill>
              <a:latin typeface="Lato"/>
              <a:ea typeface="Lato"/>
              <a:cs typeface="Lato"/>
              <a:sym typeface="Lato"/>
            </a:endParaRPr>
          </a:p>
          <a:p>
            <a:pPr indent="0" lvl="0" marL="0" rtl="0" algn="just">
              <a:spcBef>
                <a:spcPts val="1600"/>
              </a:spcBef>
              <a:spcAft>
                <a:spcPts val="1600"/>
              </a:spcAft>
              <a:buNone/>
            </a:pPr>
            <a:r>
              <a:rPr b="1" lang="es" sz="1600">
                <a:solidFill>
                  <a:schemeClr val="dk2"/>
                </a:solidFill>
                <a:latin typeface="Lato"/>
                <a:ea typeface="Lato"/>
                <a:cs typeface="Lato"/>
                <a:sym typeface="Lato"/>
              </a:rPr>
              <a:t>Pauta 1.4 Distinguible.</a:t>
            </a:r>
            <a:endParaRPr/>
          </a:p>
        </p:txBody>
      </p:sp>
      <p:sp>
        <p:nvSpPr>
          <p:cNvPr id="107" name="Google Shape;107;p17"/>
          <p:cNvSpPr txBox="1"/>
          <p:nvPr/>
        </p:nvSpPr>
        <p:spPr>
          <a:xfrm>
            <a:off x="4572000" y="1410650"/>
            <a:ext cx="38502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u="sng">
                <a:solidFill>
                  <a:schemeClr val="dk2"/>
                </a:solidFill>
                <a:latin typeface="Lato"/>
                <a:ea typeface="Lato"/>
                <a:cs typeface="Lato"/>
                <a:sym typeface="Lato"/>
              </a:rPr>
              <a:t>2. </a:t>
            </a:r>
            <a:r>
              <a:rPr b="1" lang="es" sz="2400" u="sng">
                <a:solidFill>
                  <a:schemeClr val="dk2"/>
                </a:solidFill>
                <a:latin typeface="Lato"/>
                <a:ea typeface="Lato"/>
                <a:cs typeface="Lato"/>
                <a:sym typeface="Lato"/>
              </a:rPr>
              <a:t>Principio Operable</a:t>
            </a:r>
            <a:r>
              <a:rPr b="1" lang="es" sz="1600">
                <a:solidFill>
                  <a:schemeClr val="dk2"/>
                </a:solidFill>
                <a:latin typeface="Lato"/>
                <a:ea typeface="Lato"/>
                <a:cs typeface="Lato"/>
                <a:sym typeface="Lato"/>
              </a:rPr>
              <a:t>:</a:t>
            </a:r>
            <a:endParaRPr b="1" sz="1600">
              <a:solidFill>
                <a:schemeClr val="dk2"/>
              </a:solidFill>
              <a:latin typeface="Lato"/>
              <a:ea typeface="Lato"/>
              <a:cs typeface="Lato"/>
              <a:sym typeface="Lato"/>
            </a:endParaRPr>
          </a:p>
          <a:p>
            <a:pPr indent="0" lvl="0" marL="0" rtl="0" algn="just">
              <a:spcBef>
                <a:spcPts val="1600"/>
              </a:spcBef>
              <a:spcAft>
                <a:spcPts val="0"/>
              </a:spcAft>
              <a:buNone/>
            </a:pPr>
            <a:r>
              <a:rPr b="1" lang="es" sz="1600">
                <a:solidFill>
                  <a:schemeClr val="dk2"/>
                </a:solidFill>
                <a:latin typeface="Lato"/>
                <a:ea typeface="Lato"/>
                <a:cs typeface="Lato"/>
                <a:sym typeface="Lato"/>
              </a:rPr>
              <a:t>Pauta 2.1 Accesible por teclado.</a:t>
            </a:r>
            <a:endParaRPr b="1" sz="1600">
              <a:solidFill>
                <a:schemeClr val="dk2"/>
              </a:solidFill>
              <a:latin typeface="Lato"/>
              <a:ea typeface="Lato"/>
              <a:cs typeface="Lato"/>
              <a:sym typeface="Lato"/>
            </a:endParaRPr>
          </a:p>
          <a:p>
            <a:pPr indent="0" lvl="0" marL="0" rtl="0" algn="just">
              <a:spcBef>
                <a:spcPts val="1600"/>
              </a:spcBef>
              <a:spcAft>
                <a:spcPts val="0"/>
              </a:spcAft>
              <a:buNone/>
            </a:pPr>
            <a:r>
              <a:rPr b="1" lang="es" sz="1600">
                <a:solidFill>
                  <a:schemeClr val="dk2"/>
                </a:solidFill>
                <a:latin typeface="Lato"/>
                <a:ea typeface="Lato"/>
                <a:cs typeface="Lato"/>
                <a:sym typeface="Lato"/>
              </a:rPr>
              <a:t>Pauta 2.2 Tiempo suficiente.</a:t>
            </a:r>
            <a:endParaRPr b="1" sz="1600">
              <a:solidFill>
                <a:schemeClr val="dk2"/>
              </a:solidFill>
              <a:latin typeface="Lato"/>
              <a:ea typeface="Lato"/>
              <a:cs typeface="Lato"/>
              <a:sym typeface="Lato"/>
            </a:endParaRPr>
          </a:p>
          <a:p>
            <a:pPr indent="0" lvl="0" marL="0" rtl="0" algn="just">
              <a:spcBef>
                <a:spcPts val="1600"/>
              </a:spcBef>
              <a:spcAft>
                <a:spcPts val="0"/>
              </a:spcAft>
              <a:buNone/>
            </a:pPr>
            <a:r>
              <a:rPr b="1" lang="es" sz="1600">
                <a:solidFill>
                  <a:schemeClr val="dk2"/>
                </a:solidFill>
                <a:latin typeface="Lato"/>
                <a:ea typeface="Lato"/>
                <a:cs typeface="Lato"/>
                <a:sym typeface="Lato"/>
              </a:rPr>
              <a:t>Pauta 2.3 Convulsiones (Epilepsia)</a:t>
            </a:r>
            <a:endParaRPr b="1" sz="1600">
              <a:solidFill>
                <a:schemeClr val="dk2"/>
              </a:solidFill>
              <a:latin typeface="Lato"/>
              <a:ea typeface="Lato"/>
              <a:cs typeface="Lato"/>
              <a:sym typeface="Lato"/>
            </a:endParaRPr>
          </a:p>
          <a:p>
            <a:pPr indent="0" lvl="0" marL="0" rtl="0" algn="just">
              <a:spcBef>
                <a:spcPts val="1600"/>
              </a:spcBef>
              <a:spcAft>
                <a:spcPts val="0"/>
              </a:spcAft>
              <a:buNone/>
            </a:pPr>
            <a:r>
              <a:rPr b="1" lang="es" sz="1600">
                <a:solidFill>
                  <a:schemeClr val="dk2"/>
                </a:solidFill>
                <a:latin typeface="Lato"/>
                <a:ea typeface="Lato"/>
                <a:cs typeface="Lato"/>
                <a:sym typeface="Lato"/>
              </a:rPr>
              <a:t>Pauta 2.4 Navegable</a:t>
            </a:r>
            <a:endParaRPr b="1" sz="1600">
              <a:solidFill>
                <a:schemeClr val="dk2"/>
              </a:solidFill>
              <a:latin typeface="Lato"/>
              <a:ea typeface="Lato"/>
              <a:cs typeface="Lato"/>
              <a:sym typeface="Lato"/>
            </a:endParaRPr>
          </a:p>
          <a:p>
            <a:pPr indent="0" lvl="0" marL="0" rtl="0" algn="just">
              <a:spcBef>
                <a:spcPts val="1600"/>
              </a:spcBef>
              <a:spcAft>
                <a:spcPts val="1600"/>
              </a:spcAft>
              <a:buNone/>
            </a:pPr>
            <a:r>
              <a:t/>
            </a:r>
            <a:endParaRPr b="1" sz="1600">
              <a:solidFill>
                <a:schemeClr val="dk2"/>
              </a:solidFill>
              <a:latin typeface="Lato"/>
              <a:ea typeface="Lato"/>
              <a:cs typeface="Lato"/>
              <a:sym typeface="Lato"/>
            </a:endParaRPr>
          </a:p>
        </p:txBody>
      </p:sp>
      <p:sp>
        <p:nvSpPr>
          <p:cNvPr id="108" name="Google Shape;108;p17"/>
          <p:cNvSpPr txBox="1"/>
          <p:nvPr/>
        </p:nvSpPr>
        <p:spPr>
          <a:xfrm>
            <a:off x="136375" y="4065450"/>
            <a:ext cx="6481200" cy="75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Detalles de los principios:</a:t>
            </a:r>
            <a:endParaRPr/>
          </a:p>
          <a:p>
            <a:pPr indent="0" lvl="0" marL="0" rtl="0" algn="l">
              <a:spcBef>
                <a:spcPts val="0"/>
              </a:spcBef>
              <a:spcAft>
                <a:spcPts val="0"/>
              </a:spcAft>
              <a:buNone/>
            </a:pPr>
            <a:r>
              <a:rPr lang="es" u="sng">
                <a:solidFill>
                  <a:schemeClr val="hlink"/>
                </a:solidFill>
                <a:hlinkClick r:id="rId3"/>
              </a:rPr>
              <a:t>http://accesibilidadweb.dlsi.ua.es/?menu=principios-2.1</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0" y="-10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a:t>
            </a:r>
            <a:r>
              <a:rPr lang="es" sz="2400"/>
              <a:t>Qué</a:t>
            </a:r>
            <a:r>
              <a:rPr b="1" lang="es" sz="2400"/>
              <a:t> evalúa la accesibilidad?</a:t>
            </a:r>
            <a:endParaRPr b="1" sz="2400"/>
          </a:p>
        </p:txBody>
      </p:sp>
      <p:sp>
        <p:nvSpPr>
          <p:cNvPr id="114" name="Google Shape;114;p18"/>
          <p:cNvSpPr txBox="1"/>
          <p:nvPr>
            <p:ph idx="1" type="body"/>
          </p:nvPr>
        </p:nvSpPr>
        <p:spPr>
          <a:xfrm>
            <a:off x="89250" y="546575"/>
            <a:ext cx="8797200" cy="43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400"/>
              <a:t> WCAG </a:t>
            </a:r>
            <a:endParaRPr b="1" sz="2400"/>
          </a:p>
          <a:p>
            <a:pPr indent="0" lvl="0" marL="0" rtl="0" algn="l">
              <a:spcBef>
                <a:spcPts val="1600"/>
              </a:spcBef>
              <a:spcAft>
                <a:spcPts val="0"/>
              </a:spcAft>
              <a:buClr>
                <a:schemeClr val="dk2"/>
              </a:buClr>
              <a:buSzPts val="1100"/>
              <a:buFont typeface="Arial"/>
              <a:buNone/>
            </a:pPr>
            <a:r>
              <a:rPr b="1" lang="es" sz="2400" u="sng"/>
              <a:t>Principios: </a:t>
            </a:r>
            <a:r>
              <a:rPr lang="es" sz="2400" u="sng"/>
              <a:t>Perceptible, Operable, Comprensible, Robusto</a:t>
            </a:r>
            <a:endParaRPr b="1" sz="2400"/>
          </a:p>
          <a:p>
            <a:pPr indent="0" lvl="0" marL="0" rtl="0" algn="l">
              <a:spcBef>
                <a:spcPts val="1600"/>
              </a:spcBef>
              <a:spcAft>
                <a:spcPts val="0"/>
              </a:spcAft>
              <a:buNone/>
            </a:pPr>
            <a:r>
              <a:rPr b="1" lang="es" sz="2400" u="sng"/>
              <a:t>3. </a:t>
            </a:r>
            <a:r>
              <a:rPr b="1" lang="es" sz="2400" u="sng"/>
              <a:t>Principio Comprensible:</a:t>
            </a:r>
            <a:endParaRPr b="1" sz="2400" u="sng"/>
          </a:p>
          <a:p>
            <a:pPr indent="0" lvl="0" marL="0" rtl="0" algn="l">
              <a:lnSpc>
                <a:spcPct val="100000"/>
              </a:lnSpc>
              <a:spcBef>
                <a:spcPts val="1600"/>
              </a:spcBef>
              <a:spcAft>
                <a:spcPts val="0"/>
              </a:spcAft>
              <a:buClr>
                <a:schemeClr val="dk2"/>
              </a:buClr>
              <a:buSzPts val="1100"/>
              <a:buFont typeface="Arial"/>
              <a:buNone/>
            </a:pPr>
            <a:r>
              <a:rPr b="1" lang="es" sz="1600"/>
              <a:t>Pauta 3.1 Legible.</a:t>
            </a:r>
            <a:endParaRPr b="1" sz="1600"/>
          </a:p>
          <a:p>
            <a:pPr indent="0" lvl="0" marL="0" rtl="0" algn="l">
              <a:lnSpc>
                <a:spcPct val="100000"/>
              </a:lnSpc>
              <a:spcBef>
                <a:spcPts val="1600"/>
              </a:spcBef>
              <a:spcAft>
                <a:spcPts val="0"/>
              </a:spcAft>
              <a:buClr>
                <a:schemeClr val="dk2"/>
              </a:buClr>
              <a:buSzPts val="1100"/>
              <a:buFont typeface="Arial"/>
              <a:buNone/>
            </a:pPr>
            <a:r>
              <a:rPr b="1" lang="es" sz="1600"/>
              <a:t>Pauta 3.2 Predecible.</a:t>
            </a:r>
            <a:endParaRPr b="1" sz="1600"/>
          </a:p>
          <a:p>
            <a:pPr indent="0" lvl="0" marL="0" rtl="0" algn="l">
              <a:lnSpc>
                <a:spcPct val="100000"/>
              </a:lnSpc>
              <a:spcBef>
                <a:spcPts val="1600"/>
              </a:spcBef>
              <a:spcAft>
                <a:spcPts val="0"/>
              </a:spcAft>
              <a:buClr>
                <a:schemeClr val="dk2"/>
              </a:buClr>
              <a:buSzPts val="1100"/>
              <a:buFont typeface="Arial"/>
              <a:buNone/>
            </a:pPr>
            <a:r>
              <a:rPr b="1" lang="es" sz="1600"/>
              <a:t>Pauta 3.3 Entrada de datos asistida.</a:t>
            </a:r>
            <a:endParaRPr b="1" sz="1600"/>
          </a:p>
          <a:p>
            <a:pPr indent="0" lvl="0" marL="5029200" rtl="0" algn="l">
              <a:spcBef>
                <a:spcPts val="1600"/>
              </a:spcBef>
              <a:spcAft>
                <a:spcPts val="0"/>
              </a:spcAft>
              <a:buClr>
                <a:schemeClr val="dk2"/>
              </a:buClr>
              <a:buSzPts val="1100"/>
              <a:buFont typeface="Arial"/>
              <a:buNone/>
            </a:pPr>
            <a:r>
              <a:rPr b="1" lang="es" sz="2400" u="sng"/>
              <a:t>4. Principio Robusto:</a:t>
            </a:r>
            <a:endParaRPr b="1" sz="2400" u="sng"/>
          </a:p>
          <a:p>
            <a:pPr indent="0" lvl="0" marL="5029200" rtl="0" algn="l">
              <a:spcBef>
                <a:spcPts val="1600"/>
              </a:spcBef>
              <a:spcAft>
                <a:spcPts val="0"/>
              </a:spcAft>
              <a:buClr>
                <a:schemeClr val="dk2"/>
              </a:buClr>
              <a:buSzPts val="1100"/>
              <a:buFont typeface="Arial"/>
              <a:buNone/>
            </a:pPr>
            <a:r>
              <a:rPr b="1" lang="es" sz="1600"/>
              <a:t>Pauta 4.1 Compatible.</a:t>
            </a:r>
            <a:endParaRPr b="1" sz="1600"/>
          </a:p>
          <a:p>
            <a:pPr indent="0" lvl="0" marL="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78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Sitio ejemplo: www.unlu.edu.ar</a:t>
            </a:r>
            <a:endParaRPr/>
          </a:p>
        </p:txBody>
      </p:sp>
      <p:sp>
        <p:nvSpPr>
          <p:cNvPr id="120" name="Google Shape;120;p19"/>
          <p:cNvSpPr txBox="1"/>
          <p:nvPr>
            <p:ph idx="1" type="body"/>
          </p:nvPr>
        </p:nvSpPr>
        <p:spPr>
          <a:xfrm>
            <a:off x="311700" y="501200"/>
            <a:ext cx="8745000" cy="44136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Página con </a:t>
            </a:r>
            <a:r>
              <a:rPr lang="es" u="sng"/>
              <a:t>642</a:t>
            </a:r>
            <a:r>
              <a:rPr lang="es"/>
              <a:t> líneas de código</a:t>
            </a:r>
            <a:endParaRPr/>
          </a:p>
          <a:p>
            <a:pPr indent="0" lvl="0" marL="0" rtl="0" algn="l">
              <a:lnSpc>
                <a:spcPct val="100000"/>
              </a:lnSpc>
              <a:spcBef>
                <a:spcPts val="1600"/>
              </a:spcBef>
              <a:spcAft>
                <a:spcPts val="0"/>
              </a:spcAft>
              <a:buNone/>
            </a:pPr>
            <a:r>
              <a:rPr lang="es"/>
              <a:t>La página depurada contiene aproximadamente </a:t>
            </a:r>
            <a:r>
              <a:rPr lang="es" u="sng"/>
              <a:t>400</a:t>
            </a:r>
            <a:r>
              <a:rPr lang="es"/>
              <a:t> líneas de código</a:t>
            </a:r>
            <a:endParaRPr/>
          </a:p>
          <a:p>
            <a:pPr indent="0" lvl="0" marL="0" rtl="0" algn="l">
              <a:lnSpc>
                <a:spcPct val="100000"/>
              </a:lnSpc>
              <a:spcBef>
                <a:spcPts val="1600"/>
              </a:spcBef>
              <a:spcAft>
                <a:spcPts val="0"/>
              </a:spcAft>
              <a:buNone/>
            </a:pPr>
            <a:r>
              <a:rPr lang="es"/>
              <a:t>Evaluando los 4 principios: perceptible, operable, comprensible y robusto se procesan:</a:t>
            </a:r>
            <a:endParaRPr/>
          </a:p>
          <a:p>
            <a:pPr indent="0" lvl="0" marL="0" rtl="0" algn="l">
              <a:lnSpc>
                <a:spcPct val="100000"/>
              </a:lnSpc>
              <a:spcBef>
                <a:spcPts val="1600"/>
              </a:spcBef>
              <a:spcAft>
                <a:spcPts val="0"/>
              </a:spcAft>
              <a:buNone/>
            </a:pPr>
            <a:r>
              <a:rPr b="1" lang="es" u="sng">
                <a:solidFill>
                  <a:srgbClr val="CC4125"/>
                </a:solidFill>
              </a:rPr>
              <a:t>En Nivel A:</a:t>
            </a:r>
            <a:endParaRPr b="1" u="sng">
              <a:solidFill>
                <a:srgbClr val="CC4125"/>
              </a:solidFill>
            </a:endParaRPr>
          </a:p>
          <a:p>
            <a:pPr indent="0" lvl="0" marL="0" rtl="0" algn="l">
              <a:lnSpc>
                <a:spcPct val="100000"/>
              </a:lnSpc>
              <a:spcBef>
                <a:spcPts val="1600"/>
              </a:spcBef>
              <a:spcAft>
                <a:spcPts val="0"/>
              </a:spcAft>
              <a:buNone/>
            </a:pPr>
            <a:r>
              <a:rPr b="1" lang="es">
                <a:solidFill>
                  <a:srgbClr val="CC4125"/>
                </a:solidFill>
              </a:rPr>
              <a:t>4 Principios</a:t>
            </a:r>
            <a:endParaRPr b="1">
              <a:solidFill>
                <a:srgbClr val="CC4125"/>
              </a:solidFill>
            </a:endParaRPr>
          </a:p>
          <a:p>
            <a:pPr indent="0" lvl="0" marL="0" rtl="0" algn="l">
              <a:lnSpc>
                <a:spcPct val="100000"/>
              </a:lnSpc>
              <a:spcBef>
                <a:spcPts val="1600"/>
              </a:spcBef>
              <a:spcAft>
                <a:spcPts val="0"/>
              </a:spcAft>
              <a:buNone/>
            </a:pPr>
            <a:r>
              <a:rPr b="1" lang="es">
                <a:solidFill>
                  <a:srgbClr val="CC4125"/>
                </a:solidFill>
              </a:rPr>
              <a:t>12 Pautas </a:t>
            </a:r>
            <a:endParaRPr b="1">
              <a:solidFill>
                <a:srgbClr val="CC4125"/>
              </a:solidFill>
            </a:endParaRPr>
          </a:p>
          <a:p>
            <a:pPr indent="0" lvl="0" marL="0" rtl="0" algn="l">
              <a:lnSpc>
                <a:spcPct val="100000"/>
              </a:lnSpc>
              <a:spcBef>
                <a:spcPts val="1600"/>
              </a:spcBef>
              <a:spcAft>
                <a:spcPts val="0"/>
              </a:spcAft>
              <a:buNone/>
            </a:pPr>
            <a:r>
              <a:rPr b="1" lang="es">
                <a:solidFill>
                  <a:srgbClr val="CC4125"/>
                </a:solidFill>
              </a:rPr>
              <a:t>25 Criterios</a:t>
            </a:r>
            <a:endParaRPr b="1">
              <a:solidFill>
                <a:srgbClr val="CC4125"/>
              </a:solidFill>
            </a:endParaRPr>
          </a:p>
          <a:p>
            <a:pPr indent="0" lvl="0" marL="0" rtl="0" algn="l">
              <a:lnSpc>
                <a:spcPct val="100000"/>
              </a:lnSpc>
              <a:spcBef>
                <a:spcPts val="1600"/>
              </a:spcBef>
              <a:spcAft>
                <a:spcPts val="0"/>
              </a:spcAft>
              <a:buNone/>
            </a:pPr>
            <a:r>
              <a:rPr b="1" lang="es">
                <a:solidFill>
                  <a:srgbClr val="CC4125"/>
                </a:solidFill>
              </a:rPr>
              <a:t>155 Técnicas</a:t>
            </a:r>
            <a:endParaRPr b="1">
              <a:solidFill>
                <a:srgbClr val="CC4125"/>
              </a:solidFill>
            </a:endParaRPr>
          </a:p>
          <a:p>
            <a:pPr indent="0" lvl="0" marL="0" rtl="0" algn="l">
              <a:lnSpc>
                <a:spcPct val="100000"/>
              </a:lnSpc>
              <a:spcBef>
                <a:spcPts val="1600"/>
              </a:spcBef>
              <a:spcAft>
                <a:spcPts val="1600"/>
              </a:spcAft>
              <a:buNone/>
            </a:pPr>
            <a:r>
              <a:t/>
            </a:r>
            <a:endParaRPr b="1">
              <a:solidFill>
                <a:srgbClr val="CC4125"/>
              </a:solidFill>
            </a:endParaRPr>
          </a:p>
        </p:txBody>
      </p:sp>
      <p:sp>
        <p:nvSpPr>
          <p:cNvPr id="121" name="Google Shape;121;p19"/>
          <p:cNvSpPr txBox="1"/>
          <p:nvPr/>
        </p:nvSpPr>
        <p:spPr>
          <a:xfrm>
            <a:off x="3036300" y="1365100"/>
            <a:ext cx="60204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1600"/>
              </a:spcBef>
              <a:spcAft>
                <a:spcPts val="0"/>
              </a:spcAft>
              <a:buNone/>
            </a:pPr>
            <a:r>
              <a:rPr b="1" lang="es" sz="3000" u="sng">
                <a:solidFill>
                  <a:schemeClr val="dk2"/>
                </a:solidFill>
                <a:latin typeface="Lato"/>
                <a:ea typeface="Lato"/>
                <a:cs typeface="Lato"/>
                <a:sym typeface="Lato"/>
              </a:rPr>
              <a:t>Es indispensable el uso de:</a:t>
            </a:r>
            <a:endParaRPr b="1" sz="3000" u="sng">
              <a:solidFill>
                <a:schemeClr val="dk2"/>
              </a:solidFill>
              <a:latin typeface="Lato"/>
              <a:ea typeface="Lato"/>
              <a:cs typeface="Lato"/>
              <a:sym typeface="Lato"/>
            </a:endParaRPr>
          </a:p>
          <a:p>
            <a:pPr indent="-419100" lvl="0" marL="457200" rtl="0" algn="l">
              <a:spcBef>
                <a:spcPts val="1600"/>
              </a:spcBef>
              <a:spcAft>
                <a:spcPts val="0"/>
              </a:spcAft>
              <a:buClr>
                <a:schemeClr val="dk2"/>
              </a:buClr>
              <a:buSzPts val="3000"/>
              <a:buFont typeface="Lato"/>
              <a:buChar char="-"/>
            </a:pPr>
            <a:r>
              <a:rPr b="1" lang="es" sz="3000">
                <a:solidFill>
                  <a:schemeClr val="dk2"/>
                </a:solidFill>
                <a:latin typeface="Lato"/>
                <a:ea typeface="Lato"/>
                <a:cs typeface="Lato"/>
                <a:sym typeface="Lato"/>
              </a:rPr>
              <a:t>Una metodología de evaluación </a:t>
            </a:r>
            <a:endParaRPr b="1" sz="3000">
              <a:solidFill>
                <a:schemeClr val="dk2"/>
              </a:solidFill>
              <a:latin typeface="Lato"/>
              <a:ea typeface="Lato"/>
              <a:cs typeface="Lato"/>
              <a:sym typeface="Lato"/>
            </a:endParaRPr>
          </a:p>
          <a:p>
            <a:pPr indent="-419100" lvl="0" marL="457200" rtl="0" algn="l">
              <a:spcBef>
                <a:spcPts val="0"/>
              </a:spcBef>
              <a:spcAft>
                <a:spcPts val="0"/>
              </a:spcAft>
              <a:buClr>
                <a:schemeClr val="dk2"/>
              </a:buClr>
              <a:buSzPts val="3000"/>
              <a:buFont typeface="Lato"/>
              <a:buChar char="-"/>
            </a:pPr>
            <a:r>
              <a:rPr b="1" lang="es" sz="3000">
                <a:solidFill>
                  <a:schemeClr val="dk2"/>
                </a:solidFill>
                <a:latin typeface="Lato"/>
                <a:ea typeface="Lato"/>
                <a:cs typeface="Lato"/>
                <a:sym typeface="Lato"/>
              </a:rPr>
              <a:t>Herramientas automáticas de accesibilidad</a:t>
            </a:r>
            <a:endParaRPr b="1" sz="3000">
              <a:solidFill>
                <a:schemeClr val="dk2"/>
              </a:solidFill>
              <a:latin typeface="Lato"/>
              <a:ea typeface="Lato"/>
              <a:cs typeface="Lato"/>
              <a:sym typeface="Lato"/>
            </a:endParaRPr>
          </a:p>
        </p:txBody>
      </p:sp>
      <p:pic>
        <p:nvPicPr>
          <p:cNvPr id="122" name="Google Shape;122;p19"/>
          <p:cNvPicPr preferRelativeResize="0"/>
          <p:nvPr/>
        </p:nvPicPr>
        <p:blipFill rotWithShape="1">
          <a:blip r:embed="rId3">
            <a:alphaModFix/>
          </a:blip>
          <a:srcRect b="0" l="0" r="0" t="14126"/>
          <a:stretch/>
        </p:blipFill>
        <p:spPr>
          <a:xfrm>
            <a:off x="3036300" y="4064100"/>
            <a:ext cx="5638800" cy="85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78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Sitio ejemplo: www.unlu.edu.ar</a:t>
            </a:r>
            <a:endParaRPr/>
          </a:p>
        </p:txBody>
      </p:sp>
      <p:sp>
        <p:nvSpPr>
          <p:cNvPr id="128" name="Google Shape;128;p20"/>
          <p:cNvSpPr txBox="1"/>
          <p:nvPr>
            <p:ph idx="1" type="body"/>
          </p:nvPr>
        </p:nvSpPr>
        <p:spPr>
          <a:xfrm>
            <a:off x="311700" y="501200"/>
            <a:ext cx="8745000" cy="44136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Página con </a:t>
            </a:r>
            <a:r>
              <a:rPr lang="es" u="sng"/>
              <a:t>642</a:t>
            </a:r>
            <a:r>
              <a:rPr lang="es"/>
              <a:t> líneas de código</a:t>
            </a:r>
            <a:endParaRPr/>
          </a:p>
          <a:p>
            <a:pPr indent="0" lvl="0" marL="0" rtl="0" algn="l">
              <a:lnSpc>
                <a:spcPct val="100000"/>
              </a:lnSpc>
              <a:spcBef>
                <a:spcPts val="1600"/>
              </a:spcBef>
              <a:spcAft>
                <a:spcPts val="0"/>
              </a:spcAft>
              <a:buNone/>
            </a:pPr>
            <a:r>
              <a:rPr lang="es"/>
              <a:t>La página depurada contiene aproximadamente </a:t>
            </a:r>
            <a:r>
              <a:rPr lang="es" u="sng"/>
              <a:t>400</a:t>
            </a:r>
            <a:r>
              <a:rPr lang="es"/>
              <a:t> líneas de código</a:t>
            </a:r>
            <a:endParaRPr/>
          </a:p>
          <a:p>
            <a:pPr indent="0" lvl="0" marL="0" rtl="0" algn="l">
              <a:lnSpc>
                <a:spcPct val="100000"/>
              </a:lnSpc>
              <a:spcBef>
                <a:spcPts val="1600"/>
              </a:spcBef>
              <a:spcAft>
                <a:spcPts val="0"/>
              </a:spcAft>
              <a:buNone/>
            </a:pPr>
            <a:r>
              <a:rPr lang="es"/>
              <a:t>Evaluando los 4 principios: perceptible, operable, comprensible y robusto se procesan:</a:t>
            </a:r>
            <a:endParaRPr/>
          </a:p>
          <a:p>
            <a:pPr indent="0" lvl="0" marL="0" rtl="0" algn="l">
              <a:lnSpc>
                <a:spcPct val="100000"/>
              </a:lnSpc>
              <a:spcBef>
                <a:spcPts val="1600"/>
              </a:spcBef>
              <a:spcAft>
                <a:spcPts val="0"/>
              </a:spcAft>
              <a:buNone/>
            </a:pPr>
            <a:r>
              <a:rPr b="1" lang="es" u="sng">
                <a:solidFill>
                  <a:srgbClr val="0000FF"/>
                </a:solidFill>
              </a:rPr>
              <a:t>En Nivel AAA:</a:t>
            </a:r>
            <a:endParaRPr b="1" u="sng">
              <a:solidFill>
                <a:srgbClr val="0000FF"/>
              </a:solidFill>
            </a:endParaRPr>
          </a:p>
          <a:p>
            <a:pPr indent="0" lvl="0" marL="0" rtl="0" algn="l">
              <a:lnSpc>
                <a:spcPct val="100000"/>
              </a:lnSpc>
              <a:spcBef>
                <a:spcPts val="1600"/>
              </a:spcBef>
              <a:spcAft>
                <a:spcPts val="0"/>
              </a:spcAft>
              <a:buNone/>
            </a:pPr>
            <a:r>
              <a:rPr b="1" lang="es">
                <a:solidFill>
                  <a:srgbClr val="0000FF"/>
                </a:solidFill>
              </a:rPr>
              <a:t>4 Principios</a:t>
            </a:r>
            <a:endParaRPr b="1">
              <a:solidFill>
                <a:srgbClr val="0000FF"/>
              </a:solidFill>
            </a:endParaRPr>
          </a:p>
          <a:p>
            <a:pPr indent="0" lvl="0" marL="0" rtl="0" algn="l">
              <a:lnSpc>
                <a:spcPct val="100000"/>
              </a:lnSpc>
              <a:spcBef>
                <a:spcPts val="1600"/>
              </a:spcBef>
              <a:spcAft>
                <a:spcPts val="0"/>
              </a:spcAft>
              <a:buNone/>
            </a:pPr>
            <a:r>
              <a:rPr b="1" lang="es">
                <a:solidFill>
                  <a:srgbClr val="0000FF"/>
                </a:solidFill>
              </a:rPr>
              <a:t>12 Pautas </a:t>
            </a:r>
            <a:endParaRPr b="1">
              <a:solidFill>
                <a:srgbClr val="0000FF"/>
              </a:solidFill>
            </a:endParaRPr>
          </a:p>
          <a:p>
            <a:pPr indent="0" lvl="0" marL="0" rtl="0" algn="l">
              <a:lnSpc>
                <a:spcPct val="100000"/>
              </a:lnSpc>
              <a:spcBef>
                <a:spcPts val="1600"/>
              </a:spcBef>
              <a:spcAft>
                <a:spcPts val="0"/>
              </a:spcAft>
              <a:buNone/>
            </a:pPr>
            <a:r>
              <a:rPr b="1" lang="es">
                <a:solidFill>
                  <a:srgbClr val="0000FF"/>
                </a:solidFill>
              </a:rPr>
              <a:t>61 Criterios</a:t>
            </a:r>
            <a:endParaRPr b="1">
              <a:solidFill>
                <a:srgbClr val="0000FF"/>
              </a:solidFill>
            </a:endParaRPr>
          </a:p>
          <a:p>
            <a:pPr indent="0" lvl="0" marL="0" rtl="0" algn="l">
              <a:lnSpc>
                <a:spcPct val="100000"/>
              </a:lnSpc>
              <a:spcBef>
                <a:spcPts val="1600"/>
              </a:spcBef>
              <a:spcAft>
                <a:spcPts val="1600"/>
              </a:spcAft>
              <a:buNone/>
            </a:pPr>
            <a:r>
              <a:rPr b="1" lang="es">
                <a:solidFill>
                  <a:srgbClr val="0000FF"/>
                </a:solidFill>
              </a:rPr>
              <a:t>571 Técnicas</a:t>
            </a:r>
            <a:endParaRPr b="1">
              <a:solidFill>
                <a:srgbClr val="0000FF"/>
              </a:solidFill>
            </a:endParaRPr>
          </a:p>
        </p:txBody>
      </p:sp>
      <p:sp>
        <p:nvSpPr>
          <p:cNvPr id="129" name="Google Shape;129;p20"/>
          <p:cNvSpPr txBox="1"/>
          <p:nvPr/>
        </p:nvSpPr>
        <p:spPr>
          <a:xfrm>
            <a:off x="4576075" y="1832300"/>
            <a:ext cx="4633200" cy="292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solidFill>
                <a:schemeClr val="dk2"/>
              </a:solidFill>
              <a:latin typeface="Lato"/>
              <a:ea typeface="Lato"/>
              <a:cs typeface="Lato"/>
              <a:sym typeface="Lato"/>
            </a:endParaRPr>
          </a:p>
          <a:p>
            <a:pPr indent="0" lvl="0" marL="0" rtl="0" algn="l">
              <a:spcBef>
                <a:spcPts val="1600"/>
              </a:spcBef>
              <a:spcAft>
                <a:spcPts val="0"/>
              </a:spcAft>
              <a:buNone/>
            </a:pPr>
            <a:r>
              <a:rPr b="1" lang="es" sz="2200" u="sng">
                <a:solidFill>
                  <a:schemeClr val="dk2"/>
                </a:solidFill>
                <a:latin typeface="Lato"/>
                <a:ea typeface="Lato"/>
                <a:cs typeface="Lato"/>
                <a:sym typeface="Lato"/>
              </a:rPr>
              <a:t>Es indispensable el uso de:</a:t>
            </a:r>
            <a:endParaRPr b="1" sz="2200" u="sng">
              <a:solidFill>
                <a:schemeClr val="dk2"/>
              </a:solidFill>
              <a:latin typeface="Lato"/>
              <a:ea typeface="Lato"/>
              <a:cs typeface="Lato"/>
              <a:sym typeface="Lato"/>
            </a:endParaRPr>
          </a:p>
          <a:p>
            <a:pPr indent="-368300" lvl="0" marL="457200" rtl="0" algn="l">
              <a:spcBef>
                <a:spcPts val="1600"/>
              </a:spcBef>
              <a:spcAft>
                <a:spcPts val="0"/>
              </a:spcAft>
              <a:buClr>
                <a:schemeClr val="dk2"/>
              </a:buClr>
              <a:buSzPts val="2200"/>
              <a:buFont typeface="Lato"/>
              <a:buChar char="-"/>
            </a:pPr>
            <a:r>
              <a:rPr b="1" lang="es" sz="2200">
                <a:solidFill>
                  <a:schemeClr val="dk2"/>
                </a:solidFill>
                <a:latin typeface="Lato"/>
                <a:ea typeface="Lato"/>
                <a:cs typeface="Lato"/>
                <a:sym typeface="Lato"/>
              </a:rPr>
              <a:t>Una metodología de evaluación </a:t>
            </a:r>
            <a:endParaRPr b="1" sz="2200">
              <a:solidFill>
                <a:schemeClr val="dk2"/>
              </a:solidFill>
              <a:latin typeface="Lato"/>
              <a:ea typeface="Lato"/>
              <a:cs typeface="Lato"/>
              <a:sym typeface="Lato"/>
            </a:endParaRPr>
          </a:p>
          <a:p>
            <a:pPr indent="-368300" lvl="0" marL="457200" rtl="0" algn="l">
              <a:spcBef>
                <a:spcPts val="0"/>
              </a:spcBef>
              <a:spcAft>
                <a:spcPts val="0"/>
              </a:spcAft>
              <a:buClr>
                <a:schemeClr val="dk2"/>
              </a:buClr>
              <a:buSzPts val="2200"/>
              <a:buFont typeface="Lato"/>
              <a:buChar char="-"/>
            </a:pPr>
            <a:r>
              <a:rPr b="1" lang="es" sz="2200">
                <a:solidFill>
                  <a:schemeClr val="dk2"/>
                </a:solidFill>
                <a:latin typeface="Lato"/>
                <a:ea typeface="Lato"/>
                <a:cs typeface="Lato"/>
                <a:sym typeface="Lato"/>
              </a:rPr>
              <a:t>Herramientas automáticas de accesibilidad</a:t>
            </a:r>
            <a:endParaRPr b="1" sz="2200">
              <a:solidFill>
                <a:schemeClr val="dk2"/>
              </a:solidFill>
              <a:latin typeface="Lato"/>
              <a:ea typeface="Lato"/>
              <a:cs typeface="Lato"/>
              <a:sym typeface="Lato"/>
            </a:endParaRPr>
          </a:p>
        </p:txBody>
      </p:sp>
      <p:pic>
        <p:nvPicPr>
          <p:cNvPr id="130" name="Google Shape;130;p20"/>
          <p:cNvPicPr preferRelativeResize="0"/>
          <p:nvPr/>
        </p:nvPicPr>
        <p:blipFill>
          <a:blip r:embed="rId3">
            <a:alphaModFix/>
          </a:blip>
          <a:stretch>
            <a:fillRect/>
          </a:stretch>
        </p:blipFill>
        <p:spPr>
          <a:xfrm>
            <a:off x="2140947" y="1914253"/>
            <a:ext cx="2431059" cy="275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0" y="-10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¿Cómo evaluar accesibilidad?</a:t>
            </a:r>
            <a:endParaRPr b="1" sz="2400"/>
          </a:p>
        </p:txBody>
      </p:sp>
      <p:sp>
        <p:nvSpPr>
          <p:cNvPr id="136" name="Google Shape;136;p21"/>
          <p:cNvSpPr txBox="1"/>
          <p:nvPr>
            <p:ph idx="1" type="body"/>
          </p:nvPr>
        </p:nvSpPr>
        <p:spPr>
          <a:xfrm>
            <a:off x="89250" y="546575"/>
            <a:ext cx="8797200" cy="43089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Clr>
                <a:schemeClr val="dk2"/>
              </a:buClr>
              <a:buSzPts val="1100"/>
              <a:buFont typeface="Arial"/>
              <a:buNone/>
            </a:pPr>
            <a:r>
              <a:rPr b="1" lang="es" sz="2000">
                <a:latin typeface="Arial"/>
                <a:ea typeface="Arial"/>
                <a:cs typeface="Arial"/>
                <a:sym typeface="Arial"/>
              </a:rPr>
              <a:t>Metodología de evaluación: WCAG-EM</a:t>
            </a:r>
            <a:endParaRPr b="1" sz="2000">
              <a:latin typeface="Arial"/>
              <a:ea typeface="Arial"/>
              <a:cs typeface="Arial"/>
              <a:sym typeface="Arial"/>
            </a:endParaRPr>
          </a:p>
          <a:p>
            <a:pPr indent="0" lvl="0" marL="0" rtl="0" algn="just">
              <a:spcBef>
                <a:spcPts val="500"/>
              </a:spcBef>
              <a:spcAft>
                <a:spcPts val="0"/>
              </a:spcAft>
              <a:buNone/>
            </a:pPr>
            <a:r>
              <a:rPr b="1" lang="es" sz="2000">
                <a:latin typeface="Arial"/>
                <a:ea typeface="Arial"/>
                <a:cs typeface="Arial"/>
                <a:sym typeface="Arial"/>
              </a:rPr>
              <a:t>“Website Accessibility Conformance Evaluation Methodology”</a:t>
            </a:r>
            <a:endParaRPr b="1" sz="2000">
              <a:latin typeface="Arial"/>
              <a:ea typeface="Arial"/>
              <a:cs typeface="Arial"/>
              <a:sym typeface="Arial"/>
            </a:endParaRPr>
          </a:p>
          <a:p>
            <a:pPr indent="0" lvl="0" marL="0" rtl="0" algn="just">
              <a:spcBef>
                <a:spcPts val="500"/>
              </a:spcBef>
              <a:spcAft>
                <a:spcPts val="0"/>
              </a:spcAft>
              <a:buNone/>
            </a:pPr>
            <a:r>
              <a:rPr lang="es" sz="2000">
                <a:latin typeface="Arial"/>
                <a:ea typeface="Arial"/>
                <a:cs typeface="Arial"/>
                <a:sym typeface="Arial"/>
              </a:rPr>
              <a:t>Link: </a:t>
            </a:r>
            <a:r>
              <a:rPr lang="es" sz="2000" u="sng">
                <a:solidFill>
                  <a:schemeClr val="hlink"/>
                </a:solidFill>
                <a:latin typeface="Arial"/>
                <a:ea typeface="Arial"/>
                <a:cs typeface="Arial"/>
                <a:sym typeface="Arial"/>
                <a:hlinkClick r:id="rId3"/>
              </a:rPr>
              <a:t>https://www.w3.org/WAI/test-evaluate/conformance/wcag-em/</a:t>
            </a:r>
            <a:endParaRPr sz="2000">
              <a:latin typeface="Arial"/>
              <a:ea typeface="Arial"/>
              <a:cs typeface="Arial"/>
              <a:sym typeface="Arial"/>
            </a:endParaRPr>
          </a:p>
          <a:p>
            <a:pPr indent="0" lvl="0" marL="0" rtl="0" algn="just">
              <a:spcBef>
                <a:spcPts val="500"/>
              </a:spcBef>
              <a:spcAft>
                <a:spcPts val="0"/>
              </a:spcAft>
              <a:buNone/>
            </a:pPr>
            <a:r>
              <a:t/>
            </a:r>
            <a:endParaRPr sz="2000">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b="1" lang="es" sz="2000">
                <a:latin typeface="Arial"/>
                <a:ea typeface="Arial"/>
                <a:cs typeface="Arial"/>
                <a:sym typeface="Arial"/>
              </a:rPr>
              <a:t>Define pasos del procedimiento para realizar la evaluación:</a:t>
            </a:r>
            <a:endParaRPr b="1" sz="2000">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lang="es" sz="2000">
                <a:solidFill>
                  <a:srgbClr val="85200C"/>
                </a:solidFill>
                <a:latin typeface="Arial"/>
                <a:ea typeface="Arial"/>
                <a:cs typeface="Arial"/>
                <a:sym typeface="Arial"/>
              </a:rPr>
              <a:t> 1.  Definir el alcance de la evaluación.</a:t>
            </a:r>
            <a:endParaRPr sz="2000">
              <a:solidFill>
                <a:srgbClr val="85200C"/>
              </a:solidFill>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lang="es" sz="2000">
                <a:solidFill>
                  <a:srgbClr val="85200C"/>
                </a:solidFill>
                <a:latin typeface="Arial"/>
                <a:ea typeface="Arial"/>
                <a:cs typeface="Arial"/>
                <a:sym typeface="Arial"/>
              </a:rPr>
              <a:t> 2.  Explorar el sitio web.</a:t>
            </a:r>
            <a:endParaRPr sz="2000">
              <a:solidFill>
                <a:srgbClr val="85200C"/>
              </a:solidFill>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lang="es" sz="2000">
                <a:solidFill>
                  <a:srgbClr val="85200C"/>
                </a:solidFill>
                <a:latin typeface="Arial"/>
                <a:ea typeface="Arial"/>
                <a:cs typeface="Arial"/>
                <a:sym typeface="Arial"/>
              </a:rPr>
              <a:t> 3.  Seleccionar una muestra representativa.</a:t>
            </a:r>
            <a:endParaRPr sz="2000">
              <a:solidFill>
                <a:srgbClr val="85200C"/>
              </a:solidFill>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lang="es" sz="2000">
                <a:solidFill>
                  <a:srgbClr val="85200C"/>
                </a:solidFill>
                <a:latin typeface="Arial"/>
                <a:ea typeface="Arial"/>
                <a:cs typeface="Arial"/>
                <a:sym typeface="Arial"/>
              </a:rPr>
              <a:t> 4.  Auditar la muestra seleccionada.</a:t>
            </a:r>
            <a:endParaRPr sz="2000">
              <a:solidFill>
                <a:srgbClr val="85200C"/>
              </a:solidFill>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lang="es" sz="2000">
                <a:solidFill>
                  <a:srgbClr val="85200C"/>
                </a:solidFill>
                <a:latin typeface="Arial"/>
                <a:ea typeface="Arial"/>
                <a:cs typeface="Arial"/>
                <a:sym typeface="Arial"/>
              </a:rPr>
              <a:t> 5.  Registrar los resultados de la evaluación.</a:t>
            </a:r>
            <a:endParaRPr sz="2000">
              <a:solidFill>
                <a:srgbClr val="85200C"/>
              </a:solidFill>
              <a:latin typeface="Arial"/>
              <a:ea typeface="Arial"/>
              <a:cs typeface="Arial"/>
              <a:sym typeface="Arial"/>
            </a:endParaRPr>
          </a:p>
          <a:p>
            <a:pPr indent="0" lvl="0" marL="0" rtl="0" algn="l">
              <a:lnSpc>
                <a:spcPct val="100000"/>
              </a:lnSpc>
              <a:spcBef>
                <a:spcPts val="0"/>
              </a:spcBef>
              <a:spcAft>
                <a:spcPts val="0"/>
              </a:spcAft>
              <a:buNone/>
            </a:pPr>
            <a:r>
              <a:t/>
            </a:r>
            <a:endParaRPr b="1" sz="2400"/>
          </a:p>
          <a:p>
            <a:pPr indent="0" lvl="0" marL="0" rtl="0" algn="l">
              <a:lnSpc>
                <a:spcPct val="100000"/>
              </a:lnSpc>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