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947275"/>
  <p:embeddedFontLst>
    <p:embeddedFont>
      <p:font typeface="Palatino Linotype"/>
      <p:regular r:id="rId20"/>
      <p:bold r:id="rId21"/>
      <p:italic r:id="rId22"/>
      <p:boldItalic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mLdIKLH2XOlPAjNILaumYUJQW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tinoLinotype-regular.fntdata"/><Relationship Id="rId22" Type="http://schemas.openxmlformats.org/officeDocument/2006/relationships/font" Target="fonts/PalatinoLinotype-italic.fntdata"/><Relationship Id="rId21" Type="http://schemas.openxmlformats.org/officeDocument/2006/relationships/font" Target="fonts/PalatinoLinotype-bold.fntdata"/><Relationship Id="rId24" Type="http://schemas.openxmlformats.org/officeDocument/2006/relationships/font" Target="fonts/CenturyGothic-regular.fntdata"/><Relationship Id="rId23" Type="http://schemas.openxmlformats.org/officeDocument/2006/relationships/font" Target="fonts/PalatinoLinotyp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3"/>
            <a:ext cx="2971800" cy="49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3"/>
            <a:ext cx="2971800" cy="49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44500" y="1243013"/>
            <a:ext cx="596900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787125"/>
            <a:ext cx="5486400" cy="391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8185"/>
            <a:ext cx="2971800" cy="499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/>
          <p:nvPr>
            <p:ph idx="2" type="sldImg"/>
          </p:nvPr>
        </p:nvSpPr>
        <p:spPr>
          <a:xfrm>
            <a:off x="444500" y="1243013"/>
            <a:ext cx="596900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787125"/>
            <a:ext cx="5486400" cy="391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 txBox="1"/>
          <p:nvPr>
            <p:ph idx="12" type="sldNum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444500" y="1243013"/>
            <a:ext cx="596900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787125"/>
            <a:ext cx="5486400" cy="391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Existen </a:t>
            </a:r>
            <a:r>
              <a:rPr lang="es-AR"/>
              <a:t>herramientas</a:t>
            </a:r>
            <a:r>
              <a:rPr lang="es-AR"/>
              <a:t> que </a:t>
            </a:r>
            <a:r>
              <a:rPr lang="es-AR"/>
              <a:t>evalúan</a:t>
            </a:r>
            <a:r>
              <a:rPr lang="es-AR"/>
              <a:t> la AW (las </a:t>
            </a:r>
            <a:r>
              <a:rPr lang="es-AR"/>
              <a:t>más</a:t>
            </a:r>
            <a:r>
              <a:rPr lang="es-AR"/>
              <a:t> representativas son TAW y eXaminator), sin embargo no hay certeza de cómo se realiza la evaluación y la forma en que determinan el puntaje de accesibilidad.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 observa que los otros modelos carecen de algunas </a:t>
            </a:r>
            <a:r>
              <a:rPr lang="es-AR"/>
              <a:t>funcionalidades</a:t>
            </a:r>
            <a:r>
              <a:rPr lang="es-AR"/>
              <a:t> deseables por los desarrolladores y evaluadores, quienes son usuarios de nuestro artefacto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Presentar el prototipo!!!</a:t>
            </a:r>
            <a:endParaRPr/>
          </a:p>
        </p:txBody>
      </p:sp>
      <p:sp>
        <p:nvSpPr>
          <p:cNvPr id="250" name="Google Shape;250;p20:notes"/>
          <p:cNvSpPr txBox="1"/>
          <p:nvPr>
            <p:ph idx="12" type="sldNum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ee8b2ef49_0_1:notes"/>
          <p:cNvSpPr/>
          <p:nvPr>
            <p:ph idx="2" type="sldImg"/>
          </p:nvPr>
        </p:nvSpPr>
        <p:spPr>
          <a:xfrm>
            <a:off x="444500" y="1243013"/>
            <a:ext cx="5969100" cy="33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aee8b2ef49_0_1:notes"/>
          <p:cNvSpPr txBox="1"/>
          <p:nvPr>
            <p:ph idx="1" type="body"/>
          </p:nvPr>
        </p:nvSpPr>
        <p:spPr>
          <a:xfrm>
            <a:off x="685800" y="4787125"/>
            <a:ext cx="5486400" cy="3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aee8b2ef49_0_1:notes"/>
          <p:cNvSpPr txBox="1"/>
          <p:nvPr>
            <p:ph idx="12" type="sldNum"/>
          </p:nvPr>
        </p:nvSpPr>
        <p:spPr>
          <a:xfrm>
            <a:off x="3884613" y="9448185"/>
            <a:ext cx="2971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ee8b2ef49_0_7:notes"/>
          <p:cNvSpPr/>
          <p:nvPr>
            <p:ph idx="2" type="sldImg"/>
          </p:nvPr>
        </p:nvSpPr>
        <p:spPr>
          <a:xfrm>
            <a:off x="444500" y="1243013"/>
            <a:ext cx="5969100" cy="33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aee8b2ef49_0_7:notes"/>
          <p:cNvSpPr txBox="1"/>
          <p:nvPr>
            <p:ph idx="1" type="body"/>
          </p:nvPr>
        </p:nvSpPr>
        <p:spPr>
          <a:xfrm>
            <a:off x="685800" y="4787125"/>
            <a:ext cx="5486400" cy="3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aee8b2ef49_0_7:notes"/>
          <p:cNvSpPr txBox="1"/>
          <p:nvPr>
            <p:ph idx="12" type="sldNum"/>
          </p:nvPr>
        </p:nvSpPr>
        <p:spPr>
          <a:xfrm>
            <a:off x="3884613" y="9448185"/>
            <a:ext cx="2971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ee8b2ef49_0_13:notes"/>
          <p:cNvSpPr/>
          <p:nvPr>
            <p:ph idx="2" type="sldImg"/>
          </p:nvPr>
        </p:nvSpPr>
        <p:spPr>
          <a:xfrm>
            <a:off x="444500" y="1243013"/>
            <a:ext cx="5969100" cy="33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aee8b2ef49_0_13:notes"/>
          <p:cNvSpPr txBox="1"/>
          <p:nvPr>
            <p:ph idx="1" type="body"/>
          </p:nvPr>
        </p:nvSpPr>
        <p:spPr>
          <a:xfrm>
            <a:off x="685800" y="4787125"/>
            <a:ext cx="5486400" cy="3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Estas son las fuentes </a:t>
            </a:r>
            <a:r>
              <a:rPr lang="es-AR"/>
              <a:t>bibliográficas</a:t>
            </a:r>
            <a:r>
              <a:rPr lang="es-AR"/>
              <a:t> de donde consultamos la información para hacer este trabajo final.</a:t>
            </a:r>
            <a:endParaRPr/>
          </a:p>
        </p:txBody>
      </p:sp>
      <p:sp>
        <p:nvSpPr>
          <p:cNvPr id="272" name="Google Shape;272;gaee8b2ef49_0_13:notes"/>
          <p:cNvSpPr txBox="1"/>
          <p:nvPr>
            <p:ph idx="12" type="sldNum"/>
          </p:nvPr>
        </p:nvSpPr>
        <p:spPr>
          <a:xfrm>
            <a:off x="3884613" y="9448185"/>
            <a:ext cx="2971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444500" y="1243013"/>
            <a:ext cx="596900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787125"/>
            <a:ext cx="5486400" cy="391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 txBox="1"/>
          <p:nvPr>
            <p:ph idx="12" type="sldNum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/>
          <p:nvPr>
            <p:ph idx="2" type="sldImg"/>
          </p:nvPr>
        </p:nvSpPr>
        <p:spPr>
          <a:xfrm>
            <a:off x="444500" y="1243013"/>
            <a:ext cx="596900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787125"/>
            <a:ext cx="5486400" cy="391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3:notes"/>
          <p:cNvSpPr txBox="1"/>
          <p:nvPr>
            <p:ph idx="12" type="sldNum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1c66c738a_0_0:notes"/>
          <p:cNvSpPr/>
          <p:nvPr>
            <p:ph idx="2" type="sldImg"/>
          </p:nvPr>
        </p:nvSpPr>
        <p:spPr>
          <a:xfrm>
            <a:off x="444500" y="1243013"/>
            <a:ext cx="5969100" cy="33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b1c66c738a_0_0:notes"/>
          <p:cNvSpPr txBox="1"/>
          <p:nvPr>
            <p:ph idx="1" type="body"/>
          </p:nvPr>
        </p:nvSpPr>
        <p:spPr>
          <a:xfrm>
            <a:off x="685800" y="4787125"/>
            <a:ext cx="5486400" cy="3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b1c66c738a_0_0:notes"/>
          <p:cNvSpPr txBox="1"/>
          <p:nvPr>
            <p:ph idx="12" type="sldNum"/>
          </p:nvPr>
        </p:nvSpPr>
        <p:spPr>
          <a:xfrm>
            <a:off x="3884613" y="9448185"/>
            <a:ext cx="2971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0a4c439f9_0_0:notes"/>
          <p:cNvSpPr/>
          <p:nvPr>
            <p:ph idx="2" type="sldImg"/>
          </p:nvPr>
        </p:nvSpPr>
        <p:spPr>
          <a:xfrm>
            <a:off x="444500" y="1243013"/>
            <a:ext cx="5969100" cy="33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b0a4c439f9_0_0:notes"/>
          <p:cNvSpPr txBox="1"/>
          <p:nvPr>
            <p:ph idx="1" type="body"/>
          </p:nvPr>
        </p:nvSpPr>
        <p:spPr>
          <a:xfrm>
            <a:off x="685800" y="4787125"/>
            <a:ext cx="5486400" cy="3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Ley 26653: Accesibilidad de la Información en las Páginas Web.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&gt;&gt; Para comprender mejor, definiremos ¿Qué es Accesible? y ¿Qué es la Accesibilidad Web?</a:t>
            </a:r>
            <a:endParaRPr/>
          </a:p>
        </p:txBody>
      </p:sp>
      <p:sp>
        <p:nvSpPr>
          <p:cNvPr id="206" name="Google Shape;206;gb0a4c439f9_0_0:notes"/>
          <p:cNvSpPr txBox="1"/>
          <p:nvPr>
            <p:ph idx="12" type="sldNum"/>
          </p:nvPr>
        </p:nvSpPr>
        <p:spPr>
          <a:xfrm>
            <a:off x="3884613" y="9448185"/>
            <a:ext cx="2971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/>
          <p:nvPr>
            <p:ph idx="2" type="sldImg"/>
          </p:nvPr>
        </p:nvSpPr>
        <p:spPr>
          <a:xfrm>
            <a:off x="444500" y="1243013"/>
            <a:ext cx="596900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787125"/>
            <a:ext cx="5486400" cy="391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Accesible: </a:t>
            </a:r>
            <a:r>
              <a:rPr lang="es-AR"/>
              <a:t>Según</a:t>
            </a:r>
            <a:r>
              <a:rPr lang="es-AR"/>
              <a:t> el Diccionario de la Lengua Española, el </a:t>
            </a:r>
            <a:r>
              <a:rPr lang="es-AR"/>
              <a:t>término</a:t>
            </a:r>
            <a:r>
              <a:rPr lang="es-AR"/>
              <a:t> Accesible es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AW: </a:t>
            </a:r>
            <a:r>
              <a:rPr lang="es-AR">
                <a:solidFill>
                  <a:srgbClr val="3F3F3F"/>
                </a:solidFill>
              </a:rPr>
              <a:t>Es el acceso universal a la Web, independientemente del tipo de hardware, software, infraestructura de red, idioma, cultura, lugar geográfico y capacidades de los usuarios.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&gt;&gt; ¿Qué hay respecto de los estándares internacionales?</a:t>
            </a:r>
            <a:endParaRPr/>
          </a:p>
        </p:txBody>
      </p:sp>
      <p:sp>
        <p:nvSpPr>
          <p:cNvPr id="213" name="Google Shape;213;p5:notes"/>
          <p:cNvSpPr txBox="1"/>
          <p:nvPr>
            <p:ph idx="12" type="sldNum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/>
          <p:nvPr>
            <p:ph idx="2" type="sldImg"/>
          </p:nvPr>
        </p:nvSpPr>
        <p:spPr>
          <a:xfrm>
            <a:off x="444500" y="1243013"/>
            <a:ext cx="596900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787125"/>
            <a:ext cx="5486400" cy="391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Las WCAG 2.0 son las Pautas de 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La WAI es el grupo de trabajo permanente para promover soluciones de 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W3C es la </a:t>
            </a:r>
            <a:r>
              <a:rPr lang="es-AR"/>
              <a:t>organización</a:t>
            </a:r>
            <a:r>
              <a:rPr lang="es-AR"/>
              <a:t> internacional que trabaja en el desarrollo de </a:t>
            </a:r>
            <a:r>
              <a:rPr lang="es-AR"/>
              <a:t>estándares</a:t>
            </a:r>
            <a:r>
              <a:rPr lang="es-AR"/>
              <a:t> web.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W3C =&gt; WAI =&gt; WCAG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La WCAG 2.0 fueron publicadas en dic de 2008.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La </a:t>
            </a:r>
            <a:r>
              <a:rPr lang="es-AR"/>
              <a:t>estructura</a:t>
            </a:r>
            <a:r>
              <a:rPr lang="es-AR"/>
              <a:t> de las WCAG: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 organizan en 4 principios: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perceptible (usuarios puedan percibir el contenido, ejemplo </a:t>
            </a:r>
            <a:r>
              <a:rPr lang="es-AR"/>
              <a:t>imágenes</a:t>
            </a:r>
            <a:r>
              <a:rPr lang="es-AR"/>
              <a:t> con alternativas textuales, </a:t>
            </a:r>
            <a:r>
              <a:rPr lang="es-AR"/>
              <a:t>selección</a:t>
            </a:r>
            <a:r>
              <a:rPr lang="es-AR"/>
              <a:t> de colores que tengan un alto contraste),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operable (</a:t>
            </a:r>
            <a:r>
              <a:rPr lang="es-AR"/>
              <a:t>navegación</a:t>
            </a:r>
            <a:r>
              <a:rPr lang="es-AR"/>
              <a:t> operable, </a:t>
            </a:r>
            <a:r>
              <a:rPr lang="es-AR"/>
              <a:t>además</a:t>
            </a:r>
            <a:r>
              <a:rPr lang="es-AR"/>
              <a:t> de mouse, teclado y encontrar la información en el orden correcto del foco. </a:t>
            </a:r>
            <a:r>
              <a:rPr lang="es-AR"/>
              <a:t>También</a:t>
            </a:r>
            <a:r>
              <a:rPr lang="es-AR"/>
              <a:t> tiempo para leer el contenido),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comprensible (contenido comprensible, ejemplo legible y predecible, enlaces subrayados y, diferenciando visualmente los visitados y los no visitados) y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robusto (</a:t>
            </a:r>
            <a:r>
              <a:rPr lang="es-AR"/>
              <a:t>interpretado</a:t>
            </a:r>
            <a:r>
              <a:rPr lang="es-AR"/>
              <a:t> por los productos de apoyo, ejemplo lector de pantalla).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Cada principio tiene asociado pautas (12 en total)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Cada pauta tiene asociada criterios de conformidad (61 en total: 25 A, 13 AA y el resto, es decir, 23 son AAA)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Cada criterio </a:t>
            </a:r>
            <a:r>
              <a:rPr lang="es-AR"/>
              <a:t>está</a:t>
            </a:r>
            <a:r>
              <a:rPr lang="es-AR"/>
              <a:t> formado por </a:t>
            </a:r>
            <a:r>
              <a:rPr lang="es-AR"/>
              <a:t>técnicas</a:t>
            </a:r>
            <a:r>
              <a:rPr lang="es-AR"/>
              <a:t> clasificadas en G (Generales) H (HTML) C (CSS) y J (JavaScript)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&gt;&gt; ¿Cual es la situación en nuestro país?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 txBox="1"/>
          <p:nvPr>
            <p:ph idx="12" type="sldNum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1fce03271_1_0:notes"/>
          <p:cNvSpPr/>
          <p:nvPr>
            <p:ph idx="2" type="sldImg"/>
          </p:nvPr>
        </p:nvSpPr>
        <p:spPr>
          <a:xfrm>
            <a:off x="444500" y="1243013"/>
            <a:ext cx="5969100" cy="33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b1fce03271_1_0:notes"/>
          <p:cNvSpPr txBox="1"/>
          <p:nvPr>
            <p:ph idx="1" type="body"/>
          </p:nvPr>
        </p:nvSpPr>
        <p:spPr>
          <a:xfrm>
            <a:off x="685800" y="4787125"/>
            <a:ext cx="5486400" cy="3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Las WCAG 2.0 son las Pautas de 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La WAI es el grupo de trabajo permanente para promover soluciones de 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W3C es la organización internacional que trabaja en el desarrollo de estándares web.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W3C =&gt; WAI =&gt; WCAG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La WCAG 2.0 fueron publicadas en dic de 2008.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La estructura de las WCAG: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 organizan en 4 principios: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perceptible (usuarios puedan percibir el contenido, ejemplo imágenes con alternativas textuales, selección de colores que tengan un alto contraste),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operable (navegación operable, además de mouse, teclado y encontrar la información en el orden correcto del foco. También tiempo para leer el contenido),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comprensible (contenido comprensible, ejemplo legible y predecible, enlaces subrayados y, diferenciando visualmente los visitados y los no visitados) y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robusto (interpretado por los productos de apoyo, ejemplo lector de pantalla).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Cada principio tiene asociado pautas (12 en total)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Cada pauta tiene asociada criterios de conformidad (61 en total: 25 A, 13 AA y el resto, es decir, 23 son AAA)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Cada criterio está formado por técnicas clasificadas en G (Generales) H (HTML) C (CSS) y J (JavaScript)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&gt;&gt; ¿Cual es la situación en nuestro país?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b1fce03271_1_0:notes"/>
          <p:cNvSpPr txBox="1"/>
          <p:nvPr>
            <p:ph idx="12" type="sldNum"/>
          </p:nvPr>
        </p:nvSpPr>
        <p:spPr>
          <a:xfrm>
            <a:off x="3884613" y="9448185"/>
            <a:ext cx="2971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/>
          <p:nvPr>
            <p:ph idx="2" type="sldImg"/>
          </p:nvPr>
        </p:nvSpPr>
        <p:spPr>
          <a:xfrm>
            <a:off x="444500" y="1243013"/>
            <a:ext cx="596900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787125"/>
            <a:ext cx="5486400" cy="391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Todo el Estado Nacional deberá respetar en los diseños de sus páginas Web las normas y requisitos sobre accesibilidad de la información que faciliten el acceso a sus contenidos a todas las personas con el objeto de </a:t>
            </a:r>
            <a:r>
              <a:rPr lang="es-AR"/>
              <a:t>garantizar</a:t>
            </a:r>
            <a:r>
              <a:rPr lang="es-AR"/>
              <a:t> la igualdad real de </a:t>
            </a:r>
            <a:r>
              <a:rPr lang="es-AR"/>
              <a:t>oportunidades</a:t>
            </a:r>
            <a:r>
              <a:rPr lang="es-AR"/>
              <a:t> y trato, evitando así todo </a:t>
            </a:r>
            <a:r>
              <a:rPr lang="es-AR"/>
              <a:t>tipo</a:t>
            </a:r>
            <a:r>
              <a:rPr lang="es-AR"/>
              <a:t> de discriminacion.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 fin es promover la creación de sitios web accesibles y defender los derechos de las personas con discapacidad.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En Argentina aun no se ha impuesto ninguna </a:t>
            </a:r>
            <a:r>
              <a:rPr lang="es-AR"/>
              <a:t>sanción</a:t>
            </a:r>
            <a:r>
              <a:rPr lang="es-AR"/>
              <a:t> en cuanto a AW.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En el extranjero si existen varios casos (JJOO de Sidney año 2000, Disney en EEUU año 2011)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 txBox="1"/>
          <p:nvPr>
            <p:ph idx="12" type="sldNum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/>
          <p:nvPr>
            <p:ph idx="2" type="sldImg"/>
          </p:nvPr>
        </p:nvSpPr>
        <p:spPr>
          <a:xfrm>
            <a:off x="444500" y="1243013"/>
            <a:ext cx="596900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685800" y="4787125"/>
            <a:ext cx="5486400" cy="391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Reglamenta la Ley 26653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Basada en las WCAG 2.0 (Anexo 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Tecnologías</a:t>
            </a:r>
            <a:r>
              <a:rPr lang="es-AR"/>
              <a:t> que valida son HTML, CSS y 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Criterios a evaluar son los del nivel A y AA (Anexo II), Luego se mostrará con el prototipo.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Umbral es de 30 criterios.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 anexo II es una grilla donde cada criterio ok se suma 1 punto, si no supera los 30 puntos el sitio es NO ACCESIBLE caso contrario es ACCESIBLE.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 Sistema propuesto exportará en formato PDF el anexo II con </a:t>
            </a:r>
            <a:r>
              <a:rPr lang="es-AR"/>
              <a:t>información</a:t>
            </a:r>
            <a:r>
              <a:rPr lang="es-AR"/>
              <a:t> del análisis automático.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:notes"/>
          <p:cNvSpPr txBox="1"/>
          <p:nvPr>
            <p:ph idx="12" type="sldNum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ctrTitle"/>
          </p:nvPr>
        </p:nvSpPr>
        <p:spPr>
          <a:xfrm>
            <a:off x="2589215" y="2514601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subTitle"/>
          </p:nvPr>
        </p:nvSpPr>
        <p:spPr>
          <a:xfrm>
            <a:off x="2589215" y="4777383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/>
          <p:nvPr/>
        </p:nvSpPr>
        <p:spPr>
          <a:xfrm>
            <a:off x="2" y="4323814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531815" y="4529544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2589215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" type="body"/>
          </p:nvPr>
        </p:nvSpPr>
        <p:spPr>
          <a:xfrm>
            <a:off x="2589215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33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/>
          <p:nvPr/>
        </p:nvSpPr>
        <p:spPr>
          <a:xfrm flipH="1" rot="10800000">
            <a:off x="-4188" y="3178178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3"/>
          <p:cNvSpPr txBox="1"/>
          <p:nvPr>
            <p:ph idx="12" type="sldNum"/>
          </p:nvPr>
        </p:nvSpPr>
        <p:spPr>
          <a:xfrm>
            <a:off x="531815" y="3244143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4"/>
          <p:cNvSpPr txBox="1"/>
          <p:nvPr>
            <p:ph type="title"/>
          </p:nvPr>
        </p:nvSpPr>
        <p:spPr>
          <a:xfrm>
            <a:off x="2849951" y="609600"/>
            <a:ext cx="839392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" type="body"/>
          </p:nvPr>
        </p:nvSpPr>
        <p:spPr>
          <a:xfrm>
            <a:off x="3275013" y="3505200"/>
            <a:ext cx="753655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2" type="body"/>
          </p:nvPr>
        </p:nvSpPr>
        <p:spPr>
          <a:xfrm>
            <a:off x="2589215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4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4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4"/>
          <p:cNvSpPr/>
          <p:nvPr/>
        </p:nvSpPr>
        <p:spPr>
          <a:xfrm flipH="1" rot="10800000">
            <a:off x="-4188" y="3178178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4"/>
          <p:cNvSpPr txBox="1"/>
          <p:nvPr>
            <p:ph idx="12" type="sldNum"/>
          </p:nvPr>
        </p:nvSpPr>
        <p:spPr>
          <a:xfrm>
            <a:off x="531815" y="3244143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23" name="Google Shape;123;p3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3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2589213" y="2438403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/>
          <p:nvPr/>
        </p:nvSpPr>
        <p:spPr>
          <a:xfrm flipH="1" rot="10800000">
            <a:off x="-4188" y="4911729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5"/>
          <p:cNvSpPr txBox="1"/>
          <p:nvPr>
            <p:ph idx="12" type="sldNum"/>
          </p:nvPr>
        </p:nvSpPr>
        <p:spPr>
          <a:xfrm>
            <a:off x="531815" y="4983091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/>
          <p:nvPr>
            <p:ph type="title"/>
          </p:nvPr>
        </p:nvSpPr>
        <p:spPr>
          <a:xfrm>
            <a:off x="2849951" y="609600"/>
            <a:ext cx="839392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/>
          <p:nvPr/>
        </p:nvSpPr>
        <p:spPr>
          <a:xfrm flipH="1" rot="10800000">
            <a:off x="-4188" y="4911729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531815" y="4983091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40" name="Google Shape;140;p3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3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type="title"/>
          </p:nvPr>
        </p:nvSpPr>
        <p:spPr>
          <a:xfrm>
            <a:off x="2589215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/>
          <p:nvPr/>
        </p:nvSpPr>
        <p:spPr>
          <a:xfrm flipH="1" rot="10800000">
            <a:off x="-4188" y="4911729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7"/>
          <p:cNvSpPr txBox="1"/>
          <p:nvPr>
            <p:ph idx="12" type="sldNum"/>
          </p:nvPr>
        </p:nvSpPr>
        <p:spPr>
          <a:xfrm>
            <a:off x="531815" y="4983091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title"/>
          </p:nvPr>
        </p:nvSpPr>
        <p:spPr>
          <a:xfrm>
            <a:off x="2592927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/>
          <p:nvPr/>
        </p:nvSpPr>
        <p:spPr>
          <a:xfrm flipH="1" rot="10800000">
            <a:off x="-4188" y="714379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8"/>
          <p:cNvSpPr txBox="1"/>
          <p:nvPr>
            <p:ph idx="12" type="sldNum"/>
          </p:nvPr>
        </p:nvSpPr>
        <p:spPr>
          <a:xfrm>
            <a:off x="531815" y="787785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/>
          <p:nvPr>
            <p:ph type="title"/>
          </p:nvPr>
        </p:nvSpPr>
        <p:spPr>
          <a:xfrm rot="5400000">
            <a:off x="7756706" y="2165517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1" type="body"/>
          </p:nvPr>
        </p:nvSpPr>
        <p:spPr>
          <a:xfrm rot="5400000">
            <a:off x="3185803" y="30818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/>
          <p:nvPr/>
        </p:nvSpPr>
        <p:spPr>
          <a:xfrm flipH="1" rot="10800000">
            <a:off x="-4188" y="714379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9"/>
          <p:cNvSpPr txBox="1"/>
          <p:nvPr>
            <p:ph idx="12" type="sldNum"/>
          </p:nvPr>
        </p:nvSpPr>
        <p:spPr>
          <a:xfrm>
            <a:off x="531815" y="787785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2592927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/>
          <p:nvPr/>
        </p:nvSpPr>
        <p:spPr>
          <a:xfrm flipH="1" rot="10800000">
            <a:off x="-4188" y="714379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531815" y="787785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2589215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2589215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/>
          <p:nvPr/>
        </p:nvSpPr>
        <p:spPr>
          <a:xfrm flipH="1" rot="10800000">
            <a:off x="-4188" y="3178178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531815" y="3244143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2592927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/>
          <p:nvPr/>
        </p:nvSpPr>
        <p:spPr>
          <a:xfrm flipH="1" rot="10800000">
            <a:off x="-4188" y="714379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531815" y="787785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/>
          <p:nvPr>
            <p:ph type="title"/>
          </p:nvPr>
        </p:nvSpPr>
        <p:spPr>
          <a:xfrm>
            <a:off x="2592927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" type="body"/>
          </p:nvPr>
        </p:nvSpPr>
        <p:spPr>
          <a:xfrm>
            <a:off x="2939375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28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3" type="body"/>
          </p:nvPr>
        </p:nvSpPr>
        <p:spPr>
          <a:xfrm>
            <a:off x="7506632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28"/>
          <p:cNvSpPr txBox="1"/>
          <p:nvPr>
            <p:ph idx="4" type="body"/>
          </p:nvPr>
        </p:nvSpPr>
        <p:spPr>
          <a:xfrm>
            <a:off x="7166957" y="2545738"/>
            <a:ext cx="4338675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/>
          <p:nvPr/>
        </p:nvSpPr>
        <p:spPr>
          <a:xfrm flipH="1" rot="10800000">
            <a:off x="-4188" y="714379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531815" y="787785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type="title"/>
          </p:nvPr>
        </p:nvSpPr>
        <p:spPr>
          <a:xfrm>
            <a:off x="2592927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/>
          <p:nvPr/>
        </p:nvSpPr>
        <p:spPr>
          <a:xfrm flipH="1" rot="10800000">
            <a:off x="-4188" y="714379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9"/>
          <p:cNvSpPr txBox="1"/>
          <p:nvPr>
            <p:ph idx="12" type="sldNum"/>
          </p:nvPr>
        </p:nvSpPr>
        <p:spPr>
          <a:xfrm>
            <a:off x="531815" y="787785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/>
          <p:nvPr/>
        </p:nvSpPr>
        <p:spPr>
          <a:xfrm flipH="1" rot="10800000">
            <a:off x="-4188" y="714379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0"/>
          <p:cNvSpPr txBox="1"/>
          <p:nvPr>
            <p:ph idx="12" type="sldNum"/>
          </p:nvPr>
        </p:nvSpPr>
        <p:spPr>
          <a:xfrm>
            <a:off x="531815" y="787785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/>
          <p:nvPr>
            <p:ph type="title"/>
          </p:nvPr>
        </p:nvSpPr>
        <p:spPr>
          <a:xfrm>
            <a:off x="2589215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" type="body"/>
          </p:nvPr>
        </p:nvSpPr>
        <p:spPr>
          <a:xfrm>
            <a:off x="6323012" y="446092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2" type="body"/>
          </p:nvPr>
        </p:nvSpPr>
        <p:spPr>
          <a:xfrm>
            <a:off x="2589215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31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/>
          <p:nvPr/>
        </p:nvSpPr>
        <p:spPr>
          <a:xfrm flipH="1" rot="10800000">
            <a:off x="-4188" y="714379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1"/>
          <p:cNvSpPr txBox="1"/>
          <p:nvPr>
            <p:ph idx="12" type="sldNum"/>
          </p:nvPr>
        </p:nvSpPr>
        <p:spPr>
          <a:xfrm>
            <a:off x="531815" y="787785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32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2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/>
          <p:nvPr/>
        </p:nvSpPr>
        <p:spPr>
          <a:xfrm flipH="1" rot="10800000">
            <a:off x="-4188" y="4911729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2"/>
          <p:cNvSpPr txBox="1"/>
          <p:nvPr>
            <p:ph idx="12" type="sldNum"/>
          </p:nvPr>
        </p:nvSpPr>
        <p:spPr>
          <a:xfrm>
            <a:off x="531815" y="4983091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E8E5D6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3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2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3"/>
          <p:cNvGrpSpPr/>
          <p:nvPr/>
        </p:nvGrpSpPr>
        <p:grpSpPr>
          <a:xfrm>
            <a:off x="27222" y="-786"/>
            <a:ext cx="2356675" cy="6854039"/>
            <a:chOff x="6627813" y="194833"/>
            <a:chExt cx="1952625" cy="5678918"/>
          </a:xfrm>
        </p:grpSpPr>
        <p:sp>
          <p:nvSpPr>
            <p:cNvPr id="24" name="Google Shape;24;p23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592927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531815" y="787785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olgacarreras.blogspot.com.ar/" TargetMode="External"/><Relationship Id="rId4" Type="http://schemas.openxmlformats.org/officeDocument/2006/relationships/hyperlink" Target="https://dgsiaf.mecon.gov.ar/organigrama/" TargetMode="External"/><Relationship Id="rId5" Type="http://schemas.openxmlformats.org/officeDocument/2006/relationships/hyperlink" Target="http://www.infoleg.gob.ar/infolegInternet/anexos/175000-179999/175694/norma.htm" TargetMode="External"/><Relationship Id="rId6" Type="http://schemas.openxmlformats.org/officeDocument/2006/relationships/hyperlink" Target="http://accesibilidadenlaweb.blogspot.com.ar/" TargetMode="External"/><Relationship Id="rId7" Type="http://schemas.openxmlformats.org/officeDocument/2006/relationships/hyperlink" Target="http://servicios.infoleg.gob.ar/infolegInternet/anexos/325000-329999/329284/norma.htm" TargetMode="External"/><Relationship Id="rId8" Type="http://schemas.openxmlformats.org/officeDocument/2006/relationships/hyperlink" Target="https://www.w3.org/TR/WCAG2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.org/Consortium/" TargetMode="External"/><Relationship Id="rId4" Type="http://schemas.openxmlformats.org/officeDocument/2006/relationships/hyperlink" Target="https://www.w3.org/standard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www.argentina.gob.ar/ont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/>
          <p:nvPr>
            <p:ph type="ctrTitle"/>
          </p:nvPr>
        </p:nvSpPr>
        <p:spPr>
          <a:xfrm>
            <a:off x="2184200" y="859502"/>
            <a:ext cx="94308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br>
              <a:rPr b="1" lang="es-AR" sz="2000"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1" lang="es-AR" sz="2000"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1" lang="es-AR" sz="2000"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1" lang="es-AR" sz="2000"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1" lang="es-AR" sz="2000"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1" lang="es-AR" sz="20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s-AR" sz="2400"/>
              <a:t>Trabajo Final</a:t>
            </a:r>
            <a:r>
              <a:rPr lang="es-AR" sz="2400"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s-AR" sz="2400"/>
              <a:t>ESPECIALIZACIÓN EN GESTIÓN</a:t>
            </a:r>
            <a:r>
              <a:rPr lang="es-AR" sz="2400">
                <a:latin typeface="Century Gothic"/>
                <a:ea typeface="Century Gothic"/>
                <a:cs typeface="Century Gothic"/>
                <a:sym typeface="Century Gothic"/>
              </a:rPr>
              <a:t> DE LA  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r>
              <a:rPr lang="es-AR" sz="2400"/>
              <a:t>      </a:t>
            </a:r>
            <a:r>
              <a:rPr lang="es-AR" sz="2400">
                <a:latin typeface="Century Gothic"/>
                <a:ea typeface="Century Gothic"/>
                <a:cs typeface="Century Gothic"/>
                <a:sym typeface="Century Gothic"/>
              </a:rPr>
              <a:t>            TECNOLOGÍA Y LA INNOVACIÓN</a:t>
            </a:r>
            <a:br>
              <a:rPr lang="es-AR" sz="2000"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AR" sz="20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s-AR" sz="2800"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b="1" lang="es-AR" sz="2800"/>
              <a:t>Desarrollo de un Sistema Inclusivo de </a:t>
            </a:r>
            <a:r>
              <a:rPr b="1" lang="es-AR" sz="2800">
                <a:latin typeface="Century Gothic"/>
                <a:ea typeface="Century Gothic"/>
                <a:cs typeface="Century Gothic"/>
                <a:sym typeface="Century Gothic"/>
              </a:rPr>
              <a:t>Accesibilidad Web</a:t>
            </a:r>
            <a:r>
              <a:rPr b="1" lang="es-AR" sz="2800"/>
              <a:t> en la DGSIAF del Ministerio de Economía</a:t>
            </a:r>
            <a:r>
              <a:rPr b="1" lang="es-AR" sz="2800"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br>
              <a:rPr lang="es-AR" sz="2000"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AR" sz="20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AR" sz="2400">
                <a:latin typeface="Century Gothic"/>
                <a:ea typeface="Century Gothic"/>
                <a:cs typeface="Century Gothic"/>
                <a:sym typeface="Century Gothic"/>
              </a:rPr>
              <a:t>Autores: Lic. Soledad de Dios / Mg. Pablo</a:t>
            </a:r>
            <a:r>
              <a:rPr lang="es-AR" sz="2400"/>
              <a:t> </a:t>
            </a:r>
            <a:r>
              <a:rPr lang="es-AR" sz="2400">
                <a:latin typeface="Century Gothic"/>
                <a:ea typeface="Century Gothic"/>
                <a:cs typeface="Century Gothic"/>
                <a:sym typeface="Century Gothic"/>
              </a:rPr>
              <a:t>Pandolfo</a:t>
            </a:r>
            <a:br>
              <a:rPr lang="es-AR" sz="2000"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AR" sz="2000"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AR" sz="20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AR" sz="2000"/>
              <a:t>Directores</a:t>
            </a:r>
            <a:r>
              <a:rPr lang="es-AR" sz="2000">
                <a:latin typeface="Century Gothic"/>
                <a:ea typeface="Century Gothic"/>
                <a:cs typeface="Century Gothic"/>
                <a:sym typeface="Century Gothic"/>
              </a:rPr>
              <a:t>: Dr. </a:t>
            </a:r>
            <a:r>
              <a:rPr lang="es-AR" sz="2000"/>
              <a:t>Guillermo Santos, UNSAM y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r>
              <a:rPr lang="es-AR" sz="2000"/>
              <a:t>Lic. Esteban Cassin, UNSAM</a:t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"/>
          <p:cNvSpPr txBox="1"/>
          <p:nvPr>
            <p:ph idx="1" type="subTitle"/>
          </p:nvPr>
        </p:nvSpPr>
        <p:spPr>
          <a:xfrm>
            <a:off x="2155041" y="5206095"/>
            <a:ext cx="9489200" cy="138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 sz="2000">
                <a:solidFill>
                  <a:srgbClr val="262626"/>
                </a:solidFill>
              </a:rPr>
              <a:t>18 de diciembre</a:t>
            </a:r>
            <a:r>
              <a:rPr lang="es-AR" sz="2000">
                <a:solidFill>
                  <a:srgbClr val="262626"/>
                </a:solidFill>
              </a:rPr>
              <a:t> de 2020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s-AR" sz="2400">
                <a:solidFill>
                  <a:srgbClr val="262626"/>
                </a:solidFill>
              </a:rPr>
              <a:t>UNIVERSIDAD NACIONAL DE SAN </a:t>
            </a:r>
            <a:r>
              <a:rPr b="1" lang="es-AR" sz="2400">
                <a:solidFill>
                  <a:srgbClr val="262626"/>
                </a:solidFill>
              </a:rPr>
              <a:t>MARTÍN</a:t>
            </a:r>
            <a:endParaRPr sz="2400">
              <a:solidFill>
                <a:srgbClr val="262626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AR" sz="2400">
                <a:solidFill>
                  <a:srgbClr val="262626"/>
                </a:solidFill>
              </a:rPr>
              <a:t>ESCUELA DE </a:t>
            </a:r>
            <a:r>
              <a:rPr lang="es-AR" sz="2400">
                <a:solidFill>
                  <a:srgbClr val="262626"/>
                </a:solidFill>
              </a:rPr>
              <a:t>ECONOMÍA</a:t>
            </a:r>
            <a:r>
              <a:rPr lang="es-AR" sz="2400">
                <a:solidFill>
                  <a:srgbClr val="262626"/>
                </a:solidFill>
              </a:rPr>
              <a:t> Y NEGOCIOS</a:t>
            </a:r>
            <a:endParaRPr/>
          </a:p>
        </p:txBody>
      </p:sp>
      <p:pic>
        <p:nvPicPr>
          <p:cNvPr descr="Imagen que contiene dibujo&#10;&#10;Descripción generada automáticamente" id="171" name="Google Shape;17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273" y="342149"/>
            <a:ext cx="22955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2592927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s-AR"/>
              <a:t>Solución</a:t>
            </a:r>
            <a:endParaRPr/>
          </a:p>
        </p:txBody>
      </p:sp>
      <p:sp>
        <p:nvSpPr>
          <p:cNvPr id="253" name="Google Shape;253;p20"/>
          <p:cNvSpPr txBox="1"/>
          <p:nvPr>
            <p:ph idx="1" type="body"/>
          </p:nvPr>
        </p:nvSpPr>
        <p:spPr>
          <a:xfrm>
            <a:off x="2798607" y="1514054"/>
            <a:ext cx="8706000" cy="4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/>
              <a:t>Se propone la creación de un software que le </a:t>
            </a:r>
            <a:r>
              <a:rPr lang="es-AR" sz="2000"/>
              <a:t>permita</a:t>
            </a:r>
            <a:r>
              <a:rPr lang="es-AR" sz="2000"/>
              <a:t> a diseñadores/desarrolladores d</a:t>
            </a:r>
            <a:r>
              <a:rPr lang="es-AR" sz="2000"/>
              <a:t>etectar </a:t>
            </a:r>
            <a:r>
              <a:rPr lang="es-AR" sz="2000"/>
              <a:t>automáticamente</a:t>
            </a:r>
            <a:r>
              <a:rPr lang="es-AR" sz="2000"/>
              <a:t> problemas de accesibilidad en los Sitios Web desarrollados en la DGSIAF, de acuerdo a la </a:t>
            </a:r>
            <a:r>
              <a:rPr b="1" lang="es-AR" sz="2000"/>
              <a:t>legislación vigente argentina.</a:t>
            </a:r>
            <a:endParaRPr b="1"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54" name="Google Shape;2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250" y="2922400"/>
            <a:ext cx="5418700" cy="37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ee8b2ef49_0_1"/>
          <p:cNvSpPr txBox="1"/>
          <p:nvPr>
            <p:ph type="title"/>
          </p:nvPr>
        </p:nvSpPr>
        <p:spPr>
          <a:xfrm>
            <a:off x="2592927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s-AR"/>
              <a:t>Aportes</a:t>
            </a:r>
            <a:endParaRPr/>
          </a:p>
        </p:txBody>
      </p:sp>
      <p:sp>
        <p:nvSpPr>
          <p:cNvPr id="261" name="Google Shape;261;gaee8b2ef49_0_1"/>
          <p:cNvSpPr txBox="1"/>
          <p:nvPr>
            <p:ph idx="1" type="body"/>
          </p:nvPr>
        </p:nvSpPr>
        <p:spPr>
          <a:xfrm>
            <a:off x="2798582" y="1905004"/>
            <a:ext cx="8706000" cy="4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El valor agregado de nuestra propuesta es que el desarrollo del software fue ideado como un proceso de co-construcción incorporando la colaboración de diferentes actores, las experiencias y la diversidad de conocimiento, involucrando a  diseñadores y desarrolladores en sus roles de creadores y usuarios del artefacto desde el inicio del proceso de desarrollo.</a:t>
            </a:r>
            <a:endParaRPr sz="20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La propuesta resuelve problemas de los modelos existentes e incorpora nuevas funcionalidades no disponibles en otras soluciones (por ejemplo, un modo transparente de evaluación).</a:t>
            </a:r>
            <a:endParaRPr sz="20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Responsabilidad social, ya que </a:t>
            </a:r>
            <a:r>
              <a:rPr lang="es-AR" sz="2000"/>
              <a:t>contribuirá</a:t>
            </a:r>
            <a:r>
              <a:rPr lang="es-AR" sz="2000"/>
              <a:t> a la accesibilidad del contenido web a las personas menos favorecidas.</a:t>
            </a:r>
            <a:endParaRPr sz="2000"/>
          </a:p>
          <a:p>
            <a:pPr indent="-215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ee8b2ef49_0_7"/>
          <p:cNvSpPr txBox="1"/>
          <p:nvPr>
            <p:ph type="title"/>
          </p:nvPr>
        </p:nvSpPr>
        <p:spPr>
          <a:xfrm>
            <a:off x="2592927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s-AR"/>
              <a:t>Conclusiones</a:t>
            </a:r>
            <a:endParaRPr/>
          </a:p>
        </p:txBody>
      </p:sp>
      <p:sp>
        <p:nvSpPr>
          <p:cNvPr id="268" name="Google Shape;268;gaee8b2ef49_0_7"/>
          <p:cNvSpPr txBox="1"/>
          <p:nvPr>
            <p:ph idx="1" type="body"/>
          </p:nvPr>
        </p:nvSpPr>
        <p:spPr>
          <a:xfrm>
            <a:off x="2798575" y="1396675"/>
            <a:ext cx="8911800" cy="5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El software propuesto contribuirá a la detección eficiente de los problemas de accesibilidad de los Sitios Web desarrollados en la DGSIAF, buscando solucionar  problemas de modelos existentes, incorporando mejoras y nuevas funcionalidades.</a:t>
            </a:r>
            <a:endParaRPr sz="2000"/>
          </a:p>
          <a:p>
            <a:pPr indent="-3556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La propuesta presentada, está destinada a diseñadores y desarrolladores de páginas web de la DGSIAF, limitándose a  profesionales con cierto nivel técnico.</a:t>
            </a:r>
            <a:endParaRPr sz="2000"/>
          </a:p>
          <a:p>
            <a:pPr indent="-3556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Para implementar la propuesta se pretende conformar un equipo de trabajo multidisciplinario y articular la vinculación de actores externos (INAP, ONTI, Universidades) para que colaboren en el proceso de capacitación,  asesoramiento, interpretación, prueba y puesta en común de los resultados obtenidos. </a:t>
            </a:r>
            <a:endParaRPr sz="2000"/>
          </a:p>
          <a:p>
            <a:pPr indent="-3556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La Accesibilidad Web garantiza que los sitios web, las herramientas y tecnologías estén diseñados y desarrollados para que las personas con algún tipo de discapacidad puedan usarlas.</a:t>
            </a:r>
            <a:endParaRPr sz="2000"/>
          </a:p>
          <a:p>
            <a:pPr indent="-215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ee8b2ef49_0_13"/>
          <p:cNvSpPr txBox="1"/>
          <p:nvPr>
            <p:ph type="title"/>
          </p:nvPr>
        </p:nvSpPr>
        <p:spPr>
          <a:xfrm>
            <a:off x="2592927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s-AR"/>
              <a:t>Bibliografía</a:t>
            </a:r>
            <a:endParaRPr/>
          </a:p>
        </p:txBody>
      </p:sp>
      <p:sp>
        <p:nvSpPr>
          <p:cNvPr id="275" name="Google Shape;275;gaee8b2ef49_0_13"/>
          <p:cNvSpPr txBox="1"/>
          <p:nvPr>
            <p:ph idx="1" type="body"/>
          </p:nvPr>
        </p:nvSpPr>
        <p:spPr>
          <a:xfrm>
            <a:off x="2798582" y="1905004"/>
            <a:ext cx="8706000" cy="4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❖"/>
            </a:pPr>
            <a:r>
              <a:rPr lang="es-A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CARRERAS MONTOTO, Olga. Usable y Accesible. [en línea]. 2007. &lt;</a:t>
            </a:r>
            <a:r>
              <a:rPr lang="es-AR" sz="1400" u="sng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http://olgacarreras.blogspot.com.ar/</a:t>
            </a:r>
            <a:r>
              <a:rPr lang="es-A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❖"/>
            </a:pPr>
            <a:r>
              <a:rPr lang="es-A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DGSIAF. Dirección General de Sistemas Informáticos de Administración Financiera [en línea]. 1991. &lt;</a:t>
            </a:r>
            <a:r>
              <a:rPr lang="es-AR" sz="1400" u="sng">
                <a:solidFill>
                  <a:srgbClr val="1155CC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https://dgsiaf.mecon.gov.ar</a:t>
            </a:r>
            <a:r>
              <a:rPr lang="es-A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❖"/>
            </a:pPr>
            <a:r>
              <a:rPr lang="es-A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HONORABLE CONGRESO DE LA NACIÓN ARGENTINA. Ley 26.653 de Accesibilidad de la Información en Páginas Web. Buenos Aires. Argentina. [en línea]. 2010. &lt;</a:t>
            </a:r>
            <a:r>
              <a:rPr lang="es-AR" sz="1400" u="sng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http://www.infoleg.gob.ar/infolegInternet/anexos/175000-179999/175694/norma.htm</a:t>
            </a:r>
            <a:r>
              <a:rPr lang="es-A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❖"/>
            </a:pPr>
            <a:r>
              <a:rPr lang="es-A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LUJAN MORA, Sergio. Accesibilidad en la Web. [en línea]. 2006. &lt;</a:t>
            </a:r>
            <a:r>
              <a:rPr lang="es-AR" sz="1400" u="sng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http://accesibilidadenlaweb.blogspot.com.ar/</a:t>
            </a:r>
            <a:r>
              <a:rPr lang="es-A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❖"/>
            </a:pPr>
            <a:r>
              <a:rPr lang="es-A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OFICINA NACIONAL DE TECNOLOGÍAS DE INFORMACIÓN. Decreto 6/2019: Norma de Accesibilidad Web 2.0. Buenos Aires. Argentina [en línea]. 2019. &lt;</a:t>
            </a:r>
            <a:r>
              <a:rPr lang="es-AR" sz="1400" u="sng">
                <a:solidFill>
                  <a:srgbClr val="1155CC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http://servicios.infoleg.gob.ar/infolegInternet/anexos/325000-329999/329284/norma.htm</a:t>
            </a:r>
            <a:r>
              <a:rPr lang="es-A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❖"/>
            </a:pPr>
            <a:r>
              <a:rPr lang="es-A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REVILLA MUÑOZ, Olga. </a:t>
            </a:r>
            <a:r>
              <a:rPr i="1" lang="es-A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WCAG 2.0 de forma sencilla</a:t>
            </a:r>
            <a:r>
              <a:rPr lang="es-A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1a. ed. Madrid: Itákora Press, 2013. 170 p. ISBN 978-84-614-6410-4.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8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Char char="❖"/>
            </a:pPr>
            <a:r>
              <a:rPr lang="es-A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WCAG. Web Content Accessibility Guidelines 2.0. [en línea]. 2008. &lt;</a:t>
            </a:r>
            <a:r>
              <a:rPr lang="es-AR" sz="1400" u="sng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https://www.w3.org/TR/WCAG20</a:t>
            </a:r>
            <a:r>
              <a:rPr lang="es-A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/>
          <p:nvPr>
            <p:ph type="title"/>
          </p:nvPr>
        </p:nvSpPr>
        <p:spPr>
          <a:xfrm>
            <a:off x="4332078" y="2820462"/>
            <a:ext cx="4587804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s-AR"/>
              <a:t>MUCHAS 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2592927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s-AR"/>
              <a:t>Agenda</a:t>
            </a:r>
            <a:endParaRPr/>
          </a:p>
        </p:txBody>
      </p:sp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2798582" y="1905004"/>
            <a:ext cx="8706030" cy="4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Situación / Problema.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¿Qué es accesible? </a:t>
            </a:r>
            <a:r>
              <a:rPr lang="es-AR" sz="2000"/>
              <a:t>¿Qué es la Accesibilidad Web?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Estándares internacionales.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Ley 26653 y Disposición ONTI 09/2019.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Solución.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Aportes.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Conclusiones.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Bibliografía</a:t>
            </a:r>
            <a:r>
              <a:rPr lang="es-AR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1c66c738a_0_0"/>
          <p:cNvSpPr txBox="1"/>
          <p:nvPr>
            <p:ph type="title"/>
          </p:nvPr>
        </p:nvSpPr>
        <p:spPr>
          <a:xfrm>
            <a:off x="2592927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s-AR"/>
              <a:t>Situación / Problema</a:t>
            </a:r>
            <a:endParaRPr/>
          </a:p>
        </p:txBody>
      </p:sp>
      <p:sp>
        <p:nvSpPr>
          <p:cNvPr id="185" name="Google Shape;185;gb1c66c738a_0_0"/>
          <p:cNvSpPr txBox="1"/>
          <p:nvPr>
            <p:ph idx="1" type="body"/>
          </p:nvPr>
        </p:nvSpPr>
        <p:spPr>
          <a:xfrm>
            <a:off x="2452975" y="1329750"/>
            <a:ext cx="9191700" cy="5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Sistemas y Actores de la DGSIAF</a:t>
            </a:r>
            <a:endParaRPr/>
          </a:p>
          <a:p>
            <a:pPr indent="-215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6600"/>
              <a:buNone/>
            </a:pPr>
            <a:r>
              <a:rPr b="1" lang="es-AR" sz="6600">
                <a:solidFill>
                  <a:srgbClr val="17365D"/>
                </a:solidFill>
              </a:rPr>
              <a:t>   </a:t>
            </a:r>
            <a:endParaRPr b="1" sz="6600">
              <a:solidFill>
                <a:srgbClr val="17365D"/>
              </a:solidFill>
            </a:endParaRPr>
          </a:p>
        </p:txBody>
      </p:sp>
      <p:sp>
        <p:nvSpPr>
          <p:cNvPr id="186" name="Google Shape;186;gb1c66c738a_0_0"/>
          <p:cNvSpPr/>
          <p:nvPr/>
        </p:nvSpPr>
        <p:spPr>
          <a:xfrm>
            <a:off x="3740725" y="6284550"/>
            <a:ext cx="6616200" cy="511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/>
              <a:t>ACCESIBILIDAD WEB</a:t>
            </a:r>
            <a:endParaRPr b="1" sz="1800"/>
          </a:p>
        </p:txBody>
      </p:sp>
      <p:sp>
        <p:nvSpPr>
          <p:cNvPr id="187" name="Google Shape;187;gb1c66c738a_0_0"/>
          <p:cNvSpPr/>
          <p:nvPr/>
        </p:nvSpPr>
        <p:spPr>
          <a:xfrm>
            <a:off x="6354725" y="3320000"/>
            <a:ext cx="1844400" cy="10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b1c66c738a_0_0"/>
          <p:cNvSpPr/>
          <p:nvPr/>
        </p:nvSpPr>
        <p:spPr>
          <a:xfrm>
            <a:off x="6820375" y="2003925"/>
            <a:ext cx="913200" cy="805800"/>
          </a:xfrm>
          <a:prstGeom prst="smileyFace">
            <a:avLst>
              <a:gd fmla="val 4653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b1c66c738a_0_0"/>
          <p:cNvSpPr/>
          <p:nvPr/>
        </p:nvSpPr>
        <p:spPr>
          <a:xfrm>
            <a:off x="6820375" y="5057913"/>
            <a:ext cx="913200" cy="747600"/>
          </a:xfrm>
          <a:prstGeom prst="smileyFace">
            <a:avLst>
              <a:gd fmla="val 4653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b1c66c738a_0_0"/>
          <p:cNvSpPr/>
          <p:nvPr/>
        </p:nvSpPr>
        <p:spPr>
          <a:xfrm>
            <a:off x="3451925" y="2979825"/>
            <a:ext cx="2234736" cy="1718928"/>
          </a:xfrm>
          <a:prstGeom prst="cloud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91" name="Google Shape;191;gb1c66c738a_0_0"/>
          <p:cNvSpPr/>
          <p:nvPr/>
        </p:nvSpPr>
        <p:spPr>
          <a:xfrm>
            <a:off x="8867200" y="2979825"/>
            <a:ext cx="2234736" cy="1718928"/>
          </a:xfrm>
          <a:prstGeom prst="cloud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b1c66c738a_0_0"/>
          <p:cNvSpPr/>
          <p:nvPr/>
        </p:nvSpPr>
        <p:spPr>
          <a:xfrm>
            <a:off x="6668075" y="4336463"/>
            <a:ext cx="1217700" cy="242400"/>
          </a:xfrm>
          <a:prstGeom prst="trapezoid">
            <a:avLst>
              <a:gd fmla="val 25000" name="adj"/>
            </a:avLst>
          </a:prstGeom>
          <a:solidFill>
            <a:srgbClr val="17365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b1c66c738a_0_0"/>
          <p:cNvSpPr txBox="1"/>
          <p:nvPr/>
        </p:nvSpPr>
        <p:spPr>
          <a:xfrm flipH="1">
            <a:off x="6615500" y="2737263"/>
            <a:ext cx="15735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/>
              <a:t>Ciudadanos</a:t>
            </a:r>
            <a:endParaRPr b="1" sz="1600"/>
          </a:p>
        </p:txBody>
      </p:sp>
      <p:sp>
        <p:nvSpPr>
          <p:cNvPr id="194" name="Google Shape;194;gb1c66c738a_0_0"/>
          <p:cNvSpPr txBox="1"/>
          <p:nvPr/>
        </p:nvSpPr>
        <p:spPr>
          <a:xfrm>
            <a:off x="5519475" y="5773475"/>
            <a:ext cx="39759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/>
              <a:t>Usuarios de Administración Pública</a:t>
            </a:r>
            <a:endParaRPr b="1" sz="1600"/>
          </a:p>
        </p:txBody>
      </p:sp>
      <p:sp>
        <p:nvSpPr>
          <p:cNvPr id="195" name="Google Shape;195;gb1c66c738a_0_0"/>
          <p:cNvSpPr txBox="1"/>
          <p:nvPr/>
        </p:nvSpPr>
        <p:spPr>
          <a:xfrm>
            <a:off x="9115075" y="3282000"/>
            <a:ext cx="1844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/>
              <a:t>Presupuesto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/>
              <a:t>Abierto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/>
              <a:t>Transparencia</a:t>
            </a:r>
            <a:endParaRPr sz="1600"/>
          </a:p>
        </p:txBody>
      </p:sp>
      <p:cxnSp>
        <p:nvCxnSpPr>
          <p:cNvPr id="196" name="Google Shape;196;gb1c66c738a_0_0"/>
          <p:cNvCxnSpPr/>
          <p:nvPr/>
        </p:nvCxnSpPr>
        <p:spPr>
          <a:xfrm>
            <a:off x="7981600" y="2270475"/>
            <a:ext cx="157170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gb1c66c738a_0_0"/>
          <p:cNvCxnSpPr/>
          <p:nvPr/>
        </p:nvCxnSpPr>
        <p:spPr>
          <a:xfrm flipH="1">
            <a:off x="4991050" y="2265675"/>
            <a:ext cx="1581300" cy="4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gb1c66c738a_0_0"/>
          <p:cNvSpPr txBox="1"/>
          <p:nvPr/>
        </p:nvSpPr>
        <p:spPr>
          <a:xfrm>
            <a:off x="8543925" y="2043250"/>
            <a:ext cx="1933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/>
              <a:t>Gobierno Abierto</a:t>
            </a:r>
            <a:endParaRPr sz="1600"/>
          </a:p>
        </p:txBody>
      </p:sp>
      <p:sp>
        <p:nvSpPr>
          <p:cNvPr id="199" name="Google Shape;199;gb1c66c738a_0_0"/>
          <p:cNvSpPr txBox="1"/>
          <p:nvPr/>
        </p:nvSpPr>
        <p:spPr>
          <a:xfrm>
            <a:off x="3990975" y="1995550"/>
            <a:ext cx="21942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/>
              <a:t>Gobierno Electrónico</a:t>
            </a:r>
            <a:endParaRPr sz="1600"/>
          </a:p>
        </p:txBody>
      </p:sp>
      <p:sp>
        <p:nvSpPr>
          <p:cNvPr id="200" name="Google Shape;200;gb1c66c738a_0_0"/>
          <p:cNvSpPr txBox="1"/>
          <p:nvPr/>
        </p:nvSpPr>
        <p:spPr>
          <a:xfrm>
            <a:off x="6310175" y="3267938"/>
            <a:ext cx="1933500" cy="11199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rgbClr val="FFFFFF"/>
                </a:solidFill>
              </a:rPr>
              <a:t>@Sidif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/>
              <a:t>Gestión presupuestaria, financiera y contable.</a:t>
            </a:r>
            <a:endParaRPr sz="1200"/>
          </a:p>
        </p:txBody>
      </p:sp>
      <p:sp>
        <p:nvSpPr>
          <p:cNvPr id="201" name="Google Shape;201;gb1c66c738a_0_0"/>
          <p:cNvSpPr txBox="1"/>
          <p:nvPr/>
        </p:nvSpPr>
        <p:spPr>
          <a:xfrm>
            <a:off x="3990963" y="3428988"/>
            <a:ext cx="14478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</a:rPr>
              <a:t>@Prov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600">
                <a:solidFill>
                  <a:schemeClr val="dk1"/>
                </a:solidFill>
              </a:rPr>
              <a:t>@Recauda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2" name="Google Shape;202;gb1c66c738a_0_0"/>
          <p:cNvCxnSpPr/>
          <p:nvPr/>
        </p:nvCxnSpPr>
        <p:spPr>
          <a:xfrm rot="10800000">
            <a:off x="7269050" y="4644600"/>
            <a:ext cx="3300" cy="3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0a4c439f9_0_0"/>
          <p:cNvSpPr txBox="1"/>
          <p:nvPr>
            <p:ph type="title"/>
          </p:nvPr>
        </p:nvSpPr>
        <p:spPr>
          <a:xfrm>
            <a:off x="2592927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s-AR"/>
              <a:t>Situación / Problema</a:t>
            </a:r>
            <a:endParaRPr/>
          </a:p>
        </p:txBody>
      </p:sp>
      <p:sp>
        <p:nvSpPr>
          <p:cNvPr id="209" name="Google Shape;209;gb0a4c439f9_0_0"/>
          <p:cNvSpPr txBox="1"/>
          <p:nvPr>
            <p:ph idx="1" type="body"/>
          </p:nvPr>
        </p:nvSpPr>
        <p:spPr>
          <a:xfrm>
            <a:off x="2798582" y="1905004"/>
            <a:ext cx="8706000" cy="44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AR" sz="2000"/>
              <a:t>El problema es…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/>
              <a:t>Las páginas web que se diseñan y desarrollan en la DGSIAF no cumplen con los requisitos de Accesibilidad Web (Ley 26653), </a:t>
            </a:r>
            <a:r>
              <a:rPr lang="es-AR" sz="2000"/>
              <a:t>imposibilitando</a:t>
            </a:r>
            <a:r>
              <a:rPr lang="es-AR" sz="2000"/>
              <a:t> el acceso a la información a las personas con discapacidad y a usuarios que poseen diversas configuraciones en sus equipamientos y programas.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6600"/>
              <a:buNone/>
            </a:pPr>
            <a:r>
              <a:rPr b="1" lang="es-AR" sz="6600">
                <a:solidFill>
                  <a:srgbClr val="17365D"/>
                </a:solidFill>
              </a:rPr>
              <a:t>   </a:t>
            </a:r>
            <a:endParaRPr b="1" sz="6600">
              <a:solidFill>
                <a:srgbClr val="17365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 txBox="1"/>
          <p:nvPr>
            <p:ph type="title"/>
          </p:nvPr>
        </p:nvSpPr>
        <p:spPr>
          <a:xfrm>
            <a:off x="2592927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s-AR"/>
              <a:t>¿Qué es Accesible? </a:t>
            </a:r>
            <a:r>
              <a:rPr b="1" lang="es-AR"/>
              <a:t>¿Qué es la Accesibilidad Web?</a:t>
            </a:r>
            <a:endParaRPr/>
          </a:p>
        </p:txBody>
      </p:sp>
      <p:sp>
        <p:nvSpPr>
          <p:cNvPr id="216" name="Google Shape;216;p5"/>
          <p:cNvSpPr txBox="1"/>
          <p:nvPr>
            <p:ph idx="1" type="body"/>
          </p:nvPr>
        </p:nvSpPr>
        <p:spPr>
          <a:xfrm>
            <a:off x="2798586" y="2329054"/>
            <a:ext cx="4382100" cy="4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1" lang="es-AR" sz="2000"/>
              <a:t>Accesible</a:t>
            </a:r>
            <a:r>
              <a:rPr lang="es-AR" sz="2000"/>
              <a:t>: flexibilidad para acomodarse a las necesidades de los usuarios y sus limitaciones o preferencias.</a:t>
            </a:r>
            <a:endParaRPr sz="2000"/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1" lang="es-AR" sz="2000"/>
              <a:t>Accesibilidad Web</a:t>
            </a:r>
            <a:r>
              <a:rPr lang="es-AR" sz="2000"/>
              <a:t>: facilidad para que cualquier persona pueda acceder al contenido de un sitio en diferentes condiciones.</a:t>
            </a:r>
            <a:endParaRPr sz="2000"/>
          </a:p>
        </p:txBody>
      </p:sp>
      <p:pic>
        <p:nvPicPr>
          <p:cNvPr descr="Como usar el diseño responsable o adaptable en un sitio web" id="217" name="Google Shape;2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10" y="2329057"/>
            <a:ext cx="3922613" cy="402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type="title"/>
          </p:nvPr>
        </p:nvSpPr>
        <p:spPr>
          <a:xfrm>
            <a:off x="2592927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s-AR"/>
              <a:t>Estándares internacionales</a:t>
            </a:r>
            <a:endParaRPr/>
          </a:p>
        </p:txBody>
      </p:sp>
      <p:sp>
        <p:nvSpPr>
          <p:cNvPr id="224" name="Google Shape;224;p6"/>
          <p:cNvSpPr txBox="1"/>
          <p:nvPr>
            <p:ph idx="1" type="body"/>
          </p:nvPr>
        </p:nvSpPr>
        <p:spPr>
          <a:xfrm>
            <a:off x="2798582" y="1905004"/>
            <a:ext cx="8706030" cy="4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1" lang="es-AR" sz="2000">
                <a:solidFill>
                  <a:srgbClr val="262626"/>
                </a:solidFill>
              </a:rPr>
              <a:t>World Wide Web Consortium</a:t>
            </a:r>
            <a:endParaRPr b="1" sz="2000">
              <a:solidFill>
                <a:srgbClr val="262626"/>
              </a:solidFill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262626"/>
                </a:solidFill>
              </a:rPr>
              <a:t>C</a:t>
            </a:r>
            <a:r>
              <a:rPr lang="es-AR" sz="2000">
                <a:solidFill>
                  <a:srgbClr val="262626"/>
                </a:solidFill>
              </a:rPr>
              <a:t>onsorcio internacional que genera recomendaciones y estándares que aseguran el crecimiento de la World Wide Web a largo plazo.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AR" sz="2000" u="sng">
                <a:solidFill>
                  <a:srgbClr val="26262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https://www.w3.org/Consortium/</a:t>
            </a:r>
            <a:endParaRPr sz="2000">
              <a:solidFill>
                <a:srgbClr val="262626"/>
              </a:solidFill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b="1" lang="es-AR" sz="2000">
                <a:solidFill>
                  <a:srgbClr val="262626"/>
                </a:solidFill>
              </a:rPr>
              <a:t>WCAG 2.0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262626"/>
                </a:solidFill>
              </a:rPr>
              <a:t>Pautas de Accesibilidad al Contenido Web (Web Content Accessibility Guidelines) desarrolladas por el grupo WAI (Web Accessibility Initiative) del W3C.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AR" sz="2000" u="sng">
                <a:solidFill>
                  <a:srgbClr val="26262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https://www.w3.org/TR/</a:t>
            </a:r>
            <a:r>
              <a:rPr lang="es-AR" sz="2000" u="sng">
                <a:solidFill>
                  <a:srgbClr val="262626"/>
                </a:solidFill>
              </a:rPr>
              <a:t>WCAG20/</a:t>
            </a:r>
            <a:endParaRPr sz="2000" u="sng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-158750" lvl="1" marL="74295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-215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-215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-215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-215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-215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b1fce03271_1_0"/>
          <p:cNvPicPr preferRelativeResize="0"/>
          <p:nvPr/>
        </p:nvPicPr>
        <p:blipFill rotWithShape="1">
          <a:blip r:embed="rId3">
            <a:alphaModFix/>
          </a:blip>
          <a:srcRect b="7080" l="3514" r="3262" t="8123"/>
          <a:stretch/>
        </p:blipFill>
        <p:spPr>
          <a:xfrm>
            <a:off x="1778050" y="270575"/>
            <a:ext cx="9797149" cy="63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/>
          <p:nvPr>
            <p:ph type="title"/>
          </p:nvPr>
        </p:nvSpPr>
        <p:spPr>
          <a:xfrm>
            <a:off x="2592927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s-AR"/>
              <a:t>Ley 26653</a:t>
            </a:r>
            <a:endParaRPr/>
          </a:p>
        </p:txBody>
      </p:sp>
      <p:sp>
        <p:nvSpPr>
          <p:cNvPr id="237" name="Google Shape;237;p8"/>
          <p:cNvSpPr txBox="1"/>
          <p:nvPr>
            <p:ph idx="1" type="body"/>
          </p:nvPr>
        </p:nvSpPr>
        <p:spPr>
          <a:xfrm>
            <a:off x="4948518" y="1905004"/>
            <a:ext cx="6556094" cy="3106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AR" sz="2000">
                <a:solidFill>
                  <a:srgbClr val="262626"/>
                </a:solidFill>
              </a:rPr>
              <a:t>En Argentina en 2010, se sancionó la </a:t>
            </a:r>
            <a:r>
              <a:rPr b="1" lang="es-AR" sz="2000">
                <a:solidFill>
                  <a:srgbClr val="262626"/>
                </a:solidFill>
              </a:rPr>
              <a:t>Ley 26.653 de Accesibilidad de la Información en las Páginas Web.</a:t>
            </a:r>
            <a:endParaRPr/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2626"/>
              </a:solidFill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AR" sz="2000">
                <a:solidFill>
                  <a:srgbClr val="262626"/>
                </a:solidFill>
              </a:rPr>
              <a:t>Los sitios web del sector público deben respetar las normas y requisitos  recomendados por la ONTI. </a:t>
            </a:r>
            <a:endParaRPr sz="2000">
              <a:solidFill>
                <a:srgbClr val="262626"/>
              </a:solidFill>
            </a:endParaRPr>
          </a:p>
        </p:txBody>
      </p:sp>
      <p:pic>
        <p:nvPicPr>
          <p:cNvPr descr="unnamed.png" id="238" name="Google Shape;2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18612">
            <a:off x="1954988" y="2024582"/>
            <a:ext cx="2733386" cy="273338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8"/>
          <p:cNvSpPr txBox="1"/>
          <p:nvPr/>
        </p:nvSpPr>
        <p:spPr>
          <a:xfrm>
            <a:off x="3239975" y="5247700"/>
            <a:ext cx="77004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ONTI  - Oficina Nacional de Tecnologías de la</a:t>
            </a:r>
            <a:r>
              <a:rPr lang="es-AR" sz="2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s-AR" sz="2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Información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Secretaría</a:t>
            </a:r>
            <a:r>
              <a:rPr b="0" i="0" lang="es-AR" sz="2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Modernización – Presidencia de la Nación</a:t>
            </a:r>
            <a:endParaRPr/>
          </a:p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000" u="sng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https://www.argentina.gob.ar/onti</a:t>
            </a:r>
            <a:endParaRPr b="0" i="0" sz="20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/>
          <p:nvPr>
            <p:ph type="title"/>
          </p:nvPr>
        </p:nvSpPr>
        <p:spPr>
          <a:xfrm>
            <a:off x="2592927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s-AR"/>
              <a:t>Disposición ONTI 06/2019</a:t>
            </a:r>
            <a:endParaRPr/>
          </a:p>
        </p:txBody>
      </p:sp>
      <p:sp>
        <p:nvSpPr>
          <p:cNvPr id="246" name="Google Shape;246;p9"/>
          <p:cNvSpPr txBox="1"/>
          <p:nvPr>
            <p:ph idx="1" type="body"/>
          </p:nvPr>
        </p:nvSpPr>
        <p:spPr>
          <a:xfrm>
            <a:off x="2798582" y="1905004"/>
            <a:ext cx="8706030" cy="4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 sz="1600"/>
              <a:t>En Argentina. La Disposición ONTI 06/2019 de setiembre de 2019, establece: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30200" lvl="0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i="1" lang="es-AR" sz="1600"/>
              <a:t>“ARTÍCULO 1 — Apruébense las “Pautas de Accesibilidad de Contenido Web 2.0” que como ANEXO I forma parte integrante de la presente Disposición.</a:t>
            </a:r>
            <a:endParaRPr sz="1600"/>
          </a:p>
          <a:p>
            <a:pPr indent="-330200" lvl="0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i="1" lang="es-AR" sz="1600"/>
              <a:t>ARTÍCULO 2 — Apruébense los “Criterios de conformidad” que como ANEXO II forma parte integrante de la presente Disposición.</a:t>
            </a:r>
            <a:endParaRPr sz="1600"/>
          </a:p>
          <a:p>
            <a:pPr indent="-330200" lvl="0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i="1" lang="es-AR" sz="1600"/>
              <a:t>ARTÍCULO 3 — Las “Pautas de Accesibilidad de Contenido Web 2.0” , referidas en el Artículo 1° como ANEXO I, y los “Criterios de conformidad”, referidos en el Artículo 2° como ANEXO II, se encontrarán además disponibles en el sitio web de la ONTI.</a:t>
            </a:r>
            <a:endParaRPr sz="1600"/>
          </a:p>
          <a:p>
            <a:pPr indent="-330200" lvl="0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i="1" lang="es-AR" sz="1600">
                <a:solidFill>
                  <a:srgbClr val="17365D"/>
                </a:solidFill>
              </a:rPr>
              <a:t>ARTÍCULO 4 — </a:t>
            </a:r>
            <a:r>
              <a:rPr b="1" i="1" lang="es-AR" sz="1600">
                <a:solidFill>
                  <a:srgbClr val="17365D"/>
                </a:solidFill>
              </a:rPr>
              <a:t>Establécese</a:t>
            </a:r>
            <a:r>
              <a:rPr b="1" i="1" lang="es-AR" sz="1600">
                <a:solidFill>
                  <a:srgbClr val="17365D"/>
                </a:solidFill>
              </a:rPr>
              <a:t> que el nivel mínimo de conformidad a ser cumplimentado por las organizaciones alcanzadas por la Ley N° 26.653 deberá ser de veinte (20) criterios para el primer año de vigencia de esta disposición y de treinta (30) criterios para períodos subsiguientes. A tales efectos se debe considerar como total los treinta y ocho (38) criterios de conformidad referidos en el ANEXO II que integra la presente Disposición</a:t>
            </a:r>
            <a:r>
              <a:rPr i="1" lang="es-AR" sz="1600"/>
              <a:t>.”</a:t>
            </a:r>
            <a:endParaRPr sz="1600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1600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1600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1600"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pir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2016-08-21T14:39:29Z</dcterms:created>
  <dc:creator>Pablo Pandolfo</dc:creator>
</cp:coreProperties>
</file>