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1" r:id="rId3"/>
    <p:sldId id="319" r:id="rId4"/>
    <p:sldId id="320" r:id="rId5"/>
    <p:sldId id="322" r:id="rId6"/>
    <p:sldId id="324" r:id="rId7"/>
    <p:sldId id="325" r:id="rId8"/>
    <p:sldId id="323" r:id="rId9"/>
    <p:sldId id="326" r:id="rId10"/>
    <p:sldId id="327" r:id="rId11"/>
    <p:sldId id="321" r:id="rId12"/>
    <p:sldId id="344" r:id="rId13"/>
    <p:sldId id="345" r:id="rId14"/>
    <p:sldId id="343" r:id="rId15"/>
    <p:sldId id="328" r:id="rId16"/>
    <p:sldId id="329" r:id="rId17"/>
    <p:sldId id="337" r:id="rId18"/>
    <p:sldId id="346" r:id="rId19"/>
    <p:sldId id="334" r:id="rId20"/>
    <p:sldId id="335" r:id="rId21"/>
    <p:sldId id="347" r:id="rId22"/>
    <p:sldId id="336" r:id="rId23"/>
    <p:sldId id="338" r:id="rId24"/>
    <p:sldId id="331" r:id="rId25"/>
    <p:sldId id="339" r:id="rId26"/>
    <p:sldId id="332" r:id="rId27"/>
    <p:sldId id="333" r:id="rId28"/>
    <p:sldId id="348" r:id="rId29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E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1614" autoAdjust="0"/>
  </p:normalViewPr>
  <p:slideViewPr>
    <p:cSldViewPr snapToGrid="0">
      <p:cViewPr varScale="1">
        <p:scale>
          <a:sx n="51" d="100"/>
          <a:sy n="51" d="100"/>
        </p:scale>
        <p:origin x="1572" y="7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8B54C87-44F7-4C96-9C67-D2DFEB4261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061160-5339-4D5E-8A6C-D6AA55970A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64-8D3D-4E26-A100-3D7B129F834E}" type="datetimeFigureOut">
              <a:rPr lang="es-AR" smtClean="0"/>
              <a:t>27/11/2017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886E49-A25D-4FE4-B306-2E26B430A5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1299C8-E39A-49BD-BC3C-5BE6C73C16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F8384-703C-46DE-9AB9-4FBC14A200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9383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Buenas tardes, mi nombre es Pablo Pandolfo</a:t>
            </a:r>
          </a:p>
          <a:p>
            <a:r>
              <a:rPr lang="es-AR" dirty="0"/>
              <a:t>Y voy a defender mi Trabajo Final de Maestría TIC titulado</a:t>
            </a:r>
          </a:p>
          <a:p>
            <a:r>
              <a:rPr lang="es-AR" dirty="0"/>
              <a:t>“Herramienta de Accesibilidad Web – ARWeb”.</a:t>
            </a:r>
          </a:p>
          <a:p>
            <a:pPr lvl="0" algn="just"/>
            <a:r>
              <a:rPr lang="es-AR" sz="1400" dirty="0"/>
              <a:t>[Movilidad]</a:t>
            </a:r>
          </a:p>
          <a:p>
            <a:pPr lvl="0" algn="just"/>
            <a:r>
              <a:rPr lang="es-AR" sz="1400" dirty="0"/>
              <a:t>[No mirar mucho las filminas o usar latiguillo]</a:t>
            </a:r>
          </a:p>
          <a:p>
            <a:pPr lvl="0" algn="just"/>
            <a:r>
              <a:rPr lang="es-AR" sz="1400" dirty="0"/>
              <a:t>[Mirar mas a los evaluadores y otros]</a:t>
            </a:r>
          </a:p>
          <a:p>
            <a:pPr lvl="0" algn="just"/>
            <a:r>
              <a:rPr lang="es-AR" sz="1400" dirty="0"/>
              <a:t>[Imprimir 5 copias. Cada hoja con 2 diapositivas en una carpeta]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28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PERCEPTIBLE: usuarios pueden percibir el contenido. </a:t>
            </a:r>
          </a:p>
          <a:p>
            <a:r>
              <a:rPr lang="es-AR" dirty="0"/>
              <a:t>(Ej. texto alternativo en audio, video e imágenes).</a:t>
            </a:r>
          </a:p>
          <a:p>
            <a:r>
              <a:rPr lang="es-AR" dirty="0"/>
              <a:t>OPERABLE: navegación operable. </a:t>
            </a:r>
          </a:p>
          <a:p>
            <a:r>
              <a:rPr lang="es-AR" dirty="0"/>
              <a:t>(Ej. Navegación por teclado, orden adecuado del foco).</a:t>
            </a:r>
          </a:p>
          <a:p>
            <a:r>
              <a:rPr lang="es-AR" dirty="0"/>
              <a:t>COMPRENSIBLE: lenguaje claro y simple </a:t>
            </a:r>
          </a:p>
          <a:p>
            <a:r>
              <a:rPr lang="es-AR" dirty="0"/>
              <a:t>(información transmitida por colores también por texto).</a:t>
            </a:r>
          </a:p>
          <a:p>
            <a:r>
              <a:rPr lang="es-AR" dirty="0"/>
              <a:t>ROBUSTO: interpretado por los productos de apoyo </a:t>
            </a:r>
          </a:p>
          <a:p>
            <a:r>
              <a:rPr lang="es-AR" dirty="0"/>
              <a:t>(Ej. Lectores de pantalla).</a:t>
            </a:r>
          </a:p>
          <a:p>
            <a:r>
              <a:rPr lang="es-AR" dirty="0"/>
              <a:t>4 puntos por cada criterio por los 25 criterios suman </a:t>
            </a:r>
          </a:p>
          <a:p>
            <a:r>
              <a:rPr lang="es-AR" dirty="0"/>
              <a:t>los 100 puntos necesarios para cubrir el nivel 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13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Ambas carecen de algunas funcionalidades deseable por </a:t>
            </a:r>
          </a:p>
          <a:p>
            <a:r>
              <a:rPr lang="es-AR" dirty="0"/>
              <a:t>los evaluadores.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118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TAW no otorga puntuación, sólo contabiliza problemas, </a:t>
            </a:r>
          </a:p>
          <a:p>
            <a:r>
              <a:rPr lang="es-AR" dirty="0"/>
              <a:t>advertencias y no verificados.</a:t>
            </a:r>
          </a:p>
          <a:p>
            <a:r>
              <a:rPr lang="es-AR" dirty="0"/>
              <a:t>Tampoco permite exportar resultados de AW.</a:t>
            </a:r>
          </a:p>
          <a:p>
            <a:r>
              <a:rPr lang="es-AR" dirty="0"/>
              <a:t>No brinda consejos de desarrollo.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337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Usa como referencia técnicas de las WCAG 2.0 para otorgar </a:t>
            </a:r>
          </a:p>
          <a:p>
            <a:r>
              <a:rPr lang="es-AR" dirty="0"/>
              <a:t>una puntuación o nota (1 a 10) a la página.</a:t>
            </a:r>
          </a:p>
          <a:p>
            <a:r>
              <a:rPr lang="es-AR" dirty="0"/>
              <a:t>Cada prueba tiene una ponderación y una nota.</a:t>
            </a:r>
          </a:p>
          <a:p>
            <a:r>
              <a:rPr lang="es-AR" dirty="0"/>
              <a:t>Tampoco permite exportar resultados de AW.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Examinator sólo permite revisar un limitado número 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páginas por sesión.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286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090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ARWeb basado en TAW y eXaminator.</a:t>
            </a:r>
          </a:p>
          <a:p>
            <a:r>
              <a:rPr lang="es-AR" dirty="0"/>
              <a:t>Apunta a evaluar según la Legislación Argentina.</a:t>
            </a:r>
          </a:p>
          <a:p>
            <a:r>
              <a:rPr lang="es-AR" dirty="0"/>
              <a:t>Es libre y abierta: permite extender el framework.</a:t>
            </a:r>
          </a:p>
          <a:p>
            <a:r>
              <a:rPr lang="es-AR" dirty="0"/>
              <a:t>Lectura del código procedente por:</a:t>
            </a:r>
          </a:p>
          <a:p>
            <a:r>
              <a:rPr lang="es-AR" dirty="0"/>
              <a:t>. URL del código a verificar.</a:t>
            </a:r>
          </a:p>
          <a:p>
            <a:r>
              <a:rPr lang="es-AR" dirty="0"/>
              <a:t>. Archivos .html del sistema de archivos.</a:t>
            </a:r>
          </a:p>
          <a:p>
            <a:r>
              <a:rPr lang="es-AR" dirty="0"/>
              <a:t>. Edición directa de código HTML.</a:t>
            </a:r>
          </a:p>
          <a:p>
            <a:r>
              <a:rPr lang="es-AR" dirty="0"/>
              <a:t>. Inspecciona y lista todas las URL o links referenciadas </a:t>
            </a:r>
          </a:p>
          <a:p>
            <a:r>
              <a:rPr lang="es-AR" dirty="0"/>
              <a:t>desde la URL principal.</a:t>
            </a:r>
          </a:p>
          <a:p>
            <a:endParaRPr lang="es-AR" dirty="0"/>
          </a:p>
          <a:p>
            <a:r>
              <a:rPr lang="es-AR" dirty="0"/>
              <a:t>Validar: inicia el análisis de AW.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916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Problemas: verificaciones que no fueron superadas y se </a:t>
            </a:r>
          </a:p>
          <a:p>
            <a:r>
              <a:rPr lang="es-AR" dirty="0"/>
              <a:t>deben corregir.</a:t>
            </a:r>
          </a:p>
          <a:p>
            <a:r>
              <a:rPr lang="es-AR" dirty="0"/>
              <a:t>Advertencias: posibles errores que se deben verificar en </a:t>
            </a:r>
          </a:p>
          <a:p>
            <a:r>
              <a:rPr lang="es-AR" dirty="0"/>
              <a:t>forma manual para determinar si realmente es un error o no. </a:t>
            </a:r>
          </a:p>
          <a:p>
            <a:r>
              <a:rPr lang="es-AR" dirty="0"/>
              <a:t>(Ej. IMG transmite significado correcto en su atributo ALT)</a:t>
            </a:r>
          </a:p>
          <a:p>
            <a:r>
              <a:rPr lang="es-AR" dirty="0"/>
              <a:t>No verificados: verificaciones que no se han podido </a:t>
            </a:r>
          </a:p>
          <a:p>
            <a:r>
              <a:rPr lang="es-AR" dirty="0"/>
              <a:t>comprobar en forma automática y por lo tanto se debe hacer </a:t>
            </a:r>
          </a:p>
          <a:p>
            <a:r>
              <a:rPr lang="es-AR" dirty="0"/>
              <a:t>de forma manual. </a:t>
            </a:r>
          </a:p>
          <a:p>
            <a:r>
              <a:rPr lang="es-AR" dirty="0"/>
              <a:t>(Ej. verificar que una explicación de lo que sucederá cuando </a:t>
            </a:r>
          </a:p>
          <a:p>
            <a:r>
              <a:rPr lang="es-AR" dirty="0"/>
              <a:t>se cambia el control está disponible).</a:t>
            </a:r>
          </a:p>
          <a:p>
            <a:r>
              <a:rPr lang="es-AR" dirty="0"/>
              <a:t>4/12/25/155/282</a:t>
            </a:r>
          </a:p>
          <a:p>
            <a:r>
              <a:rPr lang="es-AR" dirty="0"/>
              <a:t>Suma4 puntos si todas las técnicas suficientes de un criterio </a:t>
            </a:r>
          </a:p>
          <a:p>
            <a:r>
              <a:rPr lang="es-AR" dirty="0"/>
              <a:t>dan OK, no suma caso contrario.</a:t>
            </a:r>
          </a:p>
          <a:p>
            <a:r>
              <a:rPr lang="es-AR" dirty="0"/>
              <a:t>Es accesible si puntos &gt;= 50 [Explicar más la tabla]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050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Código HTML del recurso: destaca las incidencias de </a:t>
            </a:r>
          </a:p>
          <a:p>
            <a:r>
              <a:rPr lang="es-AR" dirty="0"/>
              <a:t>problemas, advertencias y no verificados por cada línea.</a:t>
            </a:r>
          </a:p>
          <a:p>
            <a:r>
              <a:rPr lang="es-AR" dirty="0"/>
              <a:t>Útil para los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838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Informa a los diseñadores y desarrolladores recomendación </a:t>
            </a:r>
          </a:p>
          <a:p>
            <a:r>
              <a:rPr lang="es-AR" dirty="0"/>
              <a:t>de diseño para cumplir con la comprobación.</a:t>
            </a:r>
          </a:p>
          <a:p>
            <a:r>
              <a:rPr lang="es-AR" dirty="0"/>
              <a:t>Útil para los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192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Información expuesta conforme el modelo del Anexo II de la </a:t>
            </a:r>
          </a:p>
          <a:p>
            <a:r>
              <a:rPr lang="es-AR" dirty="0"/>
              <a:t>Disposición 2/2014  de la ONTI.</a:t>
            </a:r>
          </a:p>
          <a:p>
            <a:r>
              <a:rPr lang="es-AR" dirty="0"/>
              <a:t>Útil para los evaluadores.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942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9044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Información de detallada del Análisis de AW en formato PDF.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Útil para los evaluadores.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726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ZOOM de la información detallada.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7686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Información detallada del análisis de AW en formato Excel.</a:t>
            </a:r>
          </a:p>
          <a:p>
            <a:r>
              <a:rPr lang="es-AR" dirty="0"/>
              <a:t>Puntajes y fórmulas para que el usuario interactúe con el análisis.</a:t>
            </a:r>
          </a:p>
          <a:p>
            <a:r>
              <a:rPr lang="es-AR" dirty="0"/>
              <a:t>Test: 0 falló  1 OK</a:t>
            </a:r>
          </a:p>
          <a:p>
            <a:r>
              <a:rPr lang="es-AR" dirty="0"/>
              <a:t>Técnica: 0 si algún test falló  1 OK</a:t>
            </a:r>
          </a:p>
          <a:p>
            <a:r>
              <a:rPr lang="es-AR" dirty="0"/>
              <a:t>Criterio: 0 si alguna técnica falló  4 OK</a:t>
            </a:r>
          </a:p>
          <a:p>
            <a:r>
              <a:rPr lang="es-AR" dirty="0"/>
              <a:t>Pauta: SUMA (puntajes criterios)</a:t>
            </a:r>
          </a:p>
          <a:p>
            <a:r>
              <a:rPr lang="es-AR" dirty="0"/>
              <a:t>Principio: SUMA (puntajes pautas)</a:t>
            </a:r>
          </a:p>
          <a:p>
            <a:r>
              <a:rPr lang="es-AR" dirty="0"/>
              <a:t>TOTAL: SUMA (puntaje puntajes principios)</a:t>
            </a:r>
          </a:p>
          <a:p>
            <a:r>
              <a:rPr lang="es-AR" dirty="0"/>
              <a:t>Con este reporte termina la Evaluación de AW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6086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[Se explica la TABLA, destacando los beneficios de ARWeb.]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5007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Como podemos observar en la filmina siguiente.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211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[Se lee]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0510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981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1719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96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400" dirty="0">
                <a:latin typeface="+mj-lt"/>
              </a:rPr>
              <a:t>[No se lee]</a:t>
            </a:r>
          </a:p>
          <a:p>
            <a:r>
              <a:rPr lang="es-AR" sz="1400" dirty="0">
                <a:latin typeface="+mj-lt"/>
              </a:rPr>
              <a:t>Los puntos de la agenda que vamos a ver parten desde el </a:t>
            </a:r>
          </a:p>
          <a:p>
            <a:r>
              <a:rPr lang="es-AR" sz="1400" dirty="0">
                <a:latin typeface="+mj-lt"/>
              </a:rPr>
              <a:t>objetivo del TF, pasando por el marco conceptual y </a:t>
            </a:r>
          </a:p>
          <a:p>
            <a:r>
              <a:rPr lang="es-AR" sz="1400" dirty="0">
                <a:latin typeface="+mj-lt"/>
              </a:rPr>
              <a:t>presentando el desarrollo de ARWeb hasta las conclusiones </a:t>
            </a:r>
          </a:p>
          <a:p>
            <a:r>
              <a:rPr lang="es-AR" sz="1400" dirty="0">
                <a:latin typeface="+mj-lt"/>
              </a:rPr>
              <a:t>y logros obtenidos.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34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89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La Accesibilidad Web es </a:t>
            </a:r>
            <a:r>
              <a:rPr lang="es-AR" b="1" dirty="0"/>
              <a:t>la posibilidad de que un sitio</a:t>
            </a:r>
          </a:p>
          <a:p>
            <a:r>
              <a:rPr lang="es-AR" b="1" dirty="0"/>
              <a:t>web pueda ser visitado y utilizado de forma </a:t>
            </a:r>
          </a:p>
          <a:p>
            <a:r>
              <a:rPr lang="es-AR" b="1" dirty="0"/>
              <a:t>satisfactoria por el mayor número posible de personas</a:t>
            </a:r>
            <a:r>
              <a:rPr lang="es-AR" dirty="0"/>
              <a:t>, </a:t>
            </a:r>
          </a:p>
          <a:p>
            <a:r>
              <a:rPr lang="es-AR" dirty="0"/>
              <a:t>independientemente de las limitaciones individuales o las </a:t>
            </a:r>
          </a:p>
          <a:p>
            <a:r>
              <a:rPr lang="es-AR" dirty="0"/>
              <a:t>derivadas del entorno.</a:t>
            </a:r>
          </a:p>
          <a:p>
            <a:r>
              <a:rPr lang="es-AR" dirty="0"/>
              <a:t>AW nos beneficia a TODOS</a:t>
            </a:r>
          </a:p>
          <a:p>
            <a:r>
              <a:rPr lang="es-AR" dirty="0"/>
              <a:t>Diseño web permitir PERCIBIR, ENTENDER, NAVEGAR e </a:t>
            </a:r>
          </a:p>
          <a:p>
            <a:r>
              <a:rPr lang="es-AR" dirty="0"/>
              <a:t>INTERACTUAR con la WEB.</a:t>
            </a:r>
          </a:p>
          <a:p>
            <a:r>
              <a:rPr lang="es-AR" dirty="0"/>
              <a:t>¿Qué hay respecto de los estándares internacionales?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761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W3C =&gt; WAI =&gt; WCAG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668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¿Cuál es la situación en nuestro país?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08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objeto es garantizarles a las personas la igualdad real de </a:t>
            </a:r>
          </a:p>
          <a:p>
            <a:r>
              <a:rPr lang="es-AR" dirty="0"/>
              <a:t>oportunidades y trato, evitando así todo tipo de discriminación.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879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[No leer artículos]</a:t>
            </a:r>
          </a:p>
          <a:p>
            <a:r>
              <a:rPr lang="es-AR" dirty="0"/>
              <a:t>Reglamenta la Ley 26653.</a:t>
            </a:r>
          </a:p>
          <a:p>
            <a:r>
              <a:rPr lang="es-AR" dirty="0"/>
              <a:t>Basada en las WCAG 2.0</a:t>
            </a:r>
          </a:p>
          <a:p>
            <a:r>
              <a:rPr lang="es-AR" dirty="0"/>
              <a:t>Tecnologías HTML y CSS</a:t>
            </a:r>
          </a:p>
          <a:p>
            <a:r>
              <a:rPr lang="es-AR" dirty="0"/>
              <a:t>Criterios de Nivel A (lo divide en puntos)</a:t>
            </a:r>
          </a:p>
          <a:p>
            <a:r>
              <a:rPr lang="es-AR" dirty="0"/>
              <a:t>Umbral 50 puntos.</a:t>
            </a:r>
          </a:p>
          <a:p>
            <a:r>
              <a:rPr lang="es-AR" dirty="0"/>
              <a:t>ARWeb se basa en estos puntos.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09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5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5" y="4777383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2" y="4323814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4529544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3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3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4" y="627409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9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5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2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2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5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27/11/2017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5" y="78778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n.gob.a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itiodelciudadano.mecon.gov.ar/sici/" TargetMode="External"/><Relationship Id="rId4" Type="http://schemas.openxmlformats.org/officeDocument/2006/relationships/hyperlink" Target="http://www.buenosaires.gob.ar/innovacion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w3.org/standar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gentina.gob.ar/ont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3369" y="1050573"/>
            <a:ext cx="9430872" cy="3919773"/>
          </a:xfrm>
        </p:spPr>
        <p:txBody>
          <a:bodyPr>
            <a:noAutofit/>
          </a:bodyPr>
          <a:lstStyle/>
          <a:p>
            <a:br>
              <a:rPr lang="es-AR" sz="2000" b="1" dirty="0">
                <a:latin typeface="+mn-lt"/>
                <a:cs typeface="Arial" pitchFamily="34" charset="0"/>
              </a:rPr>
            </a:br>
            <a:br>
              <a:rPr lang="es-AR" sz="2000" b="1" dirty="0">
                <a:latin typeface="+mn-lt"/>
                <a:cs typeface="Arial" pitchFamily="34" charset="0"/>
              </a:rPr>
            </a:br>
            <a:br>
              <a:rPr lang="es-AR" sz="2000" b="1" dirty="0">
                <a:latin typeface="+mn-lt"/>
                <a:cs typeface="Arial" pitchFamily="34" charset="0"/>
              </a:rPr>
            </a:br>
            <a:br>
              <a:rPr lang="es-AR" sz="2000" b="1" dirty="0">
                <a:latin typeface="+mn-lt"/>
                <a:cs typeface="Arial" pitchFamily="34" charset="0"/>
              </a:rPr>
            </a:br>
            <a:br>
              <a:rPr lang="es-AR" sz="2000" b="1" dirty="0">
                <a:latin typeface="+mn-lt"/>
                <a:cs typeface="Arial" pitchFamily="34" charset="0"/>
              </a:rPr>
            </a:br>
            <a:br>
              <a:rPr lang="es-AR" sz="2000" b="1" dirty="0">
                <a:latin typeface="+mn-lt"/>
                <a:cs typeface="Arial" pitchFamily="34" charset="0"/>
              </a:rPr>
            </a:br>
            <a:br>
              <a:rPr lang="es-AR" sz="2000" b="1" dirty="0">
                <a:latin typeface="+mn-lt"/>
                <a:cs typeface="Arial" pitchFamily="34" charset="0"/>
              </a:rPr>
            </a:br>
            <a:br>
              <a:rPr lang="es-AR" sz="2000" b="1" dirty="0">
                <a:latin typeface="+mn-lt"/>
                <a:cs typeface="Arial" pitchFamily="34" charset="0"/>
              </a:rPr>
            </a:br>
            <a:r>
              <a:rPr lang="es-AR" sz="2400" dirty="0">
                <a:latin typeface="+mn-lt"/>
                <a:cs typeface="Arial" pitchFamily="34" charset="0"/>
              </a:rPr>
              <a:t>Maestría en Tecnología Informática y de Comunicaciones</a:t>
            </a: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2400" dirty="0">
                <a:latin typeface="+mn-lt"/>
                <a:cs typeface="Arial" pitchFamily="34" charset="0"/>
              </a:rPr>
              <a:t>Cohorte 2015-2016</a:t>
            </a:r>
            <a:br>
              <a:rPr lang="es-AR" sz="2000" dirty="0">
                <a:latin typeface="+mn-lt"/>
                <a:cs typeface="Arial" pitchFamily="34" charset="0"/>
              </a:rPr>
            </a:b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3200" b="1" dirty="0">
                <a:latin typeface="+mn-lt"/>
                <a:cs typeface="Arial" pitchFamily="34" charset="0"/>
              </a:rPr>
              <a:t>“Herramienta de Accesibilidad Web – ARWeb”</a:t>
            </a:r>
            <a:br>
              <a:rPr lang="es-AR" sz="2000" dirty="0">
                <a:latin typeface="+mn-lt"/>
                <a:cs typeface="Arial" pitchFamily="34" charset="0"/>
              </a:rPr>
            </a:b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2400" dirty="0">
                <a:latin typeface="+mn-lt"/>
                <a:cs typeface="Arial" pitchFamily="34" charset="0"/>
              </a:rPr>
              <a:t>Autor: Ing. Pablo Miguel Angel Pandolfo</a:t>
            </a:r>
            <a:br>
              <a:rPr lang="es-AR" sz="2000" dirty="0">
                <a:latin typeface="+mn-lt"/>
                <a:cs typeface="Arial" pitchFamily="34" charset="0"/>
              </a:rPr>
            </a:br>
            <a:br>
              <a:rPr lang="es-AR" sz="2000" dirty="0">
                <a:latin typeface="+mn-lt"/>
                <a:cs typeface="Arial" pitchFamily="34" charset="0"/>
              </a:rPr>
            </a:b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2000" dirty="0">
                <a:latin typeface="+mn-lt"/>
                <a:cs typeface="Arial" pitchFamily="34" charset="0"/>
              </a:rPr>
              <a:t>Director del Trabajo Final: </a:t>
            </a:r>
            <a:r>
              <a:rPr lang="es-AR" sz="2000" i="1" dirty="0">
                <a:latin typeface="+mn-lt"/>
                <a:cs typeface="Arial" pitchFamily="34" charset="0"/>
              </a:rPr>
              <a:t>Mag. Adrián Alfredo De Armas, UADE</a:t>
            </a: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2000" dirty="0">
                <a:latin typeface="+mn-lt"/>
                <a:cs typeface="Arial" pitchFamily="34" charset="0"/>
              </a:rPr>
              <a:t>CoDirector del Trabajo Final: </a:t>
            </a:r>
            <a:r>
              <a:rPr lang="es-AR" sz="2000" i="1" dirty="0">
                <a:latin typeface="+mn-lt"/>
                <a:cs typeface="Arial" pitchFamily="34" charset="0"/>
              </a:rPr>
              <a:t>Mag. Bibiana </a:t>
            </a:r>
            <a:r>
              <a:rPr lang="es-AR" sz="2000" i="1" dirty="0" err="1">
                <a:latin typeface="+mn-lt"/>
                <a:cs typeface="Arial" pitchFamily="34" charset="0"/>
              </a:rPr>
              <a:t>Delmira</a:t>
            </a:r>
            <a:r>
              <a:rPr lang="es-AR" sz="2000" i="1" dirty="0">
                <a:latin typeface="+mn-lt"/>
                <a:cs typeface="Arial" pitchFamily="34" charset="0"/>
              </a:rPr>
              <a:t> </a:t>
            </a:r>
            <a:r>
              <a:rPr lang="es-AR" sz="2000" i="1" dirty="0" err="1">
                <a:latin typeface="+mn-lt"/>
                <a:cs typeface="Arial" pitchFamily="34" charset="0"/>
              </a:rPr>
              <a:t>Rossi</a:t>
            </a:r>
            <a:r>
              <a:rPr lang="es-AR" sz="2000" i="1" dirty="0">
                <a:latin typeface="+mn-lt"/>
                <a:cs typeface="Arial" pitchFamily="34" charset="0"/>
              </a:rPr>
              <a:t>, UADE</a:t>
            </a:r>
            <a:br>
              <a:rPr lang="es-AR" sz="2000" b="1" dirty="0">
                <a:latin typeface="+mn-lt"/>
                <a:cs typeface="Arial" pitchFamily="34" charset="0"/>
              </a:rPr>
            </a:br>
            <a:endParaRPr lang="es-AR" sz="2000" b="1" dirty="0">
              <a:latin typeface="+mn-lt"/>
              <a:cs typeface="Arial" pitchFamily="34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55041" y="5206095"/>
            <a:ext cx="9489200" cy="1380825"/>
          </a:xfrm>
        </p:spPr>
        <p:txBody>
          <a:bodyPr>
            <a:noAutofit/>
          </a:bodyPr>
          <a:lstStyle/>
          <a:p>
            <a:pPr algn="ctr"/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28 </a:t>
            </a:r>
            <a:r>
              <a:rPr lang="x-none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</a:t>
            </a:r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noviembre</a:t>
            </a:r>
            <a:r>
              <a:rPr lang="x-none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de 2017</a:t>
            </a:r>
            <a:r>
              <a:rPr lang="x-none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 </a:t>
            </a:r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x-none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UNIVERSIDAD ARGENTINA DE LA EMPRESA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es-A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FACULTAD DE INGENIERÍA Y CIENCIAS EXACTAS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DD1055-5461-4527-9D7A-CA26C443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3" y="270991"/>
            <a:ext cx="1340327" cy="7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80635"/>
              </p:ext>
            </p:extLst>
          </p:nvPr>
        </p:nvGraphicFramePr>
        <p:xfrm>
          <a:off x="1982916" y="76204"/>
          <a:ext cx="8784977" cy="7013021"/>
        </p:xfrm>
        <a:graphic>
          <a:graphicData uri="http://schemas.openxmlformats.org/drawingml/2006/table">
            <a:tbl>
              <a:tblPr firstRow="1" firstCol="1" bandRow="1"/>
              <a:tblGrid>
                <a:gridCol w="1116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Principios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Pautas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Criterios de conformidad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Puntos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12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Perceptible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1.1 Alternativas textuales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1.1.1 Contenido no textual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1.2 Contenido Multimedia dependiente del tiempo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1.2.1 Sólo audio y sólo video (pregrabado)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1.2.2 Subtítulos (Pregrabados)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1.2.3 Audio descripción o alternativa multimedia (Pregrabada)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3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1.3 Adaptabilidad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1.3.1 Información y relaciones.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1.3.2 Secuencia significativa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1.3.3 Características sensoriales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1.4 Distinguible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1.4.1 Uso del color.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1.4.2 Control de audio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 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 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Subtotal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36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54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Operable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2.1 Accesible a través del teclado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2.1.1 Teclado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2.1.2 Sin trampa de teclado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2.2 Tiempo Suficiente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2.2.1 Límite de tiempo ajustable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2.2.2 Pausar, detener, ocultar.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2.3 Ataques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2.3.1 Tres destellos o por debajo del umbral.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2.4 Navegable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2.4.1 Saltar bloques.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2.4.2 Página titulada.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2.4.3 Orden de foco.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2.4.4 Propósito de un vínculo (en su contexto).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63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 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 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Subtotal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36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204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Comprensible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3.1 Legible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3.1.1 Idioma de la página.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3.2 Predecible</a:t>
                      </a:r>
                      <a:endParaRPr lang="es-AR" sz="120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3.2.1 Con foco.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3.2.2 Con entrada de datos.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3.3 Ayuda a la entrada de datos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3.3.1 Identificación de errores.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4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3.3.2 Instrucciones o etiquetas.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95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 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 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Subtotal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20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242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Robusto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Pauta 4.1 Compatible</a:t>
                      </a:r>
                      <a:endParaRPr lang="es-AR" sz="12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4.1.1 Interpretación.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434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4.1.2 Nombre, rol, valor.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3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4</a:t>
                      </a:r>
                      <a:endParaRPr lang="es-AR" sz="1300" dirty="0"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100">
                        <a:effectLst/>
                        <a:latin typeface="Calibri" pitchFamily="34" charset="0"/>
                      </a:endParaRPr>
                    </a:p>
                  </a:txBody>
                  <a:tcPr marL="19131" marR="19131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100" dirty="0">
                        <a:effectLst/>
                        <a:latin typeface="Calibri" pitchFamily="34" charset="0"/>
                      </a:endParaRPr>
                    </a:p>
                  </a:txBody>
                  <a:tcPr marL="19131" marR="19131" marT="0" marB="0" anchor="b">
                    <a:lnL>
                      <a:noFill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Subtotal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8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65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100">
                        <a:effectLst/>
                        <a:latin typeface="Calibri" pitchFamily="34" charset="0"/>
                      </a:endParaRPr>
                    </a:p>
                  </a:txBody>
                  <a:tcPr marL="19131" marR="1913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100" dirty="0">
                        <a:effectLst/>
                        <a:latin typeface="Calibri" pitchFamily="34" charset="0"/>
                      </a:endParaRPr>
                    </a:p>
                  </a:txBody>
                  <a:tcPr marL="19131" marR="19131" marT="0" marB="0" anchor="b">
                    <a:lnL>
                      <a:noFill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Total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AR" sz="12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Times New Roman"/>
                          <a:cs typeface="Arial"/>
                        </a:rPr>
                        <a:t>100</a:t>
                      </a:r>
                      <a:endParaRPr lang="es-AR" sz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19131" marR="19131" marT="0" marB="0" anchor="b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Descripción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algn="just"/>
            <a:r>
              <a:rPr lang="es-AR" sz="2000" dirty="0"/>
              <a:t>Existen herramientas que evalúan la accesibilidad web (las más representativas son TAW y eXaminator), sin embargo, no hay certeza de cómo se realiza la evaluación y la forma en que determinan el puntaje de accesibilidad. 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747F8EA-7CCB-42B2-8522-32D6D64EA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" t="12863" r="2876" b="5515"/>
          <a:stretch/>
        </p:blipFill>
        <p:spPr>
          <a:xfrm>
            <a:off x="255760" y="701957"/>
            <a:ext cx="11858750" cy="57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7286C6-2957-4534-8A6E-B8F84CC80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4" t="12863" r="8983" b="5967"/>
          <a:stretch/>
        </p:blipFill>
        <p:spPr>
          <a:xfrm>
            <a:off x="369378" y="297551"/>
            <a:ext cx="11559613" cy="63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Descripción del problema (cont.)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algn="just"/>
            <a:r>
              <a:rPr lang="es-AR" sz="2000" dirty="0"/>
              <a:t>Es deseable tener una herramienta que:</a:t>
            </a:r>
          </a:p>
          <a:p>
            <a:pPr lvl="1"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F550423-8864-40A9-9463-A654C185E1A1}"/>
              </a:ext>
            </a:extLst>
          </p:cNvPr>
          <p:cNvSpPr txBox="1">
            <a:spLocks/>
          </p:cNvSpPr>
          <p:nvPr/>
        </p:nvSpPr>
        <p:spPr>
          <a:xfrm>
            <a:off x="2695755" y="2298173"/>
            <a:ext cx="8706030" cy="81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AR" sz="2000" dirty="0"/>
              <a:t>1. Realice una evaluación del Nivel A por puntos según la norma argentina.</a:t>
            </a:r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29216F1-9135-4480-8B9D-401DD47C1A3C}"/>
              </a:ext>
            </a:extLst>
          </p:cNvPr>
          <p:cNvSpPr txBox="1">
            <a:spLocks/>
          </p:cNvSpPr>
          <p:nvPr/>
        </p:nvSpPr>
        <p:spPr>
          <a:xfrm>
            <a:off x="2695755" y="3124706"/>
            <a:ext cx="8706030" cy="4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AR" sz="2000" dirty="0"/>
              <a:t>2. Brinde transparencia en la evaluación.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5462FA1-9923-4F5C-B1EC-E1017A26B46D}"/>
              </a:ext>
            </a:extLst>
          </p:cNvPr>
          <p:cNvSpPr txBox="1">
            <a:spLocks/>
          </p:cNvSpPr>
          <p:nvPr/>
        </p:nvSpPr>
        <p:spPr>
          <a:xfrm>
            <a:off x="2695754" y="3618175"/>
            <a:ext cx="8706030" cy="819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AR" sz="2000" dirty="0"/>
              <a:t>3. Ofrezca asistencia a los desarrolladores a través de recomendaciones.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38D710-9E8D-4D05-8761-DC1E9DB8552A}"/>
              </a:ext>
            </a:extLst>
          </p:cNvPr>
          <p:cNvSpPr txBox="1">
            <a:spLocks/>
          </p:cNvSpPr>
          <p:nvPr/>
        </p:nvSpPr>
        <p:spPr>
          <a:xfrm>
            <a:off x="2695754" y="4409035"/>
            <a:ext cx="8706030" cy="66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AR" sz="2000" dirty="0"/>
              <a:t>4. Provea asistencia a los evaluadores a través del resultado histórico y generación de informes.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1B0735E-C519-4180-BAFC-4F9563387062}"/>
              </a:ext>
            </a:extLst>
          </p:cNvPr>
          <p:cNvSpPr txBox="1">
            <a:spLocks/>
          </p:cNvSpPr>
          <p:nvPr/>
        </p:nvSpPr>
        <p:spPr>
          <a:xfrm>
            <a:off x="2695754" y="5343085"/>
            <a:ext cx="8706030" cy="523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sz="2000" dirty="0"/>
              <a:t>Una herramienta con TODAS estas características es ARWeb.</a:t>
            </a:r>
          </a:p>
          <a:p>
            <a:pPr lvl="1"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70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2528" y="29579"/>
            <a:ext cx="9065240" cy="67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4113" y="14748"/>
            <a:ext cx="9088408" cy="681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4FFB5D3-250A-4861-B833-B78D15D18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8099" t="3705" r="904" b="88255"/>
          <a:stretch/>
        </p:blipFill>
        <p:spPr bwMode="auto">
          <a:xfrm>
            <a:off x="172325" y="797769"/>
            <a:ext cx="1124998" cy="32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DCC9B85-F1DB-4EED-86BF-6D8D2CA9B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8977" y="103240"/>
            <a:ext cx="8348353" cy="667868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572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1">
            <a:extLst>
              <a:ext uri="{FF2B5EF4-FFF2-40B4-BE49-F238E27FC236}">
                <a16:creationId xmlns:a16="http://schemas.microsoft.com/office/drawing/2014/main" id="{DA1D9F73-01DD-4708-876C-514795DB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69" y="488198"/>
            <a:ext cx="9764967" cy="56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n 3" descr="C:\Users\ppand\workspace\TESIS\ARWeb\src\ar\edu\uade\tic\tesis\arweb\vista\imagenes\help.png">
            <a:extLst>
              <a:ext uri="{FF2B5EF4-FFF2-40B4-BE49-F238E27FC236}">
                <a16:creationId xmlns:a16="http://schemas.microsoft.com/office/drawing/2014/main" id="{53CAB2CE-EE0E-467E-85EA-21E42C77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19" y="790413"/>
            <a:ext cx="387457" cy="38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82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36250" t="24177" r="33889" b="10022"/>
          <a:stretch/>
        </p:blipFill>
        <p:spPr bwMode="auto">
          <a:xfrm>
            <a:off x="3787320" y="176983"/>
            <a:ext cx="5400929" cy="654557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4C83B6F-D1B3-4902-8759-7F12B404A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890" t="4018" r="69723" b="87305"/>
          <a:stretch/>
        </p:blipFill>
        <p:spPr bwMode="auto">
          <a:xfrm>
            <a:off x="0" y="777469"/>
            <a:ext cx="1371600" cy="36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56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Pablo Miguel Angel Pandolfo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AR" altLang="es-AR" sz="2000" dirty="0"/>
              <a:t>Ingeniero en Informática. </a:t>
            </a:r>
          </a:p>
          <a:p>
            <a:pPr algn="just">
              <a:spcBef>
                <a:spcPts val="0"/>
              </a:spcBef>
            </a:pPr>
            <a:r>
              <a:rPr lang="es-AR" altLang="es-AR" sz="2000" dirty="0"/>
              <a:t>Profesor Universitario en Ingeniería en Informática.</a:t>
            </a:r>
          </a:p>
          <a:p>
            <a:pPr algn="just">
              <a:spcBef>
                <a:spcPts val="0"/>
              </a:spcBef>
            </a:pPr>
            <a:r>
              <a:rPr lang="es-AR" altLang="es-AR" sz="2000" dirty="0"/>
              <a:t>Especialista en Diseño y Desarrollo en Sistemas Informáticos de Administración Financiera del Sector Público Nacional.</a:t>
            </a:r>
          </a:p>
          <a:p>
            <a:pPr algn="just">
              <a:spcBef>
                <a:spcPts val="0"/>
              </a:spcBef>
            </a:pPr>
            <a:r>
              <a:rPr lang="es-AR" altLang="es-AR" sz="2000" dirty="0"/>
              <a:t>Investigador. </a:t>
            </a:r>
          </a:p>
          <a:p>
            <a:pPr algn="just">
              <a:spcBef>
                <a:spcPts val="0"/>
              </a:spcBef>
            </a:pPr>
            <a:r>
              <a:rPr lang="es-AR" altLang="es-AR" sz="2000" dirty="0"/>
              <a:t>Profesor Adjunto en UADE, UB y UNO.</a:t>
            </a:r>
          </a:p>
        </p:txBody>
      </p:sp>
    </p:spTree>
    <p:extLst>
      <p:ext uri="{BB962C8B-B14F-4D97-AF65-F5344CB8AC3E}">
        <p14:creationId xmlns:p14="http://schemas.microsoft.com/office/powerpoint/2010/main" val="3277763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9364E9D-E886-4A33-88B8-6798191DB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9839" t="4470" r="46296" b="87305"/>
          <a:stretch/>
        </p:blipFill>
        <p:spPr bwMode="auto">
          <a:xfrm>
            <a:off x="40082" y="794126"/>
            <a:ext cx="1321114" cy="3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1927F37-EAFE-45F2-B624-1172D8B8F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25278" t="28870" r="23958" b="3158"/>
          <a:stretch/>
        </p:blipFill>
        <p:spPr bwMode="auto">
          <a:xfrm>
            <a:off x="2403990" y="103239"/>
            <a:ext cx="9011865" cy="663677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20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9364E9D-E886-4A33-88B8-6798191DB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9839" t="4470" r="46296" b="87305"/>
          <a:stretch/>
        </p:blipFill>
        <p:spPr bwMode="auto">
          <a:xfrm>
            <a:off x="40082" y="794126"/>
            <a:ext cx="1321114" cy="3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1927F37-EAFE-45F2-B624-1172D8B8F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27975" t="44956" r="26453" b="25679"/>
          <a:stretch/>
        </p:blipFill>
        <p:spPr bwMode="auto">
          <a:xfrm>
            <a:off x="282187" y="1348357"/>
            <a:ext cx="11807195" cy="418454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426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FA62A06-DADE-4435-8882-D523AC76F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53713" t="4016" r="21900" b="87305"/>
          <a:stretch/>
        </p:blipFill>
        <p:spPr bwMode="auto">
          <a:xfrm>
            <a:off x="64433" y="781664"/>
            <a:ext cx="1271806" cy="33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17079A47-DB85-441D-AB09-A78B6687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15185" r="22292" b="4691"/>
          <a:stretch>
            <a:fillRect/>
          </a:stretch>
        </p:blipFill>
        <p:spPr bwMode="auto">
          <a:xfrm>
            <a:off x="1676663" y="63149"/>
            <a:ext cx="10431765" cy="6647371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42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4117" y="1919752"/>
            <a:ext cx="8706030" cy="4363065"/>
          </a:xfrm>
        </p:spPr>
        <p:txBody>
          <a:bodyPr>
            <a:noAutofit/>
          </a:bodyPr>
          <a:lstStyle/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3B39BB3-4F96-4D74-8271-AAEFEED6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75609"/>
              </p:ext>
            </p:extLst>
          </p:nvPr>
        </p:nvGraphicFramePr>
        <p:xfrm>
          <a:off x="1401101" y="1722757"/>
          <a:ext cx="10370205" cy="435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2831">
                  <a:extLst>
                    <a:ext uri="{9D8B030D-6E8A-4147-A177-3AD203B41FA5}">
                      <a16:colId xmlns:a16="http://schemas.microsoft.com/office/drawing/2014/main" val="4135548037"/>
                    </a:ext>
                  </a:extLst>
                </a:gridCol>
                <a:gridCol w="1954418">
                  <a:extLst>
                    <a:ext uri="{9D8B030D-6E8A-4147-A177-3AD203B41FA5}">
                      <a16:colId xmlns:a16="http://schemas.microsoft.com/office/drawing/2014/main" val="4030688831"/>
                    </a:ext>
                  </a:extLst>
                </a:gridCol>
                <a:gridCol w="2640829">
                  <a:extLst>
                    <a:ext uri="{9D8B030D-6E8A-4147-A177-3AD203B41FA5}">
                      <a16:colId xmlns:a16="http://schemas.microsoft.com/office/drawing/2014/main" val="266024754"/>
                    </a:ext>
                  </a:extLst>
                </a:gridCol>
                <a:gridCol w="1652127">
                  <a:extLst>
                    <a:ext uri="{9D8B030D-6E8A-4147-A177-3AD203B41FA5}">
                      <a16:colId xmlns:a16="http://schemas.microsoft.com/office/drawing/2014/main" val="2708115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TAW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EXAMINATOR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ARWEB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WCAG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4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Revisión Ilimitada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8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Selección Principios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Agrupación </a:t>
                      </a:r>
                      <a:r>
                        <a:rPr lang="es-AR" sz="2000" dirty="0" err="1">
                          <a:solidFill>
                            <a:schemeClr val="bg1"/>
                          </a:solidFill>
                        </a:rPr>
                        <a:t>Rdos</a:t>
                      </a:r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. x </a:t>
                      </a:r>
                      <a:r>
                        <a:rPr lang="es-AR" sz="2000" dirty="0" err="1">
                          <a:solidFill>
                            <a:schemeClr val="bg1"/>
                          </a:solidFill>
                        </a:rPr>
                        <a:t>Ppios</a:t>
                      </a:r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5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Posibilidad de extensión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Consejos de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9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Indicación grado accesibilidad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Exportación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3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Exportación 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0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Histórico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94688"/>
                  </a:ext>
                </a:extLst>
              </a:tr>
            </a:tbl>
          </a:graphicData>
        </a:graphic>
      </p:graphicFrame>
      <p:pic>
        <p:nvPicPr>
          <p:cNvPr id="21" name="Imagen 20">
            <a:extLst>
              <a:ext uri="{FF2B5EF4-FFF2-40B4-BE49-F238E27FC236}">
                <a16:creationId xmlns:a16="http://schemas.microsoft.com/office/drawing/2014/main" id="{AFA9B898-14A0-42F5-9A55-B11A17F5E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27" y="2101878"/>
            <a:ext cx="354486" cy="35448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E5AD7D1-6933-451B-98ED-4A6A0C7353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27" y="2527822"/>
            <a:ext cx="354486" cy="3343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CFA42EA-BDE5-4A16-A226-5764F9F5D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27" y="3320055"/>
            <a:ext cx="354486" cy="35448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570A570-6448-426A-9BC3-6ADC1C17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29" y="2101878"/>
            <a:ext cx="354486" cy="35448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823363C-7ECF-4D5A-95F9-043468A69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79" y="5712163"/>
            <a:ext cx="354486" cy="35448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6964ED1-9C69-46D4-AB22-3F1B769512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231" y="5311022"/>
            <a:ext cx="354486" cy="35448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8123CD9-D925-4460-A673-D78D56C26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11" y="4909879"/>
            <a:ext cx="354486" cy="35448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91D4DE2-DC3B-4E11-B9ED-446EE4B29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567" y="4508736"/>
            <a:ext cx="354486" cy="35448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538013B6-E695-49FC-B790-911FF1BD8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87" y="4107593"/>
            <a:ext cx="354486" cy="35448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AAC2A45-11B9-4D3C-A1FD-C647E8EFB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43" y="3706450"/>
            <a:ext cx="354486" cy="354486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8BBA0A2-726B-4D33-A882-7C8906D24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99" y="3305307"/>
            <a:ext cx="354486" cy="35448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4BD4028-9071-4420-A47B-1709392E92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623" y="2904164"/>
            <a:ext cx="354486" cy="35448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C76B714-36FD-4F8C-BB73-BF82B3787E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455" y="2503021"/>
            <a:ext cx="354486" cy="35448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23D02DC-7227-4A87-940E-8C61147E3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31" y="2101878"/>
            <a:ext cx="354486" cy="3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algn="just"/>
            <a:r>
              <a:rPr lang="es-AR" sz="2000" dirty="0"/>
              <a:t>La Accesibilidad Web nos beneficia a TODOS.</a:t>
            </a:r>
          </a:p>
          <a:p>
            <a:pPr algn="just"/>
            <a:r>
              <a:rPr lang="es-AR" sz="2000" dirty="0" err="1"/>
              <a:t>ARWeb</a:t>
            </a:r>
            <a:r>
              <a:rPr lang="es-AR" sz="2000" dirty="0"/>
              <a:t> contribuye a la detección eficiente de los problemas de accesibilidad para que un sitio web pueda ser evaluado y que recomendaciones son necesarias para que sea Accesible.</a:t>
            </a:r>
          </a:p>
          <a:p>
            <a:pPr algn="just"/>
            <a:r>
              <a:rPr lang="es-AR" sz="2000" dirty="0" err="1"/>
              <a:t>ARWeb</a:t>
            </a:r>
            <a:r>
              <a:rPr lang="es-AR" sz="2000" dirty="0"/>
              <a:t> brinda información tanto a desarrolladores como a evaluadores.</a:t>
            </a:r>
          </a:p>
          <a:p>
            <a:pPr algn="just"/>
            <a:r>
              <a:rPr lang="es-AR" sz="2000" dirty="0"/>
              <a:t>Es libre, abierta y con un modo transparente de evaluación.</a:t>
            </a:r>
          </a:p>
          <a:p>
            <a:pPr algn="just"/>
            <a:r>
              <a:rPr lang="es-AR" sz="2000" dirty="0" err="1"/>
              <a:t>ARWeb</a:t>
            </a:r>
            <a:r>
              <a:rPr lang="es-AR" sz="2000" dirty="0"/>
              <a:t> tiene muchas mejoras respecto de las herramientas existentes. </a:t>
            </a:r>
          </a:p>
          <a:p>
            <a:pPr algn="just"/>
            <a:r>
              <a:rPr lang="es-AR" sz="2000" dirty="0"/>
              <a:t>Su utilización trascendió el ámbito académico.</a:t>
            </a:r>
          </a:p>
          <a:p>
            <a:pPr algn="just"/>
            <a:endParaRPr lang="es-AR" sz="2000" dirty="0"/>
          </a:p>
          <a:p>
            <a:pPr marL="0" indent="0" algn="just">
              <a:buNone/>
            </a:pPr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9585" y="0"/>
            <a:ext cx="867451" cy="4351302"/>
          </a:xfrm>
        </p:spPr>
        <p:txBody>
          <a:bodyPr vert="wordArtVert">
            <a:normAutofit/>
          </a:bodyPr>
          <a:lstStyle/>
          <a:p>
            <a:r>
              <a:rPr lang="es-AR" b="1" dirty="0"/>
              <a:t>LOGROS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94966" y="201707"/>
            <a:ext cx="9538446" cy="6432176"/>
          </a:xfrm>
        </p:spPr>
        <p:txBody>
          <a:bodyPr>
            <a:noAutofit/>
          </a:bodyPr>
          <a:lstStyle/>
          <a:p>
            <a:pPr lvl="0" algn="just"/>
            <a:r>
              <a:rPr lang="es-AR" sz="2000" b="1" dirty="0"/>
              <a:t>01/10/2016</a:t>
            </a:r>
            <a:r>
              <a:rPr lang="es-AR" sz="2000" dirty="0"/>
              <a:t>: Seminario interno sobre Accesibilidad Web (alcances y Herramienta ARWeb).</a:t>
            </a:r>
          </a:p>
          <a:p>
            <a:pPr lvl="0" algn="just"/>
            <a:r>
              <a:rPr lang="es-AR" sz="2000" b="1" dirty="0"/>
              <a:t>26/12/2016</a:t>
            </a:r>
            <a:r>
              <a:rPr lang="es-AR" sz="2000" dirty="0"/>
              <a:t>: Aprobación del Proyecto A17T09 “Herramienta Accesibilidad Web - ARWeb” (Investigaciones – Fundación UADE).</a:t>
            </a:r>
          </a:p>
          <a:p>
            <a:pPr lvl="0" algn="just"/>
            <a:r>
              <a:rPr lang="es-AR" sz="2000" b="1" dirty="0"/>
              <a:t>19/05/2017</a:t>
            </a:r>
            <a:r>
              <a:rPr lang="es-AR" sz="2000" dirty="0"/>
              <a:t>: Seminario sobre Accesibilidad Web y ARWeb (participantes: MMIT - Ministerio de Modernización, Innovación y Tecnología del GCBA).</a:t>
            </a:r>
          </a:p>
          <a:p>
            <a:pPr lvl="0" algn="just"/>
            <a:r>
              <a:rPr lang="es-AR" sz="2000" b="1" dirty="0"/>
              <a:t>08/06/2017:</a:t>
            </a:r>
            <a:r>
              <a:rPr lang="es-AR" sz="2000" dirty="0"/>
              <a:t> Testeo exitoso del sitio web de la Municipalidad de Junín (</a:t>
            </a:r>
            <a:r>
              <a:rPr lang="es-AR" sz="2000" dirty="0">
                <a:hlinkClick r:id="rId3"/>
              </a:rPr>
              <a:t>www.junin.gob.ar</a:t>
            </a:r>
            <a:r>
              <a:rPr lang="es-AR" sz="2000" dirty="0"/>
              <a:t>) con la Herramienta ARWeb.</a:t>
            </a:r>
          </a:p>
          <a:p>
            <a:pPr lvl="0" algn="just"/>
            <a:r>
              <a:rPr lang="es-AR" sz="2000" b="1" dirty="0"/>
              <a:t>01/07/2017</a:t>
            </a:r>
            <a:r>
              <a:rPr lang="es-AR" sz="2000" dirty="0"/>
              <a:t>: Testeo exitoso del sitio web de la MMIT-GCBA (</a:t>
            </a:r>
            <a:r>
              <a:rPr lang="es-AR" sz="2000" dirty="0">
                <a:hlinkClick r:id="rId4"/>
              </a:rPr>
              <a:t>www.buenosaires.gob.ar/innovacion</a:t>
            </a:r>
            <a:r>
              <a:rPr lang="es-AR" sz="2000" dirty="0"/>
              <a:t>) con la Herramienta ARWeb.</a:t>
            </a:r>
          </a:p>
          <a:p>
            <a:pPr lvl="0" algn="just"/>
            <a:r>
              <a:rPr lang="es-AR" sz="2000" b="1" dirty="0"/>
              <a:t>23/10/2017</a:t>
            </a:r>
            <a:r>
              <a:rPr lang="es-AR" sz="2000" dirty="0"/>
              <a:t>: Aceptación del Artículo “Herramienta de Accesibilidad Web – ARWeb” en Congreso Internacional CICCSI2017 (Mendoza).</a:t>
            </a:r>
          </a:p>
          <a:p>
            <a:pPr lvl="0" algn="just"/>
            <a:r>
              <a:rPr lang="es-AR" sz="2000" b="1" dirty="0"/>
              <a:t>31/10/2017</a:t>
            </a:r>
            <a:r>
              <a:rPr lang="es-AR" sz="2000" dirty="0"/>
              <a:t>: Testeo exitoso del sitio web del Ciudadano del Ministerio de Hacienda – Presidencia de la Nación (</a:t>
            </a:r>
            <a:r>
              <a:rPr lang="es-AR" sz="2000" dirty="0">
                <a:hlinkClick r:id="rId5"/>
              </a:rPr>
              <a:t>www.sitiodelciudadano.mecon.gov.ar/sici/</a:t>
            </a:r>
            <a:r>
              <a:rPr lang="es-AR" sz="2000" dirty="0"/>
              <a:t>) con la Herramienta ARWeb.</a:t>
            </a:r>
          </a:p>
          <a:p>
            <a:pPr lvl="0" algn="just"/>
            <a:r>
              <a:rPr lang="es-AR" sz="2000" b="1" dirty="0"/>
              <a:t>16/11/2017</a:t>
            </a:r>
            <a:r>
              <a:rPr lang="es-AR" sz="2000" dirty="0"/>
              <a:t>: Exposición del Artículo “Herramienta de Accesibilidad Web – ARWeb” en Congreso Internacional CICCSI2017 (Mendoza).</a:t>
            </a:r>
          </a:p>
          <a:p>
            <a:pPr lvl="0" algn="just"/>
            <a:endParaRPr lang="es-AR" sz="2000" dirty="0"/>
          </a:p>
          <a:p>
            <a:pPr lvl="0"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Futuras líneas de investigación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lvl="0" algn="just"/>
            <a:r>
              <a:rPr lang="es-AR" sz="2000" dirty="0"/>
              <a:t>Contemplar en su totalidad los Criterios de Conformidad; es decir, los de Nivel AA y AAA planteados por el W3C en la especificación WCAG versión 2.0.</a:t>
            </a:r>
          </a:p>
          <a:p>
            <a:pPr lvl="0" algn="just">
              <a:buNone/>
            </a:pPr>
            <a:endParaRPr lang="es-AR" sz="2000" dirty="0"/>
          </a:p>
          <a:p>
            <a:pPr lvl="0" algn="just"/>
            <a:r>
              <a:rPr lang="es-AR" sz="2000" dirty="0"/>
              <a:t>Incorporar validaciones de elementos de la tecnología JavaScript dentro de la página web que atenten contra la percepción visual o auditiva del usuario.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078" y="2820462"/>
            <a:ext cx="4587804" cy="1280890"/>
          </a:xfrm>
        </p:spPr>
        <p:txBody>
          <a:bodyPr/>
          <a:lstStyle/>
          <a:p>
            <a:r>
              <a:rPr lang="es-AR" b="1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BAFD5B1-837B-4441-8196-41FBEA58BC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74" b="28366"/>
          <a:stretch/>
        </p:blipFill>
        <p:spPr>
          <a:xfrm>
            <a:off x="5357622" y="1295400"/>
            <a:ext cx="2581656" cy="2838450"/>
          </a:xfrm>
          <a:prstGeom prst="rect">
            <a:avLst/>
          </a:prstGeom>
        </p:spPr>
      </p:pic>
      <p:pic>
        <p:nvPicPr>
          <p:cNvPr id="9" name="3 Imagen" descr="logo48.png">
            <a:extLst>
              <a:ext uri="{FF2B5EF4-FFF2-40B4-BE49-F238E27FC236}">
                <a16:creationId xmlns:a16="http://schemas.microsoft.com/office/drawing/2014/main" id="{9A874833-146E-41AD-980E-E47409E091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7837" y="4323157"/>
            <a:ext cx="1001225" cy="10012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3CA8A7B-863E-4D1F-B2AC-85F13707C5BE}"/>
              </a:ext>
            </a:extLst>
          </p:cNvPr>
          <p:cNvSpPr txBox="1"/>
          <p:nvPr/>
        </p:nvSpPr>
        <p:spPr>
          <a:xfrm>
            <a:off x="5191125" y="2505587"/>
            <a:ext cx="3181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600" b="1" dirty="0">
                <a:solidFill>
                  <a:schemeClr val="tx2">
                    <a:lumMod val="75000"/>
                  </a:schemeClr>
                </a:solidFill>
              </a:rPr>
              <a:t>ARWeb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167027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algn="just"/>
            <a:r>
              <a:rPr lang="es-AR" sz="2000" dirty="0"/>
              <a:t>Objetivo del Trabajo Final.</a:t>
            </a:r>
          </a:p>
          <a:p>
            <a:pPr algn="just"/>
            <a:r>
              <a:rPr lang="es-AR" sz="2000" dirty="0"/>
              <a:t>¿Qué es la Accesibilidad Web?</a:t>
            </a:r>
          </a:p>
          <a:p>
            <a:pPr algn="just"/>
            <a:r>
              <a:rPr lang="es-AR" sz="2000" dirty="0"/>
              <a:t>Estándares internacionales.</a:t>
            </a:r>
          </a:p>
          <a:p>
            <a:pPr algn="just"/>
            <a:r>
              <a:rPr lang="es-AR" sz="2000" dirty="0"/>
              <a:t>Ley 26653.</a:t>
            </a:r>
          </a:p>
          <a:p>
            <a:pPr algn="just"/>
            <a:r>
              <a:rPr lang="es-AR" sz="2000" dirty="0"/>
              <a:t>Disposición ONTI 02/2014.</a:t>
            </a:r>
          </a:p>
          <a:p>
            <a:pPr algn="just"/>
            <a:r>
              <a:rPr lang="es-AR" sz="2000" dirty="0"/>
              <a:t>Descripción del problema.</a:t>
            </a:r>
          </a:p>
          <a:p>
            <a:pPr algn="just"/>
            <a:r>
              <a:rPr lang="es-AR" sz="2000" dirty="0"/>
              <a:t>Desarrollo de ARWeb.</a:t>
            </a:r>
          </a:p>
          <a:p>
            <a:pPr algn="just"/>
            <a:r>
              <a:rPr lang="es-AR" sz="2000" dirty="0"/>
              <a:t>Conclusiones.</a:t>
            </a:r>
          </a:p>
          <a:p>
            <a:pPr algn="just"/>
            <a:r>
              <a:rPr lang="es-AR" sz="2000" dirty="0"/>
              <a:t>Logros.</a:t>
            </a:r>
          </a:p>
          <a:p>
            <a:pPr algn="just"/>
            <a:r>
              <a:rPr lang="es-AR" sz="2000" dirty="0"/>
              <a:t>Futuras líneas de investigación.</a:t>
            </a:r>
          </a:p>
          <a:p>
            <a:pPr algn="just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Objetivo del Trabajo Final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466303"/>
          </a:xfrm>
        </p:spPr>
        <p:txBody>
          <a:bodyPr>
            <a:noAutofit/>
          </a:bodyPr>
          <a:lstStyle/>
          <a:p>
            <a:pPr algn="just"/>
            <a:r>
              <a:rPr lang="es-AR" sz="2000" dirty="0"/>
              <a:t>Desarrollar una Herramienta que permita identificar problemas de Accesibilidad Web en forma automática de acuerdo con la norma vigente en Argentina desde agosto de 2014.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ctr">
              <a:buNone/>
            </a:pPr>
            <a:r>
              <a:rPr lang="es-AR" sz="6600" b="1" dirty="0">
                <a:solidFill>
                  <a:schemeClr val="tx2">
                    <a:lumMod val="75000"/>
                  </a:schemeClr>
                </a:solidFill>
              </a:rPr>
              <a:t>   ARWeb</a:t>
            </a:r>
          </a:p>
          <a:p>
            <a:pPr algn="just"/>
            <a:r>
              <a:rPr lang="es-AR" sz="2000" dirty="0"/>
              <a:t>En noviembre de 2016, se presentó en UADE mediante el INTEC, el proyecto de investigación </a:t>
            </a:r>
            <a:r>
              <a:rPr lang="es-AR" sz="2000" dirty="0" err="1"/>
              <a:t>ACyT</a:t>
            </a:r>
            <a:r>
              <a:rPr lang="es-AR" sz="2000" dirty="0"/>
              <a:t>, para desarrollar la herramienta </a:t>
            </a:r>
            <a:r>
              <a:rPr lang="es-AR" sz="2000" dirty="0" err="1"/>
              <a:t>ARWeb</a:t>
            </a:r>
            <a:r>
              <a:rPr lang="es-AR" sz="2000" dirty="0"/>
              <a:t>.</a:t>
            </a:r>
          </a:p>
        </p:txBody>
      </p:sp>
      <p:pic>
        <p:nvPicPr>
          <p:cNvPr id="4" name="3 Imagen" descr="logo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4600" y="3857113"/>
            <a:ext cx="909916" cy="909916"/>
          </a:xfrm>
          <a:prstGeom prst="rect">
            <a:avLst/>
          </a:prstGeom>
        </p:spPr>
      </p:pic>
      <p:sp>
        <p:nvSpPr>
          <p:cNvPr id="5" name="4 Flecha abajo"/>
          <p:cNvSpPr/>
          <p:nvPr/>
        </p:nvSpPr>
        <p:spPr>
          <a:xfrm>
            <a:off x="6547118" y="3044313"/>
            <a:ext cx="1003300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¿Qué es la Accesibilidad Web?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6" y="1905004"/>
            <a:ext cx="4382147" cy="4363065"/>
          </a:xfrm>
        </p:spPr>
        <p:txBody>
          <a:bodyPr>
            <a:noAutofit/>
          </a:bodyPr>
          <a:lstStyle/>
          <a:p>
            <a:pPr marL="0" lvl="1" algn="just"/>
            <a:r>
              <a:rPr lang="es-AR" sz="2000" dirty="0">
                <a:cs typeface="Arial" pitchFamily="34" charset="0"/>
              </a:rPr>
              <a:t>Es el acceso universal a la Web, independientemente del tipo de hardware, software, infraestructura de red, idioma, cultura, lugar geográfico y capacidades de los usuarios.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  <p:pic>
        <p:nvPicPr>
          <p:cNvPr id="4" name="Picture 2" descr="Como usar el diseño responsable o adaptable en un sitio we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35" y="1939057"/>
            <a:ext cx="3922613" cy="402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Estándares internacionales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algn="just"/>
            <a:r>
              <a:rPr lang="es-A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World Wide Web </a:t>
            </a:r>
            <a:r>
              <a:rPr lang="es-AR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Consortium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algn="just"/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consorcio internacional que genera recomendaciones y estándares que aseguran el crecimiento de la World Wide Web a largo plazo</a:t>
            </a:r>
          </a:p>
          <a:p>
            <a:pPr algn="ctr">
              <a:buNone/>
            </a:pPr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https://www.w3.org/Consortium/</a:t>
            </a:r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buNone/>
            </a:pPr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s-A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WCAG</a:t>
            </a:r>
          </a:p>
          <a:p>
            <a:pPr lvl="1" algn="just"/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Pautas de Accesibilidad al Contenido Web (Web Content </a:t>
            </a:r>
            <a:r>
              <a:rPr lang="es-A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Accessibility</a:t>
            </a:r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Guidelines</a:t>
            </a:r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desarrolladas por el grupo WAI (Web </a:t>
            </a:r>
            <a:r>
              <a:rPr lang="es-A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Accessibility</a:t>
            </a:r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Initiative</a:t>
            </a:r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del W3C</a:t>
            </a:r>
          </a:p>
          <a:p>
            <a:pPr algn="ctr">
              <a:buNone/>
            </a:pPr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https://www.w3.org/standards/</a:t>
            </a:r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fontAlgn="base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 descr="Resultado de imag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79" y="2375647"/>
            <a:ext cx="1510750" cy="100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WCAG estándares internacionales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fontAlgn="base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5 Flecha derecha"/>
          <p:cNvSpPr/>
          <p:nvPr/>
        </p:nvSpPr>
        <p:spPr>
          <a:xfrm>
            <a:off x="4324590" y="2104802"/>
            <a:ext cx="5334000" cy="1081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" name="6 Conector"/>
          <p:cNvSpPr/>
          <p:nvPr/>
        </p:nvSpPr>
        <p:spPr>
          <a:xfrm>
            <a:off x="4748453" y="2396902"/>
            <a:ext cx="1077912" cy="4953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2000" dirty="0">
                <a:solidFill>
                  <a:schemeClr val="tx1"/>
                </a:solidFill>
              </a:rPr>
              <a:t>1999</a:t>
            </a:r>
          </a:p>
        </p:txBody>
      </p:sp>
      <p:sp>
        <p:nvSpPr>
          <p:cNvPr id="7" name="8 CuadroTexto"/>
          <p:cNvSpPr txBox="1">
            <a:spLocks noChangeArrowheads="1"/>
          </p:cNvSpPr>
          <p:nvPr/>
        </p:nvSpPr>
        <p:spPr bwMode="auto">
          <a:xfrm>
            <a:off x="4561128" y="2010321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AR" altLang="es-AR" sz="2000" dirty="0"/>
              <a:t>WCAG 1.0</a:t>
            </a:r>
          </a:p>
        </p:txBody>
      </p:sp>
      <p:sp>
        <p:nvSpPr>
          <p:cNvPr id="8" name="10 CuadroTexto"/>
          <p:cNvSpPr txBox="1">
            <a:spLocks noChangeArrowheads="1"/>
          </p:cNvSpPr>
          <p:nvPr/>
        </p:nvSpPr>
        <p:spPr bwMode="auto">
          <a:xfrm>
            <a:off x="7061444" y="2010321"/>
            <a:ext cx="1431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AR" altLang="es-AR" sz="2000"/>
              <a:t>WCAG 2.0</a:t>
            </a:r>
          </a:p>
        </p:txBody>
      </p:sp>
      <p:graphicFrame>
        <p:nvGraphicFramePr>
          <p:cNvPr id="9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3875"/>
              </p:ext>
            </p:extLst>
          </p:nvPr>
        </p:nvGraphicFramePr>
        <p:xfrm>
          <a:off x="3481537" y="3583977"/>
          <a:ext cx="7159813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345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WCAG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WCAG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/>
                        <a:t>14 pautas.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dirty="0"/>
                        <a:t>4 principios,</a:t>
                      </a:r>
                      <a:r>
                        <a:rPr lang="es-AR" sz="2000" baseline="0" dirty="0"/>
                        <a:t> 12 pautas.</a:t>
                      </a:r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/>
                        <a:t>65 puntos de verificación.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dirty="0"/>
                        <a:t>61 criterios de conformidad.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/>
                        <a:t>Prioridades:</a:t>
                      </a:r>
                      <a:r>
                        <a:rPr lang="es-AR" sz="2000" baseline="0" dirty="0"/>
                        <a:t> 1, 2, 3.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dirty="0"/>
                        <a:t>Técnicas</a:t>
                      </a:r>
                      <a:r>
                        <a:rPr lang="es-AR" sz="2000" baseline="0" dirty="0"/>
                        <a:t> suficientes y recomendables.</a:t>
                      </a:r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/>
                        <a:t>Nivel</a:t>
                      </a:r>
                      <a:r>
                        <a:rPr lang="es-AR" sz="2000" baseline="0" dirty="0"/>
                        <a:t> de conformidad: A, AA, AAA</a:t>
                      </a:r>
                      <a:endParaRPr lang="es-A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6 Conector"/>
          <p:cNvSpPr/>
          <p:nvPr/>
        </p:nvSpPr>
        <p:spPr>
          <a:xfrm>
            <a:off x="7270994" y="2396902"/>
            <a:ext cx="1077913" cy="4953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2000" dirty="0">
                <a:solidFill>
                  <a:schemeClr val="tx1"/>
                </a:solidFill>
              </a:rPr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Ley 26653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48518" y="1905004"/>
            <a:ext cx="6556094" cy="3106271"/>
          </a:xfrm>
        </p:spPr>
        <p:txBody>
          <a:bodyPr>
            <a:noAutofit/>
          </a:bodyPr>
          <a:lstStyle/>
          <a:p>
            <a:pPr marL="0" lvl="1" algn="just"/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Argentina en 2010, se sancionó la </a:t>
            </a:r>
            <a:r>
              <a:rPr lang="es-A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Ley 26.653 de Accesibilidad de la Información en las Páginas Web.</a:t>
            </a:r>
          </a:p>
          <a:p>
            <a:pPr marL="0" lvl="1" algn="just"/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1" algn="just"/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Los sitios web del sector público deben respetar las normas y requisitos  recomendados por la ONTI. </a:t>
            </a:r>
          </a:p>
          <a:p>
            <a:pPr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fontAlgn="base"/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5 Imagen" descr="unnam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8612">
            <a:off x="1954988" y="2024582"/>
            <a:ext cx="2733386" cy="27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3239965" y="5247709"/>
            <a:ext cx="741741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ONTI  - Oficina Nacional de Tecnologías de la Información</a:t>
            </a:r>
          </a:p>
          <a:p>
            <a:pPr marL="0" lvl="1"/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Ministerio de Modernización – Presidencia de la Nación</a:t>
            </a:r>
          </a:p>
          <a:p>
            <a:pPr marL="0" lvl="1" algn="ctr"/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https://www.argentina.gob.ar/onti</a:t>
            </a:r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1"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Disposición ONTI 02/2014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s-AR" sz="2000" dirty="0"/>
              <a:t>En Argentina: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s-AR" sz="2000" dirty="0"/>
              <a:t>La Disposición ONTI 02/2014 de agosto de 2014, establece: </a:t>
            </a:r>
          </a:p>
          <a:p>
            <a:pPr lvl="1" algn="just"/>
            <a:r>
              <a:rPr lang="es-AR" sz="2000" i="1" dirty="0"/>
              <a:t>“ARTÍCULO 1 — Apruébese la “Norma de Accesibilidad Web 2.0.” que como Anexo I forma parte de dicha Disposición.</a:t>
            </a:r>
          </a:p>
          <a:p>
            <a:pPr lvl="1" algn="just"/>
            <a:r>
              <a:rPr lang="es-AR" sz="2000" i="1" dirty="0"/>
              <a:t>ARTÍCULO 2 — Apruébense los “Niveles Mínimos de Conformidad” que como Anexo II forma parte integrante de dicha Disposición.</a:t>
            </a:r>
          </a:p>
          <a:p>
            <a:pPr lvl="1" algn="just"/>
            <a:r>
              <a:rPr lang="es-AR" sz="2000" b="1" i="1" dirty="0">
                <a:solidFill>
                  <a:schemeClr val="tx2">
                    <a:lumMod val="75000"/>
                  </a:schemeClr>
                </a:solidFill>
              </a:rPr>
              <a:t>ARTÍCULO 3 — Establécese que el nivel mínimo de conformidad a ser cumplimentado por los organismos, durante el primer período evaluatorio deberá ser de CINCUENTA (50) puntos y en el segundo período el umbral de aprobación se establecerá en OCHENTA (80), acorde lo establecido en el Anexo II que aprueba la Disposición.”  (</a:t>
            </a:r>
            <a:r>
              <a:rPr lang="es-AR" sz="2000" b="1" i="1" u="sng" dirty="0">
                <a:solidFill>
                  <a:schemeClr val="tx2">
                    <a:lumMod val="75000"/>
                  </a:schemeClr>
                </a:solidFill>
              </a:rPr>
              <a:t>Del Nivel A</a:t>
            </a:r>
            <a:r>
              <a:rPr lang="es-AR" sz="2000" b="1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s-AR" altLang="es-AR" sz="2000" b="1" i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es-AR" sz="2000" i="1" dirty="0"/>
          </a:p>
          <a:p>
            <a:pPr algn="just"/>
            <a:endParaRPr lang="es-AR" sz="2000" i="1" dirty="0"/>
          </a:p>
          <a:p>
            <a:pPr algn="just"/>
            <a:endParaRPr lang="es-AR" sz="2000" i="1" dirty="0"/>
          </a:p>
          <a:p>
            <a:pPr algn="just"/>
            <a:endParaRPr lang="es-AR" sz="2000" i="1" dirty="0"/>
          </a:p>
          <a:p>
            <a:pPr algn="just" fontAlgn="base"/>
            <a:endParaRPr lang="es-AR" sz="2000" i="1" dirty="0"/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6617</TotalTime>
  <Words>2027</Words>
  <Application>Microsoft Office PowerPoint</Application>
  <PresentationFormat>Panorámica</PresentationFormat>
  <Paragraphs>384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Palatino Linotype</vt:lpstr>
      <vt:lpstr>Times New Roman</vt:lpstr>
      <vt:lpstr>Wingdings 3</vt:lpstr>
      <vt:lpstr>Espiral</vt:lpstr>
      <vt:lpstr>        Maestría en Tecnología Informática y de Comunicaciones Cohorte 2015-2016  “Herramienta de Accesibilidad Web – ARWeb”  Autor: Ing. Pablo Miguel Angel Pandolfo   Director del Trabajo Final: Mag. Adrián Alfredo De Armas, UADE CoDirector del Trabajo Final: Mag. Bibiana Delmira Rossi, UADE </vt:lpstr>
      <vt:lpstr>Pablo Miguel Angel Pandolfo</vt:lpstr>
      <vt:lpstr>Agenda</vt:lpstr>
      <vt:lpstr>Objetivo del Trabajo Final</vt:lpstr>
      <vt:lpstr>¿Qué es la Accesibilidad Web?</vt:lpstr>
      <vt:lpstr>Estándares internacionales</vt:lpstr>
      <vt:lpstr>WCAG estándares internacionales</vt:lpstr>
      <vt:lpstr>Ley 26653</vt:lpstr>
      <vt:lpstr>Disposición ONTI 02/2014</vt:lpstr>
      <vt:lpstr>Presentación de PowerPoint</vt:lpstr>
      <vt:lpstr>Descripción del problema</vt:lpstr>
      <vt:lpstr>Presentación de PowerPoint</vt:lpstr>
      <vt:lpstr>Presentación de PowerPoint</vt:lpstr>
      <vt:lpstr>Descripción del problema (cont.)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LOGROS</vt:lpstr>
      <vt:lpstr>Futuras líneas de investigación</vt:lpstr>
      <vt:lpstr>MUCHAS GRACIAS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Pablo Pandolfo</cp:lastModifiedBy>
  <cp:revision>1004</cp:revision>
  <cp:lastPrinted>2017-11-24T00:29:53Z</cp:lastPrinted>
  <dcterms:created xsi:type="dcterms:W3CDTF">2016-08-21T14:39:29Z</dcterms:created>
  <dcterms:modified xsi:type="dcterms:W3CDTF">2017-11-27T13:49:12Z</dcterms:modified>
</cp:coreProperties>
</file>