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56" r:id="rId2"/>
    <p:sldId id="266" r:id="rId3"/>
    <p:sldId id="440" r:id="rId4"/>
    <p:sldId id="446" r:id="rId5"/>
    <p:sldId id="443" r:id="rId6"/>
    <p:sldId id="394" r:id="rId7"/>
    <p:sldId id="454" r:id="rId8"/>
    <p:sldId id="442" r:id="rId9"/>
    <p:sldId id="447" r:id="rId10"/>
    <p:sldId id="464" r:id="rId11"/>
    <p:sldId id="451" r:id="rId12"/>
    <p:sldId id="450" r:id="rId13"/>
    <p:sldId id="457" r:id="rId14"/>
    <p:sldId id="459" r:id="rId15"/>
    <p:sldId id="460" r:id="rId16"/>
    <p:sldId id="463" r:id="rId17"/>
    <p:sldId id="465" r:id="rId18"/>
    <p:sldId id="466" r:id="rId19"/>
    <p:sldId id="467" r:id="rId20"/>
    <p:sldId id="26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3" userDrawn="1">
          <p15:clr>
            <a:srgbClr val="A4A3A4"/>
          </p15:clr>
        </p15:guide>
        <p15:guide id="2" pos="3976" userDrawn="1">
          <p15:clr>
            <a:srgbClr val="A4A3A4"/>
          </p15:clr>
        </p15:guide>
        <p15:guide id="3" pos="3636" userDrawn="1">
          <p15:clr>
            <a:srgbClr val="A4A3A4"/>
          </p15:clr>
        </p15:guide>
        <p15:guide id="4" pos="393" userDrawn="1">
          <p15:clr>
            <a:srgbClr val="A4A3A4"/>
          </p15:clr>
        </p15:guide>
        <p15:guide id="5" pos="7378" userDrawn="1">
          <p15:clr>
            <a:srgbClr val="A4A3A4"/>
          </p15:clr>
        </p15:guide>
        <p15:guide id="6" orient="horz" pos="3135"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007" autoAdjust="0"/>
  </p:normalViewPr>
  <p:slideViewPr>
    <p:cSldViewPr snapToGrid="0">
      <p:cViewPr varScale="1">
        <p:scale>
          <a:sx n="64" d="100"/>
          <a:sy n="64" d="100"/>
        </p:scale>
        <p:origin x="978" y="60"/>
      </p:cViewPr>
      <p:guideLst>
        <p:guide orient="horz" pos="1003"/>
        <p:guide pos="3976"/>
        <p:guide pos="3636"/>
        <p:guide pos="393"/>
        <p:guide pos="7378"/>
        <p:guide orient="horz" pos="3135"/>
      </p:guideLst>
    </p:cSldViewPr>
  </p:slideViewPr>
  <p:outlineViewPr>
    <p:cViewPr>
      <p:scale>
        <a:sx n="33" d="100"/>
        <a:sy n="33" d="100"/>
      </p:scale>
      <p:origin x="0" y="-15196"/>
    </p:cViewPr>
  </p:outlineViewPr>
  <p:notesTextViewPr>
    <p:cViewPr>
      <p:scale>
        <a:sx n="1" d="1"/>
        <a:sy n="1" d="1"/>
      </p:scale>
      <p:origin x="0" y="0"/>
    </p:cViewPr>
  </p:notesTextViewPr>
  <p:sorterViewPr>
    <p:cViewPr>
      <p:scale>
        <a:sx n="100" d="100"/>
        <a:sy n="100" d="100"/>
      </p:scale>
      <p:origin x="0" y="-9648"/>
    </p:cViewPr>
  </p:sorterViewPr>
  <p:notesViewPr>
    <p:cSldViewPr snapToGrid="0" showGuides="1">
      <p:cViewPr varScale="1">
        <p:scale>
          <a:sx n="49" d="100"/>
          <a:sy n="49" d="100"/>
        </p:scale>
        <p:origin x="2668" y="5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72BB66-F4EA-4F23-BCEE-F4CB4F4035DA}" type="datetimeFigureOut">
              <a:rPr lang="en-IN" smtClean="0"/>
              <a:t>10-10-2017</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D861A6-779F-4325-8962-7C45D2F73DB2}" type="slidenum">
              <a:rPr lang="en-IN" smtClean="0"/>
              <a:t>‹#›</a:t>
            </a:fld>
            <a:endParaRPr lang="en-IN" dirty="0"/>
          </a:p>
        </p:txBody>
      </p:sp>
    </p:spTree>
    <p:extLst>
      <p:ext uri="{BB962C8B-B14F-4D97-AF65-F5344CB8AC3E}">
        <p14:creationId xmlns:p14="http://schemas.microsoft.com/office/powerpoint/2010/main" val="416216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1</a:t>
            </a:fld>
            <a:endParaRPr lang="en-IN" dirty="0"/>
          </a:p>
        </p:txBody>
      </p:sp>
    </p:spTree>
    <p:extLst>
      <p:ext uri="{BB962C8B-B14F-4D97-AF65-F5344CB8AC3E}">
        <p14:creationId xmlns:p14="http://schemas.microsoft.com/office/powerpoint/2010/main" val="3789827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2</a:t>
            </a:fld>
            <a:endParaRPr lang="en-IN" dirty="0"/>
          </a:p>
        </p:txBody>
      </p:sp>
    </p:spTree>
    <p:extLst>
      <p:ext uri="{BB962C8B-B14F-4D97-AF65-F5344CB8AC3E}">
        <p14:creationId xmlns:p14="http://schemas.microsoft.com/office/powerpoint/2010/main" val="1845677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3</a:t>
            </a:fld>
            <a:endParaRPr lang="en-IN" dirty="0"/>
          </a:p>
        </p:txBody>
      </p:sp>
    </p:spTree>
    <p:extLst>
      <p:ext uri="{BB962C8B-B14F-4D97-AF65-F5344CB8AC3E}">
        <p14:creationId xmlns:p14="http://schemas.microsoft.com/office/powerpoint/2010/main" val="3489469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4</a:t>
            </a:fld>
            <a:endParaRPr lang="en-IN" dirty="0"/>
          </a:p>
        </p:txBody>
      </p:sp>
    </p:spTree>
    <p:extLst>
      <p:ext uri="{BB962C8B-B14F-4D97-AF65-F5344CB8AC3E}">
        <p14:creationId xmlns:p14="http://schemas.microsoft.com/office/powerpoint/2010/main" val="3342329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7D861A6-779F-4325-8962-7C45D2F73DB2}" type="slidenum">
              <a:rPr lang="en-IN" smtClean="0"/>
              <a:t>9</a:t>
            </a:fld>
            <a:endParaRPr lang="en-IN" dirty="0"/>
          </a:p>
        </p:txBody>
      </p:sp>
    </p:spTree>
    <p:extLst>
      <p:ext uri="{BB962C8B-B14F-4D97-AF65-F5344CB8AC3E}">
        <p14:creationId xmlns:p14="http://schemas.microsoft.com/office/powerpoint/2010/main" val="3325686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639519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823930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8695155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370057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15005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406527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3751798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2188609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2926644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971679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243221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71177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68276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3389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02916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1444968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CEA24D3-6C7B-4C63-AD8E-E62CB4B90D08}" type="datetimeFigureOut">
              <a:rPr lang="en-IN" smtClean="0"/>
              <a:t>10-10-2017</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81E30F4-CC1E-493A-A041-4741A65FDCB8}" type="slidenum">
              <a:rPr lang="en-IN" smtClean="0"/>
              <a:t>‹#›</a:t>
            </a:fld>
            <a:endParaRPr lang="en-IN" dirty="0"/>
          </a:p>
        </p:txBody>
      </p:sp>
    </p:spTree>
    <p:extLst>
      <p:ext uri="{BB962C8B-B14F-4D97-AF65-F5344CB8AC3E}">
        <p14:creationId xmlns:p14="http://schemas.microsoft.com/office/powerpoint/2010/main" val="319426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CEA24D3-6C7B-4C63-AD8E-E62CB4B90D08}" type="datetimeFigureOut">
              <a:rPr lang="en-IN" smtClean="0"/>
              <a:t>10-10-2017</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81E30F4-CC1E-493A-A041-4741A65FDCB8}" type="slidenum">
              <a:rPr lang="en-IN" smtClean="0"/>
              <a:t>‹#›</a:t>
            </a:fld>
            <a:endParaRPr lang="en-IN" dirty="0"/>
          </a:p>
        </p:txBody>
      </p:sp>
    </p:spTree>
    <p:extLst>
      <p:ext uri="{BB962C8B-B14F-4D97-AF65-F5344CB8AC3E}">
        <p14:creationId xmlns:p14="http://schemas.microsoft.com/office/powerpoint/2010/main" val="1248937061"/>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6CC8-B90B-4CC8-9130-06AF812F4C88}"/>
              </a:ext>
            </a:extLst>
          </p:cNvPr>
          <p:cNvSpPr>
            <a:spLocks noGrp="1"/>
          </p:cNvSpPr>
          <p:nvPr>
            <p:ph type="ctrTitle"/>
          </p:nvPr>
        </p:nvSpPr>
        <p:spPr>
          <a:xfrm>
            <a:off x="1118215" y="1269255"/>
            <a:ext cx="5956353" cy="3038947"/>
          </a:xfrm>
        </p:spPr>
        <p:txBody>
          <a:bodyPr>
            <a:normAutofit/>
          </a:bodyPr>
          <a:lstStyle/>
          <a:p>
            <a:pPr algn="r"/>
            <a:r>
              <a:rPr lang="en-IN" sz="5400" b="1" dirty="0">
                <a:solidFill>
                  <a:srgbClr val="FFFFFF"/>
                </a:solidFill>
              </a:rPr>
              <a:t>Marketing Research and Analytics</a:t>
            </a:r>
          </a:p>
        </p:txBody>
      </p:sp>
      <p:sp>
        <p:nvSpPr>
          <p:cNvPr id="3" name="Subtitle 2">
            <a:extLst>
              <a:ext uri="{FF2B5EF4-FFF2-40B4-BE49-F238E27FC236}">
                <a16:creationId xmlns:a16="http://schemas.microsoft.com/office/drawing/2014/main" id="{0478332C-54ED-4395-9B32-DBFACBAEDD86}"/>
              </a:ext>
            </a:extLst>
          </p:cNvPr>
          <p:cNvSpPr>
            <a:spLocks noGrp="1"/>
          </p:cNvSpPr>
          <p:nvPr>
            <p:ph type="subTitle" idx="1"/>
          </p:nvPr>
        </p:nvSpPr>
        <p:spPr>
          <a:xfrm>
            <a:off x="1118215" y="4578114"/>
            <a:ext cx="5956353" cy="1247274"/>
          </a:xfrm>
        </p:spPr>
        <p:txBody>
          <a:bodyPr>
            <a:normAutofit/>
          </a:bodyPr>
          <a:lstStyle/>
          <a:p>
            <a:pPr algn="r"/>
            <a:r>
              <a:rPr lang="en-IN" b="1" dirty="0">
                <a:solidFill>
                  <a:srgbClr val="FFFFFF"/>
                </a:solidFill>
              </a:rPr>
              <a:t>Group Assignment-Group 13, Pune</a:t>
            </a:r>
          </a:p>
          <a:p>
            <a:pPr algn="r"/>
            <a:r>
              <a:rPr lang="en-IN" b="1" dirty="0">
                <a:solidFill>
                  <a:srgbClr val="FFFFFF"/>
                </a:solidFill>
              </a:rPr>
              <a:t>October 2017</a:t>
            </a:r>
          </a:p>
        </p:txBody>
      </p:sp>
    </p:spTree>
    <p:extLst>
      <p:ext uri="{BB962C8B-B14F-4D97-AF65-F5344CB8AC3E}">
        <p14:creationId xmlns:p14="http://schemas.microsoft.com/office/powerpoint/2010/main" val="3711615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714782"/>
            <a:ext cx="7555043" cy="744836"/>
          </a:xfrm>
        </p:spPr>
        <p:txBody>
          <a:bodyPr vert="horz" lIns="91440" tIns="45720" rIns="91440" bIns="45720" rtlCol="0" anchor="ctr">
            <a:normAutofit/>
          </a:bodyPr>
          <a:lstStyle/>
          <a:p>
            <a:pPr algn="ctr"/>
            <a:r>
              <a:rPr lang="en-US" sz="2900" b="1" dirty="0">
                <a:solidFill>
                  <a:schemeClr val="bg1"/>
                </a:solidFill>
              </a:rPr>
              <a:t>Exploratory data analysis- yearly data</a:t>
            </a:r>
            <a:endParaRPr lang="en-US" sz="2900" b="1" kern="1200" dirty="0">
              <a:solidFill>
                <a:schemeClr val="bg1"/>
              </a:solidFill>
              <a:latin typeface="+mj-lt"/>
              <a:ea typeface="+mj-ea"/>
              <a:cs typeface="+mj-cs"/>
            </a:endParaRPr>
          </a:p>
        </p:txBody>
      </p:sp>
      <p:sp>
        <p:nvSpPr>
          <p:cNvPr id="22" name="Text Placeholder 9">
            <a:extLst>
              <a:ext uri="{FF2B5EF4-FFF2-40B4-BE49-F238E27FC236}">
                <a16:creationId xmlns:a16="http://schemas.microsoft.com/office/drawing/2014/main" id="{01BE90BD-851A-4700-9237-CB2638332B27}"/>
              </a:ext>
            </a:extLst>
          </p:cNvPr>
          <p:cNvSpPr>
            <a:spLocks noGrp="1"/>
          </p:cNvSpPr>
          <p:nvPr>
            <p:ph type="body" sz="half" idx="2"/>
          </p:nvPr>
        </p:nvSpPr>
        <p:spPr>
          <a:xfrm>
            <a:off x="229334" y="4534465"/>
            <a:ext cx="11865319" cy="1733959"/>
          </a:xfrm>
        </p:spPr>
        <p:txBody>
          <a:bodyPr>
            <a:noAutofit/>
          </a:bodyPr>
          <a:lstStyle/>
          <a:p>
            <a:pPr marL="285750" indent="-285750">
              <a:buFont typeface="Arial" panose="020B0604020202020204" pitchFamily="34" charset="0"/>
              <a:buChar char="•"/>
            </a:pPr>
            <a:r>
              <a:rPr lang="en-IN" sz="1800" b="1" dirty="0"/>
              <a:t>Nirvana Hookah Single and Cappuccino is the most popular item (Maximum Quantity Sold), and most popular food item is Poutine with Fries</a:t>
            </a:r>
          </a:p>
          <a:p>
            <a:pPr marL="285750" indent="-285750">
              <a:buFont typeface="Arial" panose="020B0604020202020204" pitchFamily="34" charset="0"/>
              <a:buChar char="•"/>
            </a:pPr>
            <a:r>
              <a:rPr lang="en-IN" sz="1800" b="1" dirty="0"/>
              <a:t>Nirvana Hookah Single is the most popular item on the menu (Considering Quantity Sold and Revenue earned)</a:t>
            </a:r>
          </a:p>
          <a:p>
            <a:pPr marL="285750" indent="-285750">
              <a:buFont typeface="Arial" panose="020B0604020202020204" pitchFamily="34" charset="0"/>
              <a:buChar char="•"/>
            </a:pPr>
            <a:r>
              <a:rPr lang="en-IN" sz="1800" b="1" dirty="0"/>
              <a:t>The most popular beverage  throughout the day is Cappuccino (It does not figure into top 5 considering revenue earned)</a:t>
            </a:r>
          </a:p>
          <a:p>
            <a:pPr marL="285750" indent="-285750">
              <a:buFont typeface="Arial" panose="020B0604020202020204" pitchFamily="34" charset="0"/>
              <a:buChar char="•"/>
            </a:pPr>
            <a:r>
              <a:rPr lang="en-IN" sz="1800" b="1" dirty="0"/>
              <a:t>Sambuca appears to be the second most revenue earning item after Nirvana Hookah Single</a:t>
            </a:r>
          </a:p>
          <a:p>
            <a:pPr marL="342900" indent="-342900">
              <a:buFont typeface="+mj-lt"/>
              <a:buAutoNum type="arabicParenR"/>
            </a:pPr>
            <a:endParaRPr lang="en-IN" sz="1800" b="1" dirty="0"/>
          </a:p>
          <a:p>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sp>
        <p:nvSpPr>
          <p:cNvPr id="3" name="Rectangle 2">
            <a:extLst>
              <a:ext uri="{FF2B5EF4-FFF2-40B4-BE49-F238E27FC236}">
                <a16:creationId xmlns:a16="http://schemas.microsoft.com/office/drawing/2014/main" id="{40B02CD8-2517-4EE7-AB69-20CC871D7223}"/>
              </a:ext>
            </a:extLst>
          </p:cNvPr>
          <p:cNvSpPr/>
          <p:nvPr/>
        </p:nvSpPr>
        <p:spPr>
          <a:xfrm>
            <a:off x="309459" y="1475733"/>
            <a:ext cx="3460563" cy="338554"/>
          </a:xfrm>
          <a:prstGeom prst="rect">
            <a:avLst/>
          </a:prstGeom>
        </p:spPr>
        <p:txBody>
          <a:bodyPr wrap="none">
            <a:spAutoFit/>
          </a:bodyPr>
          <a:lstStyle/>
          <a:p>
            <a:r>
              <a:rPr lang="en-IN" sz="1600" b="1" dirty="0"/>
              <a:t>Top 5 Item Sold(Item Name, Quantity) </a:t>
            </a:r>
            <a:endParaRPr lang="en-IN" sz="1600" dirty="0"/>
          </a:p>
        </p:txBody>
      </p:sp>
      <p:sp>
        <p:nvSpPr>
          <p:cNvPr id="15" name="Rectangle 14">
            <a:extLst>
              <a:ext uri="{FF2B5EF4-FFF2-40B4-BE49-F238E27FC236}">
                <a16:creationId xmlns:a16="http://schemas.microsoft.com/office/drawing/2014/main" id="{7563EB9E-15A8-4BC3-87B9-FCE21A5E4FEB}"/>
              </a:ext>
            </a:extLst>
          </p:cNvPr>
          <p:cNvSpPr/>
          <p:nvPr/>
        </p:nvSpPr>
        <p:spPr>
          <a:xfrm>
            <a:off x="5798409" y="1489718"/>
            <a:ext cx="3749616" cy="338554"/>
          </a:xfrm>
          <a:prstGeom prst="rect">
            <a:avLst/>
          </a:prstGeom>
        </p:spPr>
        <p:txBody>
          <a:bodyPr wrap="none">
            <a:spAutoFit/>
          </a:bodyPr>
          <a:lstStyle/>
          <a:p>
            <a:r>
              <a:rPr lang="en-IN" sz="1600" b="1" dirty="0"/>
              <a:t>Bottom 5 Item Sold(Item Name, Quantity)</a:t>
            </a:r>
            <a:endParaRPr lang="en-IN" sz="1600" dirty="0"/>
          </a:p>
        </p:txBody>
      </p:sp>
      <p:sp>
        <p:nvSpPr>
          <p:cNvPr id="16" name="Rectangle 15">
            <a:extLst>
              <a:ext uri="{FF2B5EF4-FFF2-40B4-BE49-F238E27FC236}">
                <a16:creationId xmlns:a16="http://schemas.microsoft.com/office/drawing/2014/main" id="{FCD3F014-6E2E-4F31-B3A4-D2528C27B856}"/>
              </a:ext>
            </a:extLst>
          </p:cNvPr>
          <p:cNvSpPr/>
          <p:nvPr/>
        </p:nvSpPr>
        <p:spPr>
          <a:xfrm>
            <a:off x="309459" y="3031336"/>
            <a:ext cx="3400418" cy="338554"/>
          </a:xfrm>
          <a:prstGeom prst="rect">
            <a:avLst/>
          </a:prstGeom>
        </p:spPr>
        <p:txBody>
          <a:bodyPr wrap="none">
            <a:spAutoFit/>
          </a:bodyPr>
          <a:lstStyle/>
          <a:p>
            <a:r>
              <a:rPr lang="en-IN" sz="1600" b="1" dirty="0"/>
              <a:t>Top 5 Item Sold(Item Name, Revenue)</a:t>
            </a:r>
            <a:endParaRPr lang="en-IN" sz="1600" dirty="0"/>
          </a:p>
        </p:txBody>
      </p:sp>
      <p:sp>
        <p:nvSpPr>
          <p:cNvPr id="19" name="Rectangle 18">
            <a:extLst>
              <a:ext uri="{FF2B5EF4-FFF2-40B4-BE49-F238E27FC236}">
                <a16:creationId xmlns:a16="http://schemas.microsoft.com/office/drawing/2014/main" id="{3F62D68F-256D-45AA-8A8D-39F8FB669EF1}"/>
              </a:ext>
            </a:extLst>
          </p:cNvPr>
          <p:cNvSpPr/>
          <p:nvPr/>
        </p:nvSpPr>
        <p:spPr>
          <a:xfrm>
            <a:off x="5798409" y="3013871"/>
            <a:ext cx="3713517" cy="338554"/>
          </a:xfrm>
          <a:prstGeom prst="rect">
            <a:avLst/>
          </a:prstGeom>
        </p:spPr>
        <p:txBody>
          <a:bodyPr wrap="none">
            <a:spAutoFit/>
          </a:bodyPr>
          <a:lstStyle/>
          <a:p>
            <a:r>
              <a:rPr lang="en-IN" sz="1600" b="1" dirty="0"/>
              <a:t>Bottom 5 Item Sold(Item Name, Revenue)</a:t>
            </a:r>
            <a:endParaRPr lang="en-IN" sz="1600" dirty="0"/>
          </a:p>
        </p:txBody>
      </p:sp>
      <p:pic>
        <p:nvPicPr>
          <p:cNvPr id="5" name="Picture 4">
            <a:extLst>
              <a:ext uri="{FF2B5EF4-FFF2-40B4-BE49-F238E27FC236}">
                <a16:creationId xmlns:a16="http://schemas.microsoft.com/office/drawing/2014/main" id="{44651789-C181-4171-8E90-059D0A4E714A}"/>
              </a:ext>
            </a:extLst>
          </p:cNvPr>
          <p:cNvPicPr>
            <a:picLocks noChangeAspect="1"/>
          </p:cNvPicPr>
          <p:nvPr/>
        </p:nvPicPr>
        <p:blipFill>
          <a:blip r:embed="rId2"/>
          <a:stretch>
            <a:fillRect/>
          </a:stretch>
        </p:blipFill>
        <p:spPr>
          <a:xfrm>
            <a:off x="420122" y="1890333"/>
            <a:ext cx="4088871" cy="1133475"/>
          </a:xfrm>
          <a:prstGeom prst="rect">
            <a:avLst/>
          </a:prstGeom>
        </p:spPr>
      </p:pic>
      <p:pic>
        <p:nvPicPr>
          <p:cNvPr id="7" name="Picture 6">
            <a:extLst>
              <a:ext uri="{FF2B5EF4-FFF2-40B4-BE49-F238E27FC236}">
                <a16:creationId xmlns:a16="http://schemas.microsoft.com/office/drawing/2014/main" id="{37C73DD9-B968-42DF-83CD-AD317DE8B930}"/>
              </a:ext>
            </a:extLst>
          </p:cNvPr>
          <p:cNvPicPr>
            <a:picLocks noChangeAspect="1"/>
          </p:cNvPicPr>
          <p:nvPr/>
        </p:nvPicPr>
        <p:blipFill>
          <a:blip r:embed="rId3"/>
          <a:stretch>
            <a:fillRect/>
          </a:stretch>
        </p:blipFill>
        <p:spPr>
          <a:xfrm>
            <a:off x="5894588" y="1957664"/>
            <a:ext cx="4106662" cy="1114425"/>
          </a:xfrm>
          <a:prstGeom prst="rect">
            <a:avLst/>
          </a:prstGeom>
        </p:spPr>
      </p:pic>
      <p:pic>
        <p:nvPicPr>
          <p:cNvPr id="8" name="Picture 7">
            <a:extLst>
              <a:ext uri="{FF2B5EF4-FFF2-40B4-BE49-F238E27FC236}">
                <a16:creationId xmlns:a16="http://schemas.microsoft.com/office/drawing/2014/main" id="{9B869EC3-8FEE-439F-97F3-0915ABD2FEA4}"/>
              </a:ext>
            </a:extLst>
          </p:cNvPr>
          <p:cNvPicPr>
            <a:picLocks noChangeAspect="1"/>
          </p:cNvPicPr>
          <p:nvPr/>
        </p:nvPicPr>
        <p:blipFill>
          <a:blip r:embed="rId4"/>
          <a:stretch>
            <a:fillRect/>
          </a:stretch>
        </p:blipFill>
        <p:spPr>
          <a:xfrm>
            <a:off x="414389" y="3400990"/>
            <a:ext cx="4094604" cy="1133475"/>
          </a:xfrm>
          <a:prstGeom prst="rect">
            <a:avLst/>
          </a:prstGeom>
        </p:spPr>
      </p:pic>
      <p:pic>
        <p:nvPicPr>
          <p:cNvPr id="9" name="Picture 8">
            <a:extLst>
              <a:ext uri="{FF2B5EF4-FFF2-40B4-BE49-F238E27FC236}">
                <a16:creationId xmlns:a16="http://schemas.microsoft.com/office/drawing/2014/main" id="{ABAA235C-71AE-4472-8843-11DA2CCC2D11}"/>
              </a:ext>
            </a:extLst>
          </p:cNvPr>
          <p:cNvPicPr>
            <a:picLocks noChangeAspect="1"/>
          </p:cNvPicPr>
          <p:nvPr/>
        </p:nvPicPr>
        <p:blipFill>
          <a:blip r:embed="rId5"/>
          <a:stretch>
            <a:fillRect/>
          </a:stretch>
        </p:blipFill>
        <p:spPr>
          <a:xfrm>
            <a:off x="5894588" y="3357839"/>
            <a:ext cx="4106662" cy="1114425"/>
          </a:xfrm>
          <a:prstGeom prst="rect">
            <a:avLst/>
          </a:prstGeom>
        </p:spPr>
      </p:pic>
    </p:spTree>
    <p:extLst>
      <p:ext uri="{BB962C8B-B14F-4D97-AF65-F5344CB8AC3E}">
        <p14:creationId xmlns:p14="http://schemas.microsoft.com/office/powerpoint/2010/main" val="2791219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493566"/>
            <a:ext cx="7959777" cy="744836"/>
          </a:xfrm>
        </p:spPr>
        <p:txBody>
          <a:bodyPr vert="horz" lIns="91440" tIns="45720" rIns="91440" bIns="45720" rtlCol="0" anchor="ctr">
            <a:normAutofit/>
          </a:bodyPr>
          <a:lstStyle/>
          <a:p>
            <a:pPr algn="ctr"/>
            <a:r>
              <a:rPr lang="en-US" sz="2900" b="1" dirty="0">
                <a:solidFill>
                  <a:schemeClr val="bg1"/>
                </a:solidFill>
              </a:rPr>
              <a:t>Items that can be taken off from menu</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id="{5899D7EF-6E3C-449B-8A87-D7AD7ED9C512}"/>
              </a:ext>
            </a:extLst>
          </p:cNvPr>
          <p:cNvSpPr>
            <a:spLocks noGrp="1"/>
          </p:cNvSpPr>
          <p:nvPr>
            <p:ph type="body" sz="half" idx="2"/>
          </p:nvPr>
        </p:nvSpPr>
        <p:spPr>
          <a:xfrm>
            <a:off x="205629" y="1388303"/>
            <a:ext cx="11870683" cy="3686113"/>
          </a:xfrm>
        </p:spPr>
        <p:txBody>
          <a:bodyPr>
            <a:noAutofit/>
          </a:bodyPr>
          <a:lstStyle/>
          <a:p>
            <a:pPr marL="285750" indent="-285750">
              <a:buFont typeface="Arial" panose="020B0604020202020204" pitchFamily="34" charset="0"/>
              <a:buChar char="•"/>
            </a:pPr>
            <a:r>
              <a:rPr lang="en-IN" sz="1800" b="1" dirty="0"/>
              <a:t>Generally maintaining inventory of any item is an expense, therefore it makes sense to remove items that don’t sell from the menu</a:t>
            </a:r>
          </a:p>
          <a:p>
            <a:pPr marL="285750" indent="-285750">
              <a:buFont typeface="Arial" panose="020B0604020202020204" pitchFamily="34" charset="0"/>
              <a:buChar char="•"/>
            </a:pPr>
            <a:r>
              <a:rPr lang="en-IN" sz="1800" b="1" dirty="0"/>
              <a:t>We consider revenue generated by every item, and assume that every item is sold at a profit</a:t>
            </a:r>
          </a:p>
          <a:p>
            <a:pPr marL="285750" indent="-285750">
              <a:buFont typeface="Arial" panose="020B0604020202020204" pitchFamily="34" charset="0"/>
              <a:buChar char="•"/>
            </a:pPr>
            <a:r>
              <a:rPr lang="en-IN" sz="1800" b="1" dirty="0"/>
              <a:t>Based on yearly data, we look into bottom 10/20 items which has been sold in less quantity or earned less revenue .</a:t>
            </a:r>
          </a:p>
          <a:p>
            <a:pPr marL="285750" indent="-285750">
              <a:buFont typeface="Arial" panose="020B0604020202020204" pitchFamily="34" charset="0"/>
              <a:buChar char="•"/>
            </a:pPr>
            <a:r>
              <a:rPr lang="en-IN" sz="1800" b="1" dirty="0"/>
              <a:t>Care should be taken before removing some items completely from the menu as they can be offered only on special occasions ( like Mothers Day Special ) or flavouring add on’s .</a:t>
            </a:r>
          </a:p>
          <a:p>
            <a:pPr marL="285750" indent="-285750">
              <a:buFont typeface="Arial" panose="020B0604020202020204" pitchFamily="34" charset="0"/>
              <a:buChar char="•"/>
            </a:pPr>
            <a:r>
              <a:rPr lang="en-US" sz="1800" b="1" dirty="0"/>
              <a:t>Sold Only Once (Only few items are shown as there are few more items </a:t>
            </a:r>
          </a:p>
          <a:p>
            <a:r>
              <a:rPr lang="en-US" sz="1800" b="1" dirty="0"/>
              <a:t>     which has been sold once)-</a:t>
            </a:r>
          </a:p>
          <a:p>
            <a:pPr marL="285750" indent="-285750">
              <a:buFont typeface="Arial" panose="020B0604020202020204" pitchFamily="34" charset="0"/>
              <a:buChar char="•"/>
            </a:pPr>
            <a:r>
              <a:rPr lang="en-US" sz="1800" b="1" dirty="0"/>
              <a:t>Top 10 items which generated less revenue - </a:t>
            </a:r>
          </a:p>
          <a:p>
            <a:endParaRPr lang="en-IN" sz="1800" b="1" dirty="0"/>
          </a:p>
          <a:p>
            <a:endParaRPr lang="en-IN" sz="1800" b="1" dirty="0"/>
          </a:p>
        </p:txBody>
      </p:sp>
      <p:pic>
        <p:nvPicPr>
          <p:cNvPr id="4" name="Picture 3">
            <a:extLst>
              <a:ext uri="{FF2B5EF4-FFF2-40B4-BE49-F238E27FC236}">
                <a16:creationId xmlns:a16="http://schemas.microsoft.com/office/drawing/2014/main" id="{92100573-E03C-423D-8CBF-438A80C76D66}"/>
              </a:ext>
            </a:extLst>
          </p:cNvPr>
          <p:cNvPicPr>
            <a:picLocks noChangeAspect="1"/>
          </p:cNvPicPr>
          <p:nvPr/>
        </p:nvPicPr>
        <p:blipFill>
          <a:blip r:embed="rId2"/>
          <a:stretch>
            <a:fillRect/>
          </a:stretch>
        </p:blipFill>
        <p:spPr>
          <a:xfrm>
            <a:off x="9171968" y="3515439"/>
            <a:ext cx="2514600" cy="3245514"/>
          </a:xfrm>
          <a:prstGeom prst="rect">
            <a:avLst/>
          </a:prstGeom>
        </p:spPr>
      </p:pic>
      <p:pic>
        <p:nvPicPr>
          <p:cNvPr id="6" name="Picture 5">
            <a:extLst>
              <a:ext uri="{FF2B5EF4-FFF2-40B4-BE49-F238E27FC236}">
                <a16:creationId xmlns:a16="http://schemas.microsoft.com/office/drawing/2014/main" id="{8EEAD5C5-8DB4-4764-A2E0-EF4AF642107F}"/>
              </a:ext>
            </a:extLst>
          </p:cNvPr>
          <p:cNvPicPr>
            <a:picLocks noChangeAspect="1"/>
          </p:cNvPicPr>
          <p:nvPr/>
        </p:nvPicPr>
        <p:blipFill>
          <a:blip r:embed="rId3"/>
          <a:stretch>
            <a:fillRect/>
          </a:stretch>
        </p:blipFill>
        <p:spPr>
          <a:xfrm>
            <a:off x="5516458" y="4541628"/>
            <a:ext cx="2238375" cy="2219325"/>
          </a:xfrm>
          <a:prstGeom prst="rect">
            <a:avLst/>
          </a:prstGeom>
        </p:spPr>
      </p:pic>
    </p:spTree>
    <p:extLst>
      <p:ext uri="{BB962C8B-B14F-4D97-AF65-F5344CB8AC3E}">
        <p14:creationId xmlns:p14="http://schemas.microsoft.com/office/powerpoint/2010/main" val="141843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93302" y="643467"/>
            <a:ext cx="8930777"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Items that can be taken off menu (continued)</a:t>
            </a:r>
          </a:p>
        </p:txBody>
      </p:sp>
      <p:sp>
        <p:nvSpPr>
          <p:cNvPr id="10" name="Text Placeholder 9">
            <a:extLst>
              <a:ext uri="{FF2B5EF4-FFF2-40B4-BE49-F238E27FC236}">
                <a16:creationId xmlns:a16="http://schemas.microsoft.com/office/drawing/2014/main" id="{5899D7EF-6E3C-449B-8A87-D7AD7ED9C512}"/>
              </a:ext>
            </a:extLst>
          </p:cNvPr>
          <p:cNvSpPr>
            <a:spLocks noGrp="1"/>
          </p:cNvSpPr>
          <p:nvPr>
            <p:ph type="body" sz="half" idx="2"/>
          </p:nvPr>
        </p:nvSpPr>
        <p:spPr>
          <a:xfrm>
            <a:off x="93302" y="1532301"/>
            <a:ext cx="12005395" cy="2290191"/>
          </a:xfrm>
        </p:spPr>
        <p:txBody>
          <a:bodyPr>
            <a:noAutofit/>
          </a:bodyPr>
          <a:lstStyle/>
          <a:p>
            <a:pPr marL="285750" indent="-285750">
              <a:buFont typeface="Arial" panose="020B0604020202020204" pitchFamily="34" charset="0"/>
              <a:buChar char="•"/>
            </a:pPr>
            <a:r>
              <a:rPr lang="en-IN" b="1" dirty="0"/>
              <a:t>Items can be kept only for special occasion or for adding flavour – Mothers Day Spl, Add Buttered Toast</a:t>
            </a:r>
          </a:p>
          <a:p>
            <a:pPr marL="285750" indent="-285750">
              <a:buFont typeface="Arial" panose="020B0604020202020204" pitchFamily="34" charset="0"/>
              <a:buChar char="•"/>
            </a:pPr>
            <a:r>
              <a:rPr lang="en-US" b="1" dirty="0">
                <a:highlight>
                  <a:srgbClr val="000080"/>
                </a:highlight>
              </a:rPr>
              <a:t>I</a:t>
            </a:r>
            <a:r>
              <a:rPr lang="en-IN" b="1" dirty="0">
                <a:highlight>
                  <a:srgbClr val="000080"/>
                </a:highlight>
              </a:rPr>
              <a:t>tems can be taken off from  menu :</a:t>
            </a:r>
          </a:p>
          <a:p>
            <a:r>
              <a:rPr lang="en-US" b="1" dirty="0"/>
              <a:t> </a:t>
            </a:r>
            <a:r>
              <a:rPr lang="en-IN" b="1" dirty="0"/>
              <a:t>      Cutting Glass , Dip Bowl , Mugs – Plain Colour ,  Mocafe Hot Chocolate(SF) , Gold Flake Ultra Lights ,</a:t>
            </a:r>
          </a:p>
          <a:p>
            <a:r>
              <a:rPr lang="en-US" b="1" dirty="0"/>
              <a:t> </a:t>
            </a:r>
            <a:r>
              <a:rPr lang="en-IN" b="1" dirty="0"/>
              <a:t>      CH Wrapping Paper ,  Decaffinate Coffee Frappe ,</a:t>
            </a:r>
            <a:r>
              <a:rPr lang="en-US" b="1" dirty="0"/>
              <a:t> Classic Regular , 1+1 VLN CAB SAUV (BTL) ,</a:t>
            </a:r>
          </a:p>
          <a:p>
            <a:r>
              <a:rPr lang="en-US" b="1" dirty="0"/>
              <a:t>       1+1 VLN SAUV BLANC (BTL) , Big One 4Season Clas Sauv (BTL) , Big One 4Season Clas Sauv (GLS) ,</a:t>
            </a:r>
          </a:p>
          <a:p>
            <a:r>
              <a:rPr lang="en-US" b="1" dirty="0"/>
              <a:t>       Beach Green, Benaras Blue, Caponata , CH Tin Small , Chairman Cool </a:t>
            </a:r>
          </a:p>
          <a:p>
            <a:endParaRPr lang="en-IN" b="1" dirty="0"/>
          </a:p>
        </p:txBody>
      </p:sp>
    </p:spTree>
    <p:extLst>
      <p:ext uri="{BB962C8B-B14F-4D97-AF65-F5344CB8AC3E}">
        <p14:creationId xmlns:p14="http://schemas.microsoft.com/office/powerpoint/2010/main" val="2565619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209861" y="673448"/>
            <a:ext cx="7300211"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analysis-market basket analysis</a:t>
            </a:r>
          </a:p>
        </p:txBody>
      </p:sp>
      <p:sp>
        <p:nvSpPr>
          <p:cNvPr id="10" name="Text Placeholder 9">
            <a:extLst>
              <a:ext uri="{FF2B5EF4-FFF2-40B4-BE49-F238E27FC236}">
                <a16:creationId xmlns:a16="http://schemas.microsoft.com/office/drawing/2014/main" id="{5899D7EF-6E3C-449B-8A87-D7AD7ED9C512}"/>
              </a:ext>
            </a:extLst>
          </p:cNvPr>
          <p:cNvSpPr>
            <a:spLocks noGrp="1"/>
          </p:cNvSpPr>
          <p:nvPr>
            <p:ph type="body" sz="half" idx="2"/>
          </p:nvPr>
        </p:nvSpPr>
        <p:spPr>
          <a:xfrm>
            <a:off x="93302" y="1532300"/>
            <a:ext cx="12005395" cy="3549365"/>
          </a:xfrm>
        </p:spPr>
        <p:txBody>
          <a:bodyPr>
            <a:noAutofit/>
          </a:bodyPr>
          <a:lstStyle/>
          <a:p>
            <a:pPr marL="285750" indent="-285750">
              <a:buFont typeface="Arial" panose="020B0604020202020204" pitchFamily="34" charset="0"/>
              <a:buChar char="•"/>
            </a:pPr>
            <a:r>
              <a:rPr lang="en-IN" sz="2000" b="1" dirty="0"/>
              <a:t>Objective: To identify which menu items were brought together by the customers so that appropriate combo meals can be designed to increase the revenues of the Café chain</a:t>
            </a:r>
          </a:p>
          <a:p>
            <a:pPr marL="285750" indent="-285750">
              <a:buFont typeface="Arial" panose="020B0604020202020204" pitchFamily="34" charset="0"/>
              <a:buChar char="•"/>
            </a:pPr>
            <a:r>
              <a:rPr lang="en-IN" sz="2000" b="1" dirty="0"/>
              <a:t>Methodology followed</a:t>
            </a:r>
          </a:p>
          <a:p>
            <a:pPr marL="742950" lvl="1" indent="-285750">
              <a:buFont typeface="Arial" panose="020B0604020202020204" pitchFamily="34" charset="0"/>
              <a:buChar char="•"/>
            </a:pPr>
            <a:r>
              <a:rPr lang="en-IN" sz="1800" b="1" dirty="0"/>
              <a:t>To analyse in R, load library(arules) and library(splitstackshape)</a:t>
            </a:r>
          </a:p>
          <a:p>
            <a:pPr marL="742950" lvl="1" indent="-285750">
              <a:buFont typeface="Arial" panose="020B0604020202020204" pitchFamily="34" charset="0"/>
              <a:buChar char="•"/>
            </a:pPr>
            <a:r>
              <a:rPr lang="en-IN" sz="1800" b="1" dirty="0"/>
              <a:t>Segregate menu items into a separate data frame</a:t>
            </a:r>
          </a:p>
          <a:p>
            <a:pPr marL="742950" lvl="1" indent="-285750">
              <a:buFont typeface="Arial" panose="020B0604020202020204" pitchFamily="34" charset="0"/>
              <a:buChar char="•"/>
            </a:pPr>
            <a:r>
              <a:rPr lang="en-IN" sz="1800" b="1" dirty="0"/>
              <a:t>Association Rules: Identify product association and plot scatter plot chart for association</a:t>
            </a:r>
          </a:p>
          <a:p>
            <a:pPr marL="742950" lvl="1" indent="-285750">
              <a:buFont typeface="Arial" panose="020B0604020202020204" pitchFamily="34" charset="0"/>
              <a:buChar char="•"/>
            </a:pPr>
            <a:r>
              <a:rPr lang="en-IN" sz="1800" b="1" dirty="0"/>
              <a:t>Checked support and lift for the product combinations</a:t>
            </a:r>
          </a:p>
          <a:p>
            <a:pPr marL="742950" lvl="1" indent="-285750">
              <a:buFont typeface="Arial" panose="020B0604020202020204" pitchFamily="34" charset="0"/>
              <a:buChar char="•"/>
            </a:pPr>
            <a:r>
              <a:rPr lang="en-IN" sz="1800" b="1" dirty="0"/>
              <a:t>Select associations</a:t>
            </a:r>
          </a:p>
          <a:p>
            <a:pPr marL="742950" lvl="1" indent="-285750">
              <a:buFont typeface="Arial" panose="020B0604020202020204" pitchFamily="34" charset="0"/>
              <a:buChar char="•"/>
            </a:pPr>
            <a:r>
              <a:rPr lang="en-IN" sz="1800" b="1" dirty="0"/>
              <a:t>Summarize results and recommended combo meals</a:t>
            </a:r>
          </a:p>
          <a:p>
            <a:pPr marL="285750" indent="-285750">
              <a:buFont typeface="Arial" panose="020B0604020202020204" pitchFamily="34" charset="0"/>
              <a:buChar char="•"/>
            </a:pPr>
            <a:endParaRPr lang="en-IN" sz="1800" b="1" dirty="0"/>
          </a:p>
        </p:txBody>
      </p:sp>
    </p:spTree>
    <p:extLst>
      <p:ext uri="{BB962C8B-B14F-4D97-AF65-F5344CB8AC3E}">
        <p14:creationId xmlns:p14="http://schemas.microsoft.com/office/powerpoint/2010/main" val="4197604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36035" y="651752"/>
            <a:ext cx="6402830"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analysis-association rules</a:t>
            </a:r>
          </a:p>
        </p:txBody>
      </p:sp>
      <p:sp>
        <p:nvSpPr>
          <p:cNvPr id="10" name="Text Placeholder 9">
            <a:extLst>
              <a:ext uri="{FF2B5EF4-FFF2-40B4-BE49-F238E27FC236}">
                <a16:creationId xmlns:a16="http://schemas.microsoft.com/office/drawing/2014/main" id="{5899D7EF-6E3C-449B-8A87-D7AD7ED9C512}"/>
              </a:ext>
            </a:extLst>
          </p:cNvPr>
          <p:cNvSpPr>
            <a:spLocks noGrp="1"/>
          </p:cNvSpPr>
          <p:nvPr>
            <p:ph type="body" sz="half" idx="2"/>
          </p:nvPr>
        </p:nvSpPr>
        <p:spPr>
          <a:xfrm>
            <a:off x="6539639" y="1396588"/>
            <a:ext cx="5419480" cy="4434586"/>
          </a:xfrm>
        </p:spPr>
        <p:txBody>
          <a:bodyPr>
            <a:noAutofit/>
          </a:bodyPr>
          <a:lstStyle/>
          <a:p>
            <a:pPr marL="285750" indent="-285750">
              <a:buFont typeface="Arial" panose="020B0604020202020204" pitchFamily="34" charset="0"/>
              <a:buChar char="•"/>
            </a:pPr>
            <a:r>
              <a:rPr lang="en-IN" sz="1800" b="1" dirty="0"/>
              <a:t>Use the apriori function to identify association rules</a:t>
            </a:r>
          </a:p>
          <a:p>
            <a:pPr marL="285750" indent="-285750">
              <a:buFont typeface="Arial" panose="020B0604020202020204" pitchFamily="34" charset="0"/>
              <a:buChar char="•"/>
            </a:pPr>
            <a:r>
              <a:rPr lang="en-IN" sz="1800" b="1" dirty="0"/>
              <a:t>Identified 8 rules based on support level - .0001 and confidence level - .9 .</a:t>
            </a:r>
          </a:p>
          <a:p>
            <a:pPr marL="285750" indent="-285750">
              <a:buFont typeface="Arial" panose="020B0604020202020204" pitchFamily="34" charset="0"/>
              <a:buChar char="•"/>
            </a:pPr>
            <a:r>
              <a:rPr lang="en-IN" sz="1800" b="1" dirty="0"/>
              <a:t>Analysis of Rule # 1 enables prediction with 100% confidence and based on .00019 support that if a customer orders NRG HOOKAH, then that customer will also order 2 RED BULL</a:t>
            </a:r>
          </a:p>
          <a:p>
            <a:pPr marL="285750" indent="-285750">
              <a:buFont typeface="Arial" panose="020B0604020202020204" pitchFamily="34" charset="0"/>
              <a:buChar char="•"/>
            </a:pPr>
            <a:r>
              <a:rPr lang="en-IN" sz="1800" b="1" dirty="0"/>
              <a:t>Same interpretation for rest of the 7 rules</a:t>
            </a:r>
          </a:p>
          <a:p>
            <a:pPr marL="285750" indent="-285750">
              <a:buFont typeface="Arial" panose="020B0604020202020204" pitchFamily="34" charset="0"/>
              <a:buChar char="•"/>
            </a:pPr>
            <a:r>
              <a:rPr lang="en-IN" sz="1800" b="1" dirty="0"/>
              <a:t>Values of Confidence for all groups are 1 and therefore can be considered as good rules to make predictions on  buying patterns</a:t>
            </a:r>
          </a:p>
        </p:txBody>
      </p:sp>
      <p:pic>
        <p:nvPicPr>
          <p:cNvPr id="5" name="Picture 4">
            <a:extLst>
              <a:ext uri="{FF2B5EF4-FFF2-40B4-BE49-F238E27FC236}">
                <a16:creationId xmlns:a16="http://schemas.microsoft.com/office/drawing/2014/main" id="{E99D29BD-F9B4-4F59-BC3C-24BFB5FB44F2}"/>
              </a:ext>
            </a:extLst>
          </p:cNvPr>
          <p:cNvPicPr>
            <a:picLocks noChangeAspect="1"/>
          </p:cNvPicPr>
          <p:nvPr/>
        </p:nvPicPr>
        <p:blipFill>
          <a:blip r:embed="rId2"/>
          <a:stretch>
            <a:fillRect/>
          </a:stretch>
        </p:blipFill>
        <p:spPr>
          <a:xfrm>
            <a:off x="408893" y="1543987"/>
            <a:ext cx="6130745" cy="4287187"/>
          </a:xfrm>
          <a:prstGeom prst="rect">
            <a:avLst/>
          </a:prstGeom>
        </p:spPr>
      </p:pic>
    </p:spTree>
    <p:extLst>
      <p:ext uri="{BB962C8B-B14F-4D97-AF65-F5344CB8AC3E}">
        <p14:creationId xmlns:p14="http://schemas.microsoft.com/office/powerpoint/2010/main" val="1843738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263276" y="703426"/>
            <a:ext cx="10086484" cy="795589"/>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analysis-scatter plot </a:t>
            </a:r>
            <a:r>
              <a:rPr lang="en-US" sz="2900" b="1" dirty="0">
                <a:solidFill>
                  <a:schemeClr val="bg1"/>
                </a:solidFill>
              </a:rPr>
              <a:t>chart for association rules </a:t>
            </a:r>
            <a:endParaRPr lang="en-US" sz="2900" b="1" kern="1200" dirty="0">
              <a:solidFill>
                <a:schemeClr val="bg1"/>
              </a:solidFill>
              <a:latin typeface="+mj-lt"/>
              <a:ea typeface="+mj-ea"/>
              <a:cs typeface="+mj-cs"/>
            </a:endParaRPr>
          </a:p>
        </p:txBody>
      </p:sp>
      <p:pic>
        <p:nvPicPr>
          <p:cNvPr id="3" name="Picture 2">
            <a:extLst>
              <a:ext uri="{FF2B5EF4-FFF2-40B4-BE49-F238E27FC236}">
                <a16:creationId xmlns:a16="http://schemas.microsoft.com/office/drawing/2014/main" id="{8B523C8F-B5A7-4C1D-9D05-9B0385532007}"/>
              </a:ext>
            </a:extLst>
          </p:cNvPr>
          <p:cNvPicPr>
            <a:picLocks noChangeAspect="1"/>
          </p:cNvPicPr>
          <p:nvPr/>
        </p:nvPicPr>
        <p:blipFill>
          <a:blip r:embed="rId2"/>
          <a:stretch>
            <a:fillRect/>
          </a:stretch>
        </p:blipFill>
        <p:spPr>
          <a:xfrm>
            <a:off x="629587" y="1722257"/>
            <a:ext cx="9353862" cy="4505325"/>
          </a:xfrm>
          <a:prstGeom prst="rect">
            <a:avLst/>
          </a:prstGeom>
        </p:spPr>
      </p:pic>
    </p:spTree>
    <p:extLst>
      <p:ext uri="{BB962C8B-B14F-4D97-AF65-F5344CB8AC3E}">
        <p14:creationId xmlns:p14="http://schemas.microsoft.com/office/powerpoint/2010/main" val="221787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658457"/>
            <a:ext cx="9608695" cy="744836"/>
          </a:xfrm>
        </p:spPr>
        <p:txBody>
          <a:bodyPr vert="horz" lIns="91440" tIns="45720" rIns="91440" bIns="45720" rtlCol="0" anchor="ctr">
            <a:normAutofit/>
          </a:bodyPr>
          <a:lstStyle/>
          <a:p>
            <a:pPr algn="ctr"/>
            <a:r>
              <a:rPr lang="en-US" sz="2900" b="1" kern="1200" dirty="0">
                <a:solidFill>
                  <a:schemeClr val="bg1"/>
                </a:solidFill>
                <a:latin typeface="+mj-lt"/>
                <a:ea typeface="+mj-ea"/>
                <a:cs typeface="+mj-cs"/>
              </a:rPr>
              <a:t>Menu analysis- Combination deals for the menu</a:t>
            </a:r>
          </a:p>
        </p:txBody>
      </p:sp>
      <p:sp>
        <p:nvSpPr>
          <p:cNvPr id="11" name="Text Placeholder 9">
            <a:extLst>
              <a:ext uri="{FF2B5EF4-FFF2-40B4-BE49-F238E27FC236}">
                <a16:creationId xmlns:a16="http://schemas.microsoft.com/office/drawing/2014/main" id="{FD4D399D-EA75-4936-A3CE-7F4D2F0A46BE}"/>
              </a:ext>
            </a:extLst>
          </p:cNvPr>
          <p:cNvSpPr>
            <a:spLocks noGrp="1"/>
          </p:cNvSpPr>
          <p:nvPr>
            <p:ph type="body" sz="half" idx="2"/>
          </p:nvPr>
        </p:nvSpPr>
        <p:spPr>
          <a:xfrm>
            <a:off x="421648" y="4265488"/>
            <a:ext cx="11480691" cy="1700597"/>
          </a:xfrm>
        </p:spPr>
        <p:txBody>
          <a:bodyPr>
            <a:noAutofit/>
          </a:bodyPr>
          <a:lstStyle/>
          <a:p>
            <a:pPr marL="285750" indent="-285750">
              <a:buFont typeface="Arial" panose="020B0604020202020204" pitchFamily="34" charset="0"/>
              <a:buChar char="•"/>
            </a:pPr>
            <a:r>
              <a:rPr lang="en-IN" sz="1800" b="1" dirty="0"/>
              <a:t>Therefore, from Market Basket Analysis ,we have the above Food and Beverage combinations, with all rules having a confidence level of ≥ 0.75 and lift &gt;1</a:t>
            </a:r>
          </a:p>
          <a:p>
            <a:pPr marL="285750" indent="-285750">
              <a:buFont typeface="Arial" panose="020B0604020202020204" pitchFamily="34" charset="0"/>
              <a:buChar char="•"/>
            </a:pPr>
            <a:r>
              <a:rPr lang="en-IN" sz="1800" b="1" dirty="0"/>
              <a:t>Inclusion of the above combinations as Combo items in the menu is highly recommended </a:t>
            </a:r>
          </a:p>
          <a:p>
            <a:pPr marL="285750" indent="-285750">
              <a:buFont typeface="Arial" panose="020B0604020202020204" pitchFamily="34" charset="0"/>
              <a:buChar char="•"/>
            </a:pPr>
            <a:r>
              <a:rPr lang="en-IN" sz="1800" b="1" dirty="0"/>
              <a:t>A detailed calculation in R on market basket analysis and rest of the assignment is provided in the attached document separately</a:t>
            </a:r>
          </a:p>
          <a:p>
            <a:pPr marL="285750" indent="-285750">
              <a:buFont typeface="Arial" panose="020B0604020202020204" pitchFamily="34" charset="0"/>
              <a:buChar char="•"/>
            </a:pPr>
            <a:endParaRPr lang="en-IN" sz="1800" b="1" dirty="0"/>
          </a:p>
          <a:p>
            <a:pPr marL="285750" indent="-285750">
              <a:buFont typeface="Arial" panose="020B0604020202020204" pitchFamily="34" charset="0"/>
              <a:buChar char="•"/>
            </a:pPr>
            <a:endParaRPr lang="en-IN" sz="1800" b="1" dirty="0"/>
          </a:p>
        </p:txBody>
      </p:sp>
      <p:graphicFrame>
        <p:nvGraphicFramePr>
          <p:cNvPr id="6" name="Table 5">
            <a:extLst>
              <a:ext uri="{FF2B5EF4-FFF2-40B4-BE49-F238E27FC236}">
                <a16:creationId xmlns:a16="http://schemas.microsoft.com/office/drawing/2014/main" id="{334E741B-E0EF-412C-AB3F-92D204D9953C}"/>
              </a:ext>
            </a:extLst>
          </p:cNvPr>
          <p:cNvGraphicFramePr>
            <a:graphicFrameLocks noGrp="1"/>
          </p:cNvGraphicFramePr>
          <p:nvPr>
            <p:extLst>
              <p:ext uri="{D42A27DB-BD31-4B8C-83A1-F6EECF244321}">
                <p14:modId xmlns:p14="http://schemas.microsoft.com/office/powerpoint/2010/main" val="3239056261"/>
              </p:ext>
            </p:extLst>
          </p:nvPr>
        </p:nvGraphicFramePr>
        <p:xfrm>
          <a:off x="556532" y="1674688"/>
          <a:ext cx="10818688" cy="2590800"/>
        </p:xfrm>
        <a:graphic>
          <a:graphicData uri="http://schemas.openxmlformats.org/drawingml/2006/table">
            <a:tbl>
              <a:tblPr firstRow="1" bandRow="1">
                <a:tableStyleId>{073A0DAA-6AF3-43AB-8588-CEC1D06C72B9}</a:tableStyleId>
              </a:tblPr>
              <a:tblGrid>
                <a:gridCol w="1839075">
                  <a:extLst>
                    <a:ext uri="{9D8B030D-6E8A-4147-A177-3AD203B41FA5}">
                      <a16:colId xmlns:a16="http://schemas.microsoft.com/office/drawing/2014/main" val="3141243749"/>
                    </a:ext>
                  </a:extLst>
                </a:gridCol>
                <a:gridCol w="8979613">
                  <a:extLst>
                    <a:ext uri="{9D8B030D-6E8A-4147-A177-3AD203B41FA5}">
                      <a16:colId xmlns:a16="http://schemas.microsoft.com/office/drawing/2014/main" val="2888848781"/>
                    </a:ext>
                  </a:extLst>
                </a:gridCol>
              </a:tblGrid>
              <a:tr h="374428">
                <a:tc>
                  <a:txBody>
                    <a:bodyPr/>
                    <a:lstStyle/>
                    <a:p>
                      <a:r>
                        <a:rPr lang="en-IN" sz="2000" b="1" dirty="0"/>
                        <a:t>Combo Deal # </a:t>
                      </a:r>
                    </a:p>
                  </a:txBody>
                  <a:tcPr/>
                </a:tc>
                <a:tc>
                  <a:txBody>
                    <a:bodyPr/>
                    <a:lstStyle/>
                    <a:p>
                      <a:r>
                        <a:rPr lang="en-IN" sz="2000" b="1" dirty="0"/>
                        <a:t>Description</a:t>
                      </a:r>
                    </a:p>
                  </a:txBody>
                  <a:tcPr/>
                </a:tc>
                <a:extLst>
                  <a:ext uri="{0D108BD9-81ED-4DB2-BD59-A6C34878D82A}">
                    <a16:rowId xmlns:a16="http://schemas.microsoft.com/office/drawing/2014/main" val="3619033962"/>
                  </a:ext>
                </a:extLst>
              </a:tr>
              <a:tr h="374428">
                <a:tc>
                  <a:txBody>
                    <a:bodyPr/>
                    <a:lstStyle/>
                    <a:p>
                      <a:r>
                        <a:rPr lang="en-IN" sz="2000" b="1" dirty="0"/>
                        <a:t>1</a:t>
                      </a:r>
                    </a:p>
                  </a:txBody>
                  <a:tcPr/>
                </a:tc>
                <a:tc>
                  <a:txBody>
                    <a:bodyPr/>
                    <a:lstStyle/>
                    <a:p>
                      <a:r>
                        <a:rPr lang="en-IN" sz="2000" b="1" dirty="0"/>
                        <a:t>N R G HOOKAH+ 2 Red Bull </a:t>
                      </a:r>
                    </a:p>
                  </a:txBody>
                  <a:tcPr/>
                </a:tc>
                <a:extLst>
                  <a:ext uri="{0D108BD9-81ED-4DB2-BD59-A6C34878D82A}">
                    <a16:rowId xmlns:a16="http://schemas.microsoft.com/office/drawing/2014/main" val="1466094397"/>
                  </a:ext>
                </a:extLst>
              </a:tr>
              <a:tr h="374428">
                <a:tc>
                  <a:txBody>
                    <a:bodyPr/>
                    <a:lstStyle/>
                    <a:p>
                      <a:r>
                        <a:rPr lang="en-IN" sz="2000" b="1" dirty="0"/>
                        <a:t>2</a:t>
                      </a:r>
                    </a:p>
                  </a:txBody>
                  <a:tcPr/>
                </a:tc>
                <a:tc>
                  <a:txBody>
                    <a:bodyPr/>
                    <a:lstStyle/>
                    <a:p>
                      <a:r>
                        <a:rPr lang="en-IN" sz="2000" b="1" dirty="0"/>
                        <a:t>Cheddar cheese+ Mushroom</a:t>
                      </a:r>
                    </a:p>
                  </a:txBody>
                  <a:tcPr/>
                </a:tc>
                <a:extLst>
                  <a:ext uri="{0D108BD9-81ED-4DB2-BD59-A6C34878D82A}">
                    <a16:rowId xmlns:a16="http://schemas.microsoft.com/office/drawing/2014/main" val="756598126"/>
                  </a:ext>
                </a:extLst>
              </a:tr>
              <a:tr h="374428">
                <a:tc>
                  <a:txBody>
                    <a:bodyPr/>
                    <a:lstStyle/>
                    <a:p>
                      <a:r>
                        <a:rPr lang="en-IN" sz="2000" b="1" dirty="0"/>
                        <a:t>3</a:t>
                      </a:r>
                    </a:p>
                  </a:txBody>
                  <a:tcPr/>
                </a:tc>
                <a:tc>
                  <a:txBody>
                    <a:bodyPr/>
                    <a:lstStyle/>
                    <a:p>
                      <a:pPr marL="0" algn="l" defTabSz="914400" rtl="0" eaLnBrk="1" latinLnBrk="0" hangingPunct="1"/>
                      <a:r>
                        <a:rPr lang="en-US" sz="2000" b="1" kern="1200" dirty="0">
                          <a:solidFill>
                            <a:schemeClr val="dk1"/>
                          </a:solidFill>
                          <a:latin typeface="+mn-lt"/>
                          <a:ea typeface="+mn-ea"/>
                          <a:cs typeface="+mn-cs"/>
                        </a:rPr>
                        <a:t>Potato Wedges + French Fries</a:t>
                      </a:r>
                      <a:endParaRPr lang="en-IN" sz="2000" b="1" kern="1200" dirty="0">
                        <a:solidFill>
                          <a:schemeClr val="dk1"/>
                        </a:solidFill>
                        <a:latin typeface="+mn-lt"/>
                        <a:ea typeface="+mn-ea"/>
                        <a:cs typeface="+mn-cs"/>
                      </a:endParaRPr>
                    </a:p>
                  </a:txBody>
                  <a:tcPr/>
                </a:tc>
                <a:extLst>
                  <a:ext uri="{0D108BD9-81ED-4DB2-BD59-A6C34878D82A}">
                    <a16:rowId xmlns:a16="http://schemas.microsoft.com/office/drawing/2014/main" val="3524797671"/>
                  </a:ext>
                </a:extLst>
              </a:tr>
              <a:tr h="374428">
                <a:tc>
                  <a:txBody>
                    <a:bodyPr/>
                    <a:lstStyle/>
                    <a:p>
                      <a:r>
                        <a:rPr lang="en-IN" sz="2000" b="1" dirty="0"/>
                        <a:t>4</a:t>
                      </a:r>
                    </a:p>
                  </a:txBody>
                  <a:tcPr/>
                </a:tc>
                <a:tc>
                  <a:txBody>
                    <a:bodyPr/>
                    <a:lstStyle/>
                    <a:p>
                      <a:r>
                        <a:rPr lang="en-IN" sz="2000" b="1" dirty="0"/>
                        <a:t>Moroccan Mini Tea + Qua Mineral Water (500 ml) + Nirvana Hookah Single</a:t>
                      </a:r>
                    </a:p>
                  </a:txBody>
                  <a:tcPr/>
                </a:tc>
                <a:extLst>
                  <a:ext uri="{0D108BD9-81ED-4DB2-BD59-A6C34878D82A}">
                    <a16:rowId xmlns:a16="http://schemas.microsoft.com/office/drawing/2014/main" val="3706620351"/>
                  </a:ext>
                </a:extLst>
              </a:tr>
            </a:tbl>
          </a:graphicData>
        </a:graphic>
      </p:graphicFrame>
    </p:spTree>
    <p:extLst>
      <p:ext uri="{BB962C8B-B14F-4D97-AF65-F5344CB8AC3E}">
        <p14:creationId xmlns:p14="http://schemas.microsoft.com/office/powerpoint/2010/main" val="945113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7543-18CF-4912-A1E2-1B639CFF3018}"/>
              </a:ext>
            </a:extLst>
          </p:cNvPr>
          <p:cNvSpPr>
            <a:spLocks noGrp="1"/>
          </p:cNvSpPr>
          <p:nvPr>
            <p:ph type="title"/>
          </p:nvPr>
        </p:nvSpPr>
        <p:spPr>
          <a:xfrm>
            <a:off x="554300" y="490507"/>
            <a:ext cx="5092906" cy="513834"/>
          </a:xfrm>
        </p:spPr>
        <p:txBody>
          <a:bodyPr>
            <a:normAutofit fontScale="90000"/>
          </a:bodyPr>
          <a:lstStyle/>
          <a:p>
            <a:r>
              <a:rPr lang="en-US" sz="3200" b="1" dirty="0">
                <a:solidFill>
                  <a:schemeClr val="bg1"/>
                </a:solidFill>
              </a:rPr>
              <a:t>Price Change Analysis</a:t>
            </a:r>
            <a:endParaRPr lang="en-IN" sz="3200" b="1" dirty="0">
              <a:solidFill>
                <a:schemeClr val="bg1"/>
              </a:solidFill>
            </a:endParaRPr>
          </a:p>
        </p:txBody>
      </p:sp>
      <p:sp>
        <p:nvSpPr>
          <p:cNvPr id="4" name="Text Placeholder 3">
            <a:extLst>
              <a:ext uri="{FF2B5EF4-FFF2-40B4-BE49-F238E27FC236}">
                <a16:creationId xmlns:a16="http://schemas.microsoft.com/office/drawing/2014/main" id="{DE7D5A73-5A40-47E8-91AF-FEE143A60EC3}"/>
              </a:ext>
            </a:extLst>
          </p:cNvPr>
          <p:cNvSpPr>
            <a:spLocks noGrp="1"/>
          </p:cNvSpPr>
          <p:nvPr>
            <p:ph type="body" sz="half" idx="2"/>
          </p:nvPr>
        </p:nvSpPr>
        <p:spPr>
          <a:xfrm>
            <a:off x="299804" y="1514005"/>
            <a:ext cx="10118360" cy="3312828"/>
          </a:xfrm>
        </p:spPr>
        <p:txBody>
          <a:bodyPr>
            <a:normAutofit/>
          </a:bodyPr>
          <a:lstStyle/>
          <a:p>
            <a:pPr marL="285750" indent="-285750">
              <a:buFont typeface="Arial" panose="020B0604020202020204" pitchFamily="34" charset="0"/>
              <a:buChar char="•"/>
            </a:pPr>
            <a:r>
              <a:rPr lang="en-US" sz="1800" b="1" dirty="0"/>
              <a:t>There are lot of items with price change</a:t>
            </a:r>
            <a:r>
              <a:rPr lang="en-IN" sz="1800" b="1" dirty="0"/>
              <a:t>. We’ve considered only those whose prices have not changed within a month . After filtering in this way also we got lot of items which was difficult to plot in a single graph . So, we’ve sampled few items and plotted those .</a:t>
            </a:r>
          </a:p>
          <a:p>
            <a:pPr marL="285750" indent="-285750">
              <a:buFont typeface="Arial" panose="020B0604020202020204" pitchFamily="34" charset="0"/>
              <a:buChar char="•"/>
            </a:pPr>
            <a:r>
              <a:rPr lang="en-US" sz="1800" b="1" dirty="0"/>
              <a:t>In next two slides two analysis are plotted. </a:t>
            </a:r>
          </a:p>
          <a:p>
            <a:pPr marL="285750" indent="-285750">
              <a:buFont typeface="Arial" panose="020B0604020202020204" pitchFamily="34" charset="0"/>
              <a:buChar char="•"/>
            </a:pPr>
            <a:r>
              <a:rPr lang="en-US" sz="1800" b="1" dirty="0"/>
              <a:t>One of them shows that when Rate of the item decreases then Volume of sales increases and which in turn increases revenue .</a:t>
            </a:r>
          </a:p>
          <a:p>
            <a:pPr marL="285750" indent="-285750">
              <a:buFont typeface="Arial" panose="020B0604020202020204" pitchFamily="34" charset="0"/>
              <a:buChar char="•"/>
            </a:pPr>
            <a:r>
              <a:rPr lang="en-US" sz="1800" b="1" dirty="0"/>
              <a:t>Another plot shows that for an item sales decreases after reduction in price after a certain rate .</a:t>
            </a:r>
            <a:endParaRPr lang="en-IN" sz="1800" b="1" dirty="0"/>
          </a:p>
          <a:p>
            <a:endParaRPr lang="en-US" sz="1800" b="1" dirty="0"/>
          </a:p>
        </p:txBody>
      </p:sp>
    </p:spTree>
    <p:extLst>
      <p:ext uri="{BB962C8B-B14F-4D97-AF65-F5344CB8AC3E}">
        <p14:creationId xmlns:p14="http://schemas.microsoft.com/office/powerpoint/2010/main" val="240792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870B-DD63-446A-92B4-B40DED20DC93}"/>
              </a:ext>
            </a:extLst>
          </p:cNvPr>
          <p:cNvSpPr>
            <a:spLocks noGrp="1"/>
          </p:cNvSpPr>
          <p:nvPr>
            <p:ph type="title"/>
          </p:nvPr>
        </p:nvSpPr>
        <p:spPr>
          <a:xfrm>
            <a:off x="314792" y="160304"/>
            <a:ext cx="9835153" cy="1293742"/>
          </a:xfrm>
        </p:spPr>
        <p:txBody>
          <a:bodyPr>
            <a:normAutofit/>
          </a:bodyPr>
          <a:lstStyle/>
          <a:p>
            <a:r>
              <a:rPr lang="en-IN" sz="2900" b="1" dirty="0">
                <a:solidFill>
                  <a:schemeClr val="bg1"/>
                </a:solidFill>
              </a:rPr>
              <a:t>Price Analysis Plot (Volume of Sales increases when Price rate decreases)</a:t>
            </a:r>
          </a:p>
        </p:txBody>
      </p:sp>
      <p:pic>
        <p:nvPicPr>
          <p:cNvPr id="5" name="Picture 4">
            <a:extLst>
              <a:ext uri="{FF2B5EF4-FFF2-40B4-BE49-F238E27FC236}">
                <a16:creationId xmlns:a16="http://schemas.microsoft.com/office/drawing/2014/main" id="{CEAD4C35-85EA-4D9D-A185-F909C1E1D1B9}"/>
              </a:ext>
            </a:extLst>
          </p:cNvPr>
          <p:cNvPicPr/>
          <p:nvPr/>
        </p:nvPicPr>
        <p:blipFill>
          <a:blip r:embed="rId2"/>
          <a:stretch>
            <a:fillRect/>
          </a:stretch>
        </p:blipFill>
        <p:spPr>
          <a:xfrm>
            <a:off x="434715" y="1581150"/>
            <a:ext cx="10013429" cy="4639768"/>
          </a:xfrm>
          <a:prstGeom prst="rect">
            <a:avLst/>
          </a:prstGeom>
        </p:spPr>
      </p:pic>
    </p:spTree>
    <p:extLst>
      <p:ext uri="{BB962C8B-B14F-4D97-AF65-F5344CB8AC3E}">
        <p14:creationId xmlns:p14="http://schemas.microsoft.com/office/powerpoint/2010/main" val="7708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870B-DD63-446A-92B4-B40DED20DC93}"/>
              </a:ext>
            </a:extLst>
          </p:cNvPr>
          <p:cNvSpPr>
            <a:spLocks noGrp="1"/>
          </p:cNvSpPr>
          <p:nvPr>
            <p:ph type="title"/>
          </p:nvPr>
        </p:nvSpPr>
        <p:spPr>
          <a:xfrm>
            <a:off x="314791" y="160303"/>
            <a:ext cx="8634337" cy="1563566"/>
          </a:xfrm>
        </p:spPr>
        <p:txBody>
          <a:bodyPr>
            <a:noAutofit/>
          </a:bodyPr>
          <a:lstStyle/>
          <a:p>
            <a:r>
              <a:rPr lang="en-IN" sz="2900" b="1" dirty="0">
                <a:solidFill>
                  <a:schemeClr val="bg1"/>
                </a:solidFill>
              </a:rPr>
              <a:t>Price Analysis Plot (Volume of Sales decreases when Rate decreases after certain amount for </a:t>
            </a:r>
            <a:r>
              <a:rPr lang="en-IN" sz="2900" b="1" dirty="0">
                <a:solidFill>
                  <a:schemeClr val="bg1"/>
                </a:solidFill>
                <a:highlight>
                  <a:srgbClr val="FFFF00"/>
                </a:highlight>
              </a:rPr>
              <a:t>Al Sikandari Hookah Single</a:t>
            </a:r>
            <a:r>
              <a:rPr lang="en-IN" sz="2900" b="1" dirty="0">
                <a:solidFill>
                  <a:schemeClr val="bg1"/>
                </a:solidFill>
              </a:rPr>
              <a:t> )</a:t>
            </a:r>
          </a:p>
        </p:txBody>
      </p:sp>
      <p:pic>
        <p:nvPicPr>
          <p:cNvPr id="4" name="Picture 3">
            <a:extLst>
              <a:ext uri="{FF2B5EF4-FFF2-40B4-BE49-F238E27FC236}">
                <a16:creationId xmlns:a16="http://schemas.microsoft.com/office/drawing/2014/main" id="{C9F09817-672C-4727-8316-441CDF358B83}"/>
              </a:ext>
            </a:extLst>
          </p:cNvPr>
          <p:cNvPicPr/>
          <p:nvPr/>
        </p:nvPicPr>
        <p:blipFill>
          <a:blip r:embed="rId2"/>
          <a:stretch>
            <a:fillRect/>
          </a:stretch>
        </p:blipFill>
        <p:spPr>
          <a:xfrm>
            <a:off x="314791" y="1848964"/>
            <a:ext cx="10103373" cy="4596806"/>
          </a:xfrm>
          <a:prstGeom prst="rect">
            <a:avLst/>
          </a:prstGeom>
        </p:spPr>
      </p:pic>
    </p:spTree>
    <p:extLst>
      <p:ext uri="{BB962C8B-B14F-4D97-AF65-F5344CB8AC3E}">
        <p14:creationId xmlns:p14="http://schemas.microsoft.com/office/powerpoint/2010/main" val="863168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 y="658457"/>
            <a:ext cx="3477718" cy="744836"/>
          </a:xfrm>
        </p:spPr>
        <p:txBody>
          <a:bodyPr vert="horz" lIns="91440" tIns="45720" rIns="91440" bIns="45720" rtlCol="0" anchor="ctr">
            <a:normAutofit/>
          </a:bodyPr>
          <a:lstStyle/>
          <a:p>
            <a:pPr algn="ctr"/>
            <a:r>
              <a:rPr lang="en-US" sz="2900" b="1" dirty="0">
                <a:solidFill>
                  <a:schemeClr val="bg1"/>
                </a:solidFill>
              </a:rPr>
              <a:t>Contents</a:t>
            </a:r>
            <a:endParaRPr lang="en-US" sz="2900" b="1" kern="1200" dirty="0">
              <a:solidFill>
                <a:schemeClr val="bg1"/>
              </a:solidFill>
              <a:latin typeface="+mj-lt"/>
              <a:ea typeface="+mj-ea"/>
              <a:cs typeface="+mj-cs"/>
            </a:endParaRPr>
          </a:p>
        </p:txBody>
      </p:sp>
      <p:sp>
        <p:nvSpPr>
          <p:cNvPr id="11" name="Text Placeholder 9">
            <a:extLst>
              <a:ext uri="{FF2B5EF4-FFF2-40B4-BE49-F238E27FC236}">
                <a16:creationId xmlns:a16="http://schemas.microsoft.com/office/drawing/2014/main" id="{DE034787-E89F-446C-86EF-F7E9AF4509FE}"/>
              </a:ext>
            </a:extLst>
          </p:cNvPr>
          <p:cNvSpPr>
            <a:spLocks noGrp="1"/>
          </p:cNvSpPr>
          <p:nvPr>
            <p:ph type="body" sz="half" idx="2"/>
          </p:nvPr>
        </p:nvSpPr>
        <p:spPr>
          <a:xfrm>
            <a:off x="556532" y="1737130"/>
            <a:ext cx="6382748" cy="3626917"/>
          </a:xfrm>
        </p:spPr>
        <p:txBody>
          <a:bodyPr vert="horz" lIns="91440" tIns="45720" rIns="91440" bIns="45720" rtlCol="0">
            <a:normAutofit/>
          </a:bodyPr>
          <a:lstStyle/>
          <a:p>
            <a:pPr marL="342900" lvl="0" indent="-228600">
              <a:buFont typeface="Arial" panose="020B0604020202020204" pitchFamily="34" charset="0"/>
              <a:buChar char="•"/>
            </a:pPr>
            <a:r>
              <a:rPr lang="en-US" sz="2000" b="1" dirty="0"/>
              <a:t>Problem description</a:t>
            </a:r>
          </a:p>
          <a:p>
            <a:pPr marL="342900" lvl="0" indent="-228600">
              <a:buFont typeface="Arial" panose="020B0604020202020204" pitchFamily="34" charset="0"/>
              <a:buChar char="•"/>
            </a:pPr>
            <a:r>
              <a:rPr lang="en-US" sz="2000" b="1" dirty="0"/>
              <a:t>Exploratory data analysis</a:t>
            </a:r>
          </a:p>
          <a:p>
            <a:pPr marL="342900" lvl="0" indent="-228600">
              <a:buFont typeface="Arial" panose="020B0604020202020204" pitchFamily="34" charset="0"/>
              <a:buChar char="•"/>
            </a:pPr>
            <a:r>
              <a:rPr lang="en-US" sz="2000" b="1" dirty="0"/>
              <a:t>Menu analysis</a:t>
            </a:r>
          </a:p>
          <a:p>
            <a:pPr marL="342900" lvl="0" indent="-228600">
              <a:buFont typeface="Arial" panose="020B0604020202020204" pitchFamily="34" charset="0"/>
              <a:buChar char="•"/>
            </a:pPr>
            <a:r>
              <a:rPr lang="en-US" sz="2000" b="1" dirty="0"/>
              <a:t>Price analysis</a:t>
            </a:r>
          </a:p>
          <a:p>
            <a:pPr marL="342900" lvl="0" indent="-228600">
              <a:buFont typeface="Arial" panose="020B0604020202020204" pitchFamily="34" charset="0"/>
              <a:buChar char="•"/>
            </a:pPr>
            <a:r>
              <a:rPr lang="en-US" sz="2000" b="1" dirty="0"/>
              <a:t>Recommendations</a:t>
            </a:r>
          </a:p>
          <a:p>
            <a:pPr marL="342900" lvl="0" indent="-228600">
              <a:buFont typeface="Arial" panose="020B0604020202020204" pitchFamily="34" charset="0"/>
              <a:buChar char="•"/>
            </a:pPr>
            <a:r>
              <a:rPr lang="en-US" sz="2000" b="1" dirty="0"/>
              <a:t>Summary</a:t>
            </a:r>
          </a:p>
          <a:p>
            <a:pPr marL="342900" lvl="0" indent="-228600">
              <a:buFont typeface="Arial" panose="020B0604020202020204" pitchFamily="34" charset="0"/>
              <a:buChar char="•"/>
            </a:pPr>
            <a:endParaRPr lang="en-US" sz="2000" b="1" dirty="0"/>
          </a:p>
          <a:p>
            <a:pPr marL="342900" lvl="0" indent="-228600">
              <a:buFont typeface="Arial" panose="020B0604020202020204" pitchFamily="34" charset="0"/>
              <a:buChar char="•"/>
            </a:pPr>
            <a:endParaRPr lang="en-US" sz="2000" b="1" dirty="0"/>
          </a:p>
          <a:p>
            <a:pPr lvl="0" indent="-228600">
              <a:buFont typeface="Arial" panose="020B0604020202020204" pitchFamily="34" charset="0"/>
              <a:buChar char="•"/>
            </a:pPr>
            <a:endParaRPr lang="en-US" sz="2000" b="1" dirty="0"/>
          </a:p>
          <a:p>
            <a:pPr marL="285750" indent="-228600">
              <a:buFont typeface="Arial" panose="020B0604020202020204" pitchFamily="34" charset="0"/>
              <a:buChar char="•"/>
            </a:pPr>
            <a:endParaRPr lang="en-US" sz="2000" dirty="0"/>
          </a:p>
        </p:txBody>
      </p:sp>
    </p:spTree>
    <p:extLst>
      <p:ext uri="{BB962C8B-B14F-4D97-AF65-F5344CB8AC3E}">
        <p14:creationId xmlns:p14="http://schemas.microsoft.com/office/powerpoint/2010/main" val="949423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E2256B-2566-4689-85AD-9AD2A2A19148}"/>
              </a:ext>
            </a:extLst>
          </p:cNvPr>
          <p:cNvSpPr>
            <a:spLocks noGrp="1"/>
          </p:cNvSpPr>
          <p:nvPr>
            <p:ph type="body" idx="1"/>
          </p:nvPr>
        </p:nvSpPr>
        <p:spPr>
          <a:xfrm>
            <a:off x="3659891" y="4551756"/>
            <a:ext cx="4946781" cy="1500187"/>
          </a:xfrm>
        </p:spPr>
        <p:txBody>
          <a:bodyPr>
            <a:normAutofit fontScale="77500" lnSpcReduction="20000"/>
          </a:bodyPr>
          <a:lstStyle/>
          <a:p>
            <a:r>
              <a:rPr lang="en-IN" sz="8000" dirty="0"/>
              <a:t>Thank You</a:t>
            </a:r>
          </a:p>
        </p:txBody>
      </p:sp>
      <p:pic>
        <p:nvPicPr>
          <p:cNvPr id="3" name="Picture 2">
            <a:extLst>
              <a:ext uri="{FF2B5EF4-FFF2-40B4-BE49-F238E27FC236}">
                <a16:creationId xmlns:a16="http://schemas.microsoft.com/office/drawing/2014/main" id="{AE643216-BA2C-4BAC-978F-0535506EFD03}"/>
              </a:ext>
            </a:extLst>
          </p:cNvPr>
          <p:cNvPicPr>
            <a:picLocks noChangeAspect="1"/>
          </p:cNvPicPr>
          <p:nvPr/>
        </p:nvPicPr>
        <p:blipFill>
          <a:blip r:embed="rId2"/>
          <a:stretch>
            <a:fillRect/>
          </a:stretch>
        </p:blipFill>
        <p:spPr>
          <a:xfrm>
            <a:off x="3206266" y="472242"/>
            <a:ext cx="5291787" cy="4572396"/>
          </a:xfrm>
          <a:prstGeom prst="rect">
            <a:avLst/>
          </a:prstGeom>
        </p:spPr>
      </p:pic>
    </p:spTree>
    <p:extLst>
      <p:ext uri="{BB962C8B-B14F-4D97-AF65-F5344CB8AC3E}">
        <p14:creationId xmlns:p14="http://schemas.microsoft.com/office/powerpoint/2010/main" val="3845681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643467"/>
            <a:ext cx="4826833" cy="744836"/>
          </a:xfrm>
        </p:spPr>
        <p:txBody>
          <a:bodyPr vert="horz" lIns="91440" tIns="45720" rIns="91440" bIns="45720" rtlCol="0" anchor="ctr">
            <a:normAutofit/>
          </a:bodyPr>
          <a:lstStyle/>
          <a:p>
            <a:pPr algn="ctr"/>
            <a:r>
              <a:rPr lang="en-US" sz="2900" b="1" dirty="0">
                <a:solidFill>
                  <a:schemeClr val="bg1"/>
                </a:solidFill>
              </a:rPr>
              <a:t>Problem description</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id="{1B59B37C-2247-471F-BC2F-63E716639EDF}"/>
              </a:ext>
            </a:extLst>
          </p:cNvPr>
          <p:cNvSpPr>
            <a:spLocks noGrp="1"/>
          </p:cNvSpPr>
          <p:nvPr>
            <p:ph type="body" sz="half" idx="2"/>
          </p:nvPr>
        </p:nvSpPr>
        <p:spPr>
          <a:xfrm>
            <a:off x="286328" y="1663355"/>
            <a:ext cx="11866304" cy="4170915"/>
          </a:xfrm>
        </p:spPr>
        <p:txBody>
          <a:bodyPr>
            <a:normAutofit/>
          </a:bodyPr>
          <a:lstStyle/>
          <a:p>
            <a:pPr marL="285750" lvl="0" indent="-285750">
              <a:buFont typeface="Arial" panose="020B0604020202020204" pitchFamily="34" charset="0"/>
              <a:buChar char="•"/>
            </a:pPr>
            <a:r>
              <a:rPr lang="en-IN" sz="2000" b="1" dirty="0"/>
              <a:t>Problem statement: </a:t>
            </a:r>
            <a:r>
              <a:rPr lang="en-IN" sz="2000" dirty="0"/>
              <a:t>Provide a set of recommendations to increase revenue of a Café chain</a:t>
            </a:r>
          </a:p>
          <a:p>
            <a:pPr marL="285750" lvl="0" indent="-285750">
              <a:buFont typeface="Arial" panose="020B0604020202020204" pitchFamily="34" charset="0"/>
              <a:buChar char="•"/>
            </a:pPr>
            <a:r>
              <a:rPr lang="en-IN" sz="2000" b="1" dirty="0"/>
              <a:t>Available: </a:t>
            </a:r>
            <a:r>
              <a:rPr lang="en-IN" sz="2000" dirty="0"/>
              <a:t>POS data for one restaurant of the chain</a:t>
            </a:r>
          </a:p>
          <a:p>
            <a:pPr marL="285750" lvl="0" indent="-285750">
              <a:buFont typeface="Arial" panose="020B0604020202020204" pitchFamily="34" charset="0"/>
              <a:buChar char="•"/>
            </a:pPr>
            <a:r>
              <a:rPr lang="en-IN" sz="2000" b="1" dirty="0"/>
              <a:t>Required: </a:t>
            </a:r>
          </a:p>
          <a:p>
            <a:pPr marL="742950" lvl="1" indent="-285750">
              <a:buFont typeface="Arial" panose="020B0604020202020204" pitchFamily="34" charset="0"/>
              <a:buChar char="•"/>
            </a:pPr>
            <a:r>
              <a:rPr lang="en-IN" sz="1800" u="sng" dirty="0"/>
              <a:t>Exploratory data analysis </a:t>
            </a:r>
            <a:r>
              <a:rPr lang="en-IN" sz="1800" dirty="0"/>
              <a:t>for (</a:t>
            </a:r>
            <a:r>
              <a:rPr lang="en-IN" sz="1800" dirty="0" err="1"/>
              <a:t>i</a:t>
            </a:r>
            <a:r>
              <a:rPr lang="en-IN" sz="1800" dirty="0"/>
              <a:t>) anlayzing trends of consumer behaviour over different times of the day and different days of the week, and to provide concrete recommendations based on the same,  (ii) identify and recommend whether certain menu items that can be taken off the menu, and (iii) identify and provide recommendations based on the observed trends across months</a:t>
            </a:r>
          </a:p>
          <a:p>
            <a:pPr marL="742950" lvl="1" indent="-285750">
              <a:buFont typeface="Arial" panose="020B0604020202020204" pitchFamily="34" charset="0"/>
              <a:buChar char="•"/>
            </a:pPr>
            <a:r>
              <a:rPr lang="en-IN" sz="1800" u="sng" dirty="0"/>
              <a:t>Menu analysis:</a:t>
            </a:r>
            <a:r>
              <a:rPr lang="en-IN" sz="1800" dirty="0"/>
              <a:t> Identify and recommend best combo meals by carrying out a thorough menu analysis</a:t>
            </a:r>
          </a:p>
          <a:p>
            <a:pPr marL="742950" lvl="1" indent="-285750">
              <a:buFont typeface="Arial" panose="020B0604020202020204" pitchFamily="34" charset="0"/>
              <a:buChar char="•"/>
            </a:pPr>
            <a:r>
              <a:rPr lang="en-IN" sz="1800" u="sng" dirty="0"/>
              <a:t>Price analysis : </a:t>
            </a:r>
            <a:r>
              <a:rPr lang="en-IN" sz="1800" dirty="0"/>
              <a:t>(</a:t>
            </a:r>
            <a:r>
              <a:rPr lang="en-IN" sz="1800" dirty="0" err="1"/>
              <a:t>i</a:t>
            </a:r>
            <a:r>
              <a:rPr lang="en-IN" sz="1800" dirty="0"/>
              <a:t>) identify pricing changes and the impact (positive or negative) on the sale of menu items</a:t>
            </a:r>
          </a:p>
          <a:p>
            <a:pPr marL="285750" lvl="0" indent="-285750">
              <a:buFont typeface="Arial" panose="020B0604020202020204" pitchFamily="34" charset="0"/>
              <a:buChar char="•"/>
            </a:pPr>
            <a:endParaRPr lang="en-IN" sz="1800" dirty="0"/>
          </a:p>
          <a:p>
            <a:pPr marL="285750" lvl="0" indent="-285750">
              <a:buFont typeface="Arial" panose="020B0604020202020204" pitchFamily="34" charset="0"/>
              <a:buChar char="•"/>
            </a:pPr>
            <a:endParaRPr lang="en-IN" dirty="0"/>
          </a:p>
          <a:p>
            <a:endParaRPr lang="en-IN" sz="1800" b="1" dirty="0"/>
          </a:p>
          <a:p>
            <a:endParaRPr lang="en-IN" sz="1800" b="1" dirty="0"/>
          </a:p>
        </p:txBody>
      </p:sp>
    </p:spTree>
    <p:extLst>
      <p:ext uri="{BB962C8B-B14F-4D97-AF65-F5344CB8AC3E}">
        <p14:creationId xmlns:p14="http://schemas.microsoft.com/office/powerpoint/2010/main" val="402787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532439"/>
            <a:ext cx="3747541" cy="744836"/>
          </a:xfrm>
        </p:spPr>
        <p:txBody>
          <a:bodyPr vert="horz" lIns="91440" tIns="45720" rIns="91440" bIns="45720" rtlCol="0" anchor="ctr">
            <a:normAutofit/>
          </a:bodyPr>
          <a:lstStyle/>
          <a:p>
            <a:pPr algn="ctr"/>
            <a:r>
              <a:rPr lang="en-US" sz="2900" b="1" dirty="0">
                <a:solidFill>
                  <a:schemeClr val="bg1"/>
                </a:solidFill>
              </a:rPr>
              <a:t>Data description</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id="{1B59B37C-2247-471F-BC2F-63E716639EDF}"/>
              </a:ext>
            </a:extLst>
          </p:cNvPr>
          <p:cNvSpPr>
            <a:spLocks noGrp="1"/>
          </p:cNvSpPr>
          <p:nvPr>
            <p:ph type="body" sz="half" idx="2"/>
          </p:nvPr>
        </p:nvSpPr>
        <p:spPr>
          <a:xfrm>
            <a:off x="71120" y="1521115"/>
            <a:ext cx="11797032" cy="4808565"/>
          </a:xfrm>
        </p:spPr>
        <p:txBody>
          <a:bodyPr>
            <a:normAutofit/>
          </a:bodyPr>
          <a:lstStyle/>
          <a:p>
            <a:pPr marL="285750" lvl="0" indent="-285750">
              <a:buFont typeface="Arial" panose="020B0604020202020204" pitchFamily="34" charset="0"/>
              <a:buChar char="•"/>
            </a:pPr>
            <a:r>
              <a:rPr lang="en-IN" b="1" dirty="0"/>
              <a:t>POS data available: one year data from April 1, 2010 to March 31,2011</a:t>
            </a:r>
          </a:p>
          <a:p>
            <a:pPr marL="285750" lvl="0" indent="-285750">
              <a:buFont typeface="Arial" panose="020B0604020202020204" pitchFamily="34" charset="0"/>
              <a:buChar char="•"/>
            </a:pPr>
            <a:r>
              <a:rPr lang="en-IN" b="1" dirty="0"/>
              <a:t>Variables: Date, Time of Sale, Bill No, Item Description, Quantity, Rate, Tax, Discount, Total &amp; Category</a:t>
            </a:r>
          </a:p>
          <a:p>
            <a:pPr marL="285750" lvl="0" indent="-285750">
              <a:buFont typeface="Arial" panose="020B0604020202020204" pitchFamily="34" charset="0"/>
              <a:buChar char="•"/>
            </a:pPr>
            <a:r>
              <a:rPr lang="en-IN" b="1" dirty="0"/>
              <a:t>Day of week is estimated from data available and added to the table</a:t>
            </a:r>
          </a:p>
          <a:p>
            <a:pPr marL="285750" lvl="0" indent="-285750">
              <a:buFont typeface="Arial" panose="020B0604020202020204" pitchFamily="34" charset="0"/>
              <a:buChar char="•"/>
            </a:pPr>
            <a:r>
              <a:rPr lang="en-IN" b="1" dirty="0"/>
              <a:t>Categories and Sub-categories (given as Item Description)</a:t>
            </a:r>
          </a:p>
          <a:p>
            <a:pPr marL="285750" lvl="0" indent="-285750">
              <a:buFont typeface="Arial" panose="020B0604020202020204" pitchFamily="34" charset="0"/>
              <a:buChar char="•"/>
            </a:pPr>
            <a:endParaRPr lang="en-IN" b="1" dirty="0"/>
          </a:p>
          <a:p>
            <a:pPr lvl="0"/>
            <a:endParaRPr lang="en-IN" dirty="0"/>
          </a:p>
          <a:p>
            <a:pPr marL="285750" lvl="0" indent="-285750">
              <a:buFont typeface="Arial" panose="020B0604020202020204" pitchFamily="34" charset="0"/>
              <a:buChar char="•"/>
            </a:pPr>
            <a:endParaRPr lang="en-IN" dirty="0"/>
          </a:p>
          <a:p>
            <a:pPr marL="285750" lvl="0" indent="-285750">
              <a:buFont typeface="Arial" panose="020B0604020202020204" pitchFamily="34" charset="0"/>
              <a:buChar char="•"/>
            </a:pPr>
            <a:endParaRPr lang="en-IN" dirty="0"/>
          </a:p>
          <a:p>
            <a:endParaRPr lang="en-IN" b="1" dirty="0"/>
          </a:p>
          <a:p>
            <a:endParaRPr lang="en-IN" b="1" dirty="0"/>
          </a:p>
        </p:txBody>
      </p:sp>
      <p:graphicFrame>
        <p:nvGraphicFramePr>
          <p:cNvPr id="3" name="Table 2">
            <a:extLst>
              <a:ext uri="{FF2B5EF4-FFF2-40B4-BE49-F238E27FC236}">
                <a16:creationId xmlns:a16="http://schemas.microsoft.com/office/drawing/2014/main" id="{FB725B95-3807-4057-A6CF-933E5F4231B4}"/>
              </a:ext>
            </a:extLst>
          </p:cNvPr>
          <p:cNvGraphicFramePr>
            <a:graphicFrameLocks noGrp="1"/>
          </p:cNvGraphicFramePr>
          <p:nvPr>
            <p:extLst>
              <p:ext uri="{D42A27DB-BD31-4B8C-83A1-F6EECF244321}">
                <p14:modId xmlns:p14="http://schemas.microsoft.com/office/powerpoint/2010/main" val="3526795628"/>
              </p:ext>
            </p:extLst>
          </p:nvPr>
        </p:nvGraphicFramePr>
        <p:xfrm>
          <a:off x="1513840" y="3027680"/>
          <a:ext cx="7447280" cy="3545840"/>
        </p:xfrm>
        <a:graphic>
          <a:graphicData uri="http://schemas.openxmlformats.org/drawingml/2006/table">
            <a:tbl>
              <a:tblPr firstRow="1" bandRow="1">
                <a:tableStyleId>{073A0DAA-6AF3-43AB-8588-CEC1D06C72B9}</a:tableStyleId>
              </a:tblPr>
              <a:tblGrid>
                <a:gridCol w="955040">
                  <a:extLst>
                    <a:ext uri="{9D8B030D-6E8A-4147-A177-3AD203B41FA5}">
                      <a16:colId xmlns:a16="http://schemas.microsoft.com/office/drawing/2014/main" val="1860542739"/>
                    </a:ext>
                  </a:extLst>
                </a:gridCol>
                <a:gridCol w="2244888">
                  <a:extLst>
                    <a:ext uri="{9D8B030D-6E8A-4147-A177-3AD203B41FA5}">
                      <a16:colId xmlns:a16="http://schemas.microsoft.com/office/drawing/2014/main" val="3144068666"/>
                    </a:ext>
                  </a:extLst>
                </a:gridCol>
                <a:gridCol w="4247352">
                  <a:extLst>
                    <a:ext uri="{9D8B030D-6E8A-4147-A177-3AD203B41FA5}">
                      <a16:colId xmlns:a16="http://schemas.microsoft.com/office/drawing/2014/main" val="1395657160"/>
                    </a:ext>
                  </a:extLst>
                </a:gridCol>
              </a:tblGrid>
              <a:tr h="228600">
                <a:tc>
                  <a:txBody>
                    <a:bodyPr/>
                    <a:lstStyle/>
                    <a:p>
                      <a:r>
                        <a:rPr lang="en-IN" sz="1600" dirty="0"/>
                        <a:t>S. No</a:t>
                      </a:r>
                    </a:p>
                  </a:txBody>
                  <a:tcPr/>
                </a:tc>
                <a:tc>
                  <a:txBody>
                    <a:bodyPr/>
                    <a:lstStyle/>
                    <a:p>
                      <a:r>
                        <a:rPr lang="en-IN" sz="1600" dirty="0"/>
                        <a:t>Category</a:t>
                      </a:r>
                    </a:p>
                  </a:txBody>
                  <a:tcPr/>
                </a:tc>
                <a:tc>
                  <a:txBody>
                    <a:bodyPr/>
                    <a:lstStyle/>
                    <a:p>
                      <a:r>
                        <a:rPr lang="en-IN" sz="1600" dirty="0"/>
                        <a:t># of Unique Sub-Categories (Item Description)</a:t>
                      </a:r>
                    </a:p>
                  </a:txBody>
                  <a:tcPr/>
                </a:tc>
                <a:extLst>
                  <a:ext uri="{0D108BD9-81ED-4DB2-BD59-A6C34878D82A}">
                    <a16:rowId xmlns:a16="http://schemas.microsoft.com/office/drawing/2014/main" val="1047790641"/>
                  </a:ext>
                </a:extLst>
              </a:tr>
              <a:tr h="370840">
                <a:tc>
                  <a:txBody>
                    <a:bodyPr/>
                    <a:lstStyle/>
                    <a:p>
                      <a:r>
                        <a:rPr lang="en-IN" sz="1600" dirty="0"/>
                        <a:t>1</a:t>
                      </a:r>
                    </a:p>
                  </a:txBody>
                  <a:tcPr/>
                </a:tc>
                <a:tc>
                  <a:txBody>
                    <a:bodyPr/>
                    <a:lstStyle/>
                    <a:p>
                      <a:r>
                        <a:rPr lang="en-IN" sz="1600" dirty="0"/>
                        <a:t>Beverage</a:t>
                      </a:r>
                    </a:p>
                  </a:txBody>
                  <a:tcPr/>
                </a:tc>
                <a:tc>
                  <a:txBody>
                    <a:bodyPr/>
                    <a:lstStyle/>
                    <a:p>
                      <a:r>
                        <a:rPr lang="en-IN" sz="1600" dirty="0"/>
                        <a:t>119</a:t>
                      </a:r>
                    </a:p>
                  </a:txBody>
                  <a:tcPr/>
                </a:tc>
                <a:extLst>
                  <a:ext uri="{0D108BD9-81ED-4DB2-BD59-A6C34878D82A}">
                    <a16:rowId xmlns:a16="http://schemas.microsoft.com/office/drawing/2014/main" val="338862947"/>
                  </a:ext>
                </a:extLst>
              </a:tr>
              <a:tr h="370840">
                <a:tc>
                  <a:txBody>
                    <a:bodyPr/>
                    <a:lstStyle/>
                    <a:p>
                      <a:r>
                        <a:rPr lang="en-IN" sz="1600" dirty="0"/>
                        <a:t>2</a:t>
                      </a:r>
                    </a:p>
                  </a:txBody>
                  <a:tcPr/>
                </a:tc>
                <a:tc>
                  <a:txBody>
                    <a:bodyPr/>
                    <a:lstStyle/>
                    <a:p>
                      <a:r>
                        <a:rPr lang="en-IN" sz="1600" dirty="0"/>
                        <a:t>Food</a:t>
                      </a:r>
                    </a:p>
                  </a:txBody>
                  <a:tcPr/>
                </a:tc>
                <a:tc>
                  <a:txBody>
                    <a:bodyPr/>
                    <a:lstStyle/>
                    <a:p>
                      <a:r>
                        <a:rPr lang="en-IN" sz="1600" dirty="0"/>
                        <a:t>107</a:t>
                      </a:r>
                    </a:p>
                  </a:txBody>
                  <a:tcPr/>
                </a:tc>
                <a:extLst>
                  <a:ext uri="{0D108BD9-81ED-4DB2-BD59-A6C34878D82A}">
                    <a16:rowId xmlns:a16="http://schemas.microsoft.com/office/drawing/2014/main" val="1423466606"/>
                  </a:ext>
                </a:extLst>
              </a:tr>
              <a:tr h="370840">
                <a:tc>
                  <a:txBody>
                    <a:bodyPr/>
                    <a:lstStyle/>
                    <a:p>
                      <a:r>
                        <a:rPr lang="en-IN" sz="1600" dirty="0"/>
                        <a:t>3</a:t>
                      </a:r>
                    </a:p>
                  </a:txBody>
                  <a:tcPr/>
                </a:tc>
                <a:tc>
                  <a:txBody>
                    <a:bodyPr/>
                    <a:lstStyle/>
                    <a:p>
                      <a:r>
                        <a:rPr lang="en-IN" sz="1600" dirty="0"/>
                        <a:t>Liquor</a:t>
                      </a:r>
                    </a:p>
                  </a:txBody>
                  <a:tcPr/>
                </a:tc>
                <a:tc>
                  <a:txBody>
                    <a:bodyPr/>
                    <a:lstStyle/>
                    <a:p>
                      <a:r>
                        <a:rPr lang="en-IN" sz="1600" dirty="0"/>
                        <a:t>34</a:t>
                      </a:r>
                    </a:p>
                  </a:txBody>
                  <a:tcPr/>
                </a:tc>
                <a:extLst>
                  <a:ext uri="{0D108BD9-81ED-4DB2-BD59-A6C34878D82A}">
                    <a16:rowId xmlns:a16="http://schemas.microsoft.com/office/drawing/2014/main" val="2958921965"/>
                  </a:ext>
                </a:extLst>
              </a:tr>
              <a:tr h="370840">
                <a:tc>
                  <a:txBody>
                    <a:bodyPr/>
                    <a:lstStyle/>
                    <a:p>
                      <a:r>
                        <a:rPr lang="en-IN" sz="1600" dirty="0"/>
                        <a:t>4</a:t>
                      </a:r>
                    </a:p>
                  </a:txBody>
                  <a:tcPr/>
                </a:tc>
                <a:tc>
                  <a:txBody>
                    <a:bodyPr/>
                    <a:lstStyle/>
                    <a:p>
                      <a:r>
                        <a:rPr lang="en-IN" sz="1600" dirty="0"/>
                        <a:t>Liquor and Tobacco</a:t>
                      </a:r>
                    </a:p>
                  </a:txBody>
                  <a:tcPr/>
                </a:tc>
                <a:tc>
                  <a:txBody>
                    <a:bodyPr/>
                    <a:lstStyle/>
                    <a:p>
                      <a:r>
                        <a:rPr lang="en-IN" sz="1600" dirty="0"/>
                        <a:t>4</a:t>
                      </a:r>
                    </a:p>
                  </a:txBody>
                  <a:tcPr/>
                </a:tc>
                <a:extLst>
                  <a:ext uri="{0D108BD9-81ED-4DB2-BD59-A6C34878D82A}">
                    <a16:rowId xmlns:a16="http://schemas.microsoft.com/office/drawing/2014/main" val="1413909235"/>
                  </a:ext>
                </a:extLst>
              </a:tr>
              <a:tr h="370840">
                <a:tc>
                  <a:txBody>
                    <a:bodyPr/>
                    <a:lstStyle/>
                    <a:p>
                      <a:r>
                        <a:rPr lang="en-IN" sz="1600" dirty="0"/>
                        <a:t>5</a:t>
                      </a:r>
                    </a:p>
                  </a:txBody>
                  <a:tcPr/>
                </a:tc>
                <a:tc>
                  <a:txBody>
                    <a:bodyPr/>
                    <a:lstStyle/>
                    <a:p>
                      <a:r>
                        <a:rPr lang="en-IN" sz="1600" dirty="0"/>
                        <a:t>Merchandise</a:t>
                      </a:r>
                    </a:p>
                  </a:txBody>
                  <a:tcPr/>
                </a:tc>
                <a:tc>
                  <a:txBody>
                    <a:bodyPr/>
                    <a:lstStyle/>
                    <a:p>
                      <a:r>
                        <a:rPr lang="en-IN" sz="1600" dirty="0"/>
                        <a:t>87</a:t>
                      </a:r>
                    </a:p>
                  </a:txBody>
                  <a:tcPr/>
                </a:tc>
                <a:extLst>
                  <a:ext uri="{0D108BD9-81ED-4DB2-BD59-A6C34878D82A}">
                    <a16:rowId xmlns:a16="http://schemas.microsoft.com/office/drawing/2014/main" val="2294536444"/>
                  </a:ext>
                </a:extLst>
              </a:tr>
              <a:tr h="370840">
                <a:tc>
                  <a:txBody>
                    <a:bodyPr/>
                    <a:lstStyle/>
                    <a:p>
                      <a:r>
                        <a:rPr lang="en-IN" sz="1600" dirty="0"/>
                        <a:t>6</a:t>
                      </a:r>
                    </a:p>
                  </a:txBody>
                  <a:tcPr/>
                </a:tc>
                <a:tc>
                  <a:txBody>
                    <a:bodyPr/>
                    <a:lstStyle/>
                    <a:p>
                      <a:r>
                        <a:rPr lang="en-IN" sz="1600" dirty="0"/>
                        <a:t>Miscellaneous</a:t>
                      </a:r>
                    </a:p>
                  </a:txBody>
                  <a:tcPr/>
                </a:tc>
                <a:tc>
                  <a:txBody>
                    <a:bodyPr/>
                    <a:lstStyle/>
                    <a:p>
                      <a:r>
                        <a:rPr lang="en-IN" sz="1600" dirty="0"/>
                        <a:t>48</a:t>
                      </a:r>
                    </a:p>
                  </a:txBody>
                  <a:tcPr/>
                </a:tc>
                <a:extLst>
                  <a:ext uri="{0D108BD9-81ED-4DB2-BD59-A6C34878D82A}">
                    <a16:rowId xmlns:a16="http://schemas.microsoft.com/office/drawing/2014/main" val="172157448"/>
                  </a:ext>
                </a:extLst>
              </a:tr>
              <a:tr h="370840">
                <a:tc>
                  <a:txBody>
                    <a:bodyPr/>
                    <a:lstStyle/>
                    <a:p>
                      <a:r>
                        <a:rPr lang="en-IN" sz="1600" dirty="0"/>
                        <a:t>7</a:t>
                      </a:r>
                    </a:p>
                  </a:txBody>
                  <a:tcPr/>
                </a:tc>
                <a:tc>
                  <a:txBody>
                    <a:bodyPr/>
                    <a:lstStyle/>
                    <a:p>
                      <a:r>
                        <a:rPr lang="en-IN" sz="1600" dirty="0"/>
                        <a:t>Tobacco</a:t>
                      </a:r>
                    </a:p>
                  </a:txBody>
                  <a:tcPr/>
                </a:tc>
                <a:tc>
                  <a:txBody>
                    <a:bodyPr/>
                    <a:lstStyle/>
                    <a:p>
                      <a:r>
                        <a:rPr lang="en-IN" sz="1600" dirty="0"/>
                        <a:t>52</a:t>
                      </a:r>
                    </a:p>
                  </a:txBody>
                  <a:tcPr/>
                </a:tc>
                <a:extLst>
                  <a:ext uri="{0D108BD9-81ED-4DB2-BD59-A6C34878D82A}">
                    <a16:rowId xmlns:a16="http://schemas.microsoft.com/office/drawing/2014/main" val="692705882"/>
                  </a:ext>
                </a:extLst>
              </a:tr>
              <a:tr h="370840">
                <a:tc>
                  <a:txBody>
                    <a:bodyPr/>
                    <a:lstStyle/>
                    <a:p>
                      <a:r>
                        <a:rPr lang="en-IN" sz="1600" dirty="0"/>
                        <a:t>8</a:t>
                      </a:r>
                    </a:p>
                  </a:txBody>
                  <a:tcPr/>
                </a:tc>
                <a:tc>
                  <a:txBody>
                    <a:bodyPr/>
                    <a:lstStyle/>
                    <a:p>
                      <a:r>
                        <a:rPr lang="en-IN" sz="1600" dirty="0"/>
                        <a:t>Wines</a:t>
                      </a:r>
                    </a:p>
                  </a:txBody>
                  <a:tcPr/>
                </a:tc>
                <a:tc>
                  <a:txBody>
                    <a:bodyPr/>
                    <a:lstStyle/>
                    <a:p>
                      <a:r>
                        <a:rPr lang="en-IN" sz="1600" dirty="0"/>
                        <a:t>50</a:t>
                      </a:r>
                    </a:p>
                  </a:txBody>
                  <a:tcPr/>
                </a:tc>
                <a:extLst>
                  <a:ext uri="{0D108BD9-81ED-4DB2-BD59-A6C34878D82A}">
                    <a16:rowId xmlns:a16="http://schemas.microsoft.com/office/drawing/2014/main" val="1423548979"/>
                  </a:ext>
                </a:extLst>
              </a:tr>
            </a:tbl>
          </a:graphicData>
        </a:graphic>
      </p:graphicFrame>
    </p:spTree>
    <p:extLst>
      <p:ext uri="{BB962C8B-B14F-4D97-AF65-F5344CB8AC3E}">
        <p14:creationId xmlns:p14="http://schemas.microsoft.com/office/powerpoint/2010/main" val="2371944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21818" y="752565"/>
            <a:ext cx="9861631" cy="744836"/>
          </a:xfrm>
        </p:spPr>
        <p:txBody>
          <a:bodyPr vert="horz" lIns="91440" tIns="45720" rIns="91440" bIns="45720" rtlCol="0" anchor="ctr">
            <a:normAutofit/>
          </a:bodyPr>
          <a:lstStyle/>
          <a:p>
            <a:pPr algn="ctr"/>
            <a:r>
              <a:rPr lang="en-US" sz="2900" b="1" dirty="0">
                <a:solidFill>
                  <a:schemeClr val="bg1"/>
                </a:solidFill>
              </a:rPr>
              <a:t>Exploratory data analysis- Annual data at a glance</a:t>
            </a:r>
            <a:endParaRPr lang="en-US" sz="2900" b="1" kern="1200" dirty="0">
              <a:solidFill>
                <a:schemeClr val="bg1"/>
              </a:solidFill>
              <a:latin typeface="+mj-lt"/>
              <a:ea typeface="+mj-ea"/>
              <a:cs typeface="+mj-cs"/>
            </a:endParaRPr>
          </a:p>
        </p:txBody>
      </p:sp>
      <p:sp>
        <p:nvSpPr>
          <p:cNvPr id="5" name="Text Placeholder 9">
            <a:extLst>
              <a:ext uri="{FF2B5EF4-FFF2-40B4-BE49-F238E27FC236}">
                <a16:creationId xmlns:a16="http://schemas.microsoft.com/office/drawing/2014/main" id="{CBFA9EBF-C180-4F0E-91B1-262DE87520EA}"/>
              </a:ext>
            </a:extLst>
          </p:cNvPr>
          <p:cNvSpPr>
            <a:spLocks noGrp="1"/>
          </p:cNvSpPr>
          <p:nvPr>
            <p:ph type="body" sz="half" idx="2"/>
          </p:nvPr>
        </p:nvSpPr>
        <p:spPr>
          <a:xfrm>
            <a:off x="6543040" y="1699482"/>
            <a:ext cx="4674724" cy="4979849"/>
          </a:xfrm>
        </p:spPr>
        <p:txBody>
          <a:bodyPr>
            <a:noAutofit/>
          </a:bodyPr>
          <a:lstStyle/>
          <a:p>
            <a:pPr marL="285750" indent="-285750">
              <a:buFont typeface="Arial" panose="020B0604020202020204" pitchFamily="34" charset="0"/>
              <a:buChar char="•"/>
            </a:pPr>
            <a:r>
              <a:rPr lang="en-IN" sz="1800" b="1" dirty="0"/>
              <a:t>Total revenue</a:t>
            </a:r>
            <a:r>
              <a:rPr lang="en-IN" sz="2400" b="1" dirty="0">
                <a:solidFill>
                  <a:srgbClr val="00B0F0"/>
                </a:solidFill>
              </a:rPr>
              <a:t> INR 3,28,05,895</a:t>
            </a:r>
          </a:p>
          <a:p>
            <a:pPr marL="285750" indent="-285750">
              <a:buFont typeface="Arial" panose="020B0604020202020204" pitchFamily="34" charset="0"/>
              <a:buChar char="•"/>
            </a:pPr>
            <a:r>
              <a:rPr lang="en-IN" sz="1800" b="1" dirty="0"/>
              <a:t>Total quantity sold </a:t>
            </a:r>
            <a:r>
              <a:rPr lang="en-IN" sz="2400" b="1" dirty="0">
                <a:solidFill>
                  <a:srgbClr val="00B0F0"/>
                </a:solidFill>
              </a:rPr>
              <a:t>163519 units</a:t>
            </a:r>
          </a:p>
          <a:p>
            <a:pPr marL="285750" indent="-285750">
              <a:buFont typeface="Arial" panose="020B0604020202020204" pitchFamily="34" charset="0"/>
              <a:buChar char="•"/>
            </a:pPr>
            <a:r>
              <a:rPr lang="en-IN" sz="1800" b="1" dirty="0"/>
              <a:t>Average revenue/month </a:t>
            </a:r>
            <a:r>
              <a:rPr lang="en-IN" sz="2400" b="1" dirty="0">
                <a:solidFill>
                  <a:srgbClr val="00B0F0"/>
                </a:solidFill>
              </a:rPr>
              <a:t>INR 27,33,825</a:t>
            </a:r>
          </a:p>
          <a:p>
            <a:pPr marL="285750" indent="-285750">
              <a:buFont typeface="Arial" panose="020B0604020202020204" pitchFamily="34" charset="0"/>
              <a:buChar char="•"/>
            </a:pPr>
            <a:r>
              <a:rPr lang="en-IN" sz="1800" b="1" dirty="0"/>
              <a:t>Average revenue/week  </a:t>
            </a:r>
            <a:r>
              <a:rPr lang="en-IN" sz="2400" b="1" dirty="0">
                <a:solidFill>
                  <a:srgbClr val="00B0F0"/>
                </a:solidFill>
              </a:rPr>
              <a:t>INR 6,30,883</a:t>
            </a:r>
          </a:p>
          <a:p>
            <a:pPr marL="285750" indent="-285750">
              <a:buFont typeface="Arial" panose="020B0604020202020204" pitchFamily="34" charset="0"/>
              <a:buChar char="•"/>
            </a:pPr>
            <a:r>
              <a:rPr lang="en-IN" sz="1800" b="1" dirty="0"/>
              <a:t>Average revenue/day </a:t>
            </a:r>
            <a:r>
              <a:rPr lang="en-IN" sz="2400" b="1" dirty="0">
                <a:solidFill>
                  <a:srgbClr val="00B0F0"/>
                </a:solidFill>
              </a:rPr>
              <a:t>INR 89,879</a:t>
            </a:r>
          </a:p>
          <a:p>
            <a:pPr marL="285750" indent="-285750">
              <a:buFont typeface="Arial" panose="020B0604020202020204" pitchFamily="34" charset="0"/>
              <a:buChar char="•"/>
            </a:pPr>
            <a:r>
              <a:rPr lang="en-IN" sz="1800" b="1" dirty="0"/>
              <a:t>Best day on </a:t>
            </a:r>
            <a:r>
              <a:rPr lang="en-IN" sz="2400" b="1" dirty="0">
                <a:solidFill>
                  <a:srgbClr val="00B0F0"/>
                </a:solidFill>
              </a:rPr>
              <a:t>31</a:t>
            </a:r>
            <a:r>
              <a:rPr lang="en-IN" sz="2400" b="1" baseline="30000" dirty="0">
                <a:solidFill>
                  <a:srgbClr val="00B0F0"/>
                </a:solidFill>
              </a:rPr>
              <a:t>st</a:t>
            </a:r>
            <a:r>
              <a:rPr lang="en-IN" sz="2400" b="1" dirty="0">
                <a:solidFill>
                  <a:srgbClr val="00B0F0"/>
                </a:solidFill>
              </a:rPr>
              <a:t> Dec 2010, with 834 menu items served &amp; INR 249995 as revenue</a:t>
            </a:r>
          </a:p>
          <a:p>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7" name="Picture 6">
            <a:extLst>
              <a:ext uri="{FF2B5EF4-FFF2-40B4-BE49-F238E27FC236}">
                <a16:creationId xmlns:a16="http://schemas.microsoft.com/office/drawing/2014/main" id="{B0E7F423-8E5E-4643-A6D2-4B326AE35A7C}"/>
              </a:ext>
            </a:extLst>
          </p:cNvPr>
          <p:cNvPicPr/>
          <p:nvPr/>
        </p:nvPicPr>
        <p:blipFill>
          <a:blip r:embed="rId2"/>
          <a:stretch>
            <a:fillRect/>
          </a:stretch>
        </p:blipFill>
        <p:spPr>
          <a:xfrm>
            <a:off x="474400" y="1716088"/>
            <a:ext cx="5731510" cy="3170238"/>
          </a:xfrm>
          <a:prstGeom prst="rect">
            <a:avLst/>
          </a:prstGeom>
        </p:spPr>
      </p:pic>
    </p:spTree>
    <p:extLst>
      <p:ext uri="{BB962C8B-B14F-4D97-AF65-F5344CB8AC3E}">
        <p14:creationId xmlns:p14="http://schemas.microsoft.com/office/powerpoint/2010/main" val="625247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 y="634919"/>
            <a:ext cx="8274570" cy="744836"/>
          </a:xfrm>
        </p:spPr>
        <p:txBody>
          <a:bodyPr vert="horz" lIns="91440" tIns="45720" rIns="91440" bIns="45720" rtlCol="0" anchor="ctr">
            <a:normAutofit/>
          </a:bodyPr>
          <a:lstStyle/>
          <a:p>
            <a:pPr algn="ctr"/>
            <a:r>
              <a:rPr lang="en-US" sz="2900" b="1" dirty="0">
                <a:solidFill>
                  <a:schemeClr val="bg1"/>
                </a:solidFill>
              </a:rPr>
              <a:t>Exploratory data analysis- time of day</a:t>
            </a:r>
            <a:endParaRPr lang="en-US" sz="2900" b="1" kern="1200" dirty="0">
              <a:solidFill>
                <a:schemeClr val="bg1"/>
              </a:solidFill>
              <a:latin typeface="+mj-lt"/>
              <a:ea typeface="+mj-ea"/>
              <a:cs typeface="+mj-cs"/>
            </a:endParaRPr>
          </a:p>
        </p:txBody>
      </p:sp>
      <p:sp>
        <p:nvSpPr>
          <p:cNvPr id="15" name="Text Placeholder 9">
            <a:extLst>
              <a:ext uri="{FF2B5EF4-FFF2-40B4-BE49-F238E27FC236}">
                <a16:creationId xmlns:a16="http://schemas.microsoft.com/office/drawing/2014/main" id="{303790F9-4B66-4264-B003-190821CB77B8}"/>
              </a:ext>
            </a:extLst>
          </p:cNvPr>
          <p:cNvSpPr txBox="1">
            <a:spLocks/>
          </p:cNvSpPr>
          <p:nvPr/>
        </p:nvSpPr>
        <p:spPr>
          <a:xfrm>
            <a:off x="752444" y="4905618"/>
            <a:ext cx="8106743" cy="173084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285750" indent="-285750">
              <a:buFont typeface="Arial" panose="020B0604020202020204" pitchFamily="34" charset="0"/>
              <a:buChar char="•"/>
            </a:pPr>
            <a:r>
              <a:rPr lang="en-IN" sz="1800" b="1" dirty="0"/>
              <a:t>Sales is good between 12:00 PM and 01:00 AM (for the whole year) . Increasing trend is observed as the day progress.</a:t>
            </a:r>
          </a:p>
          <a:p>
            <a:pPr marL="285750" indent="-285750">
              <a:buFont typeface="Arial" panose="020B0604020202020204" pitchFamily="34" charset="0"/>
              <a:buChar char="•"/>
            </a:pPr>
            <a:r>
              <a:rPr lang="en-IN" sz="1800" b="1" dirty="0"/>
              <a:t>Very less or no sales between 02:00 AM and 10 AM</a:t>
            </a:r>
          </a:p>
          <a:p>
            <a:pPr marL="285750" indent="-285750">
              <a:buFont typeface="Arial" panose="020B0604020202020204" pitchFamily="34" charset="0"/>
              <a:buChar char="•"/>
            </a:pPr>
            <a:r>
              <a:rPr lang="en-US" sz="1800" b="1" dirty="0"/>
              <a:t>C</a:t>
            </a:r>
            <a:r>
              <a:rPr lang="en-IN" sz="1800" b="1" dirty="0"/>
              <a:t>comparatively less sales between 11:00 AM and 12:00 PM</a:t>
            </a:r>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11" name="Picture 10">
            <a:extLst>
              <a:ext uri="{FF2B5EF4-FFF2-40B4-BE49-F238E27FC236}">
                <a16:creationId xmlns:a16="http://schemas.microsoft.com/office/drawing/2014/main" id="{66D821C4-A159-41F7-AB0B-DEC1DD160D46}"/>
              </a:ext>
            </a:extLst>
          </p:cNvPr>
          <p:cNvPicPr/>
          <p:nvPr/>
        </p:nvPicPr>
        <p:blipFill>
          <a:blip r:embed="rId2"/>
          <a:stretch>
            <a:fillRect/>
          </a:stretch>
        </p:blipFill>
        <p:spPr>
          <a:xfrm>
            <a:off x="752444" y="1533491"/>
            <a:ext cx="10072328" cy="3038509"/>
          </a:xfrm>
          <a:prstGeom prst="rect">
            <a:avLst/>
          </a:prstGeom>
        </p:spPr>
      </p:pic>
    </p:spTree>
    <p:extLst>
      <p:ext uri="{BB962C8B-B14F-4D97-AF65-F5344CB8AC3E}">
        <p14:creationId xmlns:p14="http://schemas.microsoft.com/office/powerpoint/2010/main" val="424130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163340" y="514787"/>
            <a:ext cx="9610247" cy="744836"/>
          </a:xfrm>
        </p:spPr>
        <p:txBody>
          <a:bodyPr vert="horz" lIns="91440" tIns="45720" rIns="91440" bIns="45720" rtlCol="0" anchor="ctr">
            <a:normAutofit/>
          </a:bodyPr>
          <a:lstStyle/>
          <a:p>
            <a:pPr algn="ctr"/>
            <a:r>
              <a:rPr lang="en-US" sz="2900" b="1" dirty="0">
                <a:solidFill>
                  <a:schemeClr val="bg1"/>
                </a:solidFill>
              </a:rPr>
              <a:t>Exploratory data analysis- time of day (continued)</a:t>
            </a:r>
            <a:endParaRPr lang="en-US" sz="2900" b="1" kern="1200" dirty="0">
              <a:solidFill>
                <a:schemeClr val="bg1"/>
              </a:solidFill>
              <a:latin typeface="+mj-lt"/>
              <a:ea typeface="+mj-ea"/>
              <a:cs typeface="+mj-cs"/>
            </a:endParaRPr>
          </a:p>
        </p:txBody>
      </p:sp>
      <p:sp>
        <p:nvSpPr>
          <p:cNvPr id="5" name="Text Placeholder 9">
            <a:extLst>
              <a:ext uri="{FF2B5EF4-FFF2-40B4-BE49-F238E27FC236}">
                <a16:creationId xmlns:a16="http://schemas.microsoft.com/office/drawing/2014/main" id="{CBFA9EBF-C180-4F0E-91B1-262DE87520EA}"/>
              </a:ext>
            </a:extLst>
          </p:cNvPr>
          <p:cNvSpPr>
            <a:spLocks noGrp="1"/>
          </p:cNvSpPr>
          <p:nvPr>
            <p:ph type="body" sz="half" idx="2"/>
          </p:nvPr>
        </p:nvSpPr>
        <p:spPr>
          <a:xfrm>
            <a:off x="163340" y="1454495"/>
            <a:ext cx="11865319" cy="3949009"/>
          </a:xfrm>
        </p:spPr>
        <p:txBody>
          <a:bodyPr>
            <a:noAutofit/>
          </a:bodyPr>
          <a:lstStyle/>
          <a:p>
            <a:pPr marL="285750" indent="-285750">
              <a:buFont typeface="Arial" panose="020B0604020202020204" pitchFamily="34" charset="0"/>
              <a:buChar char="•"/>
            </a:pPr>
            <a:r>
              <a:rPr lang="en-IN" sz="1800" b="1" dirty="0"/>
              <a:t>Top 3 (Revenue): Tobacco &gt; Food &gt; Beverage </a:t>
            </a:r>
          </a:p>
          <a:p>
            <a:pPr marL="285750" indent="-285750">
              <a:buFont typeface="Arial" panose="020B0604020202020204" pitchFamily="34" charset="0"/>
              <a:buChar char="•"/>
            </a:pPr>
            <a:r>
              <a:rPr lang="en-IN" sz="1800" b="1" dirty="0"/>
              <a:t>Top 3 (Volume): Food &gt; Beverage &gt; Tobacco</a:t>
            </a:r>
          </a:p>
          <a:p>
            <a:pPr marL="285750" indent="-285750">
              <a:buFont typeface="Arial" panose="020B0604020202020204" pitchFamily="34" charset="0"/>
              <a:buChar char="•"/>
            </a:pPr>
            <a:r>
              <a:rPr lang="en-IN" sz="1800" b="1" dirty="0"/>
              <a:t>Sales in all categories are flat or very less between 2:00 AM and 10:00 AM</a:t>
            </a:r>
          </a:p>
          <a:p>
            <a:pPr marL="285750" indent="-285750">
              <a:buFont typeface="Arial" panose="020B0604020202020204" pitchFamily="34" charset="0"/>
              <a:buChar char="•"/>
            </a:pPr>
            <a:r>
              <a:rPr lang="en-IN" sz="1800" b="1" dirty="0"/>
              <a:t>Food sales start increasing from 10:00 AM</a:t>
            </a:r>
          </a:p>
          <a:p>
            <a:pPr marL="285750" indent="-285750">
              <a:buFont typeface="Arial" panose="020B0604020202020204" pitchFamily="34" charset="0"/>
              <a:buChar char="•"/>
            </a:pPr>
            <a:r>
              <a:rPr lang="en-US" sz="1800" b="1" dirty="0"/>
              <a:t>Sales is good between 11:00 AM and 01:00 AM</a:t>
            </a:r>
            <a:endParaRPr lang="en-IN" sz="1800" b="1" dirty="0"/>
          </a:p>
          <a:p>
            <a:pPr marL="285750" indent="-285750">
              <a:buFont typeface="Arial" panose="020B0604020202020204" pitchFamily="34" charset="0"/>
              <a:buChar char="•"/>
            </a:pPr>
            <a:endParaRPr lang="en-IN" sz="1800" b="1" dirty="0"/>
          </a:p>
          <a:p>
            <a:endParaRPr lang="en-IN" sz="1800" b="1" dirty="0">
              <a:ea typeface="Cambria Math" panose="02040503050406030204" pitchFamily="18" charset="0"/>
            </a:endParaRPr>
          </a:p>
          <a:p>
            <a:pPr marL="342900" indent="-342900">
              <a:buFont typeface="+mj-lt"/>
              <a:buAutoNum type="arabicParenR"/>
            </a:pPr>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spTree>
    <p:extLst>
      <p:ext uri="{BB962C8B-B14F-4D97-AF65-F5344CB8AC3E}">
        <p14:creationId xmlns:p14="http://schemas.microsoft.com/office/powerpoint/2010/main" val="1503163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509631"/>
            <a:ext cx="8814216" cy="744836"/>
          </a:xfrm>
        </p:spPr>
        <p:txBody>
          <a:bodyPr vert="horz" lIns="91440" tIns="45720" rIns="91440" bIns="45720" rtlCol="0" anchor="ctr">
            <a:normAutofit/>
          </a:bodyPr>
          <a:lstStyle/>
          <a:p>
            <a:pPr algn="ctr"/>
            <a:r>
              <a:rPr lang="en-US" sz="2900" b="1" dirty="0">
                <a:solidFill>
                  <a:schemeClr val="bg1"/>
                </a:solidFill>
              </a:rPr>
              <a:t>Exploratory data analysis- trend by month</a:t>
            </a:r>
            <a:endParaRPr lang="en-US" sz="2900" b="1" kern="1200" dirty="0">
              <a:solidFill>
                <a:schemeClr val="bg1"/>
              </a:solidFill>
              <a:latin typeface="+mj-lt"/>
              <a:ea typeface="+mj-ea"/>
              <a:cs typeface="+mj-cs"/>
            </a:endParaRPr>
          </a:p>
        </p:txBody>
      </p:sp>
      <p:sp>
        <p:nvSpPr>
          <p:cNvPr id="13" name="Text Placeholder 9">
            <a:extLst>
              <a:ext uri="{FF2B5EF4-FFF2-40B4-BE49-F238E27FC236}">
                <a16:creationId xmlns:a16="http://schemas.microsoft.com/office/drawing/2014/main" id="{2E01A419-9575-40DE-88AB-9912C789DF08}"/>
              </a:ext>
            </a:extLst>
          </p:cNvPr>
          <p:cNvSpPr>
            <a:spLocks noGrp="1"/>
          </p:cNvSpPr>
          <p:nvPr>
            <p:ph type="body" sz="half" idx="2"/>
          </p:nvPr>
        </p:nvSpPr>
        <p:spPr>
          <a:xfrm>
            <a:off x="598508" y="4633793"/>
            <a:ext cx="7301307" cy="1634246"/>
          </a:xfrm>
        </p:spPr>
        <p:txBody>
          <a:bodyPr>
            <a:noAutofit/>
          </a:bodyPr>
          <a:lstStyle/>
          <a:p>
            <a:pPr marL="285750" indent="-285750">
              <a:buFont typeface="Arial" panose="020B0604020202020204" pitchFamily="34" charset="0"/>
              <a:buChar char="•"/>
            </a:pPr>
            <a:r>
              <a:rPr lang="en-US" sz="1800" b="1" dirty="0"/>
              <a:t>Group.2 represents Month ,X represents Total Sales and Time represents the spread of sales across month</a:t>
            </a:r>
            <a:endParaRPr lang="en-IN" sz="1800" b="1" dirty="0"/>
          </a:p>
          <a:p>
            <a:pPr marL="285750" indent="-285750">
              <a:buFont typeface="Arial" panose="020B0604020202020204" pitchFamily="34" charset="0"/>
              <a:buChar char="•"/>
            </a:pPr>
            <a:r>
              <a:rPr lang="en-IN" sz="1800" b="1" dirty="0"/>
              <a:t>Best months of the year for revenue (December &amp; January)</a:t>
            </a:r>
          </a:p>
          <a:p>
            <a:pPr marL="285750" indent="-285750">
              <a:buFont typeface="Arial" panose="020B0604020202020204" pitchFamily="34" charset="0"/>
              <a:buChar char="•"/>
            </a:pPr>
            <a:r>
              <a:rPr lang="en-IN" sz="1800" b="1" dirty="0"/>
              <a:t>December revenue (for the whole year) : INR 34,73,691</a:t>
            </a:r>
          </a:p>
          <a:p>
            <a:pPr marL="285750" indent="-285750">
              <a:buFont typeface="Arial" panose="020B0604020202020204" pitchFamily="34" charset="0"/>
              <a:buChar char="•"/>
            </a:pPr>
            <a:endParaRPr lang="en-IN" sz="1800" b="1" dirty="0"/>
          </a:p>
          <a:p>
            <a:endParaRPr lang="en-IN" sz="1800" b="1" dirty="0"/>
          </a:p>
          <a:p>
            <a:pPr marL="285750" indent="-285750">
              <a:buFont typeface="Arial" panose="020B0604020202020204" pitchFamily="34" charset="0"/>
              <a:buChar char="•"/>
            </a:pPr>
            <a:endParaRPr lang="en-IN" sz="1800" b="1" dirty="0"/>
          </a:p>
          <a:p>
            <a:endParaRPr lang="en-IN" sz="1800" b="1" dirty="0">
              <a:ea typeface="Cambria Math" panose="02040503050406030204" pitchFamily="18" charset="0"/>
            </a:endParaRPr>
          </a:p>
          <a:p>
            <a:pPr marL="342900" indent="-342900">
              <a:buFont typeface="+mj-lt"/>
              <a:buAutoNum type="arabicParenR"/>
            </a:pPr>
            <a:endParaRPr lang="en-IN" sz="1800" b="1" dirty="0"/>
          </a:p>
          <a:p>
            <a:pPr marL="342900" indent="-342900">
              <a:buFont typeface="+mj-lt"/>
              <a:buAutoNum type="arabicParenR"/>
            </a:pPr>
            <a:endParaRPr lang="en-IN" sz="1800" b="1" dirty="0"/>
          </a:p>
          <a:p>
            <a:pPr marL="285750" indent="-285750">
              <a:buFont typeface="Wingdings" panose="05000000000000000000" pitchFamily="2" charset="2"/>
              <a:buChar char="v"/>
            </a:pPr>
            <a:endParaRPr lang="en-IN" sz="1800" b="1" dirty="0"/>
          </a:p>
          <a:p>
            <a:pPr marL="285750" indent="-285750">
              <a:buFont typeface="Wingdings" panose="05000000000000000000" pitchFamily="2" charset="2"/>
              <a:buChar char="v"/>
            </a:pPr>
            <a:endParaRPr lang="en-IN" sz="1800" b="1" dirty="0"/>
          </a:p>
          <a:p>
            <a:endParaRPr lang="en-IN" sz="1800" b="1" dirty="0"/>
          </a:p>
          <a:p>
            <a:endParaRPr lang="en-IN" sz="1800" b="1" dirty="0"/>
          </a:p>
        </p:txBody>
      </p:sp>
      <p:pic>
        <p:nvPicPr>
          <p:cNvPr id="10" name="Picture 9">
            <a:extLst>
              <a:ext uri="{FF2B5EF4-FFF2-40B4-BE49-F238E27FC236}">
                <a16:creationId xmlns:a16="http://schemas.microsoft.com/office/drawing/2014/main" id="{BC61801C-1882-4CFD-8E9F-281B2159F723}"/>
              </a:ext>
            </a:extLst>
          </p:cNvPr>
          <p:cNvPicPr/>
          <p:nvPr/>
        </p:nvPicPr>
        <p:blipFill>
          <a:blip r:embed="rId2"/>
          <a:stretch>
            <a:fillRect/>
          </a:stretch>
        </p:blipFill>
        <p:spPr>
          <a:xfrm>
            <a:off x="706432" y="1702752"/>
            <a:ext cx="10716306" cy="2779307"/>
          </a:xfrm>
          <a:prstGeom prst="rect">
            <a:avLst/>
          </a:prstGeom>
        </p:spPr>
      </p:pic>
    </p:spTree>
    <p:extLst>
      <p:ext uri="{BB962C8B-B14F-4D97-AF65-F5344CB8AC3E}">
        <p14:creationId xmlns:p14="http://schemas.microsoft.com/office/powerpoint/2010/main" val="2048909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2B53-5C6E-43B7-87AA-CAEC5B494CD4}"/>
              </a:ext>
            </a:extLst>
          </p:cNvPr>
          <p:cNvSpPr>
            <a:spLocks noGrp="1"/>
          </p:cNvSpPr>
          <p:nvPr>
            <p:ph type="title"/>
          </p:nvPr>
        </p:nvSpPr>
        <p:spPr>
          <a:xfrm>
            <a:off x="0" y="848928"/>
            <a:ext cx="10598046" cy="744836"/>
          </a:xfrm>
        </p:spPr>
        <p:txBody>
          <a:bodyPr vert="horz" lIns="91440" tIns="45720" rIns="91440" bIns="45720" rtlCol="0" anchor="ctr">
            <a:normAutofit/>
          </a:bodyPr>
          <a:lstStyle/>
          <a:p>
            <a:pPr algn="ctr"/>
            <a:r>
              <a:rPr lang="en-US" sz="2900" b="1" dirty="0">
                <a:solidFill>
                  <a:schemeClr val="bg1"/>
                </a:solidFill>
              </a:rPr>
              <a:t>Exploratory data analysis- trend by month(continued)</a:t>
            </a:r>
            <a:endParaRPr lang="en-US" sz="2900" b="1" kern="1200" dirty="0">
              <a:solidFill>
                <a:schemeClr val="bg1"/>
              </a:solidFill>
              <a:latin typeface="+mj-lt"/>
              <a:ea typeface="+mj-ea"/>
              <a:cs typeface="+mj-cs"/>
            </a:endParaRPr>
          </a:p>
        </p:txBody>
      </p:sp>
      <p:sp>
        <p:nvSpPr>
          <p:cNvPr id="10" name="Text Placeholder 9">
            <a:extLst>
              <a:ext uri="{FF2B5EF4-FFF2-40B4-BE49-F238E27FC236}">
                <a16:creationId xmlns:a16="http://schemas.microsoft.com/office/drawing/2014/main" id="{5899D7EF-6E3C-449B-8A87-D7AD7ED9C512}"/>
              </a:ext>
            </a:extLst>
          </p:cNvPr>
          <p:cNvSpPr>
            <a:spLocks noGrp="1"/>
          </p:cNvSpPr>
          <p:nvPr>
            <p:ph type="body" sz="half" idx="2"/>
          </p:nvPr>
        </p:nvSpPr>
        <p:spPr>
          <a:xfrm>
            <a:off x="420285" y="1734376"/>
            <a:ext cx="11347172" cy="2016210"/>
          </a:xfrm>
        </p:spPr>
        <p:txBody>
          <a:bodyPr>
            <a:noAutofit/>
          </a:bodyPr>
          <a:lstStyle/>
          <a:p>
            <a:pPr marL="285750" indent="-285750">
              <a:buFont typeface="Arial" panose="020B0604020202020204" pitchFamily="34" charset="0"/>
              <a:buChar char="•"/>
            </a:pPr>
            <a:r>
              <a:rPr lang="en-IN" sz="2000" b="1" dirty="0"/>
              <a:t>Top 3 (Revenue): Tobacco &gt; Food &gt; Beverage</a:t>
            </a:r>
          </a:p>
          <a:p>
            <a:pPr marL="285750" indent="-285750">
              <a:buFont typeface="Arial" panose="020B0604020202020204" pitchFamily="34" charset="0"/>
              <a:buChar char="•"/>
            </a:pPr>
            <a:r>
              <a:rPr lang="en-IN" sz="2000" b="1" dirty="0"/>
              <a:t>Top 3 (Volume): Food &gt; Beverage &gt; Tobacco</a:t>
            </a:r>
          </a:p>
          <a:p>
            <a:pPr marL="285750" indent="-285750">
              <a:buFont typeface="Arial" panose="020B0604020202020204" pitchFamily="34" charset="0"/>
              <a:buChar char="•"/>
            </a:pPr>
            <a:r>
              <a:rPr lang="en-IN" sz="2000" b="1" dirty="0"/>
              <a:t>High periods of sales: July-August and December-March (highest for the year) coinciding with vacation and festival time</a:t>
            </a:r>
          </a:p>
          <a:p>
            <a:pPr marL="285750" indent="-285750">
              <a:buFont typeface="Arial" panose="020B0604020202020204" pitchFamily="34" charset="0"/>
              <a:buChar char="•"/>
            </a:pPr>
            <a:r>
              <a:rPr lang="en-IN" sz="2000" b="1" dirty="0"/>
              <a:t>December and January is the highest revenue earning month</a:t>
            </a:r>
          </a:p>
          <a:p>
            <a:endParaRPr lang="en-IN" sz="2000" b="1" dirty="0"/>
          </a:p>
          <a:p>
            <a:r>
              <a:rPr lang="en-IN" sz="2000" b="1" dirty="0"/>
              <a:t>    Revenue earned month wise in decreasing order -&gt;</a:t>
            </a:r>
          </a:p>
          <a:p>
            <a:endParaRPr lang="en-IN" sz="2000" b="1" dirty="0">
              <a:ea typeface="Cambria Math" panose="02040503050406030204" pitchFamily="18" charset="0"/>
            </a:endParaRPr>
          </a:p>
          <a:p>
            <a:pPr marL="342900" indent="-342900">
              <a:buFont typeface="+mj-lt"/>
              <a:buAutoNum type="arabicParenR"/>
            </a:pPr>
            <a:endParaRPr lang="en-IN" sz="2000" b="1" dirty="0"/>
          </a:p>
          <a:p>
            <a:endParaRPr lang="en-IN" sz="2000" b="1" dirty="0"/>
          </a:p>
          <a:p>
            <a:endParaRPr lang="en-IN" sz="2000" b="1" dirty="0"/>
          </a:p>
        </p:txBody>
      </p:sp>
      <p:pic>
        <p:nvPicPr>
          <p:cNvPr id="3" name="Picture 2">
            <a:extLst>
              <a:ext uri="{FF2B5EF4-FFF2-40B4-BE49-F238E27FC236}">
                <a16:creationId xmlns:a16="http://schemas.microsoft.com/office/drawing/2014/main" id="{7A6B4C8A-FC23-406E-8C0D-C3A61CA4EE41}"/>
              </a:ext>
            </a:extLst>
          </p:cNvPr>
          <p:cNvPicPr>
            <a:picLocks noChangeAspect="1"/>
          </p:cNvPicPr>
          <p:nvPr/>
        </p:nvPicPr>
        <p:blipFill>
          <a:blip r:embed="rId3"/>
          <a:stretch>
            <a:fillRect/>
          </a:stretch>
        </p:blipFill>
        <p:spPr>
          <a:xfrm>
            <a:off x="8410518" y="3750586"/>
            <a:ext cx="1981881" cy="2667000"/>
          </a:xfrm>
          <a:prstGeom prst="rect">
            <a:avLst/>
          </a:prstGeom>
        </p:spPr>
      </p:pic>
    </p:spTree>
    <p:extLst>
      <p:ext uri="{BB962C8B-B14F-4D97-AF65-F5344CB8AC3E}">
        <p14:creationId xmlns:p14="http://schemas.microsoft.com/office/powerpoint/2010/main" val="3663512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13506</TotalTime>
  <Words>1366</Words>
  <Application>Microsoft Office PowerPoint</Application>
  <PresentationFormat>Widescreen</PresentationFormat>
  <Paragraphs>177</Paragraphs>
  <Slides>20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Cambria Math</vt:lpstr>
      <vt:lpstr>Century Gothic</vt:lpstr>
      <vt:lpstr>Wingdings</vt:lpstr>
      <vt:lpstr>Wingdings 3</vt:lpstr>
      <vt:lpstr>Ion</vt:lpstr>
      <vt:lpstr>Marketing Research and Analytics</vt:lpstr>
      <vt:lpstr>Contents</vt:lpstr>
      <vt:lpstr>Problem description</vt:lpstr>
      <vt:lpstr>Data description</vt:lpstr>
      <vt:lpstr>Exploratory data analysis- Annual data at a glance</vt:lpstr>
      <vt:lpstr>Exploratory data analysis- time of day</vt:lpstr>
      <vt:lpstr>Exploratory data analysis- time of day (continued)</vt:lpstr>
      <vt:lpstr>Exploratory data analysis- trend by month</vt:lpstr>
      <vt:lpstr>Exploratory data analysis- trend by month(continued)</vt:lpstr>
      <vt:lpstr>Exploratory data analysis- yearly data</vt:lpstr>
      <vt:lpstr>Items that can be taken off from menu</vt:lpstr>
      <vt:lpstr>Items that can be taken off menu (continued)</vt:lpstr>
      <vt:lpstr>Menu analysis-market basket analysis</vt:lpstr>
      <vt:lpstr>Menu analysis-association rules</vt:lpstr>
      <vt:lpstr>Menu analysis-scatter plot chart for association rules </vt:lpstr>
      <vt:lpstr>Menu analysis- Combination deals for the menu</vt:lpstr>
      <vt:lpstr>Price Change Analysis</vt:lpstr>
      <vt:lpstr>Price Analysis Plot (Volume of Sales increases when Price rate decreases)</vt:lpstr>
      <vt:lpstr>Price Analysis Plot (Volume of Sales decreases when Rate decreases after certain amount for Al Sikandari Hookah Single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Statement Analysis</dc:title>
  <dc:creator>Kiran Rao</dc:creator>
  <cp:lastModifiedBy>Panja, Prasanta Kumar</cp:lastModifiedBy>
  <cp:revision>735</cp:revision>
  <dcterms:created xsi:type="dcterms:W3CDTF">2017-06-15T03:37:54Z</dcterms:created>
  <dcterms:modified xsi:type="dcterms:W3CDTF">2017-10-09T20:26:34Z</dcterms:modified>
</cp:coreProperties>
</file>