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72" r:id="rId16"/>
    <p:sldId id="284" r:id="rId17"/>
    <p:sldId id="273" r:id="rId18"/>
    <p:sldId id="275" r:id="rId19"/>
    <p:sldId id="262" r:id="rId20"/>
    <p:sldId id="261" r:id="rId21"/>
    <p:sldId id="260" r:id="rId22"/>
    <p:sldId id="259" r:id="rId23"/>
    <p:sldId id="276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6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5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5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5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104595"/>
            <a:ext cx="4754880" cy="497616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1104595"/>
            <a:ext cx="4754880" cy="497616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6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011697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836310"/>
            <a:ext cx="4754880" cy="426845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009218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1834149"/>
            <a:ext cx="4754880" cy="426845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1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95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3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0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66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104595"/>
            <a:ext cx="4754880" cy="497616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1104595"/>
            <a:ext cx="4754880" cy="497616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011697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836310"/>
            <a:ext cx="4754880" cy="426845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009218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1834149"/>
            <a:ext cx="4754880" cy="426845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89082"/>
            <a:ext cx="9875520" cy="67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006769"/>
            <a:ext cx="9872871" cy="508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89082"/>
            <a:ext cx="9875520" cy="67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006769"/>
            <a:ext cx="9872871" cy="508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>
                <a:solidFill>
                  <a:srgbClr val="A6B727"/>
                </a:solidFill>
              </a:rPr>
              <a:pPr/>
              <a:t>10/25/2017</a:t>
            </a:fld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srgbClr val="A6B727"/>
                </a:solidFill>
              </a:rPr>
              <a:pPr/>
              <a:t>‹#›</a:t>
            </a:fld>
            <a:endParaRPr lang="en-US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9BC7A-D019-4B23-936D-B3C162D58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HR Employee Attrition analysis &amp; Prediction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0A8913-88E1-44B3-A23A-AFA069DA5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CART, Random Forest and Neural Net</a:t>
            </a:r>
          </a:p>
        </p:txBody>
      </p:sp>
    </p:spTree>
    <p:extLst>
      <p:ext uri="{BB962C8B-B14F-4D97-AF65-F5344CB8AC3E}">
        <p14:creationId xmlns:p14="http://schemas.microsoft.com/office/powerpoint/2010/main" val="46077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DED94-334C-4B0D-9B62-C6661D03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– Personal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661E57-331C-42F8-806A-DCEE1824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8" y="1102343"/>
            <a:ext cx="3903844" cy="2722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4C017D-B378-43F7-91A5-F67FC60616C0}"/>
              </a:ext>
            </a:extLst>
          </p:cNvPr>
          <p:cNvSpPr txBox="1"/>
          <p:nvPr/>
        </p:nvSpPr>
        <p:spPr>
          <a:xfrm>
            <a:off x="8673019" y="1465377"/>
            <a:ext cx="289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Distance from Home or Gender does not seem to influence the Attrition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7CC1B6-97BD-47DB-B0B0-BFB60A90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80" y="1102343"/>
            <a:ext cx="3650624" cy="2545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57D00-C64F-42CE-AD5D-37EF26BD5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18" y="3824760"/>
            <a:ext cx="3860998" cy="2692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A6C18B-C7CF-43E8-AB5D-483D24F04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280" y="3788989"/>
            <a:ext cx="3880425" cy="2706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ADC1E0D-2B0A-44E2-9113-5AAF0EF6549A}"/>
              </a:ext>
            </a:extLst>
          </p:cNvPr>
          <p:cNvSpPr txBox="1"/>
          <p:nvPr/>
        </p:nvSpPr>
        <p:spPr>
          <a:xfrm>
            <a:off x="8673019" y="3124953"/>
            <a:ext cx="293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Attrition is higher in employees with HR, Marketing or Technical degrees.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87379A0-A3BB-41EB-803F-CE023A4E0CF1}"/>
              </a:ext>
            </a:extLst>
          </p:cNvPr>
          <p:cNvSpPr txBox="1"/>
          <p:nvPr/>
        </p:nvSpPr>
        <p:spPr>
          <a:xfrm>
            <a:off x="8673019" y="2187443"/>
            <a:ext cx="2931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Attrition is higher in Single individuals than those who are married or divorced.</a:t>
            </a:r>
          </a:p>
        </p:txBody>
      </p:sp>
    </p:spTree>
    <p:extLst>
      <p:ext uri="{BB962C8B-B14F-4D97-AF65-F5344CB8AC3E}">
        <p14:creationId xmlns:p14="http://schemas.microsoft.com/office/powerpoint/2010/main" val="74384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319FE-9F01-46BC-972A-E9133A84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– Job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6401E7-2714-44EF-A6C0-979C654C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2" y="1243745"/>
            <a:ext cx="3860998" cy="269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86FCF0-AB82-41BC-B963-C42BC0AA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00" y="1243745"/>
            <a:ext cx="3860998" cy="2692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676A07-D6F5-4EB5-A726-26B62D4F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37" y="3936283"/>
            <a:ext cx="3860998" cy="2692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C2A780-943F-4FC3-946B-3A66D114B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00" y="3936283"/>
            <a:ext cx="3860998" cy="2692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948134-39D6-421A-AE13-A7FD1A431858}"/>
              </a:ext>
            </a:extLst>
          </p:cNvPr>
          <p:cNvSpPr txBox="1"/>
          <p:nvPr/>
        </p:nvSpPr>
        <p:spPr>
          <a:xfrm>
            <a:off x="9204850" y="1494797"/>
            <a:ext cx="2418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Attrition is higher in employees with low Job Involvement and Low Job Satisfaction.</a:t>
            </a:r>
          </a:p>
          <a:p>
            <a:endParaRPr lang="en-IN" sz="1400" dirty="0"/>
          </a:p>
          <a:p>
            <a:r>
              <a:rPr lang="en-IN" sz="1400" dirty="0"/>
              <a:t>Those with Job Level 1 &amp; 3 are more likely to quit</a:t>
            </a:r>
          </a:p>
          <a:p>
            <a:endParaRPr lang="en-IN" sz="1400" dirty="0"/>
          </a:p>
          <a:p>
            <a:r>
              <a:rPr lang="en-IN" sz="1400" dirty="0"/>
              <a:t>Those in Job roles of Healthcare Representative,  Manager, </a:t>
            </a:r>
            <a:r>
              <a:rPr lang="en-IN" sz="1400" dirty="0" err="1"/>
              <a:t>Mfg</a:t>
            </a:r>
            <a:r>
              <a:rPr lang="en-IN" sz="1400" dirty="0"/>
              <a:t> Director and Research Director are </a:t>
            </a:r>
            <a:r>
              <a:rPr lang="en-IN" sz="1400" b="1" dirty="0"/>
              <a:t>less likely </a:t>
            </a:r>
            <a:r>
              <a:rPr lang="en-IN" sz="1400" dirty="0"/>
              <a:t>to quit</a:t>
            </a:r>
          </a:p>
        </p:txBody>
      </p:sp>
    </p:spTree>
    <p:extLst>
      <p:ext uri="{BB962C8B-B14F-4D97-AF65-F5344CB8AC3E}">
        <p14:creationId xmlns:p14="http://schemas.microsoft.com/office/powerpoint/2010/main" val="178010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4A18C-ECBB-4B5B-BA30-ED8A212F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800" dirty="0"/>
              <a:t>Box plot for few variables with possible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28B0A3-8636-4FF8-988D-E843FA7B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5" y="1006769"/>
            <a:ext cx="11604395" cy="4674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29CE01-AAB9-4DD4-8B73-4AF61AEB2C6A}"/>
              </a:ext>
            </a:extLst>
          </p:cNvPr>
          <p:cNvSpPr txBox="1"/>
          <p:nvPr/>
        </p:nvSpPr>
        <p:spPr>
          <a:xfrm>
            <a:off x="641024" y="5788060"/>
            <a:ext cx="1081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The frequency distribution shows a few outliers. However for further analysis the full data is considered. </a:t>
            </a:r>
          </a:p>
        </p:txBody>
      </p:sp>
    </p:spTree>
    <p:extLst>
      <p:ext uri="{BB962C8B-B14F-4D97-AF65-F5344CB8AC3E}">
        <p14:creationId xmlns:p14="http://schemas.microsoft.com/office/powerpoint/2010/main" val="349273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AAA5DD1-BFFC-49D0-928C-872CC90D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379437"/>
            <a:ext cx="8767860" cy="1388165"/>
          </a:xfrm>
        </p:spPr>
        <p:txBody>
          <a:bodyPr/>
          <a:lstStyle/>
          <a:p>
            <a:r>
              <a:rPr lang="en-IN" dirty="0"/>
              <a:t>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170030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CART Model with minsplit = 60, minbucket = 30 and depth=6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028700"/>
            <a:ext cx="10416540" cy="477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CART Model with minsplit = 60, minbucket = 30 and depth=6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1437"/>
            <a:ext cx="1007364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4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Brief summary from CART model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1112520"/>
            <a:ext cx="538734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30" y="975361"/>
            <a:ext cx="6438900" cy="316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58" y="3121343"/>
            <a:ext cx="17621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85" y="5334000"/>
            <a:ext cx="6229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626418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75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CART Model deciles on validation sample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0464"/>
            <a:ext cx="8538328" cy="124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67079"/>
            <a:ext cx="3108489" cy="92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4918F8-2FBB-436B-AAEF-9194573E012D}"/>
              </a:ext>
            </a:extLst>
          </p:cNvPr>
          <p:cNvSpPr txBox="1"/>
          <p:nvPr/>
        </p:nvSpPr>
        <p:spPr>
          <a:xfrm>
            <a:off x="1143000" y="358851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53778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458E9-7302-4F3B-8206-7820BB01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Random Forest Error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8A46A-FA83-4FFA-8928-AAEFB8F9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82A11-8205-4EB0-885E-7F969527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55" y="1006770"/>
            <a:ext cx="9525490" cy="55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3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94C60-F21B-4817-99B6-2D647FAD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Tuning the Random Forest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87" y="1121797"/>
            <a:ext cx="7395089" cy="42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3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We have the employee data from an organization with 35 attributes.</a:t>
            </a:r>
          </a:p>
          <a:p>
            <a:pPr marL="45720" indent="0">
              <a:buNone/>
            </a:pPr>
            <a:r>
              <a:rPr lang="en-IN" dirty="0"/>
              <a:t>The data is for 2940 employees of which 474 have been marked as </a:t>
            </a:r>
            <a:r>
              <a:rPr lang="en-IN" dirty="0" err="1"/>
              <a:t>atrites</a:t>
            </a:r>
            <a:r>
              <a:rPr lang="en-IN" dirty="0"/>
              <a:t>. </a:t>
            </a:r>
          </a:p>
          <a:p>
            <a:pPr marL="45720" indent="0">
              <a:buNone/>
            </a:pPr>
            <a:r>
              <a:rPr lang="en-IN" dirty="0"/>
              <a:t>The objective is to predict Employee attrition rate using CART, Random Forest and Neural Net model.</a:t>
            </a:r>
          </a:p>
        </p:txBody>
      </p:sp>
    </p:spTree>
    <p:extLst>
      <p:ext uri="{BB962C8B-B14F-4D97-AF65-F5344CB8AC3E}">
        <p14:creationId xmlns:p14="http://schemas.microsoft.com/office/powerpoint/2010/main" val="129879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7F488-E34B-4F0A-89B5-5C7E1C6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Decile Table for dev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740B3DE-9AB3-4412-9393-4D373FF7B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421056"/>
              </p:ext>
            </p:extLst>
          </p:nvPr>
        </p:nvGraphicFramePr>
        <p:xfrm>
          <a:off x="1030999" y="1291610"/>
          <a:ext cx="972549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xmlns="" val="46356863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xmlns="" val="94904464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xmlns="" val="293917772"/>
                    </a:ext>
                  </a:extLst>
                </a:gridCol>
                <a:gridCol w="897515">
                  <a:extLst>
                    <a:ext uri="{9D8B030D-6E8A-4147-A177-3AD203B41FA5}">
                      <a16:colId xmlns:a16="http://schemas.microsoft.com/office/drawing/2014/main" xmlns="" val="273474717"/>
                    </a:ext>
                  </a:extLst>
                </a:gridCol>
                <a:gridCol w="897515">
                  <a:extLst>
                    <a:ext uri="{9D8B030D-6E8A-4147-A177-3AD203B41FA5}">
                      <a16:colId xmlns:a16="http://schemas.microsoft.com/office/drawing/2014/main" xmlns="" val="3896879708"/>
                    </a:ext>
                  </a:extLst>
                </a:gridCol>
                <a:gridCol w="897515">
                  <a:extLst>
                    <a:ext uri="{9D8B030D-6E8A-4147-A177-3AD203B41FA5}">
                      <a16:colId xmlns:a16="http://schemas.microsoft.com/office/drawing/2014/main" xmlns="" val="299183335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xmlns="" val="202841198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2187024171"/>
                    </a:ext>
                  </a:extLst>
                </a:gridCol>
                <a:gridCol w="1396748">
                  <a:extLst>
                    <a:ext uri="{9D8B030D-6E8A-4147-A177-3AD203B41FA5}">
                      <a16:colId xmlns:a16="http://schemas.microsoft.com/office/drawing/2014/main" xmlns="" val="323729649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xmlns="" val="3815835220"/>
                    </a:ext>
                  </a:extLst>
                </a:gridCol>
                <a:gridCol w="927673">
                  <a:extLst>
                    <a:ext uri="{9D8B030D-6E8A-4147-A177-3AD203B41FA5}">
                      <a16:colId xmlns:a16="http://schemas.microsoft.com/office/drawing/2014/main" xmlns="" val="337419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deciles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cnt_yes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cnt_no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rrate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cum_yes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cum_no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cum_rel_yes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cum_rel_no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xmlns="" val="29240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207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100.00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0.63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207.00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225022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115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90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56.10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322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321.95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177772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213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207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2.82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297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0.17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327.83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340269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211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209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506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0.29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329.71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291733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702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0.41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329.59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26882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218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218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920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0.53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329.47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3415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1119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0.65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329.35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28285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245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245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1364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0.79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329.21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15199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216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216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1580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329.09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347475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10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1728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329.00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67367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78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C62AB-A3ED-44B6-9F88-CCAEBCA2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Decile table for validation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217C27E-B591-466B-AD2C-C030B9DCB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002507"/>
              </p:ext>
            </p:extLst>
          </p:nvPr>
        </p:nvGraphicFramePr>
        <p:xfrm>
          <a:off x="1105637" y="1229032"/>
          <a:ext cx="995024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xmlns="" val="1414306504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xmlns="" val="642565824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xmlns="" val="3581498993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xmlns="" val="3241794979"/>
                    </a:ext>
                  </a:extLst>
                </a:gridCol>
                <a:gridCol w="884903">
                  <a:extLst>
                    <a:ext uri="{9D8B030D-6E8A-4147-A177-3AD203B41FA5}">
                      <a16:colId xmlns:a16="http://schemas.microsoft.com/office/drawing/2014/main" xmlns="" val="163540348"/>
                    </a:ext>
                  </a:extLst>
                </a:gridCol>
                <a:gridCol w="934064">
                  <a:extLst>
                    <a:ext uri="{9D8B030D-6E8A-4147-A177-3AD203B41FA5}">
                      <a16:colId xmlns:a16="http://schemas.microsoft.com/office/drawing/2014/main" xmlns="" val="2579151411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xmlns="" val="268853585"/>
                    </a:ext>
                  </a:extLst>
                </a:gridCol>
                <a:gridCol w="897515">
                  <a:extLst>
                    <a:ext uri="{9D8B030D-6E8A-4147-A177-3AD203B41FA5}">
                      <a16:colId xmlns:a16="http://schemas.microsoft.com/office/drawing/2014/main" xmlns="" val="2878808331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xmlns="" val="187868666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xmlns="" val="3909802328"/>
                    </a:ext>
                  </a:extLst>
                </a:gridCol>
                <a:gridCol w="1009995">
                  <a:extLst>
                    <a:ext uri="{9D8B030D-6E8A-4147-A177-3AD203B41FA5}">
                      <a16:colId xmlns:a16="http://schemas.microsoft.com/office/drawing/2014/main" xmlns="" val="333242660"/>
                    </a:ext>
                  </a:extLst>
                </a:gridCol>
              </a:tblGrid>
              <a:tr h="226941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deciles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cnt_yes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cnt_no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rrate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cum_yes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cum_no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cum_rel_yes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cum_rel_no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xmlns="" val="292238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94.38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0.58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83.99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24060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46.59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125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0.87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0.07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124.93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337398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88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6.82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134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0.18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130.82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18499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11.11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222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0.30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141.70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201685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302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0.99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0.41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141.59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353826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2.15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393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0.53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143.47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6590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474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0.64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143.36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327259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567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0.77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143.23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413782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655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0.89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143.11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15026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10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144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738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1.00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143.00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xmlns="" val="175155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0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Neuralnet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7" y="962527"/>
            <a:ext cx="10756232" cy="511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67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305124"/>
            <a:ext cx="9875520" cy="6724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Decile table &amp; Confusion matrix for dev data (neuralnet)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1106904"/>
            <a:ext cx="6171754" cy="486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126068"/>
            <a:ext cx="3886200" cy="484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884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Decile table for validation set (neuralnet)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1024467"/>
            <a:ext cx="10092266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29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Final take-away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6770"/>
            <a:ext cx="9872871" cy="3277364"/>
          </a:xfrm>
        </p:spPr>
        <p:txBody>
          <a:bodyPr/>
          <a:lstStyle/>
          <a:p>
            <a:r>
              <a:rPr lang="en-IN" dirty="0"/>
              <a:t>Comparing decile table of all 3 model , neural network model seems to be good after scaling the data . </a:t>
            </a:r>
          </a:p>
          <a:p>
            <a:r>
              <a:rPr lang="en-IN" dirty="0"/>
              <a:t>Neural net model has a good accuracy as it’s considering all the input variables</a:t>
            </a:r>
          </a:p>
          <a:p>
            <a:r>
              <a:rPr lang="en-IN" dirty="0"/>
              <a:t>Decision tree based model will be faster compared to neural net model as it rules out certain input variables from considering based on internal greedy algorithm. </a:t>
            </a:r>
          </a:p>
          <a:p>
            <a:r>
              <a:rPr lang="en-IN" dirty="0"/>
              <a:t>Decision tree based model is also good but need to take care of pruning the tree and over fitting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0386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The data in a nut shell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3B5FA21-1964-4E02-B215-ABB643C89DB9}"/>
              </a:ext>
            </a:extLst>
          </p:cNvPr>
          <p:cNvSpPr/>
          <p:nvPr/>
        </p:nvSpPr>
        <p:spPr>
          <a:xfrm>
            <a:off x="433128" y="1071560"/>
            <a:ext cx="554488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EmployeeNumber</a:t>
            </a: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: </a:t>
            </a:r>
            <a:r>
              <a:rPr lang="en-IN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1 2 3 4 5 6 7 8 9 10 ...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Age			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41 49 37 33 27 32 59 30 38 36 ...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BusinessTravel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	: Factor w/ 3 levels "Non-Travel", 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Travel_Frequently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", .. : 3 2 3 2 3 2 3 3 2 3 ...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Attrition                Factor w/ 2 levels 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No","Yes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": 2 1 2 1 1 1 1 1 1 1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DailyRate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1102 279 1373 1392 591 1005 1324 1358 216 1299 ...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Department              : Factor w/ 3 levels "Human Resources",..: 3 2 2 2 2 2 2 2 2 2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DistanceFromHome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1 8 2 3 2 2 3 24 23 27 ...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Education     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2 1 2 4 1 2 3 1 3 3 ...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EducationField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: Factor w/ 6 levels "Human Resources",..: 2 2 5 2 4 2 4 2 2 4 ...</a:t>
            </a:r>
          </a:p>
          <a:p>
            <a:r>
              <a:rPr lang="en-IN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EmployeeCount</a:t>
            </a: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: </a:t>
            </a:r>
            <a:r>
              <a:rPr lang="en-IN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1 1 1 1 1 1 1 1 1 1 ...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EnvironmentSatisfaction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2 3 4 4 1 4 3 4 4 3 ...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Gender                  : Factor w/ 2 levels 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Female","Male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": 1 2 2 1 2 2 1 2 2 2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HourlyRate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94 61 92 56 40 79 81 67 44 94 ...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3 2 2 3 3 3 4 3 2 3 ...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JobLevel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2 2 1 1 1 1 1 1 3 2 ...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JobRole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: Factor w/ 9 levels "Healthcare Representative",..: 8 7 3 7 3 3 3 3 5 1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4 2 3 3 2 4 1 3 3 3 ...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8BD188B-2DD9-495B-8E60-C3D096BE05E7}"/>
              </a:ext>
            </a:extLst>
          </p:cNvPr>
          <p:cNvSpPr txBox="1"/>
          <p:nvPr/>
        </p:nvSpPr>
        <p:spPr>
          <a:xfrm>
            <a:off x="6171822" y="1055797"/>
            <a:ext cx="56760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MaritalStatus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: Factor w/ 3 levels 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Divorced","Married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",..: 3 2 3 2 2 3 2 1 3 2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MonthlyIncome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5993 5130 2090 2909 3468 3068 2670 2693 9526 5237 ...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MonthlyRate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19479 24907 2396 23159 16632 11864 9964 13335 8787 16577 ...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NumCompaniesWorked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8 1 6 1 9 0 4 1 0 6 ...</a:t>
            </a:r>
          </a:p>
          <a:p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Over18                  : Factor w/ 1 level "Y": 1 1 1 1 1 1 1 1 1 1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OverTime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: Factor w/ 2 levels 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No","Yes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": 2 1 2 2 1 1 2 1 1 1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PercentSalaryHike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11 23 15 11 12 13 20 22 21 13 ...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PerformanceRating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3 4 3 3 3 3 4 4 4 3 ...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RelationshipSatisfaction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1 4 2 3 4 3 1 2 2 2 ...</a:t>
            </a:r>
          </a:p>
          <a:p>
            <a:r>
              <a:rPr lang="en-IN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StandardHours</a:t>
            </a: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: </a:t>
            </a:r>
            <a:r>
              <a:rPr lang="en-IN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80 80 80 80 80 80 80 80 80 80 ...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StockOptionLevel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0 1 0 0 1 0 3 1 0 2 ...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TotalWorkingYears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8 10 7 8 6 8 12 1 10 17 ...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TrainingTimesLastYear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0 3 3 3 3 2 3 2 2 3 ...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WorkLifeBalance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1 3 3 3 3 2 2 3 3 2 ...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YearsAtCompany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6 10 0 8 2 7 1 1 9 7 ...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YearsInCurrentRole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4 7 0 7 2 7 0 0 7 7 ...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YearsSinceLastPromotion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0 1 0 3 2 3 0 0 1 7 ...</a:t>
            </a:r>
          </a:p>
          <a:p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YearsWithCurrManager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: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5 7 0 0 2 6 0 0 8 7 ...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75812E-E5E5-4E2B-B04C-7CDBCF7183E3}"/>
              </a:ext>
            </a:extLst>
          </p:cNvPr>
          <p:cNvSpPr txBox="1"/>
          <p:nvPr/>
        </p:nvSpPr>
        <p:spPr>
          <a:xfrm>
            <a:off x="458674" y="4892511"/>
            <a:ext cx="7600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Of the 35 variables available, the following variables will not add any value to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EmployeeNumber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– As its just a unique number per employee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Over18 – As all employees are over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StandardHours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– As they are same for all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EmployeeCount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– As it’s a constant for all employees</a:t>
            </a:r>
          </a:p>
        </p:txBody>
      </p:sp>
    </p:spTree>
    <p:extLst>
      <p:ext uri="{BB962C8B-B14F-4D97-AF65-F5344CB8AC3E}">
        <p14:creationId xmlns:p14="http://schemas.microsoft.com/office/powerpoint/2010/main" val="11698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Five number summary of data: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4" y="956505"/>
            <a:ext cx="9514936" cy="488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9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9A9D1-DC97-4501-82BE-75149421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4B40D8-780E-4418-A3B6-4DFB99BF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3" y="961527"/>
            <a:ext cx="5461154" cy="3808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EBC909-7E46-4915-91A7-3906CACD6EAB}"/>
              </a:ext>
            </a:extLst>
          </p:cNvPr>
          <p:cNvSpPr txBox="1"/>
          <p:nvPr/>
        </p:nvSpPr>
        <p:spPr>
          <a:xfrm>
            <a:off x="1143000" y="5052766"/>
            <a:ext cx="326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graph shows that employees doing overtime are more likely to attrite.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E32137-7B3B-46E5-AD40-8A6B5D53D105}"/>
              </a:ext>
            </a:extLst>
          </p:cNvPr>
          <p:cNvSpPr txBox="1"/>
          <p:nvPr/>
        </p:nvSpPr>
        <p:spPr>
          <a:xfrm>
            <a:off x="6561056" y="5052766"/>
            <a:ext cx="49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the environment satisfaction is very low, the attrition is high. As the environment gets a  little better, the attrition drops by half. However it then becomes independent of the environment.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FCCA6B-5099-4DB1-A4C0-F75FFA19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51" y="961527"/>
            <a:ext cx="5430986" cy="3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96199-2B33-48C4-A29E-A76A363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58A4C8-DD0B-43C3-AF61-F783B307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30" y="1074063"/>
            <a:ext cx="5205157" cy="3629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B24D8B-DEFC-4445-99F9-0E364A92D5B3}"/>
              </a:ext>
            </a:extLst>
          </p:cNvPr>
          <p:cNvSpPr txBox="1"/>
          <p:nvPr/>
        </p:nvSpPr>
        <p:spPr>
          <a:xfrm>
            <a:off x="6933046" y="5015060"/>
            <a:ext cx="4251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Employees with lower work life balance are more likely to attrite, which is expected. </a:t>
            </a:r>
          </a:p>
          <a:p>
            <a:endParaRPr lang="en-IN" sz="1400" dirty="0"/>
          </a:p>
          <a:p>
            <a:r>
              <a:rPr lang="en-IN" sz="1400" dirty="0"/>
              <a:t>There is a marginally higher attrition for those with the best work-life balance.  Is the balance too much tilted?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DA8AB3-2758-4345-A7C1-CE0094F3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6" y="1168331"/>
            <a:ext cx="5407922" cy="3771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95ABF4-69E3-4C88-BCB3-A99FB2A07E23}"/>
              </a:ext>
            </a:extLst>
          </p:cNvPr>
          <p:cNvSpPr txBox="1"/>
          <p:nvPr/>
        </p:nvSpPr>
        <p:spPr>
          <a:xfrm>
            <a:off x="790705" y="5116658"/>
            <a:ext cx="541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Surprisingly the attrition is not much influenced by salary hike. In fact it seems a little higher for employees with salary hike above 22%</a:t>
            </a:r>
          </a:p>
        </p:txBody>
      </p:sp>
    </p:spTree>
    <p:extLst>
      <p:ext uri="{BB962C8B-B14F-4D97-AF65-F5344CB8AC3E}">
        <p14:creationId xmlns:p14="http://schemas.microsoft.com/office/powerpoint/2010/main" val="21564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4CD61-2AF9-4F96-BCFF-D6264410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- Tenure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DA05DA-537B-424D-B121-8E0841AA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9" y="1187184"/>
            <a:ext cx="3809576" cy="2656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91BEAB-18A4-4466-AECA-DCEE20AFD00E}"/>
              </a:ext>
            </a:extLst>
          </p:cNvPr>
          <p:cNvSpPr txBox="1"/>
          <p:nvPr/>
        </p:nvSpPr>
        <p:spPr>
          <a:xfrm>
            <a:off x="8359898" y="1342386"/>
            <a:ext cx="354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first year with a new manager is crucial. That’s when most attritions happen.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2D4633-3190-490D-906D-686E3886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08" y="1187184"/>
            <a:ext cx="3731591" cy="2602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E78269-17B7-4DC3-90CD-D4FA46E0234E}"/>
              </a:ext>
            </a:extLst>
          </p:cNvPr>
          <p:cNvSpPr txBox="1"/>
          <p:nvPr/>
        </p:nvSpPr>
        <p:spPr>
          <a:xfrm>
            <a:off x="8359898" y="1927682"/>
            <a:ext cx="3395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Attrition is higher at the early stage in the company or post 22 </a:t>
            </a:r>
            <a:r>
              <a:rPr lang="en-IN" sz="1400" dirty="0" err="1"/>
              <a:t>yrs</a:t>
            </a:r>
            <a:r>
              <a:rPr lang="en-IN" sz="1400" dirty="0"/>
              <a:t> at the company. It is the lowest between 10 and 22 years.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CB8030-7335-4923-8DFE-62AD00113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8" y="3917663"/>
            <a:ext cx="3624477" cy="2527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A4FC80-7B53-4001-A701-2140A444C782}"/>
              </a:ext>
            </a:extLst>
          </p:cNvPr>
          <p:cNvSpPr txBox="1"/>
          <p:nvPr/>
        </p:nvSpPr>
        <p:spPr>
          <a:xfrm>
            <a:off x="8359898" y="2781896"/>
            <a:ext cx="35461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graph shows that employees are more likely to attrite just after a role change. Possibly moving to a new manager. </a:t>
            </a:r>
          </a:p>
          <a:p>
            <a:endParaRPr lang="en-IN" sz="1400" dirty="0"/>
          </a:p>
          <a:p>
            <a:r>
              <a:rPr lang="en-IN" sz="1400" dirty="0"/>
              <a:t>There’s also an attrition possibility when employees stay too long (10+ </a:t>
            </a:r>
            <a:r>
              <a:rPr lang="en-IN" sz="1400" dirty="0" err="1"/>
              <a:t>yrs</a:t>
            </a:r>
            <a:r>
              <a:rPr lang="en-IN" sz="1400" dirty="0"/>
              <a:t>) in the same role.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ECB9577-0387-4EDC-AED9-D09BEC37D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307" y="3851554"/>
            <a:ext cx="3731591" cy="2602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9ACE24-2220-4A69-A0AE-EB5614F08878}"/>
              </a:ext>
            </a:extLst>
          </p:cNvPr>
          <p:cNvSpPr txBox="1"/>
          <p:nvPr/>
        </p:nvSpPr>
        <p:spPr>
          <a:xfrm>
            <a:off x="8510191" y="4593347"/>
            <a:ext cx="3245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Attrition is higher if the employee is a lateral and has worked in 5+ other companies before joining this company</a:t>
            </a:r>
          </a:p>
        </p:txBody>
      </p:sp>
    </p:spTree>
    <p:extLst>
      <p:ext uri="{BB962C8B-B14F-4D97-AF65-F5344CB8AC3E}">
        <p14:creationId xmlns:p14="http://schemas.microsoft.com/office/powerpoint/2010/main" val="19867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CB309-58EA-4AF4-B166-4AD6F0F6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– Training &amp; Promotion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DEEBFB-F896-4587-A6D1-F76C9199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7" y="1206038"/>
            <a:ext cx="5908075" cy="4120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0CF15A-63CA-434C-9451-E8BD40D60AB9}"/>
              </a:ext>
            </a:extLst>
          </p:cNvPr>
          <p:cNvSpPr txBox="1"/>
          <p:nvPr/>
        </p:nvSpPr>
        <p:spPr>
          <a:xfrm>
            <a:off x="765298" y="5446597"/>
            <a:ext cx="515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Those not undergoing any training in the previous 12 moths are more  likely to attrite.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F0EAB9-6016-40EC-ACCE-560B207C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02" y="1085584"/>
            <a:ext cx="5472508" cy="3816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241AD3-FF66-4492-B3BE-C874C4976699}"/>
              </a:ext>
            </a:extLst>
          </p:cNvPr>
          <p:cNvSpPr txBox="1"/>
          <p:nvPr/>
        </p:nvSpPr>
        <p:spPr>
          <a:xfrm>
            <a:off x="6743175" y="5446597"/>
            <a:ext cx="515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Attrition percentage is dropping every 4 years, possibly because the associates are getting some </a:t>
            </a:r>
            <a:r>
              <a:rPr lang="en-IN" sz="1400"/>
              <a:t>promotion.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9484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36349-5E86-4A4E-AEF4-58DF28A4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– Travel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C3F72C-E187-489F-877B-23EA7E67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5" y="1168330"/>
            <a:ext cx="4056157" cy="2828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8C8054-C94A-4B08-9F84-940B996CD646}"/>
              </a:ext>
            </a:extLst>
          </p:cNvPr>
          <p:cNvSpPr txBox="1"/>
          <p:nvPr/>
        </p:nvSpPr>
        <p:spPr>
          <a:xfrm>
            <a:off x="652176" y="4560478"/>
            <a:ext cx="1109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 split of employees across different travel frequencies was same across departments.  The travel pattern of employees across departments was also very similar. </a:t>
            </a:r>
          </a:p>
          <a:p>
            <a:endParaRPr lang="en-IN" sz="1600" dirty="0"/>
          </a:p>
          <a:p>
            <a:r>
              <a:rPr lang="en-IN" sz="1600" dirty="0"/>
              <a:t>Those traveling frequently were more likely to quit.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CB6737-282A-476C-9ACB-848B723F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22" y="1304427"/>
            <a:ext cx="3860998" cy="2692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E43291-A1C0-4385-A2DA-DDAE0D02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520" y="1304427"/>
            <a:ext cx="386099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22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1736</TotalTime>
  <Words>1230</Words>
  <Application>Microsoft Office PowerPoint</Application>
  <PresentationFormat>Custom</PresentationFormat>
  <Paragraphs>340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Basis</vt:lpstr>
      <vt:lpstr>1_Basis</vt:lpstr>
      <vt:lpstr>HR Employee Attrition analysis &amp; Prediction</vt:lpstr>
      <vt:lpstr>Objective</vt:lpstr>
      <vt:lpstr>The data in a nut shell</vt:lpstr>
      <vt:lpstr>Five number summary of data:</vt:lpstr>
      <vt:lpstr>Exploratory Data Analysis</vt:lpstr>
      <vt:lpstr>Exploratory Data Analysis</vt:lpstr>
      <vt:lpstr>EDA - Tenure</vt:lpstr>
      <vt:lpstr>EDA – Training &amp; Promotion</vt:lpstr>
      <vt:lpstr>EDA – Travel pattern</vt:lpstr>
      <vt:lpstr>EDA – Personal Info</vt:lpstr>
      <vt:lpstr>EDA – Job info</vt:lpstr>
      <vt:lpstr>Box plot for few variables with possible outliers</vt:lpstr>
      <vt:lpstr>PowerPoint Presentation</vt:lpstr>
      <vt:lpstr>CART Model with minsplit = 60, minbucket = 30 and depth=6</vt:lpstr>
      <vt:lpstr>CART Model with minsplit = 60, minbucket = 30 and depth=6</vt:lpstr>
      <vt:lpstr>Brief summary from CART model</vt:lpstr>
      <vt:lpstr>CART Model deciles on validation sample</vt:lpstr>
      <vt:lpstr>Random Forest Error Rates</vt:lpstr>
      <vt:lpstr>Tuning the Random Forest</vt:lpstr>
      <vt:lpstr>Decile Table for dev data</vt:lpstr>
      <vt:lpstr>Decile table for validation set</vt:lpstr>
      <vt:lpstr>Neuralnet plot</vt:lpstr>
      <vt:lpstr>Decile table &amp; Confusion matrix for dev data (neuralnet)</vt:lpstr>
      <vt:lpstr>Decile table for validation set (neuralnet)</vt:lpstr>
      <vt:lpstr>Final take-away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Assignment</dc:title>
  <dc:creator>Hemant Joshi</dc:creator>
  <cp:lastModifiedBy>Prasanta</cp:lastModifiedBy>
  <cp:revision>48</cp:revision>
  <dcterms:created xsi:type="dcterms:W3CDTF">2017-07-02T17:47:39Z</dcterms:created>
  <dcterms:modified xsi:type="dcterms:W3CDTF">2017-10-24T20:48:19Z</dcterms:modified>
</cp:coreProperties>
</file>