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oundrySterling-Book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oundrySterling-Book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oundrySterling-Book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oundrySterling-Book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oundrySterling-Book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oundrySterling-Book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oundrySterling-Book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oundrySterling-Book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oundrySterling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4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4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4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4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4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4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4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4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4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317500"/>
            <a:ext cx="24103509" cy="5543550"/>
          </a:xfrm>
          <a:prstGeom prst="rect">
            <a:avLst/>
          </a:prstGeom>
          <a:solidFill>
            <a:srgbClr val="D2EAE8"/>
          </a:solidFill>
          <a:ln w="12700">
            <a:miter lim="400000"/>
          </a:ln>
        </p:spPr>
        <p:txBody>
          <a:bodyPr lIns="88900" tIns="88900" rIns="88900" bIns="8890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1866900" y="2197100"/>
            <a:ext cx="15544800" cy="2377082"/>
          </a:xfrm>
          <a:prstGeom prst="rect">
            <a:avLst/>
          </a:prstGeom>
        </p:spPr>
        <p:txBody>
          <a:bodyPr/>
          <a:lstStyle>
            <a:lvl1pPr>
              <a:lnSpc>
                <a:spcPts val="77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" name="Shape 15"/>
          <p:cNvSpPr/>
          <p:nvPr>
            <p:ph type="body" sz="half" idx="1"/>
          </p:nvPr>
        </p:nvSpPr>
        <p:spPr>
          <a:xfrm>
            <a:off x="1993900" y="6333386"/>
            <a:ext cx="13601700" cy="6488629"/>
          </a:xfrm>
          <a:prstGeom prst="rect">
            <a:avLst/>
          </a:prstGeom>
        </p:spPr>
        <p:txBody>
          <a:bodyPr/>
          <a:lstStyle>
            <a:lvl1pPr>
              <a:lnSpc>
                <a:spcPts val="7700"/>
              </a:lnSpc>
            </a:lvl1pPr>
            <a:lvl2pPr marL="0" indent="457200">
              <a:lnSpc>
                <a:spcPts val="7700"/>
              </a:lnSpc>
              <a:buSzTx/>
              <a:buNone/>
            </a:lvl2pPr>
            <a:lvl3pPr marL="0" indent="914400">
              <a:lnSpc>
                <a:spcPts val="7700"/>
              </a:lnSpc>
              <a:buSzTx/>
              <a:buNone/>
            </a:lvl3pPr>
            <a:lvl4pPr marL="0" indent="1371600">
              <a:lnSpc>
                <a:spcPts val="7700"/>
              </a:lnSpc>
              <a:buSzTx/>
              <a:buNone/>
            </a:lvl4pPr>
            <a:lvl5pPr marL="0" indent="1828800">
              <a:lnSpc>
                <a:spcPts val="7700"/>
              </a:lnSpc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36" y="864429"/>
            <a:ext cx="3174423" cy="1039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siegel transp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99913" y="724354"/>
            <a:ext cx="1318641" cy="131961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 flipV="1">
            <a:off x="21637206" y="541722"/>
            <a:ext cx="1" cy="1684877"/>
          </a:xfrm>
          <a:prstGeom prst="line">
            <a:avLst/>
          </a:prstGeom>
          <a:ln w="30480">
            <a:solidFill>
              <a:schemeClr val="accent3"/>
            </a:solidFill>
            <a:bevel/>
          </a:ln>
        </p:spPr>
        <p:txBody>
          <a:bodyPr tIns="91439" bIns="91439"/>
          <a:lstStyle/>
          <a:p>
            <a:pPr/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16154400" y="12712700"/>
            <a:ext cx="4267200" cy="736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317500"/>
            <a:ext cx="24104600" cy="9792000"/>
          </a:xfrm>
          <a:prstGeom prst="rect">
            <a:avLst/>
          </a:prstGeom>
          <a:solidFill>
            <a:srgbClr val="D2EAE8"/>
          </a:solidFill>
          <a:ln w="12700">
            <a:miter lim="400000"/>
          </a:ln>
        </p:spPr>
        <p:txBody>
          <a:bodyPr lIns="88900" tIns="88900" rIns="88900" bIns="8890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1866899" y="2193925"/>
            <a:ext cx="15544801" cy="2377083"/>
          </a:xfrm>
          <a:prstGeom prst="rect">
            <a:avLst/>
          </a:prstGeom>
        </p:spPr>
        <p:txBody>
          <a:bodyPr/>
          <a:lstStyle>
            <a:lvl1pPr>
              <a:lnSpc>
                <a:spcPts val="77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sz="half" idx="1"/>
          </p:nvPr>
        </p:nvSpPr>
        <p:spPr>
          <a:xfrm>
            <a:off x="1993899" y="3504207"/>
            <a:ext cx="13601701" cy="5425456"/>
          </a:xfrm>
          <a:prstGeom prst="rect">
            <a:avLst/>
          </a:prstGeom>
        </p:spPr>
        <p:txBody>
          <a:bodyPr/>
          <a:lstStyle>
            <a:lvl1pPr>
              <a:lnSpc>
                <a:spcPts val="7700"/>
              </a:lnSpc>
            </a:lvl1pPr>
            <a:lvl2pPr marL="0" indent="457200">
              <a:lnSpc>
                <a:spcPts val="7700"/>
              </a:lnSpc>
              <a:buSzTx/>
              <a:buNone/>
            </a:lvl2pPr>
            <a:lvl3pPr marL="0" indent="914400">
              <a:lnSpc>
                <a:spcPts val="7700"/>
              </a:lnSpc>
              <a:buSzTx/>
              <a:buNone/>
            </a:lvl3pPr>
            <a:lvl4pPr marL="0" indent="1371600">
              <a:lnSpc>
                <a:spcPts val="7700"/>
              </a:lnSpc>
              <a:buSzTx/>
              <a:buNone/>
            </a:lvl4pPr>
            <a:lvl5pPr marL="0" indent="1828800">
              <a:lnSpc>
                <a:spcPts val="7700"/>
              </a:lnSpc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9" name="siegel trans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99913" y="724354"/>
            <a:ext cx="1318641" cy="1319613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 flipV="1">
            <a:off x="21637206" y="541722"/>
            <a:ext cx="1" cy="1684877"/>
          </a:xfrm>
          <a:prstGeom prst="line">
            <a:avLst/>
          </a:prstGeom>
          <a:ln w="30480">
            <a:solidFill>
              <a:schemeClr val="accent3"/>
            </a:solidFill>
            <a:bevel/>
          </a:ln>
        </p:spPr>
        <p:txBody>
          <a:bodyPr tIns="91439" bIns="91439"/>
          <a:lstStyle/>
          <a:p>
            <a:pPr/>
          </a:p>
        </p:txBody>
      </p:sp>
      <p:pic>
        <p:nvPicPr>
          <p:cNvPr id="31" name="log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236" y="864429"/>
            <a:ext cx="3174423" cy="103946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>
            <p:ph type="sldNum" sz="quarter" idx="2"/>
          </p:nvPr>
        </p:nvSpPr>
        <p:spPr>
          <a:xfrm>
            <a:off x="16154400" y="12712700"/>
            <a:ext cx="4267200" cy="736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c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317500"/>
            <a:ext cx="11273334" cy="13081000"/>
          </a:xfrm>
          <a:prstGeom prst="rect">
            <a:avLst/>
          </a:prstGeom>
          <a:solidFill>
            <a:srgbClr val="D2EAE8"/>
          </a:solidFill>
          <a:ln w="12700">
            <a:miter lim="400000"/>
          </a:ln>
        </p:spPr>
        <p:txBody>
          <a:bodyPr lIns="88900" tIns="88900" rIns="88900" bIns="8890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>
            <p:ph type="title"/>
          </p:nvPr>
        </p:nvSpPr>
        <p:spPr>
          <a:xfrm>
            <a:off x="1866900" y="2197100"/>
            <a:ext cx="15544800" cy="2377082"/>
          </a:xfrm>
          <a:prstGeom prst="rect">
            <a:avLst/>
          </a:prstGeom>
        </p:spPr>
        <p:txBody>
          <a:bodyPr/>
          <a:lstStyle>
            <a:lvl1pPr>
              <a:lnSpc>
                <a:spcPts val="77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1993900" y="3505200"/>
            <a:ext cx="13601700" cy="9316815"/>
          </a:xfrm>
          <a:prstGeom prst="rect">
            <a:avLst/>
          </a:prstGeom>
        </p:spPr>
        <p:txBody>
          <a:bodyPr/>
          <a:lstStyle>
            <a:lvl1pPr>
              <a:lnSpc>
                <a:spcPts val="7700"/>
              </a:lnSpc>
            </a:lvl1pPr>
            <a:lvl2pPr marL="0" indent="457200">
              <a:lnSpc>
                <a:spcPts val="7700"/>
              </a:lnSpc>
              <a:buSzTx/>
              <a:buNone/>
            </a:lvl2pPr>
            <a:lvl3pPr marL="0" indent="914400">
              <a:lnSpc>
                <a:spcPts val="7700"/>
              </a:lnSpc>
              <a:buSzTx/>
              <a:buNone/>
            </a:lvl3pPr>
            <a:lvl4pPr marL="0" indent="1371600">
              <a:lnSpc>
                <a:spcPts val="7700"/>
              </a:lnSpc>
              <a:buSzTx/>
              <a:buNone/>
            </a:lvl4pPr>
            <a:lvl5pPr marL="0" indent="1828800">
              <a:lnSpc>
                <a:spcPts val="7700"/>
              </a:lnSpc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36" y="864429"/>
            <a:ext cx="3174423" cy="103946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sldNum" sz="quarter" idx="2"/>
          </p:nvPr>
        </p:nvSpPr>
        <p:spPr>
          <a:xfrm>
            <a:off x="16154400" y="12712700"/>
            <a:ext cx="4267200" cy="736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50195" y="12906376"/>
            <a:ext cx="23145155" cy="1"/>
          </a:xfrm>
          <a:prstGeom prst="line">
            <a:avLst/>
          </a:prstGeom>
          <a:ln w="3175">
            <a:solidFill>
              <a:srgbClr val="000000"/>
            </a:solidFill>
            <a:bevel/>
          </a:ln>
        </p:spPr>
        <p:txBody>
          <a:bodyPr tIns="91439" bIns="91439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619421" y="809625"/>
            <a:ext cx="23145156" cy="223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94421" y="3041651"/>
            <a:ext cx="23145154" cy="972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319999" indent="-319999"/>
            <a:lvl3pPr marL="499999" indent="-319999"/>
            <a:lvl4pPr marL="679999" indent="-319999"/>
            <a:lvl5pPr marL="860000" indent="-3200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22183649" y="13050688"/>
            <a:ext cx="1590751" cy="34767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/>
        </p:nvSpPr>
        <p:spPr>
          <a:xfrm>
            <a:off x="634999" y="13050688"/>
            <a:ext cx="19456111" cy="3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Title – Sub-Title – John Doe, University of Basel, Trump-Month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oundrySterling-Dem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oundrySterling-Dem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oundrySterling-Dem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oundrySterling-Dem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oundrySterling-Dem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oundrySterling-Dem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oundrySterling-Dem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oundrySterling-Dem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oundrySterling-Demi"/>
        </a:defRPr>
      </a:lvl9pPr>
    </p:titleStyle>
    <p:bodyStyle>
      <a:lvl1pPr marL="0" marR="0" indent="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oundrySterling-Book"/>
        </a:defRPr>
      </a:lvl1pPr>
      <a:lvl2pPr marL="400000" marR="0" indent="-4000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oundrySterling-Book"/>
        </a:defRPr>
      </a:lvl2pPr>
      <a:lvl3pPr marL="580000" marR="0" indent="-4000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oundrySterling-Book"/>
        </a:defRPr>
      </a:lvl3pPr>
      <a:lvl4pPr marL="760000" marR="0" indent="-4000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oundrySterling-Book"/>
        </a:defRPr>
      </a:lvl4pPr>
      <a:lvl5pPr marL="939999" marR="0" indent="-4000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oundrySterling-Book"/>
        </a:defRPr>
      </a:lvl5pPr>
      <a:lvl6pPr marL="2743200" marR="0" indent="-4572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oundrySterling-Book"/>
        </a:defRPr>
      </a:lvl6pPr>
      <a:lvl7pPr marL="3200400" marR="0" indent="-4572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oundrySterling-Book"/>
        </a:defRPr>
      </a:lvl7pPr>
      <a:lvl8pPr marL="3657600" marR="0" indent="-4572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oundrySterling-Book"/>
        </a:defRPr>
      </a:lvl8pPr>
      <a:lvl9pPr marL="4114800" marR="0" indent="-457200" algn="l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oundrySterling-Book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oundrySterling-Book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oundrySterling-Book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oundrySterling-Book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oundrySterling-Book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oundrySterling-Book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oundrySterling-Book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oundrySterling-Book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oundrySterling-Book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oundrySterling-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1866899" y="3628821"/>
            <a:ext cx="20054492" cy="136742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ts val="7700"/>
              </a:lnSpc>
            </a:pPr>
            <a:r>
              <a:t>Title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1892299" y="5268789"/>
            <a:ext cx="20851005" cy="486194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ts val="2000"/>
              </a:spcBef>
              <a:defRPr sz="3000">
                <a:latin typeface="+mn-lt"/>
                <a:ea typeface="+mn-ea"/>
                <a:cs typeface="+mn-cs"/>
                <a:sym typeface="FoundrySterling-Demi"/>
              </a:defRPr>
            </a:pPr>
            <a:r>
              <a:t>Subtitle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 sz="3000"/>
            </a:pPr>
          </a:p>
          <a:p>
            <a:pPr>
              <a:lnSpc>
                <a:spcPct val="120000"/>
              </a:lnSpc>
              <a:defRPr sz="3000"/>
            </a:pPr>
            <a:r>
              <a:t>John Doe </a:t>
            </a:r>
            <a:r>
              <a:rPr>
                <a:solidFill>
                  <a:schemeClr val="accent3"/>
                </a:solidFill>
              </a:rPr>
              <a:t>&lt;john.doe@unibas.ch&gt;</a:t>
            </a:r>
            <a:br>
              <a:rPr>
                <a:solidFill>
                  <a:schemeClr val="accent3"/>
                </a:solidFill>
              </a:rPr>
            </a:br>
            <a:r>
              <a:t>Databases and Information Systems (DBIS) Group, Department of Mathematics and Computer Science, University of Basel</a:t>
            </a:r>
          </a:p>
          <a:p>
            <a:pPr>
              <a:lnSpc>
                <a:spcPct val="120000"/>
              </a:lnSpc>
              <a:defRPr sz="1800">
                <a:solidFill>
                  <a:schemeClr val="accent3">
                    <a:lumOff val="-4117"/>
                  </a:schemeClr>
                </a:solidFill>
              </a:defRPr>
            </a:pPr>
          </a:p>
          <a:p>
            <a:pPr>
              <a:lnSpc>
                <a:spcPct val="120000"/>
              </a:lnSpc>
              <a:defRPr sz="1800">
                <a:solidFill>
                  <a:schemeClr val="accent3">
                    <a:lumOff val="-4117"/>
                  </a:schemeClr>
                </a:solidFill>
              </a:defRPr>
            </a:pPr>
          </a:p>
          <a:p>
            <a:pPr>
              <a:lnSpc>
                <a:spcPct val="120000"/>
              </a:lnSpc>
              <a:defRPr sz="1800">
                <a:solidFill>
                  <a:schemeClr val="accent3">
                    <a:lumOff val="-4117"/>
                  </a:schemeClr>
                </a:solidFill>
              </a:defRPr>
            </a:pPr>
          </a:p>
          <a:p>
            <a:pPr>
              <a:lnSpc>
                <a:spcPct val="120000"/>
              </a:lnSpc>
              <a:defRPr sz="1800">
                <a:solidFill>
                  <a:schemeClr val="accent3">
                    <a:lumOff val="-4117"/>
                  </a:schemeClr>
                </a:solidFill>
              </a:defRPr>
            </a:pPr>
          </a:p>
          <a:p>
            <a:pPr>
              <a:lnSpc>
                <a:spcPct val="120000"/>
              </a:lnSpc>
              <a:spcBef>
                <a:spcPts val="2000"/>
              </a:spcBef>
              <a:defRPr sz="3000"/>
            </a:pPr>
            <a:r>
              <a:t>Basel, 10 TrumpMonth 2150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Shape 73"/>
          <p:cNvSpPr/>
          <p:nvPr/>
        </p:nvSpPr>
        <p:spPr>
          <a:xfrm>
            <a:off x="11434303" y="8086902"/>
            <a:ext cx="4241801" cy="2206627"/>
          </a:xfrm>
          <a:prstGeom prst="roundRect">
            <a:avLst>
              <a:gd name="adj" fmla="val 0"/>
            </a:avLst>
          </a:prstGeom>
          <a:solidFill>
            <a:srgbClr val="D2EAE8"/>
          </a:solidFill>
          <a:ln w="25400">
            <a:solidFill>
              <a:srgbClr val="24A5A5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algn="ctr">
              <a:defRPr>
                <a:solidFill>
                  <a:schemeClr val="accent3">
                    <a:lumOff val="-4117"/>
                  </a:schemeClr>
                </a:solidFill>
              </a:defRPr>
            </a:lvl1pPr>
          </a:lstStyle>
          <a:p>
            <a:pPr/>
            <a:r>
              <a:t>box and a text</a:t>
            </a:r>
          </a:p>
        </p:txBody>
      </p:sp>
      <p:graphicFrame>
        <p:nvGraphicFramePr>
          <p:cNvPr id="74" name="Table 74"/>
          <p:cNvGraphicFramePr/>
          <p:nvPr/>
        </p:nvGraphicFramePr>
        <p:xfrm>
          <a:off x="11958987" y="2960339"/>
          <a:ext cx="12820254" cy="20331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{D51ADE6A-740E-44AE-83CC-AE7238B6C88D}</a:tableStyleId>
              </a:tblPr>
              <a:tblGrid>
                <a:gridCol w="4197774"/>
                <a:gridCol w="3725908"/>
              </a:tblGrid>
              <a:tr h="6690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latin typeface="+mn-lt"/>
                          <a:ea typeface="+mn-ea"/>
                          <a:cs typeface="+mn-cs"/>
                          <a:sym typeface="FoundrySterling-Demi"/>
                        </a:rPr>
                        <a:t>Table Head 1</a:t>
                      </a:r>
                    </a:p>
                  </a:txBody>
                  <a:tcPr marL="63500" marR="63500" marT="63500" marB="635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latin typeface="+mn-lt"/>
                          <a:ea typeface="+mn-ea"/>
                          <a:cs typeface="+mn-cs"/>
                          <a:sym typeface="FoundrySterling-Demi"/>
                        </a:rPr>
                        <a:t>Table Head 2</a:t>
                      </a:r>
                    </a:p>
                  </a:txBody>
                  <a:tcPr marL="63500" marR="63500" marT="63500" marB="63500" anchor="ctr" anchorCtr="0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90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latin typeface="+mn-lt"/>
                          <a:ea typeface="+mn-ea"/>
                          <a:cs typeface="+mn-cs"/>
                          <a:sym typeface="FoundrySterling-Demi"/>
                        </a:rPr>
                        <a:t>Head 1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Text 1</a:t>
                      </a:r>
                    </a:p>
                  </a:txBody>
                  <a:tcPr marL="63500" marR="63500" marT="63500" marB="635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64885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latin typeface="+mn-lt"/>
                          <a:ea typeface="+mn-ea"/>
                          <a:cs typeface="+mn-cs"/>
                          <a:sym typeface="FoundrySterling-Demi"/>
                        </a:rPr>
                        <a:t>Head 2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800"/>
                        <a:t>Text 2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66906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latin typeface="+mn-lt"/>
                          <a:ea typeface="+mn-ea"/>
                          <a:cs typeface="+mn-cs"/>
                          <a:sym typeface="FoundrySterling-Demi"/>
                        </a:rPr>
                        <a:t>Head 3</a:t>
                      </a:r>
                    </a:p>
                  </a:txBody>
                  <a:tcPr marL="63500" marR="63500" marT="63500" marB="635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2800"/>
                      </a:pPr>
                    </a:p>
                  </a:txBody>
                  <a:tcPr marL="63500" marR="63500" marT="63500" marB="63500" anchor="ctr" anchorCtr="0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5" name="Shape 75"/>
          <p:cNvSpPr/>
          <p:nvPr>
            <p:ph type="body" sz="half" idx="1"/>
          </p:nvPr>
        </p:nvSpPr>
        <p:spPr>
          <a:xfrm>
            <a:off x="694415" y="3041652"/>
            <a:ext cx="10095265" cy="9852779"/>
          </a:xfrm>
          <a:prstGeom prst="rect">
            <a:avLst/>
          </a:prstGeom>
        </p:spPr>
        <p:txBody>
          <a:bodyPr/>
          <a:lstStyle/>
          <a:p>
            <a:pPr marL="635000" indent="-381000">
              <a:buClr>
                <a:srgbClr val="000000"/>
              </a:buClr>
              <a:buSzPct val="100000"/>
              <a:buChar char="-"/>
            </a:pPr>
            <a:r>
              <a:t>text</a:t>
            </a:r>
          </a:p>
          <a:p>
            <a:pPr marL="635000" indent="-381000">
              <a:buClr>
                <a:srgbClr val="000000"/>
              </a:buClr>
              <a:buSzPct val="100000"/>
              <a:buChar char="-"/>
            </a:pPr>
            <a:r>
              <a:t>text</a:t>
            </a:r>
          </a:p>
          <a:p>
            <a:pPr marL="635000" indent="-381000">
              <a:buClr>
                <a:srgbClr val="000000"/>
              </a:buClr>
              <a:buSzPct val="100000"/>
              <a:buChar char="-"/>
            </a:pPr>
            <a:r>
              <a:rPr>
                <a:solidFill>
                  <a:srgbClr val="D92147"/>
                </a:solidFill>
              </a:rPr>
              <a:t>text</a:t>
            </a:r>
          </a:p>
        </p:txBody>
      </p:sp>
      <p:sp>
        <p:nvSpPr>
          <p:cNvPr id="76" name="Shape 76"/>
          <p:cNvSpPr/>
          <p:nvPr/>
        </p:nvSpPr>
        <p:spPr>
          <a:xfrm>
            <a:off x="11808021" y="6857999"/>
            <a:ext cx="6944104" cy="1"/>
          </a:xfrm>
          <a:prstGeom prst="line">
            <a:avLst/>
          </a:prstGeom>
          <a:ln w="254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tIns="91439" bIns="91439"/>
          <a:lstStyle/>
          <a:p>
            <a:pPr/>
          </a:p>
        </p:txBody>
      </p:sp>
      <p:sp>
        <p:nvSpPr>
          <p:cNvPr id="77" name="Shape 77"/>
          <p:cNvSpPr/>
          <p:nvPr/>
        </p:nvSpPr>
        <p:spPr>
          <a:xfrm>
            <a:off x="12493436" y="6278371"/>
            <a:ext cx="1083463" cy="53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2400"/>
            </a:lvl1pPr>
          </a:lstStyle>
          <a:p>
            <a:pPr/>
            <a:r>
              <a:t>on-line</a:t>
            </a:r>
          </a:p>
        </p:txBody>
      </p:sp>
      <p:sp>
        <p:nvSpPr>
          <p:cNvPr id="78" name="Shape 78"/>
          <p:cNvSpPr/>
          <p:nvPr/>
        </p:nvSpPr>
        <p:spPr>
          <a:xfrm>
            <a:off x="12493436" y="6907072"/>
            <a:ext cx="1147776" cy="53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 anchor="ctr">
            <a:spAutoFit/>
          </a:bodyPr>
          <a:lstStyle>
            <a:lvl1pPr>
              <a:defRPr sz="2400"/>
            </a:lvl1pPr>
          </a:lstStyle>
          <a:p>
            <a:pPr/>
            <a:r>
              <a:t>off-line</a:t>
            </a:r>
          </a:p>
        </p:txBody>
      </p:sp>
      <p:sp>
        <p:nvSpPr>
          <p:cNvPr id="79" name="Shape 79"/>
          <p:cNvSpPr/>
          <p:nvPr/>
        </p:nvSpPr>
        <p:spPr>
          <a:xfrm>
            <a:off x="15722763" y="8086902"/>
            <a:ext cx="4241801" cy="2206627"/>
          </a:xfrm>
          <a:prstGeom prst="roundRect">
            <a:avLst>
              <a:gd name="adj" fmla="val 0"/>
            </a:avLst>
          </a:prstGeom>
          <a:solidFill>
            <a:srgbClr val="DDDDDD"/>
          </a:solidFill>
          <a:ln w="25400">
            <a:solidFill>
              <a:schemeClr val="accent3">
                <a:satOff val="-8831"/>
                <a:lumOff val="19852"/>
              </a:scheme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algn="ctr">
              <a:defRPr>
                <a:solidFill>
                  <a:schemeClr val="accent3">
                    <a:satOff val="-8831"/>
                    <a:lumOff val="19852"/>
                  </a:schemeClr>
                </a:solidFill>
              </a:defRPr>
            </a:lvl1pPr>
          </a:lstStyle>
          <a:p>
            <a:pPr/>
            <a:r>
              <a:t>not so important box and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20022695" y="8086902"/>
            <a:ext cx="4241801" cy="2206627"/>
          </a:xfrm>
          <a:prstGeom prst="rect">
            <a:avLst/>
          </a:prstGeom>
          <a:solidFill>
            <a:schemeClr val="accent6">
              <a:lumOff val="14215"/>
            </a:schemeClr>
          </a:solidFill>
          <a:ln w="25400">
            <a:solidFill>
              <a:schemeClr val="accent5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algn="ctr">
              <a:defRPr>
                <a:solidFill>
                  <a:schemeClr val="accent3">
                    <a:lumOff val="-4117"/>
                  </a:schemeClr>
                </a:solidFill>
              </a:defRPr>
            </a:lvl1pPr>
          </a:lstStyle>
          <a:p>
            <a:pPr/>
            <a:r>
              <a:t>important box and text</a:t>
            </a:r>
          </a:p>
        </p:txBody>
      </p:sp>
      <p:sp>
        <p:nvSpPr>
          <p:cNvPr id="81" name="Shape 81"/>
          <p:cNvSpPr/>
          <p:nvPr/>
        </p:nvSpPr>
        <p:spPr>
          <a:xfrm>
            <a:off x="10739008" y="9241369"/>
            <a:ext cx="1128726" cy="3268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3035" y="21555"/>
                </a:lnTo>
              </a:path>
            </a:pathLst>
          </a:custGeom>
          <a:ln w="38100">
            <a:solidFill>
              <a:srgbClr val="24A5A5"/>
            </a:solidFill>
            <a:bevel/>
            <a:headEnd type="diamond"/>
          </a:ln>
        </p:spPr>
        <p:txBody>
          <a:bodyPr tIns="91439" bIns="9143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866899" y="3703442"/>
            <a:ext cx="8765974" cy="3992311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  <a:p>
            <a:pPr/>
          </a:p>
          <a:p>
            <a:pPr>
              <a:defRPr sz="4000">
                <a:latin typeface="+mj-lt"/>
                <a:ea typeface="+mj-ea"/>
                <a:cs typeface="+mj-cs"/>
                <a:sym typeface="FoundrySterling-Book"/>
              </a:defRPr>
            </a:pPr>
            <a:r>
              <a:t>Questions?</a:t>
            </a:r>
          </a:p>
        </p:txBody>
      </p:sp>
      <p:sp>
        <p:nvSpPr>
          <p:cNvPr id="84" name="Shape 84"/>
          <p:cNvSpPr/>
          <p:nvPr/>
        </p:nvSpPr>
        <p:spPr>
          <a:xfrm>
            <a:off x="1855686" y="10623704"/>
            <a:ext cx="8909646" cy="237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defRPr sz="3000"/>
            </a:pPr>
            <a:r>
              <a:t>Name</a:t>
            </a:r>
          </a:p>
          <a:p>
            <a:pPr>
              <a:lnSpc>
                <a:spcPct val="120000"/>
              </a:lnSpc>
              <a:defRPr sz="3000"/>
            </a:pPr>
            <a:r>
              <a:t>&lt;E-Mail&gt;</a:t>
            </a:r>
          </a:p>
          <a:p>
            <a:pPr>
              <a:lnSpc>
                <a:spcPct val="120000"/>
              </a:lnSpc>
              <a:defRPr sz="3000"/>
            </a:pPr>
            <a:br/>
            <a:r>
              <a:rPr sz="2000"/>
              <a:t>Databases and Information Systems (DBIS) Group, </a:t>
            </a:r>
            <a:br>
              <a:rPr sz="2000"/>
            </a:br>
            <a:r>
              <a:rPr sz="2000"/>
              <a:t>Department of Mathematics and Computer Science, University of Basel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FF"/>
      </a:hlink>
      <a:folHlink>
        <a:srgbClr val="FF00FF"/>
      </a:folHlink>
    </a:clrScheme>
    <a:fontScheme name="Default">
      <a:majorFont>
        <a:latin typeface="FoundrySterling-Book"/>
        <a:ea typeface="FoundrySterling-Book"/>
        <a:cs typeface="FoundrySterling-Book"/>
      </a:majorFont>
      <a:minorFont>
        <a:latin typeface="FoundrySterling-Demi"/>
        <a:ea typeface="FoundrySterling-Demi"/>
        <a:cs typeface="FoundrySterling-Dem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5D6D2"/>
        </a:solidFill>
        <a:ln w="25400" cap="flat">
          <a:solidFill>
            <a:srgbClr val="24A5A5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88900" tIns="88900" rIns="88900" bIns="889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3">
                <a:lumOff val="-4117"/>
              </a:schemeClr>
            </a:solidFill>
            <a:effectLst/>
            <a:uFillTx/>
            <a:latin typeface="+mj-lt"/>
            <a:ea typeface="+mj-ea"/>
            <a:cs typeface="+mj-cs"/>
            <a:sym typeface="FoundrySterling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2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8900" tIns="88900" rIns="88900" bIns="889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oundrySterling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FF"/>
      </a:hlink>
      <a:folHlink>
        <a:srgbClr val="FF00FF"/>
      </a:folHlink>
    </a:clrScheme>
    <a:fontScheme name="Default">
      <a:majorFont>
        <a:latin typeface="FoundrySterling-Book"/>
        <a:ea typeface="FoundrySterling-Book"/>
        <a:cs typeface="FoundrySterling-Book"/>
      </a:majorFont>
      <a:minorFont>
        <a:latin typeface="FoundrySterling-Demi"/>
        <a:ea typeface="FoundrySterling-Demi"/>
        <a:cs typeface="FoundrySterling-Dem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5D6D2"/>
        </a:solidFill>
        <a:ln w="25400" cap="flat">
          <a:solidFill>
            <a:srgbClr val="24A5A5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88900" tIns="88900" rIns="88900" bIns="889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3">
                <a:lumOff val="-4117"/>
              </a:schemeClr>
            </a:solidFill>
            <a:effectLst/>
            <a:uFillTx/>
            <a:latin typeface="+mj-lt"/>
            <a:ea typeface="+mj-ea"/>
            <a:cs typeface="+mj-cs"/>
            <a:sym typeface="FoundrySterling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2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8900" tIns="88900" rIns="88900" bIns="889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oundrySterling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