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notesMasterIdLst>
    <p:notesMasterId r:id="rId37"/>
  </p:notesMasterIdLst>
  <p:handoutMasterIdLst>
    <p:handoutMasterId r:id="rId38"/>
  </p:handoutMasterIdLst>
  <p:sldIdLst>
    <p:sldId id="256" r:id="rId2"/>
    <p:sldId id="303" r:id="rId3"/>
    <p:sldId id="305" r:id="rId4"/>
    <p:sldId id="308" r:id="rId5"/>
    <p:sldId id="318" r:id="rId6"/>
    <p:sldId id="306" r:id="rId7"/>
    <p:sldId id="307" r:id="rId8"/>
    <p:sldId id="314" r:id="rId9"/>
    <p:sldId id="282" r:id="rId10"/>
    <p:sldId id="332" r:id="rId11"/>
    <p:sldId id="313" r:id="rId12"/>
    <p:sldId id="312" r:id="rId13"/>
    <p:sldId id="320" r:id="rId14"/>
    <p:sldId id="325" r:id="rId15"/>
    <p:sldId id="328" r:id="rId16"/>
    <p:sldId id="321" r:id="rId17"/>
    <p:sldId id="289" r:id="rId18"/>
    <p:sldId id="323" r:id="rId19"/>
    <p:sldId id="281" r:id="rId20"/>
    <p:sldId id="330" r:id="rId21"/>
    <p:sldId id="278" r:id="rId22"/>
    <p:sldId id="270" r:id="rId23"/>
    <p:sldId id="271" r:id="rId24"/>
    <p:sldId id="273" r:id="rId25"/>
    <p:sldId id="272" r:id="rId26"/>
    <p:sldId id="274" r:id="rId27"/>
    <p:sldId id="331" r:id="rId28"/>
    <p:sldId id="283" r:id="rId29"/>
    <p:sldId id="284" r:id="rId30"/>
    <p:sldId id="285" r:id="rId31"/>
    <p:sldId id="287" r:id="rId32"/>
    <p:sldId id="286" r:id="rId33"/>
    <p:sldId id="288" r:id="rId34"/>
    <p:sldId id="291" r:id="rId35"/>
    <p:sldId id="32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nkaj Pant" initials="PP" lastIdx="1" clrIdx="0">
    <p:extLst>
      <p:ext uri="{19B8F6BF-5375-455C-9EA6-DF929625EA0E}">
        <p15:presenceInfo xmlns:p15="http://schemas.microsoft.com/office/powerpoint/2012/main" userId="Pankaj Pa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002060"/>
    <a:srgbClr val="3333FF"/>
    <a:srgbClr val="018DC6"/>
    <a:srgbClr val="3333CC"/>
    <a:srgbClr val="FFFF99"/>
    <a:srgbClr val="F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070" autoAdjust="0"/>
  </p:normalViewPr>
  <p:slideViewPr>
    <p:cSldViewPr snapToGrid="0">
      <p:cViewPr varScale="1">
        <p:scale>
          <a:sx n="115" d="100"/>
          <a:sy n="115" d="100"/>
        </p:scale>
        <p:origin x="372"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1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4"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EC4D5C-5856-4448-94C3-4EBD1AE2B151}" type="datetimeFigureOut">
              <a:rPr lang="en-US" smtClean="0"/>
              <a:t>5/24/2018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CD4424-6E9A-41EA-A3E7-879966EE5958}" type="slidenum">
              <a:rPr lang="en-US" smtClean="0"/>
              <a:t>‹#›</a:t>
            </a:fld>
            <a:endParaRPr lang="en-US"/>
          </a:p>
        </p:txBody>
      </p:sp>
    </p:spTree>
    <p:extLst>
      <p:ext uri="{BB962C8B-B14F-4D97-AF65-F5344CB8AC3E}">
        <p14:creationId xmlns:p14="http://schemas.microsoft.com/office/powerpoint/2010/main" val="74529019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AF9C7-13DD-47C8-99C9-417E2C5BF08A}" type="datetimeFigureOut">
              <a:rPr lang="en-US" smtClean="0"/>
              <a:t>5/24/2018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4A595-0ECF-4D16-8910-B757413E47D1}" type="slidenum">
              <a:rPr lang="en-US" smtClean="0"/>
              <a:t>‹#›</a:t>
            </a:fld>
            <a:endParaRPr lang="en-US" dirty="0"/>
          </a:p>
        </p:txBody>
      </p:sp>
    </p:spTree>
    <p:extLst>
      <p:ext uri="{BB962C8B-B14F-4D97-AF65-F5344CB8AC3E}">
        <p14:creationId xmlns:p14="http://schemas.microsoft.com/office/powerpoint/2010/main" val="284669143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6361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1787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9103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25401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3492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6422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13B9BEE-01CC-FD49-A21E-5B4AF4829DD6}"/>
              </a:ext>
            </a:extLst>
          </p:cNvPr>
          <p:cNvSpPr/>
          <p:nvPr/>
        </p:nvSpPr>
        <p:spPr>
          <a:xfrm>
            <a:off x="101600" y="4536897"/>
            <a:ext cx="11988800" cy="609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85000"/>
                </a:schemeClr>
              </a:solidFill>
            </a:endParaRPr>
          </a:p>
        </p:txBody>
      </p:sp>
      <p:sp>
        <p:nvSpPr>
          <p:cNvPr id="10" name="Rectangle 9">
            <a:extLst>
              <a:ext uri="{FF2B5EF4-FFF2-40B4-BE49-F238E27FC236}">
                <a16:creationId xmlns:a16="http://schemas.microsoft.com/office/drawing/2014/main" id="{92B69FF3-82AE-124A-A27B-390B79E842A2}"/>
              </a:ext>
            </a:extLst>
          </p:cNvPr>
          <p:cNvSpPr/>
          <p:nvPr/>
        </p:nvSpPr>
        <p:spPr>
          <a:xfrm>
            <a:off x="4005973" y="1905965"/>
            <a:ext cx="7532853" cy="2539036"/>
          </a:xfrm>
          <a:prstGeom prst="rect">
            <a:avLst/>
          </a:prstGeom>
          <a:solidFill>
            <a:srgbClr val="0020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solidFill>
                <a:srgbClr val="002060"/>
              </a:solidFill>
            </a:endParaRPr>
          </a:p>
        </p:txBody>
      </p:sp>
      <p:sp>
        <p:nvSpPr>
          <p:cNvPr id="2" name="Title 1"/>
          <p:cNvSpPr>
            <a:spLocks noGrp="1"/>
          </p:cNvSpPr>
          <p:nvPr>
            <p:ph type="ctrTitle" hasCustomPrompt="1"/>
          </p:nvPr>
        </p:nvSpPr>
        <p:spPr>
          <a:xfrm>
            <a:off x="4368800" y="3022601"/>
            <a:ext cx="6238240" cy="1146175"/>
          </a:xfrm>
          <a:prstGeom prst="rect">
            <a:avLst/>
          </a:prstGeom>
        </p:spPr>
        <p:txBody>
          <a:bodyPr/>
          <a:lstStyle>
            <a:lvl1pPr algn="l">
              <a:lnSpc>
                <a:spcPts val="4300"/>
              </a:lnSpc>
              <a:defRPr sz="3733" b="1">
                <a:solidFill>
                  <a:schemeClr val="bg1"/>
                </a:solidFill>
                <a:latin typeface="Arial" panose="020B0604020202020204" pitchFamily="34" charset="0"/>
                <a:cs typeface="Arial" panose="020B0604020202020204" pitchFamily="34" charset="0"/>
              </a:defRPr>
            </a:lvl1pPr>
          </a:lstStyle>
          <a:p>
            <a:r>
              <a:rPr lang="en-US" dirty="0"/>
              <a:t>GENERIC TITLE OF PRESENTATION HERE</a:t>
            </a:r>
          </a:p>
        </p:txBody>
      </p:sp>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913227" y="668998"/>
            <a:ext cx="1625600" cy="774700"/>
          </a:xfrm>
          <a:prstGeom prst="rect">
            <a:avLst/>
          </a:prstGeom>
        </p:spPr>
      </p:pic>
      <p:sp>
        <p:nvSpPr>
          <p:cNvPr id="8" name="Rectangle 7">
            <a:extLst>
              <a:ext uri="{FF2B5EF4-FFF2-40B4-BE49-F238E27FC236}">
                <a16:creationId xmlns:a16="http://schemas.microsoft.com/office/drawing/2014/main" id="{EEACB310-FB7B-6846-95DA-88AEFEC88BD3}"/>
              </a:ext>
            </a:extLst>
          </p:cNvPr>
          <p:cNvSpPr/>
          <p:nvPr/>
        </p:nvSpPr>
        <p:spPr>
          <a:xfrm>
            <a:off x="1283009" y="1905965"/>
            <a:ext cx="2629716" cy="2539036"/>
          </a:xfrm>
          <a:prstGeom prst="rect">
            <a:avLst/>
          </a:prstGeom>
          <a:solidFill>
            <a:srgbClr val="0091C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solidFill>
                <a:srgbClr val="002060"/>
              </a:solidFill>
            </a:endParaRPr>
          </a:p>
        </p:txBody>
      </p:sp>
      <p:sp>
        <p:nvSpPr>
          <p:cNvPr id="9" name="Rectangle 8">
            <a:extLst>
              <a:ext uri="{FF2B5EF4-FFF2-40B4-BE49-F238E27FC236}">
                <a16:creationId xmlns:a16="http://schemas.microsoft.com/office/drawing/2014/main" id="{48703016-69A7-4D40-8BCC-A7C483422EEE}"/>
              </a:ext>
            </a:extLst>
          </p:cNvPr>
          <p:cNvSpPr/>
          <p:nvPr/>
        </p:nvSpPr>
        <p:spPr>
          <a:xfrm>
            <a:off x="101601" y="1905001"/>
            <a:ext cx="1088159" cy="2539036"/>
          </a:xfrm>
          <a:prstGeom prst="rect">
            <a:avLst/>
          </a:prstGeom>
          <a:solidFill>
            <a:srgbClr val="0020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solidFill>
                <a:srgbClr val="002060"/>
              </a:solidFill>
            </a:endParaRPr>
          </a:p>
        </p:txBody>
      </p:sp>
      <p:sp>
        <p:nvSpPr>
          <p:cNvPr id="11" name="Rectangle 10">
            <a:extLst>
              <a:ext uri="{FF2B5EF4-FFF2-40B4-BE49-F238E27FC236}">
                <a16:creationId xmlns:a16="http://schemas.microsoft.com/office/drawing/2014/main" id="{5D3C75D3-4EAC-0C45-913C-3C30C94C7745}"/>
              </a:ext>
            </a:extLst>
          </p:cNvPr>
          <p:cNvSpPr/>
          <p:nvPr/>
        </p:nvSpPr>
        <p:spPr>
          <a:xfrm>
            <a:off x="11618685" y="1905001"/>
            <a:ext cx="471715" cy="2539036"/>
          </a:xfrm>
          <a:prstGeom prst="rect">
            <a:avLst/>
          </a:prstGeom>
          <a:solidFill>
            <a:srgbClr val="0091C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solidFill>
                <a:srgbClr val="002060"/>
              </a:solidFill>
            </a:endParaRPr>
          </a:p>
        </p:txBody>
      </p:sp>
      <p:sp>
        <p:nvSpPr>
          <p:cNvPr id="21" name="Freeform 20">
            <a:extLst>
              <a:ext uri="{FF2B5EF4-FFF2-40B4-BE49-F238E27FC236}">
                <a16:creationId xmlns:a16="http://schemas.microsoft.com/office/drawing/2014/main" id="{22103824-92AC-1D4B-8BFB-944B9AF02833}"/>
              </a:ext>
            </a:extLst>
          </p:cNvPr>
          <p:cNvSpPr/>
          <p:nvPr/>
        </p:nvSpPr>
        <p:spPr>
          <a:xfrm>
            <a:off x="1290395" y="1904444"/>
            <a:ext cx="1948940" cy="2518493"/>
          </a:xfrm>
          <a:custGeom>
            <a:avLst/>
            <a:gdLst>
              <a:gd name="connsiteX0" fmla="*/ 0 w 1461705"/>
              <a:gd name="connsiteY0" fmla="*/ 0 h 1888870"/>
              <a:gd name="connsiteX1" fmla="*/ 687468 w 1461705"/>
              <a:gd name="connsiteY1" fmla="*/ 0 h 1888870"/>
              <a:gd name="connsiteX2" fmla="*/ 1461705 w 1461705"/>
              <a:gd name="connsiteY2" fmla="*/ 1888870 h 1888870"/>
              <a:gd name="connsiteX3" fmla="*/ 0 w 1461705"/>
              <a:gd name="connsiteY3" fmla="*/ 1888870 h 1888870"/>
              <a:gd name="connsiteX4" fmla="*/ 0 w 1461705"/>
              <a:gd name="connsiteY4" fmla="*/ 0 h 1888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1705" h="1888870">
                <a:moveTo>
                  <a:pt x="0" y="0"/>
                </a:moveTo>
                <a:lnTo>
                  <a:pt x="687468" y="0"/>
                </a:lnTo>
                <a:lnTo>
                  <a:pt x="1461705" y="1888870"/>
                </a:lnTo>
                <a:lnTo>
                  <a:pt x="0" y="1888870"/>
                </a:lnTo>
                <a:lnTo>
                  <a:pt x="0" y="0"/>
                </a:lnTo>
                <a:close/>
              </a:path>
            </a:pathLst>
          </a:custGeom>
          <a:solidFill>
            <a:schemeClr val="tx2">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2" name="Freeform 21">
            <a:extLst>
              <a:ext uri="{FF2B5EF4-FFF2-40B4-BE49-F238E27FC236}">
                <a16:creationId xmlns:a16="http://schemas.microsoft.com/office/drawing/2014/main" id="{401D39B5-E3B5-394E-8A19-0037552446FB}"/>
              </a:ext>
            </a:extLst>
          </p:cNvPr>
          <p:cNvSpPr/>
          <p:nvPr/>
        </p:nvSpPr>
        <p:spPr>
          <a:xfrm>
            <a:off x="1281495" y="3452918"/>
            <a:ext cx="2634184" cy="978919"/>
          </a:xfrm>
          <a:custGeom>
            <a:avLst/>
            <a:gdLst>
              <a:gd name="connsiteX0" fmla="*/ 1975638 w 1975638"/>
              <a:gd name="connsiteY0" fmla="*/ 0 h 734189"/>
              <a:gd name="connsiteX1" fmla="*/ 0 w 1975638"/>
              <a:gd name="connsiteY1" fmla="*/ 473886 h 734189"/>
              <a:gd name="connsiteX2" fmla="*/ 0 w 1975638"/>
              <a:gd name="connsiteY2" fmla="*/ 734189 h 734189"/>
              <a:gd name="connsiteX3" fmla="*/ 1968964 w 1975638"/>
              <a:gd name="connsiteY3" fmla="*/ 734189 h 734189"/>
              <a:gd name="connsiteX4" fmla="*/ 1975638 w 1975638"/>
              <a:gd name="connsiteY4" fmla="*/ 0 h 734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5638" h="734189">
                <a:moveTo>
                  <a:pt x="1975638" y="0"/>
                </a:moveTo>
                <a:lnTo>
                  <a:pt x="0" y="473886"/>
                </a:lnTo>
                <a:lnTo>
                  <a:pt x="0" y="734189"/>
                </a:lnTo>
                <a:lnTo>
                  <a:pt x="1968964" y="734189"/>
                </a:lnTo>
                <a:cubicBezTo>
                  <a:pt x="1971189" y="493909"/>
                  <a:pt x="1973413" y="253628"/>
                  <a:pt x="1975638" y="0"/>
                </a:cubicBezTo>
                <a:close/>
              </a:path>
            </a:pathLst>
          </a:custGeom>
          <a:solidFill>
            <a:srgbClr val="002060">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2632581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22401" y="1320789"/>
            <a:ext cx="10340081" cy="685801"/>
          </a:xfrm>
          <a:prstGeom prst="rect">
            <a:avLst/>
          </a:prstGeom>
        </p:spPr>
        <p:txBody>
          <a:bodyPr/>
          <a:lstStyle>
            <a:lvl1pPr algn="l">
              <a:lnSpc>
                <a:spcPts val="3200"/>
              </a:lnSpc>
              <a:defRPr sz="3200" b="1">
                <a:solidFill>
                  <a:schemeClr val="tx2">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1422401" y="2226960"/>
            <a:ext cx="10340081" cy="3945241"/>
          </a:xfrm>
        </p:spPr>
        <p:txBody>
          <a:bodyPr>
            <a:normAutofit/>
          </a:bodyPr>
          <a:lstStyle>
            <a:lvl1pPr marL="342891" indent="-342891">
              <a:buFont typeface="Wingdings" charset="2"/>
              <a:buChar char="§"/>
              <a:defRPr sz="2667">
                <a:latin typeface="Arial" panose="020B0604020202020204" pitchFamily="34" charset="0"/>
                <a:cs typeface="Arial" panose="020B0604020202020204" pitchFamily="34" charset="0"/>
              </a:defRPr>
            </a:lvl1pPr>
            <a:lvl2pPr>
              <a:buClr>
                <a:srgbClr val="C00000"/>
              </a:buClr>
              <a:defRPr sz="2400">
                <a:latin typeface="Arial" panose="020B0604020202020204" pitchFamily="34" charset="0"/>
                <a:cs typeface="Arial" panose="020B0604020202020204" pitchFamily="34" charset="0"/>
              </a:defRPr>
            </a:lvl2pPr>
            <a:lvl3pPr marL="1142971" indent="-228594">
              <a:buClr>
                <a:srgbClr val="C00000"/>
              </a:buClr>
              <a:buFont typeface="Arial" panose="020B0604020202020204" pitchFamily="34" charset="0"/>
              <a:buChar cha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716120" y="6172201"/>
            <a:ext cx="1069481" cy="514673"/>
          </a:xfrm>
          <a:prstGeom prst="rect">
            <a:avLst/>
          </a:prstGeom>
        </p:spPr>
      </p:pic>
      <p:sp>
        <p:nvSpPr>
          <p:cNvPr id="10" name="Rectangle 9">
            <a:extLst>
              <a:ext uri="{FF2B5EF4-FFF2-40B4-BE49-F238E27FC236}">
                <a16:creationId xmlns:a16="http://schemas.microsoft.com/office/drawing/2014/main" id="{81A6431C-1D56-2E4E-86BB-FB31FE9A9705}"/>
              </a:ext>
            </a:extLst>
          </p:cNvPr>
          <p:cNvSpPr/>
          <p:nvPr/>
        </p:nvSpPr>
        <p:spPr>
          <a:xfrm>
            <a:off x="1297681" y="177800"/>
            <a:ext cx="104648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68F832EF-120C-294B-ADB7-EE2476F340C9}"/>
              </a:ext>
            </a:extLst>
          </p:cNvPr>
          <p:cNvSpPr/>
          <p:nvPr/>
        </p:nvSpPr>
        <p:spPr>
          <a:xfrm>
            <a:off x="609600" y="177800"/>
            <a:ext cx="609600" cy="609600"/>
          </a:xfrm>
          <a:prstGeom prst="rect">
            <a:avLst/>
          </a:prstGeom>
          <a:solidFill>
            <a:srgbClr val="872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Rectangle 11">
            <a:extLst>
              <a:ext uri="{FF2B5EF4-FFF2-40B4-BE49-F238E27FC236}">
                <a16:creationId xmlns:a16="http://schemas.microsoft.com/office/drawing/2014/main" id="{D2E56662-311B-204D-8478-6548143E44D7}"/>
              </a:ext>
            </a:extLst>
          </p:cNvPr>
          <p:cNvSpPr/>
          <p:nvPr/>
        </p:nvSpPr>
        <p:spPr>
          <a:xfrm>
            <a:off x="203199" y="177801"/>
            <a:ext cx="327919"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Rectangle 12">
            <a:extLst>
              <a:ext uri="{FF2B5EF4-FFF2-40B4-BE49-F238E27FC236}">
                <a16:creationId xmlns:a16="http://schemas.microsoft.com/office/drawing/2014/main" id="{C036456A-7F4A-B349-8621-A66D68231A7B}"/>
              </a:ext>
            </a:extLst>
          </p:cNvPr>
          <p:cNvSpPr/>
          <p:nvPr/>
        </p:nvSpPr>
        <p:spPr>
          <a:xfrm>
            <a:off x="11840963" y="177801"/>
            <a:ext cx="219456" cy="609600"/>
          </a:xfrm>
          <a:prstGeom prst="rect">
            <a:avLst/>
          </a:prstGeom>
          <a:solidFill>
            <a:srgbClr val="872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Rectangle 13">
            <a:extLst>
              <a:ext uri="{FF2B5EF4-FFF2-40B4-BE49-F238E27FC236}">
                <a16:creationId xmlns:a16="http://schemas.microsoft.com/office/drawing/2014/main" id="{A8D6B959-78D1-9743-9555-AEA0BE2E5C8E}"/>
              </a:ext>
            </a:extLst>
          </p:cNvPr>
          <p:cNvSpPr/>
          <p:nvPr/>
        </p:nvSpPr>
        <p:spPr>
          <a:xfrm>
            <a:off x="203198" y="858701"/>
            <a:ext cx="11857221" cy="2163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Text Placeholder 7"/>
          <p:cNvSpPr>
            <a:spLocks noGrp="1"/>
          </p:cNvSpPr>
          <p:nvPr>
            <p:ph type="body" sz="quarter" idx="10" hasCustomPrompt="1"/>
          </p:nvPr>
        </p:nvSpPr>
        <p:spPr>
          <a:xfrm>
            <a:off x="1422400" y="342900"/>
            <a:ext cx="7518400" cy="304800"/>
          </a:xfrm>
        </p:spPr>
        <p:txBody>
          <a:bodyPr anchor="ctr">
            <a:noAutofit/>
          </a:bodyPr>
          <a:lstStyle>
            <a:lvl1pPr marL="0" indent="0">
              <a:buFontTx/>
              <a:buNone/>
              <a:defRPr sz="1467" b="1" cap="all" baseline="0">
                <a:solidFill>
                  <a:schemeClr val="bg1"/>
                </a:solidFill>
              </a:defRPr>
            </a:lvl1pPr>
          </a:lstStyle>
          <a:p>
            <a:pPr lvl="0"/>
            <a:r>
              <a:rPr lang="en-US" dirty="0"/>
              <a:t>Presentation title goes here</a:t>
            </a:r>
          </a:p>
        </p:txBody>
      </p:sp>
      <p:sp>
        <p:nvSpPr>
          <p:cNvPr id="15" name="Freeform 14">
            <a:extLst>
              <a:ext uri="{FF2B5EF4-FFF2-40B4-BE49-F238E27FC236}">
                <a16:creationId xmlns:a16="http://schemas.microsoft.com/office/drawing/2014/main" id="{76B2135E-4D1D-4D4D-8EFB-2DEEB9BC691A}"/>
              </a:ext>
            </a:extLst>
          </p:cNvPr>
          <p:cNvSpPr/>
          <p:nvPr/>
        </p:nvSpPr>
        <p:spPr>
          <a:xfrm>
            <a:off x="609599" y="177800"/>
            <a:ext cx="471740" cy="609600"/>
          </a:xfrm>
          <a:custGeom>
            <a:avLst/>
            <a:gdLst>
              <a:gd name="connsiteX0" fmla="*/ 0 w 1461705"/>
              <a:gd name="connsiteY0" fmla="*/ 0 h 1888870"/>
              <a:gd name="connsiteX1" fmla="*/ 687468 w 1461705"/>
              <a:gd name="connsiteY1" fmla="*/ 0 h 1888870"/>
              <a:gd name="connsiteX2" fmla="*/ 1461705 w 1461705"/>
              <a:gd name="connsiteY2" fmla="*/ 1888870 h 1888870"/>
              <a:gd name="connsiteX3" fmla="*/ 0 w 1461705"/>
              <a:gd name="connsiteY3" fmla="*/ 1888870 h 1888870"/>
              <a:gd name="connsiteX4" fmla="*/ 0 w 1461705"/>
              <a:gd name="connsiteY4" fmla="*/ 0 h 1888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1705" h="1888870">
                <a:moveTo>
                  <a:pt x="0" y="0"/>
                </a:moveTo>
                <a:lnTo>
                  <a:pt x="687468" y="0"/>
                </a:lnTo>
                <a:lnTo>
                  <a:pt x="1461705" y="1888870"/>
                </a:lnTo>
                <a:lnTo>
                  <a:pt x="0" y="1888870"/>
                </a:lnTo>
                <a:lnTo>
                  <a:pt x="0" y="0"/>
                </a:lnTo>
                <a:close/>
              </a:path>
            </a:pathLst>
          </a:custGeom>
          <a:solidFill>
            <a:schemeClr val="tx2">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Freeform 15">
            <a:extLst>
              <a:ext uri="{FF2B5EF4-FFF2-40B4-BE49-F238E27FC236}">
                <a16:creationId xmlns:a16="http://schemas.microsoft.com/office/drawing/2014/main" id="{DD0E5979-6CCB-EC41-B6B9-5CD761F1D1DB}"/>
              </a:ext>
            </a:extLst>
          </p:cNvPr>
          <p:cNvSpPr/>
          <p:nvPr/>
        </p:nvSpPr>
        <p:spPr>
          <a:xfrm>
            <a:off x="624865" y="571418"/>
            <a:ext cx="581192" cy="215983"/>
          </a:xfrm>
          <a:custGeom>
            <a:avLst/>
            <a:gdLst>
              <a:gd name="connsiteX0" fmla="*/ 1975638 w 1975638"/>
              <a:gd name="connsiteY0" fmla="*/ 0 h 734189"/>
              <a:gd name="connsiteX1" fmla="*/ 0 w 1975638"/>
              <a:gd name="connsiteY1" fmla="*/ 473886 h 734189"/>
              <a:gd name="connsiteX2" fmla="*/ 0 w 1975638"/>
              <a:gd name="connsiteY2" fmla="*/ 734189 h 734189"/>
              <a:gd name="connsiteX3" fmla="*/ 1968964 w 1975638"/>
              <a:gd name="connsiteY3" fmla="*/ 734189 h 734189"/>
              <a:gd name="connsiteX4" fmla="*/ 1975638 w 1975638"/>
              <a:gd name="connsiteY4" fmla="*/ 0 h 734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5638" h="734189">
                <a:moveTo>
                  <a:pt x="1975638" y="0"/>
                </a:moveTo>
                <a:lnTo>
                  <a:pt x="0" y="473886"/>
                </a:lnTo>
                <a:lnTo>
                  <a:pt x="0" y="734189"/>
                </a:lnTo>
                <a:lnTo>
                  <a:pt x="1968964" y="734189"/>
                </a:lnTo>
                <a:cubicBezTo>
                  <a:pt x="1971189" y="493909"/>
                  <a:pt x="1973413" y="253628"/>
                  <a:pt x="1975638" y="0"/>
                </a:cubicBezTo>
                <a:close/>
              </a:path>
            </a:pathLst>
          </a:custGeom>
          <a:solidFill>
            <a:srgbClr val="002060">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764565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380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C04871-F795-4B82-B12D-903A0C7BD173}" type="slidenum">
              <a:rPr lang="en-US" smtClean="0"/>
              <a:t>‹#›</a:t>
            </a:fld>
            <a:endParaRPr lang="en-US" dirty="0"/>
          </a:p>
        </p:txBody>
      </p:sp>
    </p:spTree>
    <p:extLst>
      <p:ext uri="{BB962C8B-B14F-4D97-AF65-F5344CB8AC3E}">
        <p14:creationId xmlns:p14="http://schemas.microsoft.com/office/powerpoint/2010/main" val="1085709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13B9BEE-01CC-FD49-A21E-5B4AF4829DD6}"/>
              </a:ext>
            </a:extLst>
          </p:cNvPr>
          <p:cNvSpPr/>
          <p:nvPr/>
        </p:nvSpPr>
        <p:spPr>
          <a:xfrm>
            <a:off x="101600" y="4536897"/>
            <a:ext cx="11988800" cy="609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85000"/>
                </a:schemeClr>
              </a:solidFill>
            </a:endParaRPr>
          </a:p>
        </p:txBody>
      </p:sp>
      <p:sp>
        <p:nvSpPr>
          <p:cNvPr id="10" name="Rectangle 9">
            <a:extLst>
              <a:ext uri="{FF2B5EF4-FFF2-40B4-BE49-F238E27FC236}">
                <a16:creationId xmlns:a16="http://schemas.microsoft.com/office/drawing/2014/main" id="{92B69FF3-82AE-124A-A27B-390B79E842A2}"/>
              </a:ext>
            </a:extLst>
          </p:cNvPr>
          <p:cNvSpPr/>
          <p:nvPr/>
        </p:nvSpPr>
        <p:spPr>
          <a:xfrm>
            <a:off x="4005973" y="1905965"/>
            <a:ext cx="7532853" cy="2539036"/>
          </a:xfrm>
          <a:prstGeom prst="rect">
            <a:avLst/>
          </a:prstGeom>
          <a:solidFill>
            <a:srgbClr val="0020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solidFill>
                <a:srgbClr val="002060"/>
              </a:solidFill>
            </a:endParaRPr>
          </a:p>
        </p:txBody>
      </p:sp>
      <p:sp>
        <p:nvSpPr>
          <p:cNvPr id="2" name="Title 1"/>
          <p:cNvSpPr>
            <a:spLocks noGrp="1"/>
          </p:cNvSpPr>
          <p:nvPr>
            <p:ph type="ctrTitle" hasCustomPrompt="1"/>
          </p:nvPr>
        </p:nvSpPr>
        <p:spPr>
          <a:xfrm>
            <a:off x="4368800" y="3022601"/>
            <a:ext cx="6238240" cy="1146175"/>
          </a:xfrm>
          <a:prstGeom prst="rect">
            <a:avLst/>
          </a:prstGeom>
        </p:spPr>
        <p:txBody>
          <a:bodyPr/>
          <a:lstStyle>
            <a:lvl1pPr algn="l">
              <a:lnSpc>
                <a:spcPts val="4300"/>
              </a:lnSpc>
              <a:defRPr sz="3733" b="1">
                <a:solidFill>
                  <a:schemeClr val="bg1"/>
                </a:solidFill>
                <a:latin typeface="Arial" panose="020B0604020202020204" pitchFamily="34" charset="0"/>
                <a:cs typeface="Arial" panose="020B0604020202020204" pitchFamily="34" charset="0"/>
              </a:defRPr>
            </a:lvl1pPr>
          </a:lstStyle>
          <a:p>
            <a:r>
              <a:rPr lang="en-US" dirty="0"/>
              <a:t>GENERIC TITLE OF PRESENTATION HERE</a:t>
            </a:r>
          </a:p>
        </p:txBody>
      </p:sp>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913227" y="668998"/>
            <a:ext cx="1625600" cy="774700"/>
          </a:xfrm>
          <a:prstGeom prst="rect">
            <a:avLst/>
          </a:prstGeom>
        </p:spPr>
      </p:pic>
      <p:sp>
        <p:nvSpPr>
          <p:cNvPr id="8" name="Rectangle 7">
            <a:extLst>
              <a:ext uri="{FF2B5EF4-FFF2-40B4-BE49-F238E27FC236}">
                <a16:creationId xmlns:a16="http://schemas.microsoft.com/office/drawing/2014/main" id="{EEACB310-FB7B-6846-95DA-88AEFEC88BD3}"/>
              </a:ext>
            </a:extLst>
          </p:cNvPr>
          <p:cNvSpPr/>
          <p:nvPr/>
        </p:nvSpPr>
        <p:spPr>
          <a:xfrm>
            <a:off x="1283009" y="1905965"/>
            <a:ext cx="2629716" cy="2539036"/>
          </a:xfrm>
          <a:prstGeom prst="rect">
            <a:avLst/>
          </a:prstGeom>
          <a:solidFill>
            <a:srgbClr val="AFC3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solidFill>
                <a:srgbClr val="002060"/>
              </a:solidFill>
            </a:endParaRPr>
          </a:p>
        </p:txBody>
      </p:sp>
      <p:sp>
        <p:nvSpPr>
          <p:cNvPr id="9" name="Rectangle 8">
            <a:extLst>
              <a:ext uri="{FF2B5EF4-FFF2-40B4-BE49-F238E27FC236}">
                <a16:creationId xmlns:a16="http://schemas.microsoft.com/office/drawing/2014/main" id="{48703016-69A7-4D40-8BCC-A7C483422EEE}"/>
              </a:ext>
            </a:extLst>
          </p:cNvPr>
          <p:cNvSpPr/>
          <p:nvPr/>
        </p:nvSpPr>
        <p:spPr>
          <a:xfrm>
            <a:off x="101601" y="1905001"/>
            <a:ext cx="1088159" cy="2539036"/>
          </a:xfrm>
          <a:prstGeom prst="rect">
            <a:avLst/>
          </a:prstGeom>
          <a:solidFill>
            <a:srgbClr val="0020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solidFill>
                <a:srgbClr val="002060"/>
              </a:solidFill>
            </a:endParaRPr>
          </a:p>
        </p:txBody>
      </p:sp>
      <p:sp>
        <p:nvSpPr>
          <p:cNvPr id="11" name="Rectangle 10">
            <a:extLst>
              <a:ext uri="{FF2B5EF4-FFF2-40B4-BE49-F238E27FC236}">
                <a16:creationId xmlns:a16="http://schemas.microsoft.com/office/drawing/2014/main" id="{5D3C75D3-4EAC-0C45-913C-3C30C94C7745}"/>
              </a:ext>
            </a:extLst>
          </p:cNvPr>
          <p:cNvSpPr/>
          <p:nvPr/>
        </p:nvSpPr>
        <p:spPr>
          <a:xfrm>
            <a:off x="11618685" y="1905001"/>
            <a:ext cx="471715" cy="2539036"/>
          </a:xfrm>
          <a:prstGeom prst="rect">
            <a:avLst/>
          </a:prstGeom>
          <a:solidFill>
            <a:srgbClr val="AFC3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solidFill>
                <a:srgbClr val="002060"/>
              </a:solidFill>
            </a:endParaRPr>
          </a:p>
        </p:txBody>
      </p:sp>
      <p:sp>
        <p:nvSpPr>
          <p:cNvPr id="13" name="Freeform 12">
            <a:extLst>
              <a:ext uri="{FF2B5EF4-FFF2-40B4-BE49-F238E27FC236}">
                <a16:creationId xmlns:a16="http://schemas.microsoft.com/office/drawing/2014/main" id="{2729D2A3-971C-D34A-B261-21FABFBCAA9B}"/>
              </a:ext>
            </a:extLst>
          </p:cNvPr>
          <p:cNvSpPr/>
          <p:nvPr/>
        </p:nvSpPr>
        <p:spPr>
          <a:xfrm>
            <a:off x="1290395" y="1904444"/>
            <a:ext cx="1948940" cy="2518493"/>
          </a:xfrm>
          <a:custGeom>
            <a:avLst/>
            <a:gdLst>
              <a:gd name="connsiteX0" fmla="*/ 0 w 1461705"/>
              <a:gd name="connsiteY0" fmla="*/ 0 h 1888870"/>
              <a:gd name="connsiteX1" fmla="*/ 687468 w 1461705"/>
              <a:gd name="connsiteY1" fmla="*/ 0 h 1888870"/>
              <a:gd name="connsiteX2" fmla="*/ 1461705 w 1461705"/>
              <a:gd name="connsiteY2" fmla="*/ 1888870 h 1888870"/>
              <a:gd name="connsiteX3" fmla="*/ 0 w 1461705"/>
              <a:gd name="connsiteY3" fmla="*/ 1888870 h 1888870"/>
              <a:gd name="connsiteX4" fmla="*/ 0 w 1461705"/>
              <a:gd name="connsiteY4" fmla="*/ 0 h 1888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1705" h="1888870">
                <a:moveTo>
                  <a:pt x="0" y="0"/>
                </a:moveTo>
                <a:lnTo>
                  <a:pt x="687468" y="0"/>
                </a:lnTo>
                <a:lnTo>
                  <a:pt x="1461705" y="1888870"/>
                </a:lnTo>
                <a:lnTo>
                  <a:pt x="0" y="1888870"/>
                </a:lnTo>
                <a:lnTo>
                  <a:pt x="0" y="0"/>
                </a:lnTo>
                <a:close/>
              </a:path>
            </a:pathLst>
          </a:custGeom>
          <a:solidFill>
            <a:schemeClr val="tx2">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Freeform 13">
            <a:extLst>
              <a:ext uri="{FF2B5EF4-FFF2-40B4-BE49-F238E27FC236}">
                <a16:creationId xmlns:a16="http://schemas.microsoft.com/office/drawing/2014/main" id="{3BE553BF-36D3-854A-934A-5B15D0A088E2}"/>
              </a:ext>
            </a:extLst>
          </p:cNvPr>
          <p:cNvSpPr/>
          <p:nvPr/>
        </p:nvSpPr>
        <p:spPr>
          <a:xfrm>
            <a:off x="1281495" y="3452918"/>
            <a:ext cx="2634184" cy="978919"/>
          </a:xfrm>
          <a:custGeom>
            <a:avLst/>
            <a:gdLst>
              <a:gd name="connsiteX0" fmla="*/ 1975638 w 1975638"/>
              <a:gd name="connsiteY0" fmla="*/ 0 h 734189"/>
              <a:gd name="connsiteX1" fmla="*/ 0 w 1975638"/>
              <a:gd name="connsiteY1" fmla="*/ 473886 h 734189"/>
              <a:gd name="connsiteX2" fmla="*/ 0 w 1975638"/>
              <a:gd name="connsiteY2" fmla="*/ 734189 h 734189"/>
              <a:gd name="connsiteX3" fmla="*/ 1968964 w 1975638"/>
              <a:gd name="connsiteY3" fmla="*/ 734189 h 734189"/>
              <a:gd name="connsiteX4" fmla="*/ 1975638 w 1975638"/>
              <a:gd name="connsiteY4" fmla="*/ 0 h 734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5638" h="734189">
                <a:moveTo>
                  <a:pt x="1975638" y="0"/>
                </a:moveTo>
                <a:lnTo>
                  <a:pt x="0" y="473886"/>
                </a:lnTo>
                <a:lnTo>
                  <a:pt x="0" y="734189"/>
                </a:lnTo>
                <a:lnTo>
                  <a:pt x="1968964" y="734189"/>
                </a:lnTo>
                <a:cubicBezTo>
                  <a:pt x="1971189" y="493909"/>
                  <a:pt x="1973413" y="253628"/>
                  <a:pt x="1975638" y="0"/>
                </a:cubicBezTo>
                <a:close/>
              </a:path>
            </a:pathLst>
          </a:custGeom>
          <a:solidFill>
            <a:srgbClr val="002060">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3284645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13B9BEE-01CC-FD49-A21E-5B4AF4829DD6}"/>
              </a:ext>
            </a:extLst>
          </p:cNvPr>
          <p:cNvSpPr/>
          <p:nvPr/>
        </p:nvSpPr>
        <p:spPr>
          <a:xfrm>
            <a:off x="101600" y="4536897"/>
            <a:ext cx="11988800" cy="609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85000"/>
                </a:schemeClr>
              </a:solidFill>
            </a:endParaRPr>
          </a:p>
        </p:txBody>
      </p:sp>
      <p:sp>
        <p:nvSpPr>
          <p:cNvPr id="10" name="Rectangle 9">
            <a:extLst>
              <a:ext uri="{FF2B5EF4-FFF2-40B4-BE49-F238E27FC236}">
                <a16:creationId xmlns:a16="http://schemas.microsoft.com/office/drawing/2014/main" id="{92B69FF3-82AE-124A-A27B-390B79E842A2}"/>
              </a:ext>
            </a:extLst>
          </p:cNvPr>
          <p:cNvSpPr/>
          <p:nvPr/>
        </p:nvSpPr>
        <p:spPr>
          <a:xfrm>
            <a:off x="4005973" y="1905965"/>
            <a:ext cx="7532853" cy="2539036"/>
          </a:xfrm>
          <a:prstGeom prst="rect">
            <a:avLst/>
          </a:prstGeom>
          <a:solidFill>
            <a:srgbClr val="0020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solidFill>
                <a:srgbClr val="002060"/>
              </a:solidFill>
            </a:endParaRPr>
          </a:p>
        </p:txBody>
      </p:sp>
      <p:sp>
        <p:nvSpPr>
          <p:cNvPr id="2" name="Title 1"/>
          <p:cNvSpPr>
            <a:spLocks noGrp="1"/>
          </p:cNvSpPr>
          <p:nvPr>
            <p:ph type="ctrTitle" hasCustomPrompt="1"/>
          </p:nvPr>
        </p:nvSpPr>
        <p:spPr>
          <a:xfrm>
            <a:off x="4368800" y="3022601"/>
            <a:ext cx="6238240" cy="1146175"/>
          </a:xfrm>
          <a:prstGeom prst="rect">
            <a:avLst/>
          </a:prstGeom>
        </p:spPr>
        <p:txBody>
          <a:bodyPr/>
          <a:lstStyle>
            <a:lvl1pPr algn="l">
              <a:lnSpc>
                <a:spcPts val="4300"/>
              </a:lnSpc>
              <a:defRPr sz="3733" b="1">
                <a:solidFill>
                  <a:schemeClr val="bg1"/>
                </a:solidFill>
                <a:latin typeface="Arial" panose="020B0604020202020204" pitchFamily="34" charset="0"/>
                <a:cs typeface="Arial" panose="020B0604020202020204" pitchFamily="34" charset="0"/>
              </a:defRPr>
            </a:lvl1pPr>
          </a:lstStyle>
          <a:p>
            <a:r>
              <a:rPr lang="en-US" dirty="0"/>
              <a:t>GENERIC TITLE OF PRESENTATION HERE</a:t>
            </a:r>
          </a:p>
        </p:txBody>
      </p:sp>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913227" y="668998"/>
            <a:ext cx="1625600" cy="774700"/>
          </a:xfrm>
          <a:prstGeom prst="rect">
            <a:avLst/>
          </a:prstGeom>
        </p:spPr>
      </p:pic>
      <p:sp>
        <p:nvSpPr>
          <p:cNvPr id="8" name="Rectangle 7">
            <a:extLst>
              <a:ext uri="{FF2B5EF4-FFF2-40B4-BE49-F238E27FC236}">
                <a16:creationId xmlns:a16="http://schemas.microsoft.com/office/drawing/2014/main" id="{EEACB310-FB7B-6846-95DA-88AEFEC88BD3}"/>
              </a:ext>
            </a:extLst>
          </p:cNvPr>
          <p:cNvSpPr/>
          <p:nvPr/>
        </p:nvSpPr>
        <p:spPr>
          <a:xfrm>
            <a:off x="1283009" y="1905965"/>
            <a:ext cx="2629716" cy="2539036"/>
          </a:xfrm>
          <a:prstGeom prst="rect">
            <a:avLst/>
          </a:prstGeom>
          <a:solidFill>
            <a:srgbClr val="AB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solidFill>
                <a:srgbClr val="002060"/>
              </a:solidFill>
            </a:endParaRPr>
          </a:p>
        </p:txBody>
      </p:sp>
      <p:sp>
        <p:nvSpPr>
          <p:cNvPr id="9" name="Rectangle 8">
            <a:extLst>
              <a:ext uri="{FF2B5EF4-FFF2-40B4-BE49-F238E27FC236}">
                <a16:creationId xmlns:a16="http://schemas.microsoft.com/office/drawing/2014/main" id="{48703016-69A7-4D40-8BCC-A7C483422EEE}"/>
              </a:ext>
            </a:extLst>
          </p:cNvPr>
          <p:cNvSpPr/>
          <p:nvPr/>
        </p:nvSpPr>
        <p:spPr>
          <a:xfrm>
            <a:off x="101601" y="1905001"/>
            <a:ext cx="1088159" cy="2539036"/>
          </a:xfrm>
          <a:prstGeom prst="rect">
            <a:avLst/>
          </a:prstGeom>
          <a:solidFill>
            <a:srgbClr val="0020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solidFill>
                <a:srgbClr val="002060"/>
              </a:solidFill>
            </a:endParaRPr>
          </a:p>
        </p:txBody>
      </p:sp>
      <p:sp>
        <p:nvSpPr>
          <p:cNvPr id="11" name="Rectangle 10">
            <a:extLst>
              <a:ext uri="{FF2B5EF4-FFF2-40B4-BE49-F238E27FC236}">
                <a16:creationId xmlns:a16="http://schemas.microsoft.com/office/drawing/2014/main" id="{5D3C75D3-4EAC-0C45-913C-3C30C94C7745}"/>
              </a:ext>
            </a:extLst>
          </p:cNvPr>
          <p:cNvSpPr/>
          <p:nvPr/>
        </p:nvSpPr>
        <p:spPr>
          <a:xfrm>
            <a:off x="11618685" y="1905001"/>
            <a:ext cx="471715" cy="2539036"/>
          </a:xfrm>
          <a:prstGeom prst="rect">
            <a:avLst/>
          </a:prstGeom>
          <a:solidFill>
            <a:srgbClr val="B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solidFill>
                <a:srgbClr val="002060"/>
              </a:solidFill>
            </a:endParaRPr>
          </a:p>
        </p:txBody>
      </p:sp>
      <p:sp>
        <p:nvSpPr>
          <p:cNvPr id="13" name="Freeform 12">
            <a:extLst>
              <a:ext uri="{FF2B5EF4-FFF2-40B4-BE49-F238E27FC236}">
                <a16:creationId xmlns:a16="http://schemas.microsoft.com/office/drawing/2014/main" id="{8B0A825E-A7C3-2A40-9F51-5B0E36E58E81}"/>
              </a:ext>
            </a:extLst>
          </p:cNvPr>
          <p:cNvSpPr/>
          <p:nvPr/>
        </p:nvSpPr>
        <p:spPr>
          <a:xfrm>
            <a:off x="1290395" y="1904444"/>
            <a:ext cx="1948940" cy="2518493"/>
          </a:xfrm>
          <a:custGeom>
            <a:avLst/>
            <a:gdLst>
              <a:gd name="connsiteX0" fmla="*/ 0 w 1461705"/>
              <a:gd name="connsiteY0" fmla="*/ 0 h 1888870"/>
              <a:gd name="connsiteX1" fmla="*/ 687468 w 1461705"/>
              <a:gd name="connsiteY1" fmla="*/ 0 h 1888870"/>
              <a:gd name="connsiteX2" fmla="*/ 1461705 w 1461705"/>
              <a:gd name="connsiteY2" fmla="*/ 1888870 h 1888870"/>
              <a:gd name="connsiteX3" fmla="*/ 0 w 1461705"/>
              <a:gd name="connsiteY3" fmla="*/ 1888870 h 1888870"/>
              <a:gd name="connsiteX4" fmla="*/ 0 w 1461705"/>
              <a:gd name="connsiteY4" fmla="*/ 0 h 1888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1705" h="1888870">
                <a:moveTo>
                  <a:pt x="0" y="0"/>
                </a:moveTo>
                <a:lnTo>
                  <a:pt x="687468" y="0"/>
                </a:lnTo>
                <a:lnTo>
                  <a:pt x="1461705" y="1888870"/>
                </a:lnTo>
                <a:lnTo>
                  <a:pt x="0" y="1888870"/>
                </a:lnTo>
                <a:lnTo>
                  <a:pt x="0" y="0"/>
                </a:lnTo>
                <a:close/>
              </a:path>
            </a:pathLst>
          </a:custGeom>
          <a:solidFill>
            <a:schemeClr val="tx2">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Freeform 13">
            <a:extLst>
              <a:ext uri="{FF2B5EF4-FFF2-40B4-BE49-F238E27FC236}">
                <a16:creationId xmlns:a16="http://schemas.microsoft.com/office/drawing/2014/main" id="{A0DBEF40-A990-7B48-8594-2E64536DCEED}"/>
              </a:ext>
            </a:extLst>
          </p:cNvPr>
          <p:cNvSpPr/>
          <p:nvPr/>
        </p:nvSpPr>
        <p:spPr>
          <a:xfrm>
            <a:off x="1281495" y="3452918"/>
            <a:ext cx="2634184" cy="978919"/>
          </a:xfrm>
          <a:custGeom>
            <a:avLst/>
            <a:gdLst>
              <a:gd name="connsiteX0" fmla="*/ 1975638 w 1975638"/>
              <a:gd name="connsiteY0" fmla="*/ 0 h 734189"/>
              <a:gd name="connsiteX1" fmla="*/ 0 w 1975638"/>
              <a:gd name="connsiteY1" fmla="*/ 473886 h 734189"/>
              <a:gd name="connsiteX2" fmla="*/ 0 w 1975638"/>
              <a:gd name="connsiteY2" fmla="*/ 734189 h 734189"/>
              <a:gd name="connsiteX3" fmla="*/ 1968964 w 1975638"/>
              <a:gd name="connsiteY3" fmla="*/ 734189 h 734189"/>
              <a:gd name="connsiteX4" fmla="*/ 1975638 w 1975638"/>
              <a:gd name="connsiteY4" fmla="*/ 0 h 734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5638" h="734189">
                <a:moveTo>
                  <a:pt x="1975638" y="0"/>
                </a:moveTo>
                <a:lnTo>
                  <a:pt x="0" y="473886"/>
                </a:lnTo>
                <a:lnTo>
                  <a:pt x="0" y="734189"/>
                </a:lnTo>
                <a:lnTo>
                  <a:pt x="1968964" y="734189"/>
                </a:lnTo>
                <a:cubicBezTo>
                  <a:pt x="1971189" y="493909"/>
                  <a:pt x="1973413" y="253628"/>
                  <a:pt x="1975638" y="0"/>
                </a:cubicBezTo>
                <a:close/>
              </a:path>
            </a:pathLst>
          </a:custGeom>
          <a:solidFill>
            <a:srgbClr val="002060">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3284301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13B9BEE-01CC-FD49-A21E-5B4AF4829DD6}"/>
              </a:ext>
            </a:extLst>
          </p:cNvPr>
          <p:cNvSpPr/>
          <p:nvPr/>
        </p:nvSpPr>
        <p:spPr>
          <a:xfrm>
            <a:off x="101600" y="4536897"/>
            <a:ext cx="11988800" cy="609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85000"/>
                </a:schemeClr>
              </a:solidFill>
            </a:endParaRPr>
          </a:p>
        </p:txBody>
      </p:sp>
      <p:sp>
        <p:nvSpPr>
          <p:cNvPr id="10" name="Rectangle 9">
            <a:extLst>
              <a:ext uri="{FF2B5EF4-FFF2-40B4-BE49-F238E27FC236}">
                <a16:creationId xmlns:a16="http://schemas.microsoft.com/office/drawing/2014/main" id="{92B69FF3-82AE-124A-A27B-390B79E842A2}"/>
              </a:ext>
            </a:extLst>
          </p:cNvPr>
          <p:cNvSpPr/>
          <p:nvPr/>
        </p:nvSpPr>
        <p:spPr>
          <a:xfrm>
            <a:off x="4005973" y="1905965"/>
            <a:ext cx="7532853" cy="2539036"/>
          </a:xfrm>
          <a:prstGeom prst="rect">
            <a:avLst/>
          </a:prstGeom>
          <a:solidFill>
            <a:srgbClr val="0020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solidFill>
                <a:srgbClr val="002060"/>
              </a:solidFill>
            </a:endParaRPr>
          </a:p>
        </p:txBody>
      </p:sp>
      <p:sp>
        <p:nvSpPr>
          <p:cNvPr id="2" name="Title 1"/>
          <p:cNvSpPr>
            <a:spLocks noGrp="1"/>
          </p:cNvSpPr>
          <p:nvPr>
            <p:ph type="ctrTitle" hasCustomPrompt="1"/>
          </p:nvPr>
        </p:nvSpPr>
        <p:spPr>
          <a:xfrm>
            <a:off x="4368800" y="3022601"/>
            <a:ext cx="6238240" cy="1146175"/>
          </a:xfrm>
          <a:prstGeom prst="rect">
            <a:avLst/>
          </a:prstGeom>
        </p:spPr>
        <p:txBody>
          <a:bodyPr/>
          <a:lstStyle>
            <a:lvl1pPr algn="l">
              <a:lnSpc>
                <a:spcPts val="4300"/>
              </a:lnSpc>
              <a:defRPr sz="3733" b="1">
                <a:solidFill>
                  <a:schemeClr val="bg1"/>
                </a:solidFill>
                <a:latin typeface="Arial" panose="020B0604020202020204" pitchFamily="34" charset="0"/>
                <a:cs typeface="Arial" panose="020B0604020202020204" pitchFamily="34" charset="0"/>
              </a:defRPr>
            </a:lvl1pPr>
          </a:lstStyle>
          <a:p>
            <a:r>
              <a:rPr lang="en-US" dirty="0"/>
              <a:t>GENERIC TITLE OF PRESENTATION HERE</a:t>
            </a:r>
          </a:p>
        </p:txBody>
      </p:sp>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913227" y="668998"/>
            <a:ext cx="1625600" cy="774700"/>
          </a:xfrm>
          <a:prstGeom prst="rect">
            <a:avLst/>
          </a:prstGeom>
        </p:spPr>
      </p:pic>
      <p:sp>
        <p:nvSpPr>
          <p:cNvPr id="8" name="Rectangle 7">
            <a:extLst>
              <a:ext uri="{FF2B5EF4-FFF2-40B4-BE49-F238E27FC236}">
                <a16:creationId xmlns:a16="http://schemas.microsoft.com/office/drawing/2014/main" id="{EEACB310-FB7B-6846-95DA-88AEFEC88BD3}"/>
              </a:ext>
            </a:extLst>
          </p:cNvPr>
          <p:cNvSpPr/>
          <p:nvPr/>
        </p:nvSpPr>
        <p:spPr>
          <a:xfrm>
            <a:off x="1283009" y="1905965"/>
            <a:ext cx="2629716" cy="2539036"/>
          </a:xfrm>
          <a:prstGeom prst="rect">
            <a:avLst/>
          </a:prstGeom>
          <a:solidFill>
            <a:srgbClr val="EEB4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solidFill>
                <a:srgbClr val="002060"/>
              </a:solidFill>
            </a:endParaRPr>
          </a:p>
        </p:txBody>
      </p:sp>
      <p:sp>
        <p:nvSpPr>
          <p:cNvPr id="9" name="Rectangle 8">
            <a:extLst>
              <a:ext uri="{FF2B5EF4-FFF2-40B4-BE49-F238E27FC236}">
                <a16:creationId xmlns:a16="http://schemas.microsoft.com/office/drawing/2014/main" id="{48703016-69A7-4D40-8BCC-A7C483422EEE}"/>
              </a:ext>
            </a:extLst>
          </p:cNvPr>
          <p:cNvSpPr/>
          <p:nvPr/>
        </p:nvSpPr>
        <p:spPr>
          <a:xfrm>
            <a:off x="101601" y="1905001"/>
            <a:ext cx="1088159" cy="2539036"/>
          </a:xfrm>
          <a:prstGeom prst="rect">
            <a:avLst/>
          </a:prstGeom>
          <a:solidFill>
            <a:srgbClr val="0020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solidFill>
                <a:srgbClr val="002060"/>
              </a:solidFill>
            </a:endParaRPr>
          </a:p>
        </p:txBody>
      </p:sp>
      <p:sp>
        <p:nvSpPr>
          <p:cNvPr id="11" name="Rectangle 10">
            <a:extLst>
              <a:ext uri="{FF2B5EF4-FFF2-40B4-BE49-F238E27FC236}">
                <a16:creationId xmlns:a16="http://schemas.microsoft.com/office/drawing/2014/main" id="{5D3C75D3-4EAC-0C45-913C-3C30C94C7745}"/>
              </a:ext>
            </a:extLst>
          </p:cNvPr>
          <p:cNvSpPr/>
          <p:nvPr/>
        </p:nvSpPr>
        <p:spPr>
          <a:xfrm>
            <a:off x="11618685" y="1905001"/>
            <a:ext cx="471715" cy="2539036"/>
          </a:xfrm>
          <a:prstGeom prst="rect">
            <a:avLst/>
          </a:prstGeom>
          <a:solidFill>
            <a:srgbClr val="EEB4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solidFill>
                <a:srgbClr val="002060"/>
              </a:solidFill>
            </a:endParaRPr>
          </a:p>
        </p:txBody>
      </p:sp>
      <p:sp>
        <p:nvSpPr>
          <p:cNvPr id="13" name="Freeform 12">
            <a:extLst>
              <a:ext uri="{FF2B5EF4-FFF2-40B4-BE49-F238E27FC236}">
                <a16:creationId xmlns:a16="http://schemas.microsoft.com/office/drawing/2014/main" id="{68ED6F1E-6B11-A649-B1AA-80CE34595946}"/>
              </a:ext>
            </a:extLst>
          </p:cNvPr>
          <p:cNvSpPr/>
          <p:nvPr/>
        </p:nvSpPr>
        <p:spPr>
          <a:xfrm>
            <a:off x="1290395" y="1904444"/>
            <a:ext cx="1948940" cy="2518493"/>
          </a:xfrm>
          <a:custGeom>
            <a:avLst/>
            <a:gdLst>
              <a:gd name="connsiteX0" fmla="*/ 0 w 1461705"/>
              <a:gd name="connsiteY0" fmla="*/ 0 h 1888870"/>
              <a:gd name="connsiteX1" fmla="*/ 687468 w 1461705"/>
              <a:gd name="connsiteY1" fmla="*/ 0 h 1888870"/>
              <a:gd name="connsiteX2" fmla="*/ 1461705 w 1461705"/>
              <a:gd name="connsiteY2" fmla="*/ 1888870 h 1888870"/>
              <a:gd name="connsiteX3" fmla="*/ 0 w 1461705"/>
              <a:gd name="connsiteY3" fmla="*/ 1888870 h 1888870"/>
              <a:gd name="connsiteX4" fmla="*/ 0 w 1461705"/>
              <a:gd name="connsiteY4" fmla="*/ 0 h 1888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1705" h="1888870">
                <a:moveTo>
                  <a:pt x="0" y="0"/>
                </a:moveTo>
                <a:lnTo>
                  <a:pt x="687468" y="0"/>
                </a:lnTo>
                <a:lnTo>
                  <a:pt x="1461705" y="1888870"/>
                </a:lnTo>
                <a:lnTo>
                  <a:pt x="0" y="1888870"/>
                </a:lnTo>
                <a:lnTo>
                  <a:pt x="0" y="0"/>
                </a:lnTo>
                <a:close/>
              </a:path>
            </a:pathLst>
          </a:custGeom>
          <a:solidFill>
            <a:schemeClr val="tx2">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Freeform 13">
            <a:extLst>
              <a:ext uri="{FF2B5EF4-FFF2-40B4-BE49-F238E27FC236}">
                <a16:creationId xmlns:a16="http://schemas.microsoft.com/office/drawing/2014/main" id="{A7B1BD38-C85D-3D43-99CF-DC5865E51CC9}"/>
              </a:ext>
            </a:extLst>
          </p:cNvPr>
          <p:cNvSpPr/>
          <p:nvPr/>
        </p:nvSpPr>
        <p:spPr>
          <a:xfrm>
            <a:off x="1281495" y="3452918"/>
            <a:ext cx="2634184" cy="978919"/>
          </a:xfrm>
          <a:custGeom>
            <a:avLst/>
            <a:gdLst>
              <a:gd name="connsiteX0" fmla="*/ 1975638 w 1975638"/>
              <a:gd name="connsiteY0" fmla="*/ 0 h 734189"/>
              <a:gd name="connsiteX1" fmla="*/ 0 w 1975638"/>
              <a:gd name="connsiteY1" fmla="*/ 473886 h 734189"/>
              <a:gd name="connsiteX2" fmla="*/ 0 w 1975638"/>
              <a:gd name="connsiteY2" fmla="*/ 734189 h 734189"/>
              <a:gd name="connsiteX3" fmla="*/ 1968964 w 1975638"/>
              <a:gd name="connsiteY3" fmla="*/ 734189 h 734189"/>
              <a:gd name="connsiteX4" fmla="*/ 1975638 w 1975638"/>
              <a:gd name="connsiteY4" fmla="*/ 0 h 734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5638" h="734189">
                <a:moveTo>
                  <a:pt x="1975638" y="0"/>
                </a:moveTo>
                <a:lnTo>
                  <a:pt x="0" y="473886"/>
                </a:lnTo>
                <a:lnTo>
                  <a:pt x="0" y="734189"/>
                </a:lnTo>
                <a:lnTo>
                  <a:pt x="1968964" y="734189"/>
                </a:lnTo>
                <a:cubicBezTo>
                  <a:pt x="1971189" y="493909"/>
                  <a:pt x="1973413" y="253628"/>
                  <a:pt x="1975638" y="0"/>
                </a:cubicBezTo>
                <a:close/>
              </a:path>
            </a:pathLst>
          </a:custGeom>
          <a:solidFill>
            <a:srgbClr val="002060">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340613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13B9BEE-01CC-FD49-A21E-5B4AF4829DD6}"/>
              </a:ext>
            </a:extLst>
          </p:cNvPr>
          <p:cNvSpPr/>
          <p:nvPr/>
        </p:nvSpPr>
        <p:spPr>
          <a:xfrm>
            <a:off x="101600" y="4536897"/>
            <a:ext cx="11988800" cy="609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85000"/>
                </a:schemeClr>
              </a:solidFill>
            </a:endParaRPr>
          </a:p>
        </p:txBody>
      </p:sp>
      <p:sp>
        <p:nvSpPr>
          <p:cNvPr id="10" name="Rectangle 9">
            <a:extLst>
              <a:ext uri="{FF2B5EF4-FFF2-40B4-BE49-F238E27FC236}">
                <a16:creationId xmlns:a16="http://schemas.microsoft.com/office/drawing/2014/main" id="{92B69FF3-82AE-124A-A27B-390B79E842A2}"/>
              </a:ext>
            </a:extLst>
          </p:cNvPr>
          <p:cNvSpPr/>
          <p:nvPr/>
        </p:nvSpPr>
        <p:spPr>
          <a:xfrm>
            <a:off x="4005973" y="1905965"/>
            <a:ext cx="7532853" cy="2539036"/>
          </a:xfrm>
          <a:prstGeom prst="rect">
            <a:avLst/>
          </a:prstGeom>
          <a:solidFill>
            <a:srgbClr val="0020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solidFill>
                <a:srgbClr val="002060"/>
              </a:solidFill>
            </a:endParaRPr>
          </a:p>
        </p:txBody>
      </p:sp>
      <p:sp>
        <p:nvSpPr>
          <p:cNvPr id="2" name="Title 1"/>
          <p:cNvSpPr>
            <a:spLocks noGrp="1"/>
          </p:cNvSpPr>
          <p:nvPr>
            <p:ph type="ctrTitle" hasCustomPrompt="1"/>
          </p:nvPr>
        </p:nvSpPr>
        <p:spPr>
          <a:xfrm>
            <a:off x="4368800" y="3022601"/>
            <a:ext cx="6238240" cy="1146175"/>
          </a:xfrm>
          <a:prstGeom prst="rect">
            <a:avLst/>
          </a:prstGeom>
        </p:spPr>
        <p:txBody>
          <a:bodyPr/>
          <a:lstStyle>
            <a:lvl1pPr algn="l">
              <a:lnSpc>
                <a:spcPts val="4300"/>
              </a:lnSpc>
              <a:defRPr sz="3733" b="1">
                <a:solidFill>
                  <a:schemeClr val="bg1"/>
                </a:solidFill>
                <a:latin typeface="Arial" panose="020B0604020202020204" pitchFamily="34" charset="0"/>
                <a:cs typeface="Arial" panose="020B0604020202020204" pitchFamily="34" charset="0"/>
              </a:defRPr>
            </a:lvl1pPr>
          </a:lstStyle>
          <a:p>
            <a:r>
              <a:rPr lang="en-US" dirty="0"/>
              <a:t>GENERIC TITLE OF PRESENTATION HERE</a:t>
            </a:r>
          </a:p>
        </p:txBody>
      </p:sp>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913227" y="668998"/>
            <a:ext cx="1625600" cy="774700"/>
          </a:xfrm>
          <a:prstGeom prst="rect">
            <a:avLst/>
          </a:prstGeom>
        </p:spPr>
      </p:pic>
      <p:sp>
        <p:nvSpPr>
          <p:cNvPr id="8" name="Rectangle 7">
            <a:extLst>
              <a:ext uri="{FF2B5EF4-FFF2-40B4-BE49-F238E27FC236}">
                <a16:creationId xmlns:a16="http://schemas.microsoft.com/office/drawing/2014/main" id="{EEACB310-FB7B-6846-95DA-88AEFEC88BD3}"/>
              </a:ext>
            </a:extLst>
          </p:cNvPr>
          <p:cNvSpPr/>
          <p:nvPr/>
        </p:nvSpPr>
        <p:spPr>
          <a:xfrm>
            <a:off x="1283009" y="1905965"/>
            <a:ext cx="2629716" cy="2539036"/>
          </a:xfrm>
          <a:prstGeom prst="rect">
            <a:avLst/>
          </a:prstGeom>
          <a:solidFill>
            <a:srgbClr val="87238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solidFill>
                <a:srgbClr val="002060"/>
              </a:solidFill>
            </a:endParaRPr>
          </a:p>
        </p:txBody>
      </p:sp>
      <p:sp>
        <p:nvSpPr>
          <p:cNvPr id="9" name="Rectangle 8">
            <a:extLst>
              <a:ext uri="{FF2B5EF4-FFF2-40B4-BE49-F238E27FC236}">
                <a16:creationId xmlns:a16="http://schemas.microsoft.com/office/drawing/2014/main" id="{48703016-69A7-4D40-8BCC-A7C483422EEE}"/>
              </a:ext>
            </a:extLst>
          </p:cNvPr>
          <p:cNvSpPr/>
          <p:nvPr/>
        </p:nvSpPr>
        <p:spPr>
          <a:xfrm>
            <a:off x="101601" y="1905001"/>
            <a:ext cx="1088159" cy="2539036"/>
          </a:xfrm>
          <a:prstGeom prst="rect">
            <a:avLst/>
          </a:prstGeom>
          <a:solidFill>
            <a:srgbClr val="0020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solidFill>
                <a:srgbClr val="002060"/>
              </a:solidFill>
            </a:endParaRPr>
          </a:p>
        </p:txBody>
      </p:sp>
      <p:sp>
        <p:nvSpPr>
          <p:cNvPr id="11" name="Rectangle 10">
            <a:extLst>
              <a:ext uri="{FF2B5EF4-FFF2-40B4-BE49-F238E27FC236}">
                <a16:creationId xmlns:a16="http://schemas.microsoft.com/office/drawing/2014/main" id="{5D3C75D3-4EAC-0C45-913C-3C30C94C7745}"/>
              </a:ext>
            </a:extLst>
          </p:cNvPr>
          <p:cNvSpPr/>
          <p:nvPr/>
        </p:nvSpPr>
        <p:spPr>
          <a:xfrm>
            <a:off x="11618685" y="1905001"/>
            <a:ext cx="471715" cy="2539036"/>
          </a:xfrm>
          <a:prstGeom prst="rect">
            <a:avLst/>
          </a:prstGeom>
          <a:solidFill>
            <a:srgbClr val="87238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solidFill>
                <a:srgbClr val="002060"/>
              </a:solidFill>
            </a:endParaRPr>
          </a:p>
        </p:txBody>
      </p:sp>
      <p:sp>
        <p:nvSpPr>
          <p:cNvPr id="13" name="Freeform 12">
            <a:extLst>
              <a:ext uri="{FF2B5EF4-FFF2-40B4-BE49-F238E27FC236}">
                <a16:creationId xmlns:a16="http://schemas.microsoft.com/office/drawing/2014/main" id="{286730B6-AE76-E146-B91B-5B34208472B8}"/>
              </a:ext>
            </a:extLst>
          </p:cNvPr>
          <p:cNvSpPr/>
          <p:nvPr/>
        </p:nvSpPr>
        <p:spPr>
          <a:xfrm>
            <a:off x="1290395" y="1904444"/>
            <a:ext cx="1948940" cy="2518493"/>
          </a:xfrm>
          <a:custGeom>
            <a:avLst/>
            <a:gdLst>
              <a:gd name="connsiteX0" fmla="*/ 0 w 1461705"/>
              <a:gd name="connsiteY0" fmla="*/ 0 h 1888870"/>
              <a:gd name="connsiteX1" fmla="*/ 687468 w 1461705"/>
              <a:gd name="connsiteY1" fmla="*/ 0 h 1888870"/>
              <a:gd name="connsiteX2" fmla="*/ 1461705 w 1461705"/>
              <a:gd name="connsiteY2" fmla="*/ 1888870 h 1888870"/>
              <a:gd name="connsiteX3" fmla="*/ 0 w 1461705"/>
              <a:gd name="connsiteY3" fmla="*/ 1888870 h 1888870"/>
              <a:gd name="connsiteX4" fmla="*/ 0 w 1461705"/>
              <a:gd name="connsiteY4" fmla="*/ 0 h 1888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1705" h="1888870">
                <a:moveTo>
                  <a:pt x="0" y="0"/>
                </a:moveTo>
                <a:lnTo>
                  <a:pt x="687468" y="0"/>
                </a:lnTo>
                <a:lnTo>
                  <a:pt x="1461705" y="1888870"/>
                </a:lnTo>
                <a:lnTo>
                  <a:pt x="0" y="1888870"/>
                </a:lnTo>
                <a:lnTo>
                  <a:pt x="0" y="0"/>
                </a:lnTo>
                <a:close/>
              </a:path>
            </a:pathLst>
          </a:custGeom>
          <a:solidFill>
            <a:schemeClr val="tx2">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Freeform 13">
            <a:extLst>
              <a:ext uri="{FF2B5EF4-FFF2-40B4-BE49-F238E27FC236}">
                <a16:creationId xmlns:a16="http://schemas.microsoft.com/office/drawing/2014/main" id="{513A6520-FA4D-6E49-9594-286688DD8A8E}"/>
              </a:ext>
            </a:extLst>
          </p:cNvPr>
          <p:cNvSpPr/>
          <p:nvPr/>
        </p:nvSpPr>
        <p:spPr>
          <a:xfrm>
            <a:off x="1281495" y="3452918"/>
            <a:ext cx="2634184" cy="978919"/>
          </a:xfrm>
          <a:custGeom>
            <a:avLst/>
            <a:gdLst>
              <a:gd name="connsiteX0" fmla="*/ 1975638 w 1975638"/>
              <a:gd name="connsiteY0" fmla="*/ 0 h 734189"/>
              <a:gd name="connsiteX1" fmla="*/ 0 w 1975638"/>
              <a:gd name="connsiteY1" fmla="*/ 473886 h 734189"/>
              <a:gd name="connsiteX2" fmla="*/ 0 w 1975638"/>
              <a:gd name="connsiteY2" fmla="*/ 734189 h 734189"/>
              <a:gd name="connsiteX3" fmla="*/ 1968964 w 1975638"/>
              <a:gd name="connsiteY3" fmla="*/ 734189 h 734189"/>
              <a:gd name="connsiteX4" fmla="*/ 1975638 w 1975638"/>
              <a:gd name="connsiteY4" fmla="*/ 0 h 734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5638" h="734189">
                <a:moveTo>
                  <a:pt x="1975638" y="0"/>
                </a:moveTo>
                <a:lnTo>
                  <a:pt x="0" y="473886"/>
                </a:lnTo>
                <a:lnTo>
                  <a:pt x="0" y="734189"/>
                </a:lnTo>
                <a:lnTo>
                  <a:pt x="1968964" y="734189"/>
                </a:lnTo>
                <a:cubicBezTo>
                  <a:pt x="1971189" y="493909"/>
                  <a:pt x="1973413" y="253628"/>
                  <a:pt x="1975638" y="0"/>
                </a:cubicBezTo>
                <a:close/>
              </a:path>
            </a:pathLst>
          </a:custGeom>
          <a:solidFill>
            <a:srgbClr val="002060">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2531951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22401" y="1320789"/>
            <a:ext cx="10340081" cy="685801"/>
          </a:xfrm>
          <a:prstGeom prst="rect">
            <a:avLst/>
          </a:prstGeom>
        </p:spPr>
        <p:txBody>
          <a:bodyPr/>
          <a:lstStyle>
            <a:lvl1pPr algn="l">
              <a:lnSpc>
                <a:spcPts val="3200"/>
              </a:lnSpc>
              <a:defRPr sz="3200" b="1">
                <a:solidFill>
                  <a:schemeClr val="tx2">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1422401" y="2226960"/>
            <a:ext cx="10340081" cy="3945241"/>
          </a:xfrm>
        </p:spPr>
        <p:txBody>
          <a:bodyPr>
            <a:normAutofit/>
          </a:bodyPr>
          <a:lstStyle>
            <a:lvl1pPr marL="342891" indent="-342891">
              <a:buFont typeface="Wingdings" charset="2"/>
              <a:buChar char="§"/>
              <a:defRPr sz="2667">
                <a:latin typeface="Arial" panose="020B0604020202020204" pitchFamily="34" charset="0"/>
                <a:cs typeface="Arial" panose="020B0604020202020204" pitchFamily="34" charset="0"/>
              </a:defRPr>
            </a:lvl1pPr>
            <a:lvl2pPr>
              <a:buClr>
                <a:srgbClr val="C00000"/>
              </a:buClr>
              <a:defRPr sz="2400">
                <a:latin typeface="Arial" panose="020B0604020202020204" pitchFamily="34" charset="0"/>
                <a:cs typeface="Arial" panose="020B0604020202020204" pitchFamily="34" charset="0"/>
              </a:defRPr>
            </a:lvl2pPr>
            <a:lvl3pPr marL="1142971" indent="-228594">
              <a:buClr>
                <a:srgbClr val="C00000"/>
              </a:buClr>
              <a:buFont typeface="Arial" panose="020B0604020202020204" pitchFamily="34" charset="0"/>
              <a:buChar cha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716120" y="6172201"/>
            <a:ext cx="1069481" cy="514673"/>
          </a:xfrm>
          <a:prstGeom prst="rect">
            <a:avLst/>
          </a:prstGeom>
        </p:spPr>
      </p:pic>
      <p:sp>
        <p:nvSpPr>
          <p:cNvPr id="10" name="Rectangle 9">
            <a:extLst>
              <a:ext uri="{FF2B5EF4-FFF2-40B4-BE49-F238E27FC236}">
                <a16:creationId xmlns:a16="http://schemas.microsoft.com/office/drawing/2014/main" id="{81A6431C-1D56-2E4E-86BB-FB31FE9A9705}"/>
              </a:ext>
            </a:extLst>
          </p:cNvPr>
          <p:cNvSpPr/>
          <p:nvPr/>
        </p:nvSpPr>
        <p:spPr>
          <a:xfrm>
            <a:off x="1297681" y="177800"/>
            <a:ext cx="104648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68F832EF-120C-294B-ADB7-EE2476F340C9}"/>
              </a:ext>
            </a:extLst>
          </p:cNvPr>
          <p:cNvSpPr/>
          <p:nvPr/>
        </p:nvSpPr>
        <p:spPr>
          <a:xfrm>
            <a:off x="609600" y="177800"/>
            <a:ext cx="609600" cy="609600"/>
          </a:xfrm>
          <a:prstGeom prst="rect">
            <a:avLst/>
          </a:prstGeom>
          <a:solidFill>
            <a:srgbClr val="0091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Rectangle 11">
            <a:extLst>
              <a:ext uri="{FF2B5EF4-FFF2-40B4-BE49-F238E27FC236}">
                <a16:creationId xmlns:a16="http://schemas.microsoft.com/office/drawing/2014/main" id="{D2E56662-311B-204D-8478-6548143E44D7}"/>
              </a:ext>
            </a:extLst>
          </p:cNvPr>
          <p:cNvSpPr/>
          <p:nvPr/>
        </p:nvSpPr>
        <p:spPr>
          <a:xfrm>
            <a:off x="203199" y="177801"/>
            <a:ext cx="327919"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Rectangle 12">
            <a:extLst>
              <a:ext uri="{FF2B5EF4-FFF2-40B4-BE49-F238E27FC236}">
                <a16:creationId xmlns:a16="http://schemas.microsoft.com/office/drawing/2014/main" id="{C036456A-7F4A-B349-8621-A66D68231A7B}"/>
              </a:ext>
            </a:extLst>
          </p:cNvPr>
          <p:cNvSpPr/>
          <p:nvPr/>
        </p:nvSpPr>
        <p:spPr>
          <a:xfrm>
            <a:off x="11840963" y="177801"/>
            <a:ext cx="219456" cy="609600"/>
          </a:xfrm>
          <a:prstGeom prst="rect">
            <a:avLst/>
          </a:prstGeom>
          <a:solidFill>
            <a:srgbClr val="0091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Rectangle 13">
            <a:extLst>
              <a:ext uri="{FF2B5EF4-FFF2-40B4-BE49-F238E27FC236}">
                <a16:creationId xmlns:a16="http://schemas.microsoft.com/office/drawing/2014/main" id="{A8D6B959-78D1-9743-9555-AEA0BE2E5C8E}"/>
              </a:ext>
            </a:extLst>
          </p:cNvPr>
          <p:cNvSpPr/>
          <p:nvPr/>
        </p:nvSpPr>
        <p:spPr>
          <a:xfrm>
            <a:off x="203198" y="858701"/>
            <a:ext cx="11857221" cy="2163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Text Placeholder 7"/>
          <p:cNvSpPr>
            <a:spLocks noGrp="1"/>
          </p:cNvSpPr>
          <p:nvPr>
            <p:ph type="body" sz="quarter" idx="10" hasCustomPrompt="1"/>
          </p:nvPr>
        </p:nvSpPr>
        <p:spPr>
          <a:xfrm>
            <a:off x="1422400" y="342900"/>
            <a:ext cx="7518400" cy="304800"/>
          </a:xfrm>
        </p:spPr>
        <p:txBody>
          <a:bodyPr anchor="ctr">
            <a:noAutofit/>
          </a:bodyPr>
          <a:lstStyle>
            <a:lvl1pPr marL="0" indent="0">
              <a:buFontTx/>
              <a:buNone/>
              <a:defRPr sz="1467" b="1" cap="all" baseline="0">
                <a:solidFill>
                  <a:schemeClr val="bg1"/>
                </a:solidFill>
              </a:defRPr>
            </a:lvl1pPr>
          </a:lstStyle>
          <a:p>
            <a:pPr lvl="0"/>
            <a:r>
              <a:rPr lang="en-US" dirty="0"/>
              <a:t>Presentation title goes here</a:t>
            </a:r>
          </a:p>
        </p:txBody>
      </p:sp>
      <p:sp>
        <p:nvSpPr>
          <p:cNvPr id="16" name="Freeform 15">
            <a:extLst>
              <a:ext uri="{FF2B5EF4-FFF2-40B4-BE49-F238E27FC236}">
                <a16:creationId xmlns:a16="http://schemas.microsoft.com/office/drawing/2014/main" id="{1B882EAA-9E44-154D-A2D3-8563400F2D2B}"/>
              </a:ext>
            </a:extLst>
          </p:cNvPr>
          <p:cNvSpPr/>
          <p:nvPr/>
        </p:nvSpPr>
        <p:spPr>
          <a:xfrm>
            <a:off x="609599" y="177800"/>
            <a:ext cx="471740" cy="609600"/>
          </a:xfrm>
          <a:custGeom>
            <a:avLst/>
            <a:gdLst>
              <a:gd name="connsiteX0" fmla="*/ 0 w 1461705"/>
              <a:gd name="connsiteY0" fmla="*/ 0 h 1888870"/>
              <a:gd name="connsiteX1" fmla="*/ 687468 w 1461705"/>
              <a:gd name="connsiteY1" fmla="*/ 0 h 1888870"/>
              <a:gd name="connsiteX2" fmla="*/ 1461705 w 1461705"/>
              <a:gd name="connsiteY2" fmla="*/ 1888870 h 1888870"/>
              <a:gd name="connsiteX3" fmla="*/ 0 w 1461705"/>
              <a:gd name="connsiteY3" fmla="*/ 1888870 h 1888870"/>
              <a:gd name="connsiteX4" fmla="*/ 0 w 1461705"/>
              <a:gd name="connsiteY4" fmla="*/ 0 h 1888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1705" h="1888870">
                <a:moveTo>
                  <a:pt x="0" y="0"/>
                </a:moveTo>
                <a:lnTo>
                  <a:pt x="687468" y="0"/>
                </a:lnTo>
                <a:lnTo>
                  <a:pt x="1461705" y="1888870"/>
                </a:lnTo>
                <a:lnTo>
                  <a:pt x="0" y="1888870"/>
                </a:lnTo>
                <a:lnTo>
                  <a:pt x="0" y="0"/>
                </a:lnTo>
                <a:close/>
              </a:path>
            </a:pathLst>
          </a:custGeom>
          <a:solidFill>
            <a:schemeClr val="tx2">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7" name="Freeform 16">
            <a:extLst>
              <a:ext uri="{FF2B5EF4-FFF2-40B4-BE49-F238E27FC236}">
                <a16:creationId xmlns:a16="http://schemas.microsoft.com/office/drawing/2014/main" id="{EEBB33DF-8079-044B-B194-4DC9BCC597E4}"/>
              </a:ext>
            </a:extLst>
          </p:cNvPr>
          <p:cNvSpPr/>
          <p:nvPr/>
        </p:nvSpPr>
        <p:spPr>
          <a:xfrm>
            <a:off x="624865" y="571418"/>
            <a:ext cx="581192" cy="215983"/>
          </a:xfrm>
          <a:custGeom>
            <a:avLst/>
            <a:gdLst>
              <a:gd name="connsiteX0" fmla="*/ 1975638 w 1975638"/>
              <a:gd name="connsiteY0" fmla="*/ 0 h 734189"/>
              <a:gd name="connsiteX1" fmla="*/ 0 w 1975638"/>
              <a:gd name="connsiteY1" fmla="*/ 473886 h 734189"/>
              <a:gd name="connsiteX2" fmla="*/ 0 w 1975638"/>
              <a:gd name="connsiteY2" fmla="*/ 734189 h 734189"/>
              <a:gd name="connsiteX3" fmla="*/ 1968964 w 1975638"/>
              <a:gd name="connsiteY3" fmla="*/ 734189 h 734189"/>
              <a:gd name="connsiteX4" fmla="*/ 1975638 w 1975638"/>
              <a:gd name="connsiteY4" fmla="*/ 0 h 734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5638" h="734189">
                <a:moveTo>
                  <a:pt x="1975638" y="0"/>
                </a:moveTo>
                <a:lnTo>
                  <a:pt x="0" y="473886"/>
                </a:lnTo>
                <a:lnTo>
                  <a:pt x="0" y="734189"/>
                </a:lnTo>
                <a:lnTo>
                  <a:pt x="1968964" y="734189"/>
                </a:lnTo>
                <a:cubicBezTo>
                  <a:pt x="1971189" y="493909"/>
                  <a:pt x="1973413" y="253628"/>
                  <a:pt x="1975638" y="0"/>
                </a:cubicBezTo>
                <a:close/>
              </a:path>
            </a:pathLst>
          </a:custGeom>
          <a:solidFill>
            <a:srgbClr val="002060">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531299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22401" y="1320789"/>
            <a:ext cx="10340081" cy="685801"/>
          </a:xfrm>
          <a:prstGeom prst="rect">
            <a:avLst/>
          </a:prstGeom>
        </p:spPr>
        <p:txBody>
          <a:bodyPr/>
          <a:lstStyle>
            <a:lvl1pPr algn="l">
              <a:lnSpc>
                <a:spcPts val="3200"/>
              </a:lnSpc>
              <a:defRPr sz="3200" b="1">
                <a:solidFill>
                  <a:schemeClr val="tx2">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1422401" y="2226960"/>
            <a:ext cx="10340081" cy="3945241"/>
          </a:xfrm>
        </p:spPr>
        <p:txBody>
          <a:bodyPr>
            <a:normAutofit/>
          </a:bodyPr>
          <a:lstStyle>
            <a:lvl1pPr marL="342891" indent="-342891">
              <a:buFont typeface="Wingdings" charset="2"/>
              <a:buChar char="§"/>
              <a:defRPr sz="2667">
                <a:latin typeface="Arial" panose="020B0604020202020204" pitchFamily="34" charset="0"/>
                <a:cs typeface="Arial" panose="020B0604020202020204" pitchFamily="34" charset="0"/>
              </a:defRPr>
            </a:lvl1pPr>
            <a:lvl2pPr>
              <a:buClr>
                <a:srgbClr val="C00000"/>
              </a:buClr>
              <a:defRPr sz="2400">
                <a:latin typeface="Arial" panose="020B0604020202020204" pitchFamily="34" charset="0"/>
                <a:cs typeface="Arial" panose="020B0604020202020204" pitchFamily="34" charset="0"/>
              </a:defRPr>
            </a:lvl2pPr>
            <a:lvl3pPr marL="1142971" indent="-228594">
              <a:buClr>
                <a:srgbClr val="C00000"/>
              </a:buClr>
              <a:buFont typeface="Arial" panose="020B0604020202020204" pitchFamily="34" charset="0"/>
              <a:buChar cha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716120" y="6172201"/>
            <a:ext cx="1069481" cy="514673"/>
          </a:xfrm>
          <a:prstGeom prst="rect">
            <a:avLst/>
          </a:prstGeom>
        </p:spPr>
      </p:pic>
      <p:sp>
        <p:nvSpPr>
          <p:cNvPr id="10" name="Rectangle 9">
            <a:extLst>
              <a:ext uri="{FF2B5EF4-FFF2-40B4-BE49-F238E27FC236}">
                <a16:creationId xmlns:a16="http://schemas.microsoft.com/office/drawing/2014/main" id="{81A6431C-1D56-2E4E-86BB-FB31FE9A9705}"/>
              </a:ext>
            </a:extLst>
          </p:cNvPr>
          <p:cNvSpPr/>
          <p:nvPr/>
        </p:nvSpPr>
        <p:spPr>
          <a:xfrm>
            <a:off x="1297681" y="177800"/>
            <a:ext cx="104648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68F832EF-120C-294B-ADB7-EE2476F340C9}"/>
              </a:ext>
            </a:extLst>
          </p:cNvPr>
          <p:cNvSpPr/>
          <p:nvPr/>
        </p:nvSpPr>
        <p:spPr>
          <a:xfrm>
            <a:off x="609600" y="177800"/>
            <a:ext cx="609600" cy="609600"/>
          </a:xfrm>
          <a:prstGeom prst="rect">
            <a:avLst/>
          </a:prstGeom>
          <a:solidFill>
            <a:srgbClr val="AFC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Rectangle 11">
            <a:extLst>
              <a:ext uri="{FF2B5EF4-FFF2-40B4-BE49-F238E27FC236}">
                <a16:creationId xmlns:a16="http://schemas.microsoft.com/office/drawing/2014/main" id="{D2E56662-311B-204D-8478-6548143E44D7}"/>
              </a:ext>
            </a:extLst>
          </p:cNvPr>
          <p:cNvSpPr/>
          <p:nvPr/>
        </p:nvSpPr>
        <p:spPr>
          <a:xfrm>
            <a:off x="203199" y="177801"/>
            <a:ext cx="327919"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Rectangle 12">
            <a:extLst>
              <a:ext uri="{FF2B5EF4-FFF2-40B4-BE49-F238E27FC236}">
                <a16:creationId xmlns:a16="http://schemas.microsoft.com/office/drawing/2014/main" id="{C036456A-7F4A-B349-8621-A66D68231A7B}"/>
              </a:ext>
            </a:extLst>
          </p:cNvPr>
          <p:cNvSpPr/>
          <p:nvPr/>
        </p:nvSpPr>
        <p:spPr>
          <a:xfrm>
            <a:off x="11840963" y="177801"/>
            <a:ext cx="219456" cy="609600"/>
          </a:xfrm>
          <a:prstGeom prst="rect">
            <a:avLst/>
          </a:prstGeom>
          <a:solidFill>
            <a:srgbClr val="AFC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Rectangle 13">
            <a:extLst>
              <a:ext uri="{FF2B5EF4-FFF2-40B4-BE49-F238E27FC236}">
                <a16:creationId xmlns:a16="http://schemas.microsoft.com/office/drawing/2014/main" id="{A8D6B959-78D1-9743-9555-AEA0BE2E5C8E}"/>
              </a:ext>
            </a:extLst>
          </p:cNvPr>
          <p:cNvSpPr/>
          <p:nvPr/>
        </p:nvSpPr>
        <p:spPr>
          <a:xfrm>
            <a:off x="203198" y="858701"/>
            <a:ext cx="11857221" cy="2163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Text Placeholder 7"/>
          <p:cNvSpPr>
            <a:spLocks noGrp="1"/>
          </p:cNvSpPr>
          <p:nvPr>
            <p:ph type="body" sz="quarter" idx="10" hasCustomPrompt="1"/>
          </p:nvPr>
        </p:nvSpPr>
        <p:spPr>
          <a:xfrm>
            <a:off x="1422400" y="342900"/>
            <a:ext cx="7518400" cy="304800"/>
          </a:xfrm>
        </p:spPr>
        <p:txBody>
          <a:bodyPr anchor="ctr">
            <a:noAutofit/>
          </a:bodyPr>
          <a:lstStyle>
            <a:lvl1pPr marL="0" indent="0">
              <a:buFontTx/>
              <a:buNone/>
              <a:defRPr sz="1467" b="1" cap="all" baseline="0">
                <a:solidFill>
                  <a:schemeClr val="bg1"/>
                </a:solidFill>
              </a:defRPr>
            </a:lvl1pPr>
          </a:lstStyle>
          <a:p>
            <a:pPr lvl="0"/>
            <a:r>
              <a:rPr lang="en-US" dirty="0"/>
              <a:t>Presentation title goes here</a:t>
            </a:r>
          </a:p>
        </p:txBody>
      </p:sp>
      <p:sp>
        <p:nvSpPr>
          <p:cNvPr id="16" name="Freeform 15">
            <a:extLst>
              <a:ext uri="{FF2B5EF4-FFF2-40B4-BE49-F238E27FC236}">
                <a16:creationId xmlns:a16="http://schemas.microsoft.com/office/drawing/2014/main" id="{45453BAB-3D1F-AB48-AF41-ACEBCE93B82F}"/>
              </a:ext>
            </a:extLst>
          </p:cNvPr>
          <p:cNvSpPr/>
          <p:nvPr/>
        </p:nvSpPr>
        <p:spPr>
          <a:xfrm>
            <a:off x="609599" y="177800"/>
            <a:ext cx="471740" cy="609600"/>
          </a:xfrm>
          <a:custGeom>
            <a:avLst/>
            <a:gdLst>
              <a:gd name="connsiteX0" fmla="*/ 0 w 1461705"/>
              <a:gd name="connsiteY0" fmla="*/ 0 h 1888870"/>
              <a:gd name="connsiteX1" fmla="*/ 687468 w 1461705"/>
              <a:gd name="connsiteY1" fmla="*/ 0 h 1888870"/>
              <a:gd name="connsiteX2" fmla="*/ 1461705 w 1461705"/>
              <a:gd name="connsiteY2" fmla="*/ 1888870 h 1888870"/>
              <a:gd name="connsiteX3" fmla="*/ 0 w 1461705"/>
              <a:gd name="connsiteY3" fmla="*/ 1888870 h 1888870"/>
              <a:gd name="connsiteX4" fmla="*/ 0 w 1461705"/>
              <a:gd name="connsiteY4" fmla="*/ 0 h 1888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1705" h="1888870">
                <a:moveTo>
                  <a:pt x="0" y="0"/>
                </a:moveTo>
                <a:lnTo>
                  <a:pt x="687468" y="0"/>
                </a:lnTo>
                <a:lnTo>
                  <a:pt x="1461705" y="1888870"/>
                </a:lnTo>
                <a:lnTo>
                  <a:pt x="0" y="1888870"/>
                </a:lnTo>
                <a:lnTo>
                  <a:pt x="0" y="0"/>
                </a:lnTo>
                <a:close/>
              </a:path>
            </a:pathLst>
          </a:custGeom>
          <a:solidFill>
            <a:schemeClr val="tx2">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7" name="Freeform 16">
            <a:extLst>
              <a:ext uri="{FF2B5EF4-FFF2-40B4-BE49-F238E27FC236}">
                <a16:creationId xmlns:a16="http://schemas.microsoft.com/office/drawing/2014/main" id="{E6C08064-AF58-744D-BA59-AC093FF497FB}"/>
              </a:ext>
            </a:extLst>
          </p:cNvPr>
          <p:cNvSpPr/>
          <p:nvPr/>
        </p:nvSpPr>
        <p:spPr>
          <a:xfrm>
            <a:off x="624865" y="571418"/>
            <a:ext cx="581192" cy="215983"/>
          </a:xfrm>
          <a:custGeom>
            <a:avLst/>
            <a:gdLst>
              <a:gd name="connsiteX0" fmla="*/ 1975638 w 1975638"/>
              <a:gd name="connsiteY0" fmla="*/ 0 h 734189"/>
              <a:gd name="connsiteX1" fmla="*/ 0 w 1975638"/>
              <a:gd name="connsiteY1" fmla="*/ 473886 h 734189"/>
              <a:gd name="connsiteX2" fmla="*/ 0 w 1975638"/>
              <a:gd name="connsiteY2" fmla="*/ 734189 h 734189"/>
              <a:gd name="connsiteX3" fmla="*/ 1968964 w 1975638"/>
              <a:gd name="connsiteY3" fmla="*/ 734189 h 734189"/>
              <a:gd name="connsiteX4" fmla="*/ 1975638 w 1975638"/>
              <a:gd name="connsiteY4" fmla="*/ 0 h 734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5638" h="734189">
                <a:moveTo>
                  <a:pt x="1975638" y="0"/>
                </a:moveTo>
                <a:lnTo>
                  <a:pt x="0" y="473886"/>
                </a:lnTo>
                <a:lnTo>
                  <a:pt x="0" y="734189"/>
                </a:lnTo>
                <a:lnTo>
                  <a:pt x="1968964" y="734189"/>
                </a:lnTo>
                <a:cubicBezTo>
                  <a:pt x="1971189" y="493909"/>
                  <a:pt x="1973413" y="253628"/>
                  <a:pt x="1975638" y="0"/>
                </a:cubicBezTo>
                <a:close/>
              </a:path>
            </a:pathLst>
          </a:custGeom>
          <a:solidFill>
            <a:srgbClr val="002060">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3828465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22401" y="1320789"/>
            <a:ext cx="10340081" cy="685801"/>
          </a:xfrm>
          <a:prstGeom prst="rect">
            <a:avLst/>
          </a:prstGeom>
        </p:spPr>
        <p:txBody>
          <a:bodyPr/>
          <a:lstStyle>
            <a:lvl1pPr algn="l">
              <a:lnSpc>
                <a:spcPts val="3200"/>
              </a:lnSpc>
              <a:defRPr sz="3200" b="1">
                <a:solidFill>
                  <a:schemeClr val="tx2">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1422401" y="2226960"/>
            <a:ext cx="10340081" cy="3945241"/>
          </a:xfrm>
        </p:spPr>
        <p:txBody>
          <a:bodyPr>
            <a:normAutofit/>
          </a:bodyPr>
          <a:lstStyle>
            <a:lvl1pPr marL="342891" indent="-342891">
              <a:buFont typeface="Wingdings" charset="2"/>
              <a:buChar char="§"/>
              <a:defRPr sz="2667">
                <a:latin typeface="Arial" panose="020B0604020202020204" pitchFamily="34" charset="0"/>
                <a:cs typeface="Arial" panose="020B0604020202020204" pitchFamily="34" charset="0"/>
              </a:defRPr>
            </a:lvl1pPr>
            <a:lvl2pPr>
              <a:buClr>
                <a:srgbClr val="C00000"/>
              </a:buClr>
              <a:defRPr sz="2400">
                <a:latin typeface="Arial" panose="020B0604020202020204" pitchFamily="34" charset="0"/>
                <a:cs typeface="Arial" panose="020B0604020202020204" pitchFamily="34" charset="0"/>
              </a:defRPr>
            </a:lvl2pPr>
            <a:lvl3pPr marL="1142971" indent="-228594">
              <a:buClr>
                <a:srgbClr val="C00000"/>
              </a:buClr>
              <a:buFont typeface="Arial" panose="020B0604020202020204" pitchFamily="34" charset="0"/>
              <a:buChar cha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716120" y="6172201"/>
            <a:ext cx="1069481" cy="514673"/>
          </a:xfrm>
          <a:prstGeom prst="rect">
            <a:avLst/>
          </a:prstGeom>
        </p:spPr>
      </p:pic>
      <p:sp>
        <p:nvSpPr>
          <p:cNvPr id="10" name="Rectangle 9">
            <a:extLst>
              <a:ext uri="{FF2B5EF4-FFF2-40B4-BE49-F238E27FC236}">
                <a16:creationId xmlns:a16="http://schemas.microsoft.com/office/drawing/2014/main" id="{81A6431C-1D56-2E4E-86BB-FB31FE9A9705}"/>
              </a:ext>
            </a:extLst>
          </p:cNvPr>
          <p:cNvSpPr/>
          <p:nvPr/>
        </p:nvSpPr>
        <p:spPr>
          <a:xfrm>
            <a:off x="1297681" y="177800"/>
            <a:ext cx="104648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68F832EF-120C-294B-ADB7-EE2476F340C9}"/>
              </a:ext>
            </a:extLst>
          </p:cNvPr>
          <p:cNvSpPr/>
          <p:nvPr/>
        </p:nvSpPr>
        <p:spPr>
          <a:xfrm>
            <a:off x="609600" y="177800"/>
            <a:ext cx="609600" cy="609600"/>
          </a:xfrm>
          <a:prstGeom prst="rect">
            <a:avLst/>
          </a:prstGeom>
          <a:solidFill>
            <a:srgbClr val="B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Rectangle 11">
            <a:extLst>
              <a:ext uri="{FF2B5EF4-FFF2-40B4-BE49-F238E27FC236}">
                <a16:creationId xmlns:a16="http://schemas.microsoft.com/office/drawing/2014/main" id="{D2E56662-311B-204D-8478-6548143E44D7}"/>
              </a:ext>
            </a:extLst>
          </p:cNvPr>
          <p:cNvSpPr/>
          <p:nvPr/>
        </p:nvSpPr>
        <p:spPr>
          <a:xfrm>
            <a:off x="203199" y="177801"/>
            <a:ext cx="327919"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Rectangle 12">
            <a:extLst>
              <a:ext uri="{FF2B5EF4-FFF2-40B4-BE49-F238E27FC236}">
                <a16:creationId xmlns:a16="http://schemas.microsoft.com/office/drawing/2014/main" id="{C036456A-7F4A-B349-8621-A66D68231A7B}"/>
              </a:ext>
            </a:extLst>
          </p:cNvPr>
          <p:cNvSpPr/>
          <p:nvPr/>
        </p:nvSpPr>
        <p:spPr>
          <a:xfrm>
            <a:off x="11840963" y="177801"/>
            <a:ext cx="219456" cy="609600"/>
          </a:xfrm>
          <a:prstGeom prst="rect">
            <a:avLst/>
          </a:prstGeom>
          <a:solidFill>
            <a:srgbClr val="B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Rectangle 13">
            <a:extLst>
              <a:ext uri="{FF2B5EF4-FFF2-40B4-BE49-F238E27FC236}">
                <a16:creationId xmlns:a16="http://schemas.microsoft.com/office/drawing/2014/main" id="{A8D6B959-78D1-9743-9555-AEA0BE2E5C8E}"/>
              </a:ext>
            </a:extLst>
          </p:cNvPr>
          <p:cNvSpPr/>
          <p:nvPr/>
        </p:nvSpPr>
        <p:spPr>
          <a:xfrm>
            <a:off x="203198" y="858701"/>
            <a:ext cx="11857221" cy="2163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Text Placeholder 7"/>
          <p:cNvSpPr>
            <a:spLocks noGrp="1"/>
          </p:cNvSpPr>
          <p:nvPr>
            <p:ph type="body" sz="quarter" idx="10" hasCustomPrompt="1"/>
          </p:nvPr>
        </p:nvSpPr>
        <p:spPr>
          <a:xfrm>
            <a:off x="1422400" y="342900"/>
            <a:ext cx="7518400" cy="304800"/>
          </a:xfrm>
        </p:spPr>
        <p:txBody>
          <a:bodyPr anchor="ctr">
            <a:noAutofit/>
          </a:bodyPr>
          <a:lstStyle>
            <a:lvl1pPr marL="0" indent="0">
              <a:buFontTx/>
              <a:buNone/>
              <a:defRPr sz="1467" b="1" cap="all" baseline="0">
                <a:solidFill>
                  <a:schemeClr val="bg1"/>
                </a:solidFill>
              </a:defRPr>
            </a:lvl1pPr>
          </a:lstStyle>
          <a:p>
            <a:pPr lvl="0"/>
            <a:r>
              <a:rPr lang="en-US" dirty="0"/>
              <a:t>Presentation title goes here</a:t>
            </a:r>
          </a:p>
        </p:txBody>
      </p:sp>
      <p:sp>
        <p:nvSpPr>
          <p:cNvPr id="16" name="Freeform 15">
            <a:extLst>
              <a:ext uri="{FF2B5EF4-FFF2-40B4-BE49-F238E27FC236}">
                <a16:creationId xmlns:a16="http://schemas.microsoft.com/office/drawing/2014/main" id="{CC6BFA1B-2CEF-8A43-9ABB-97358F66CDA1}"/>
              </a:ext>
            </a:extLst>
          </p:cNvPr>
          <p:cNvSpPr/>
          <p:nvPr/>
        </p:nvSpPr>
        <p:spPr>
          <a:xfrm>
            <a:off x="609599" y="177800"/>
            <a:ext cx="471740" cy="609600"/>
          </a:xfrm>
          <a:custGeom>
            <a:avLst/>
            <a:gdLst>
              <a:gd name="connsiteX0" fmla="*/ 0 w 1461705"/>
              <a:gd name="connsiteY0" fmla="*/ 0 h 1888870"/>
              <a:gd name="connsiteX1" fmla="*/ 687468 w 1461705"/>
              <a:gd name="connsiteY1" fmla="*/ 0 h 1888870"/>
              <a:gd name="connsiteX2" fmla="*/ 1461705 w 1461705"/>
              <a:gd name="connsiteY2" fmla="*/ 1888870 h 1888870"/>
              <a:gd name="connsiteX3" fmla="*/ 0 w 1461705"/>
              <a:gd name="connsiteY3" fmla="*/ 1888870 h 1888870"/>
              <a:gd name="connsiteX4" fmla="*/ 0 w 1461705"/>
              <a:gd name="connsiteY4" fmla="*/ 0 h 1888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1705" h="1888870">
                <a:moveTo>
                  <a:pt x="0" y="0"/>
                </a:moveTo>
                <a:lnTo>
                  <a:pt x="687468" y="0"/>
                </a:lnTo>
                <a:lnTo>
                  <a:pt x="1461705" y="1888870"/>
                </a:lnTo>
                <a:lnTo>
                  <a:pt x="0" y="1888870"/>
                </a:lnTo>
                <a:lnTo>
                  <a:pt x="0" y="0"/>
                </a:lnTo>
                <a:close/>
              </a:path>
            </a:pathLst>
          </a:custGeom>
          <a:solidFill>
            <a:schemeClr val="tx2">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7" name="Freeform 16">
            <a:extLst>
              <a:ext uri="{FF2B5EF4-FFF2-40B4-BE49-F238E27FC236}">
                <a16:creationId xmlns:a16="http://schemas.microsoft.com/office/drawing/2014/main" id="{DD08DF49-CE3B-3A49-B6F7-F7A2058F7BA8}"/>
              </a:ext>
            </a:extLst>
          </p:cNvPr>
          <p:cNvSpPr/>
          <p:nvPr/>
        </p:nvSpPr>
        <p:spPr>
          <a:xfrm>
            <a:off x="624865" y="571418"/>
            <a:ext cx="581192" cy="215983"/>
          </a:xfrm>
          <a:custGeom>
            <a:avLst/>
            <a:gdLst>
              <a:gd name="connsiteX0" fmla="*/ 1975638 w 1975638"/>
              <a:gd name="connsiteY0" fmla="*/ 0 h 734189"/>
              <a:gd name="connsiteX1" fmla="*/ 0 w 1975638"/>
              <a:gd name="connsiteY1" fmla="*/ 473886 h 734189"/>
              <a:gd name="connsiteX2" fmla="*/ 0 w 1975638"/>
              <a:gd name="connsiteY2" fmla="*/ 734189 h 734189"/>
              <a:gd name="connsiteX3" fmla="*/ 1968964 w 1975638"/>
              <a:gd name="connsiteY3" fmla="*/ 734189 h 734189"/>
              <a:gd name="connsiteX4" fmla="*/ 1975638 w 1975638"/>
              <a:gd name="connsiteY4" fmla="*/ 0 h 734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5638" h="734189">
                <a:moveTo>
                  <a:pt x="1975638" y="0"/>
                </a:moveTo>
                <a:lnTo>
                  <a:pt x="0" y="473886"/>
                </a:lnTo>
                <a:lnTo>
                  <a:pt x="0" y="734189"/>
                </a:lnTo>
                <a:lnTo>
                  <a:pt x="1968964" y="734189"/>
                </a:lnTo>
                <a:cubicBezTo>
                  <a:pt x="1971189" y="493909"/>
                  <a:pt x="1973413" y="253628"/>
                  <a:pt x="1975638" y="0"/>
                </a:cubicBezTo>
                <a:close/>
              </a:path>
            </a:pathLst>
          </a:custGeom>
          <a:solidFill>
            <a:srgbClr val="002060">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2641160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22401" y="1320789"/>
            <a:ext cx="10340081" cy="685801"/>
          </a:xfrm>
          <a:prstGeom prst="rect">
            <a:avLst/>
          </a:prstGeom>
        </p:spPr>
        <p:txBody>
          <a:bodyPr/>
          <a:lstStyle>
            <a:lvl1pPr algn="l">
              <a:lnSpc>
                <a:spcPts val="3200"/>
              </a:lnSpc>
              <a:defRPr sz="3200" b="1">
                <a:solidFill>
                  <a:schemeClr val="tx2">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1422401" y="2226960"/>
            <a:ext cx="10340081" cy="3945241"/>
          </a:xfrm>
        </p:spPr>
        <p:txBody>
          <a:bodyPr>
            <a:normAutofit/>
          </a:bodyPr>
          <a:lstStyle>
            <a:lvl1pPr marL="342891" indent="-342891">
              <a:buFont typeface="Wingdings" charset="2"/>
              <a:buChar char="§"/>
              <a:defRPr sz="2667">
                <a:latin typeface="Arial" panose="020B0604020202020204" pitchFamily="34" charset="0"/>
                <a:cs typeface="Arial" panose="020B0604020202020204" pitchFamily="34" charset="0"/>
              </a:defRPr>
            </a:lvl1pPr>
            <a:lvl2pPr>
              <a:buClr>
                <a:srgbClr val="C00000"/>
              </a:buClr>
              <a:defRPr sz="2400">
                <a:latin typeface="Arial" panose="020B0604020202020204" pitchFamily="34" charset="0"/>
                <a:cs typeface="Arial" panose="020B0604020202020204" pitchFamily="34" charset="0"/>
              </a:defRPr>
            </a:lvl2pPr>
            <a:lvl3pPr marL="1142971" indent="-228594">
              <a:buClr>
                <a:srgbClr val="C00000"/>
              </a:buClr>
              <a:buFont typeface="Arial" panose="020B0604020202020204" pitchFamily="34" charset="0"/>
              <a:buChar cha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716120" y="6172201"/>
            <a:ext cx="1069481" cy="514673"/>
          </a:xfrm>
          <a:prstGeom prst="rect">
            <a:avLst/>
          </a:prstGeom>
        </p:spPr>
      </p:pic>
      <p:sp>
        <p:nvSpPr>
          <p:cNvPr id="10" name="Rectangle 9">
            <a:extLst>
              <a:ext uri="{FF2B5EF4-FFF2-40B4-BE49-F238E27FC236}">
                <a16:creationId xmlns:a16="http://schemas.microsoft.com/office/drawing/2014/main" id="{81A6431C-1D56-2E4E-86BB-FB31FE9A9705}"/>
              </a:ext>
            </a:extLst>
          </p:cNvPr>
          <p:cNvSpPr/>
          <p:nvPr/>
        </p:nvSpPr>
        <p:spPr>
          <a:xfrm>
            <a:off x="1297681" y="177800"/>
            <a:ext cx="104648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68F832EF-120C-294B-ADB7-EE2476F340C9}"/>
              </a:ext>
            </a:extLst>
          </p:cNvPr>
          <p:cNvSpPr/>
          <p:nvPr/>
        </p:nvSpPr>
        <p:spPr>
          <a:xfrm>
            <a:off x="609600" y="177800"/>
            <a:ext cx="609600" cy="609600"/>
          </a:xfrm>
          <a:prstGeom prst="rect">
            <a:avLst/>
          </a:prstGeom>
          <a:solidFill>
            <a:srgbClr val="EE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Rectangle 11">
            <a:extLst>
              <a:ext uri="{FF2B5EF4-FFF2-40B4-BE49-F238E27FC236}">
                <a16:creationId xmlns:a16="http://schemas.microsoft.com/office/drawing/2014/main" id="{D2E56662-311B-204D-8478-6548143E44D7}"/>
              </a:ext>
            </a:extLst>
          </p:cNvPr>
          <p:cNvSpPr/>
          <p:nvPr/>
        </p:nvSpPr>
        <p:spPr>
          <a:xfrm>
            <a:off x="203199" y="177801"/>
            <a:ext cx="327919"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Rectangle 12">
            <a:extLst>
              <a:ext uri="{FF2B5EF4-FFF2-40B4-BE49-F238E27FC236}">
                <a16:creationId xmlns:a16="http://schemas.microsoft.com/office/drawing/2014/main" id="{C036456A-7F4A-B349-8621-A66D68231A7B}"/>
              </a:ext>
            </a:extLst>
          </p:cNvPr>
          <p:cNvSpPr/>
          <p:nvPr/>
        </p:nvSpPr>
        <p:spPr>
          <a:xfrm>
            <a:off x="11840963" y="177801"/>
            <a:ext cx="219456" cy="609600"/>
          </a:xfrm>
          <a:prstGeom prst="rect">
            <a:avLst/>
          </a:prstGeom>
          <a:solidFill>
            <a:srgbClr val="EE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Rectangle 13">
            <a:extLst>
              <a:ext uri="{FF2B5EF4-FFF2-40B4-BE49-F238E27FC236}">
                <a16:creationId xmlns:a16="http://schemas.microsoft.com/office/drawing/2014/main" id="{A8D6B959-78D1-9743-9555-AEA0BE2E5C8E}"/>
              </a:ext>
            </a:extLst>
          </p:cNvPr>
          <p:cNvSpPr/>
          <p:nvPr/>
        </p:nvSpPr>
        <p:spPr>
          <a:xfrm>
            <a:off x="203198" y="858701"/>
            <a:ext cx="11857221" cy="2163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Text Placeholder 7"/>
          <p:cNvSpPr>
            <a:spLocks noGrp="1"/>
          </p:cNvSpPr>
          <p:nvPr>
            <p:ph type="body" sz="quarter" idx="10" hasCustomPrompt="1"/>
          </p:nvPr>
        </p:nvSpPr>
        <p:spPr>
          <a:xfrm>
            <a:off x="1422400" y="342900"/>
            <a:ext cx="7518400" cy="304800"/>
          </a:xfrm>
        </p:spPr>
        <p:txBody>
          <a:bodyPr anchor="ctr">
            <a:noAutofit/>
          </a:bodyPr>
          <a:lstStyle>
            <a:lvl1pPr marL="0" indent="0">
              <a:buFontTx/>
              <a:buNone/>
              <a:defRPr sz="1467" b="1" cap="all" baseline="0">
                <a:solidFill>
                  <a:schemeClr val="bg1"/>
                </a:solidFill>
              </a:defRPr>
            </a:lvl1pPr>
          </a:lstStyle>
          <a:p>
            <a:pPr lvl="0"/>
            <a:r>
              <a:rPr lang="en-US" dirty="0"/>
              <a:t>Presentation title goes here</a:t>
            </a:r>
          </a:p>
        </p:txBody>
      </p:sp>
      <p:sp>
        <p:nvSpPr>
          <p:cNvPr id="16" name="Freeform 15">
            <a:extLst>
              <a:ext uri="{FF2B5EF4-FFF2-40B4-BE49-F238E27FC236}">
                <a16:creationId xmlns:a16="http://schemas.microsoft.com/office/drawing/2014/main" id="{A9A767F0-EAE5-504C-9479-53168D01BD0D}"/>
              </a:ext>
            </a:extLst>
          </p:cNvPr>
          <p:cNvSpPr/>
          <p:nvPr/>
        </p:nvSpPr>
        <p:spPr>
          <a:xfrm>
            <a:off x="609599" y="177800"/>
            <a:ext cx="471740" cy="609600"/>
          </a:xfrm>
          <a:custGeom>
            <a:avLst/>
            <a:gdLst>
              <a:gd name="connsiteX0" fmla="*/ 0 w 1461705"/>
              <a:gd name="connsiteY0" fmla="*/ 0 h 1888870"/>
              <a:gd name="connsiteX1" fmla="*/ 687468 w 1461705"/>
              <a:gd name="connsiteY1" fmla="*/ 0 h 1888870"/>
              <a:gd name="connsiteX2" fmla="*/ 1461705 w 1461705"/>
              <a:gd name="connsiteY2" fmla="*/ 1888870 h 1888870"/>
              <a:gd name="connsiteX3" fmla="*/ 0 w 1461705"/>
              <a:gd name="connsiteY3" fmla="*/ 1888870 h 1888870"/>
              <a:gd name="connsiteX4" fmla="*/ 0 w 1461705"/>
              <a:gd name="connsiteY4" fmla="*/ 0 h 1888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1705" h="1888870">
                <a:moveTo>
                  <a:pt x="0" y="0"/>
                </a:moveTo>
                <a:lnTo>
                  <a:pt x="687468" y="0"/>
                </a:lnTo>
                <a:lnTo>
                  <a:pt x="1461705" y="1888870"/>
                </a:lnTo>
                <a:lnTo>
                  <a:pt x="0" y="1888870"/>
                </a:lnTo>
                <a:lnTo>
                  <a:pt x="0" y="0"/>
                </a:lnTo>
                <a:close/>
              </a:path>
            </a:pathLst>
          </a:custGeom>
          <a:solidFill>
            <a:schemeClr val="tx2">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7" name="Freeform 16">
            <a:extLst>
              <a:ext uri="{FF2B5EF4-FFF2-40B4-BE49-F238E27FC236}">
                <a16:creationId xmlns:a16="http://schemas.microsoft.com/office/drawing/2014/main" id="{58E395CA-5B1A-C745-9EDA-A22B6E0700B8}"/>
              </a:ext>
            </a:extLst>
          </p:cNvPr>
          <p:cNvSpPr/>
          <p:nvPr/>
        </p:nvSpPr>
        <p:spPr>
          <a:xfrm>
            <a:off x="624865" y="571418"/>
            <a:ext cx="581192" cy="215983"/>
          </a:xfrm>
          <a:custGeom>
            <a:avLst/>
            <a:gdLst>
              <a:gd name="connsiteX0" fmla="*/ 1975638 w 1975638"/>
              <a:gd name="connsiteY0" fmla="*/ 0 h 734189"/>
              <a:gd name="connsiteX1" fmla="*/ 0 w 1975638"/>
              <a:gd name="connsiteY1" fmla="*/ 473886 h 734189"/>
              <a:gd name="connsiteX2" fmla="*/ 0 w 1975638"/>
              <a:gd name="connsiteY2" fmla="*/ 734189 h 734189"/>
              <a:gd name="connsiteX3" fmla="*/ 1968964 w 1975638"/>
              <a:gd name="connsiteY3" fmla="*/ 734189 h 734189"/>
              <a:gd name="connsiteX4" fmla="*/ 1975638 w 1975638"/>
              <a:gd name="connsiteY4" fmla="*/ 0 h 734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5638" h="734189">
                <a:moveTo>
                  <a:pt x="1975638" y="0"/>
                </a:moveTo>
                <a:lnTo>
                  <a:pt x="0" y="473886"/>
                </a:lnTo>
                <a:lnTo>
                  <a:pt x="0" y="734189"/>
                </a:lnTo>
                <a:lnTo>
                  <a:pt x="1968964" y="734189"/>
                </a:lnTo>
                <a:cubicBezTo>
                  <a:pt x="1971189" y="493909"/>
                  <a:pt x="1973413" y="253628"/>
                  <a:pt x="1975638" y="0"/>
                </a:cubicBezTo>
                <a:close/>
              </a:path>
            </a:pathLst>
          </a:custGeom>
          <a:solidFill>
            <a:srgbClr val="002060">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471411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04871-F795-4B82-B12D-903A0C7BD173}" type="slidenum">
              <a:rPr lang="en-US" smtClean="0"/>
              <a:t>‹#›</a:t>
            </a:fld>
            <a:endParaRPr lang="en-US" dirty="0"/>
          </a:p>
        </p:txBody>
      </p:sp>
    </p:spTree>
    <p:extLst>
      <p:ext uri="{BB962C8B-B14F-4D97-AF65-F5344CB8AC3E}">
        <p14:creationId xmlns:p14="http://schemas.microsoft.com/office/powerpoint/2010/main" val="54451219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hdr="0" ftr="0" dt="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Clr>
          <a:srgbClr val="C00000"/>
        </a:buClr>
        <a:buSzPct val="140000"/>
        <a:buFont typeface="Wingdings" charset="2"/>
        <a:buChar char="§"/>
        <a:defRPr sz="2400" kern="1200">
          <a:solidFill>
            <a:schemeClr val="tx1"/>
          </a:solidFill>
          <a:latin typeface="Arial" panose="020B0604020202020204" pitchFamily="34" charset="0"/>
          <a:ea typeface="+mn-ea"/>
          <a:cs typeface="Arial" panose="020B0604020202020204" pitchFamily="34" charset="0"/>
        </a:defRPr>
      </a:lvl1pPr>
      <a:lvl2pPr marL="742932" indent="-285744" algn="l" defTabSz="914377" rtl="0" eaLnBrk="1" latinLnBrk="0" hangingPunct="1">
        <a:spcBef>
          <a:spcPct val="20000"/>
        </a:spcBef>
        <a:buClr>
          <a:srgbClr val="C0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2971" indent="-228594" algn="l" defTabSz="914377" rtl="0" eaLnBrk="1" latinLnBrk="0" hangingPunct="1">
        <a:spcBef>
          <a:spcPct val="20000"/>
        </a:spcBef>
        <a:buClr>
          <a:srgbClr val="C00000"/>
        </a:buClr>
        <a:buFont typeface="Calibri" panose="020F050202020403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160"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2.xml"/><Relationship Id="rId7" Type="http://schemas.openxmlformats.org/officeDocument/2006/relationships/oleObject" Target="../embeddings/oleObject2.bin"/><Relationship Id="rId12"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e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4.emf"/><Relationship Id="rId4" Type="http://schemas.openxmlformats.org/officeDocument/2006/relationships/slideLayout" Target="../slideLayouts/slideLayout6.xml"/><Relationship Id="rId9"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ufginsurance.atlassian.net/wiki/download/attachments/17006605/UFG%20-%20Insurance%20Suite%20Transformation%20-%20%20QA%20Strategy.docx?api=v2"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368800" y="3022601"/>
            <a:ext cx="6238240" cy="1312007"/>
          </a:xfrm>
        </p:spPr>
        <p:txBody>
          <a:bodyPr/>
          <a:lstStyle/>
          <a:p>
            <a:pPr>
              <a:lnSpc>
                <a:spcPct val="100000"/>
              </a:lnSpc>
            </a:pPr>
            <a:r>
              <a:rPr lang="en-US" dirty="0" smtClean="0">
                <a:latin typeface="+mn-lt"/>
              </a:rPr>
              <a:t>DHIC Testing Approach &amp; Plan</a:t>
            </a:r>
            <a:br>
              <a:rPr lang="en-US" dirty="0" smtClean="0">
                <a:latin typeface="+mn-lt"/>
              </a:rPr>
            </a:br>
            <a:r>
              <a:rPr lang="en-US" sz="2400" dirty="0" smtClean="0">
                <a:latin typeface="+mn-lt"/>
              </a:rPr>
              <a:t/>
            </a:r>
            <a:br>
              <a:rPr lang="en-US" sz="2400" dirty="0" smtClean="0">
                <a:latin typeface="+mn-lt"/>
              </a:rPr>
            </a:br>
            <a:r>
              <a:rPr lang="en-US" sz="2400" dirty="0" smtClean="0">
                <a:latin typeface="+mn-lt"/>
              </a:rPr>
              <a:t>May 2018</a:t>
            </a:r>
            <a:endParaRPr lang="en-US" sz="1800" dirty="0">
              <a:latin typeface="+mn-lt"/>
            </a:endParaRPr>
          </a:p>
        </p:txBody>
      </p:sp>
    </p:spTree>
    <p:extLst>
      <p:ext uri="{BB962C8B-B14F-4D97-AF65-F5344CB8AC3E}">
        <p14:creationId xmlns:p14="http://schemas.microsoft.com/office/powerpoint/2010/main" val="3284812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1600" dirty="0"/>
              <a:t>Testing Timeline and key </a:t>
            </a:r>
            <a:r>
              <a:rPr lang="en-US" sz="1600" dirty="0" smtClean="0"/>
              <a:t>milestones</a:t>
            </a:r>
            <a:endParaRPr lang="en-US" sz="1600" dirty="0"/>
          </a:p>
        </p:txBody>
      </p:sp>
      <p:graphicFrame>
        <p:nvGraphicFramePr>
          <p:cNvPr id="5" name="Object 4"/>
          <p:cNvGraphicFramePr>
            <a:graphicFrameLocks noChangeAspect="1"/>
          </p:cNvGraphicFramePr>
          <p:nvPr>
            <p:custDataLst>
              <p:tags r:id="rId2"/>
            </p:custDataLst>
            <p:extLst/>
          </p:nvPr>
        </p:nvGraphicFramePr>
        <p:xfrm>
          <a:off x="5786438" y="3265488"/>
          <a:ext cx="619125" cy="323850"/>
        </p:xfrm>
        <a:graphic>
          <a:graphicData uri="http://schemas.openxmlformats.org/presentationml/2006/ole">
            <mc:AlternateContent xmlns:mc="http://schemas.openxmlformats.org/markup-compatibility/2006">
              <mc:Choice xmlns:v="urn:schemas-microsoft-com:vml" Requires="v">
                <p:oleObj spid="_x0000_s1228" name="Worksheet" r:id="rId5" imgW="618931" imgH="323573" progId="Excel.Sheet.12">
                  <p:embed/>
                </p:oleObj>
              </mc:Choice>
              <mc:Fallback>
                <p:oleObj name="Worksheet" r:id="rId5" imgW="618931" imgH="323573" progId="Excel.Sheet.12">
                  <p:embed/>
                  <p:pic>
                    <p:nvPicPr>
                      <p:cNvPr id="5" name="Object 4"/>
                      <p:cNvPicPr/>
                      <p:nvPr/>
                    </p:nvPicPr>
                    <p:blipFill>
                      <a:blip r:embed="rId6"/>
                      <a:stretch>
                        <a:fillRect/>
                      </a:stretch>
                    </p:blipFill>
                    <p:spPr>
                      <a:xfrm>
                        <a:off x="5786438" y="3265488"/>
                        <a:ext cx="619125" cy="323850"/>
                      </a:xfrm>
                      <a:prstGeom prst="rect">
                        <a:avLst/>
                      </a:prstGeom>
                    </p:spPr>
                  </p:pic>
                </p:oleObj>
              </mc:Fallback>
            </mc:AlternateContent>
          </a:graphicData>
        </a:graphic>
      </p:graphicFrame>
      <p:graphicFrame>
        <p:nvGraphicFramePr>
          <p:cNvPr id="23" name="Object 22"/>
          <p:cNvGraphicFramePr>
            <a:graphicFrameLocks noChangeAspect="1"/>
          </p:cNvGraphicFramePr>
          <p:nvPr>
            <p:custDataLst>
              <p:tags r:id="rId3"/>
            </p:custDataLst>
            <p:extLst>
              <p:ext uri="{D42A27DB-BD31-4B8C-83A1-F6EECF244321}">
                <p14:modId xmlns:p14="http://schemas.microsoft.com/office/powerpoint/2010/main" val="1129281673"/>
              </p:ext>
            </p:extLst>
          </p:nvPr>
        </p:nvGraphicFramePr>
        <p:xfrm>
          <a:off x="1422400" y="1177925"/>
          <a:ext cx="6900863" cy="4376738"/>
        </p:xfrm>
        <a:graphic>
          <a:graphicData uri="http://schemas.openxmlformats.org/presentationml/2006/ole">
            <mc:AlternateContent xmlns:mc="http://schemas.openxmlformats.org/markup-compatibility/2006">
              <mc:Choice xmlns:v="urn:schemas-microsoft-com:vml" Requires="v">
                <p:oleObj spid="_x0000_s1229" name="Worksheet" r:id="rId7" imgW="5438503" imgH="3362290" progId="Excel.Sheet.12">
                  <p:embed/>
                </p:oleObj>
              </mc:Choice>
              <mc:Fallback>
                <p:oleObj name="Worksheet" r:id="rId7" imgW="5438503" imgH="3362290" progId="Excel.Sheet.12">
                  <p:embed/>
                  <p:pic>
                    <p:nvPicPr>
                      <p:cNvPr id="23" name="Object 22"/>
                      <p:cNvPicPr/>
                      <p:nvPr/>
                    </p:nvPicPr>
                    <p:blipFill>
                      <a:blip r:embed="rId8"/>
                      <a:stretch>
                        <a:fillRect/>
                      </a:stretch>
                    </p:blipFill>
                    <p:spPr>
                      <a:xfrm>
                        <a:off x="1422400" y="1177925"/>
                        <a:ext cx="6900863" cy="4376738"/>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2955618433"/>
              </p:ext>
            </p:extLst>
          </p:nvPr>
        </p:nvGraphicFramePr>
        <p:xfrm>
          <a:off x="8465527" y="1178170"/>
          <a:ext cx="3314700" cy="4376068"/>
        </p:xfrm>
        <a:graphic>
          <a:graphicData uri="http://schemas.openxmlformats.org/presentationml/2006/ole">
            <mc:AlternateContent xmlns:mc="http://schemas.openxmlformats.org/markup-compatibility/2006">
              <mc:Choice xmlns:v="urn:schemas-microsoft-com:vml" Requires="v">
                <p:oleObj spid="_x0000_s1230" name="Worksheet" r:id="rId9" imgW="3314856" imgH="4724539" progId="Excel.Sheet.12">
                  <p:embed/>
                </p:oleObj>
              </mc:Choice>
              <mc:Fallback>
                <p:oleObj name="Worksheet" r:id="rId9" imgW="3314856" imgH="4724539" progId="Excel.Sheet.12">
                  <p:embed/>
                  <p:pic>
                    <p:nvPicPr>
                      <p:cNvPr id="29" name="Object 28"/>
                      <p:cNvPicPr/>
                      <p:nvPr/>
                    </p:nvPicPr>
                    <p:blipFill>
                      <a:blip r:embed="rId10"/>
                      <a:stretch>
                        <a:fillRect/>
                      </a:stretch>
                    </p:blipFill>
                    <p:spPr>
                      <a:xfrm>
                        <a:off x="8465527" y="1178170"/>
                        <a:ext cx="3314700" cy="4376068"/>
                      </a:xfrm>
                      <a:prstGeom prst="rect">
                        <a:avLst/>
                      </a:prstGeom>
                    </p:spPr>
                  </p:pic>
                </p:oleObj>
              </mc:Fallback>
            </mc:AlternateContent>
          </a:graphicData>
        </a:graphic>
      </p:graphicFrame>
      <p:graphicFrame>
        <p:nvGraphicFramePr>
          <p:cNvPr id="32" name="Object 31"/>
          <p:cNvGraphicFramePr>
            <a:graphicFrameLocks noChangeAspect="1"/>
          </p:cNvGraphicFramePr>
          <p:nvPr>
            <p:extLst/>
          </p:nvPr>
        </p:nvGraphicFramePr>
        <p:xfrm>
          <a:off x="1433512" y="5725868"/>
          <a:ext cx="2562225" cy="1047750"/>
        </p:xfrm>
        <a:graphic>
          <a:graphicData uri="http://schemas.openxmlformats.org/presentationml/2006/ole">
            <mc:AlternateContent xmlns:mc="http://schemas.openxmlformats.org/markup-compatibility/2006">
              <mc:Choice xmlns:v="urn:schemas-microsoft-com:vml" Requires="v">
                <p:oleObj spid="_x0000_s1231" name="Worksheet" r:id="rId11" imgW="2562186" imgH="1048027" progId="Excel.Sheet.12">
                  <p:embed/>
                </p:oleObj>
              </mc:Choice>
              <mc:Fallback>
                <p:oleObj name="Worksheet" r:id="rId11" imgW="2562186" imgH="1048027" progId="Excel.Sheet.12">
                  <p:embed/>
                  <p:pic>
                    <p:nvPicPr>
                      <p:cNvPr id="32" name="Object 31"/>
                      <p:cNvPicPr/>
                      <p:nvPr/>
                    </p:nvPicPr>
                    <p:blipFill>
                      <a:blip r:embed="rId12"/>
                      <a:stretch>
                        <a:fillRect/>
                      </a:stretch>
                    </p:blipFill>
                    <p:spPr>
                      <a:xfrm>
                        <a:off x="1433512" y="5725868"/>
                        <a:ext cx="2562225" cy="1047750"/>
                      </a:xfrm>
                      <a:prstGeom prst="rect">
                        <a:avLst/>
                      </a:prstGeom>
                    </p:spPr>
                  </p:pic>
                </p:oleObj>
              </mc:Fallback>
            </mc:AlternateContent>
          </a:graphicData>
        </a:graphic>
      </p:graphicFrame>
      <p:pic>
        <p:nvPicPr>
          <p:cNvPr id="2052" name="Left-Right Arrow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 y="19050"/>
            <a:ext cx="4953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4616418" y="2538268"/>
            <a:ext cx="223438" cy="204932"/>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p>
        </p:txBody>
      </p:sp>
      <p:sp>
        <p:nvSpPr>
          <p:cNvPr id="9" name="Oval 8"/>
          <p:cNvSpPr/>
          <p:nvPr/>
        </p:nvSpPr>
        <p:spPr>
          <a:xfrm>
            <a:off x="5231869" y="2538268"/>
            <a:ext cx="223438" cy="204932"/>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p>
        </p:txBody>
      </p:sp>
      <p:sp>
        <p:nvSpPr>
          <p:cNvPr id="10" name="Oval 9"/>
          <p:cNvSpPr/>
          <p:nvPr/>
        </p:nvSpPr>
        <p:spPr>
          <a:xfrm>
            <a:off x="5476489" y="3068738"/>
            <a:ext cx="223438" cy="204932"/>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3</a:t>
            </a:r>
          </a:p>
        </p:txBody>
      </p:sp>
      <p:sp>
        <p:nvSpPr>
          <p:cNvPr id="11" name="Oval 10"/>
          <p:cNvSpPr/>
          <p:nvPr/>
        </p:nvSpPr>
        <p:spPr>
          <a:xfrm>
            <a:off x="6653019" y="3068738"/>
            <a:ext cx="223438" cy="204932"/>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4</a:t>
            </a:r>
          </a:p>
        </p:txBody>
      </p:sp>
      <p:sp>
        <p:nvSpPr>
          <p:cNvPr id="12" name="Oval 11"/>
          <p:cNvSpPr/>
          <p:nvPr/>
        </p:nvSpPr>
        <p:spPr>
          <a:xfrm>
            <a:off x="7487957" y="3055317"/>
            <a:ext cx="223438" cy="204932"/>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5</a:t>
            </a:r>
          </a:p>
        </p:txBody>
      </p:sp>
      <p:sp>
        <p:nvSpPr>
          <p:cNvPr id="13" name="Oval 12"/>
          <p:cNvSpPr/>
          <p:nvPr/>
        </p:nvSpPr>
        <p:spPr>
          <a:xfrm>
            <a:off x="6653019" y="3589151"/>
            <a:ext cx="223438" cy="204932"/>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6</a:t>
            </a:r>
          </a:p>
        </p:txBody>
      </p:sp>
      <p:sp>
        <p:nvSpPr>
          <p:cNvPr id="14" name="Oval 13"/>
          <p:cNvSpPr/>
          <p:nvPr/>
        </p:nvSpPr>
        <p:spPr>
          <a:xfrm>
            <a:off x="7487957" y="3589151"/>
            <a:ext cx="223438" cy="204932"/>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7</a:t>
            </a:r>
          </a:p>
        </p:txBody>
      </p:sp>
      <p:sp>
        <p:nvSpPr>
          <p:cNvPr id="15" name="Oval 14"/>
          <p:cNvSpPr/>
          <p:nvPr/>
        </p:nvSpPr>
        <p:spPr>
          <a:xfrm>
            <a:off x="5727088" y="4184897"/>
            <a:ext cx="223438" cy="204932"/>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8</a:t>
            </a:r>
          </a:p>
        </p:txBody>
      </p:sp>
      <p:sp>
        <p:nvSpPr>
          <p:cNvPr id="16" name="Oval 15"/>
          <p:cNvSpPr/>
          <p:nvPr/>
        </p:nvSpPr>
        <p:spPr>
          <a:xfrm>
            <a:off x="6405563" y="4184897"/>
            <a:ext cx="223438" cy="204932"/>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9</a:t>
            </a:r>
          </a:p>
        </p:txBody>
      </p:sp>
      <p:sp>
        <p:nvSpPr>
          <p:cNvPr id="18" name="Oval 17"/>
          <p:cNvSpPr/>
          <p:nvPr/>
        </p:nvSpPr>
        <p:spPr>
          <a:xfrm>
            <a:off x="7269018" y="4122985"/>
            <a:ext cx="274320" cy="26684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t>10</a:t>
            </a:r>
            <a:endParaRPr lang="en-US" sz="900" dirty="0"/>
          </a:p>
        </p:txBody>
      </p:sp>
      <p:sp>
        <p:nvSpPr>
          <p:cNvPr id="19" name="Oval 18"/>
          <p:cNvSpPr/>
          <p:nvPr/>
        </p:nvSpPr>
        <p:spPr>
          <a:xfrm>
            <a:off x="7269018" y="4729902"/>
            <a:ext cx="274320" cy="26684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t>11</a:t>
            </a:r>
            <a:endParaRPr lang="en-US" sz="900" dirty="0"/>
          </a:p>
        </p:txBody>
      </p:sp>
      <p:sp>
        <p:nvSpPr>
          <p:cNvPr id="20" name="Oval 19"/>
          <p:cNvSpPr/>
          <p:nvPr/>
        </p:nvSpPr>
        <p:spPr>
          <a:xfrm>
            <a:off x="7749655" y="4729292"/>
            <a:ext cx="274320" cy="26684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t>12</a:t>
            </a:r>
            <a:endParaRPr lang="en-US" sz="900" dirty="0"/>
          </a:p>
        </p:txBody>
      </p:sp>
      <p:sp>
        <p:nvSpPr>
          <p:cNvPr id="22" name="Oval 21"/>
          <p:cNvSpPr/>
          <p:nvPr/>
        </p:nvSpPr>
        <p:spPr>
          <a:xfrm>
            <a:off x="8682874" y="1421349"/>
            <a:ext cx="182880" cy="18288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t>1</a:t>
            </a:r>
            <a:endParaRPr lang="en-US" sz="900" dirty="0"/>
          </a:p>
        </p:txBody>
      </p:sp>
      <p:sp>
        <p:nvSpPr>
          <p:cNvPr id="24" name="Oval 23"/>
          <p:cNvSpPr/>
          <p:nvPr/>
        </p:nvSpPr>
        <p:spPr>
          <a:xfrm>
            <a:off x="8682874" y="1857496"/>
            <a:ext cx="182880" cy="18288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2</a:t>
            </a:r>
          </a:p>
        </p:txBody>
      </p:sp>
      <p:sp>
        <p:nvSpPr>
          <p:cNvPr id="25" name="Oval 24"/>
          <p:cNvSpPr/>
          <p:nvPr/>
        </p:nvSpPr>
        <p:spPr>
          <a:xfrm>
            <a:off x="8682874" y="2331562"/>
            <a:ext cx="182880" cy="18288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3</a:t>
            </a:r>
          </a:p>
        </p:txBody>
      </p:sp>
      <p:sp>
        <p:nvSpPr>
          <p:cNvPr id="26" name="Oval 25"/>
          <p:cNvSpPr/>
          <p:nvPr/>
        </p:nvSpPr>
        <p:spPr>
          <a:xfrm>
            <a:off x="8682874" y="2593212"/>
            <a:ext cx="182880" cy="18288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4</a:t>
            </a:r>
          </a:p>
        </p:txBody>
      </p:sp>
      <p:sp>
        <p:nvSpPr>
          <p:cNvPr id="27" name="Oval 26"/>
          <p:cNvSpPr/>
          <p:nvPr/>
        </p:nvSpPr>
        <p:spPr>
          <a:xfrm>
            <a:off x="8682874" y="2812965"/>
            <a:ext cx="182880" cy="18288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5</a:t>
            </a:r>
          </a:p>
        </p:txBody>
      </p:sp>
      <p:sp>
        <p:nvSpPr>
          <p:cNvPr id="28" name="Oval 27"/>
          <p:cNvSpPr/>
          <p:nvPr/>
        </p:nvSpPr>
        <p:spPr>
          <a:xfrm>
            <a:off x="8682874" y="3086289"/>
            <a:ext cx="182880" cy="18288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t>6</a:t>
            </a:r>
            <a:endParaRPr lang="en-US" sz="900" dirty="0"/>
          </a:p>
        </p:txBody>
      </p:sp>
      <p:sp>
        <p:nvSpPr>
          <p:cNvPr id="30" name="Oval 29"/>
          <p:cNvSpPr/>
          <p:nvPr/>
        </p:nvSpPr>
        <p:spPr>
          <a:xfrm>
            <a:off x="8682874" y="3564578"/>
            <a:ext cx="182880" cy="18288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7</a:t>
            </a:r>
          </a:p>
        </p:txBody>
      </p:sp>
      <p:sp>
        <p:nvSpPr>
          <p:cNvPr id="31" name="Oval 30"/>
          <p:cNvSpPr/>
          <p:nvPr/>
        </p:nvSpPr>
        <p:spPr>
          <a:xfrm>
            <a:off x="8682874" y="3904970"/>
            <a:ext cx="182880" cy="18288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8</a:t>
            </a:r>
          </a:p>
        </p:txBody>
      </p:sp>
      <p:sp>
        <p:nvSpPr>
          <p:cNvPr id="33" name="Oval 32"/>
          <p:cNvSpPr/>
          <p:nvPr/>
        </p:nvSpPr>
        <p:spPr>
          <a:xfrm>
            <a:off x="8682874" y="4104483"/>
            <a:ext cx="182880" cy="18288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9</a:t>
            </a:r>
          </a:p>
        </p:txBody>
      </p:sp>
      <p:sp>
        <p:nvSpPr>
          <p:cNvPr id="34" name="Oval 33"/>
          <p:cNvSpPr/>
          <p:nvPr/>
        </p:nvSpPr>
        <p:spPr>
          <a:xfrm>
            <a:off x="8682874" y="4291819"/>
            <a:ext cx="182880" cy="18288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t>10</a:t>
            </a:r>
            <a:endParaRPr lang="en-US" sz="900" dirty="0"/>
          </a:p>
        </p:txBody>
      </p:sp>
      <p:sp>
        <p:nvSpPr>
          <p:cNvPr id="35" name="Oval 34"/>
          <p:cNvSpPr/>
          <p:nvPr/>
        </p:nvSpPr>
        <p:spPr>
          <a:xfrm>
            <a:off x="8682874" y="4618320"/>
            <a:ext cx="182880" cy="18288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t>11</a:t>
            </a:r>
            <a:endParaRPr lang="en-US" sz="900" dirty="0"/>
          </a:p>
        </p:txBody>
      </p:sp>
      <p:sp>
        <p:nvSpPr>
          <p:cNvPr id="36" name="Oval 35"/>
          <p:cNvSpPr/>
          <p:nvPr/>
        </p:nvSpPr>
        <p:spPr>
          <a:xfrm>
            <a:off x="8682874" y="5198113"/>
            <a:ext cx="182880" cy="18288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t>12</a:t>
            </a:r>
            <a:endParaRPr lang="en-US" sz="900" dirty="0"/>
          </a:p>
        </p:txBody>
      </p:sp>
    </p:spTree>
    <p:extLst>
      <p:ext uri="{BB962C8B-B14F-4D97-AF65-F5344CB8AC3E}">
        <p14:creationId xmlns:p14="http://schemas.microsoft.com/office/powerpoint/2010/main" val="602567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Roles And Responsibilities</a:t>
            </a:r>
            <a:endParaRPr lang="en-US" dirty="0"/>
          </a:p>
        </p:txBody>
      </p:sp>
      <p:sp>
        <p:nvSpPr>
          <p:cNvPr id="2" name="Rectangle 1"/>
          <p:cNvSpPr/>
          <p:nvPr/>
        </p:nvSpPr>
        <p:spPr>
          <a:xfrm>
            <a:off x="815267" y="1037337"/>
            <a:ext cx="10508201" cy="584775"/>
          </a:xfrm>
          <a:prstGeom prst="rect">
            <a:avLst/>
          </a:prstGeom>
        </p:spPr>
        <p:txBody>
          <a:bodyPr wrap="square">
            <a:spAutoFit/>
          </a:bodyPr>
          <a:lstStyle/>
          <a:p>
            <a:r>
              <a:rPr lang="en-US" sz="1600" b="1" dirty="0">
                <a:solidFill>
                  <a:srgbClr val="0099FF"/>
                </a:solidFill>
                <a:latin typeface="+mj-lt"/>
              </a:rPr>
              <a:t>The following roles will primarily plan and execute the various testing methods and techniques called out in the framework</a:t>
            </a:r>
          </a:p>
        </p:txBody>
      </p:sp>
      <p:graphicFrame>
        <p:nvGraphicFramePr>
          <p:cNvPr id="6" name="Table 5"/>
          <p:cNvGraphicFramePr>
            <a:graphicFrameLocks noGrp="1"/>
          </p:cNvGraphicFramePr>
          <p:nvPr>
            <p:extLst>
              <p:ext uri="{D42A27DB-BD31-4B8C-83A1-F6EECF244321}">
                <p14:modId xmlns:p14="http://schemas.microsoft.com/office/powerpoint/2010/main" val="1244070426"/>
              </p:ext>
            </p:extLst>
          </p:nvPr>
        </p:nvGraphicFramePr>
        <p:xfrm>
          <a:off x="2209800" y="1645920"/>
          <a:ext cx="7772400" cy="4292172"/>
        </p:xfrm>
        <a:graphic>
          <a:graphicData uri="http://schemas.openxmlformats.org/drawingml/2006/table">
            <a:tbl>
              <a:tblPr firstRow="1" bandRow="1">
                <a:tableStyleId>{7E9639D4-E3E2-4D34-9284-5A2195B3D0D7}</a:tableStyleId>
              </a:tblPr>
              <a:tblGrid>
                <a:gridCol w="1888648">
                  <a:extLst>
                    <a:ext uri="{9D8B030D-6E8A-4147-A177-3AD203B41FA5}">
                      <a16:colId xmlns:a16="http://schemas.microsoft.com/office/drawing/2014/main" val="4082598948"/>
                    </a:ext>
                  </a:extLst>
                </a:gridCol>
                <a:gridCol w="5883752">
                  <a:extLst>
                    <a:ext uri="{9D8B030D-6E8A-4147-A177-3AD203B41FA5}">
                      <a16:colId xmlns:a16="http://schemas.microsoft.com/office/drawing/2014/main" val="2224739416"/>
                    </a:ext>
                  </a:extLst>
                </a:gridCol>
              </a:tblGrid>
              <a:tr h="543132">
                <a:tc>
                  <a:txBody>
                    <a:bodyPr/>
                    <a:lstStyle/>
                    <a:p>
                      <a:pPr algn="ctr" defTabSz="914377" rtl="0" eaLnBrk="1" latinLnBrk="0" hangingPunct="1"/>
                      <a:r>
                        <a:rPr lang="en-US" sz="1800" kern="1200" dirty="0" smtClean="0">
                          <a:solidFill>
                            <a:schemeClr val="bg1"/>
                          </a:solidFill>
                          <a:latin typeface="+mn-lt"/>
                          <a:ea typeface="+mn-ea"/>
                          <a:cs typeface="+mn-cs"/>
                        </a:rPr>
                        <a:t>Role</a:t>
                      </a:r>
                      <a:endParaRPr lang="en-US" sz="1800" kern="1200" dirty="0">
                        <a:solidFill>
                          <a:schemeClr val="bg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defTabSz="914377" rtl="0" eaLnBrk="1" latinLnBrk="0" hangingPunct="1"/>
                      <a:r>
                        <a:rPr lang="en-US" sz="1800" kern="1200" dirty="0" smtClean="0">
                          <a:solidFill>
                            <a:schemeClr val="bg1"/>
                          </a:solidFill>
                          <a:latin typeface="+mn-lt"/>
                          <a:ea typeface="+mn-ea"/>
                          <a:cs typeface="+mn-cs"/>
                        </a:rPr>
                        <a:t>Responsibilities</a:t>
                      </a:r>
                      <a:endParaRPr lang="en-US" sz="1800" kern="1200" dirty="0">
                        <a:solidFill>
                          <a:schemeClr val="bg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861448602"/>
                  </a:ext>
                </a:extLst>
              </a:tr>
              <a:tr h="1163855">
                <a:tc>
                  <a:txBody>
                    <a:bodyPr/>
                    <a:lstStyle/>
                    <a:p>
                      <a:pPr algn="ctr" defTabSz="914377" rtl="0" eaLnBrk="1" latinLnBrk="0" hangingPunct="1"/>
                      <a:r>
                        <a:rPr lang="en-US" sz="1200" b="1" kern="1200" dirty="0" smtClean="0">
                          <a:solidFill>
                            <a:schemeClr val="tx1"/>
                          </a:solidFill>
                          <a:latin typeface="+mn-lt"/>
                          <a:ea typeface="+mn-ea"/>
                          <a:cs typeface="+mn-cs"/>
                        </a:rPr>
                        <a:t>QA Lead</a:t>
                      </a:r>
                      <a:endParaRPr lang="en-US" sz="1200" b="1" kern="1200" dirty="0">
                        <a:solidFill>
                          <a:schemeClr val="tx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Develop DHIC</a:t>
                      </a:r>
                      <a:r>
                        <a:rPr lang="en-US" sz="1200" kern="1200" baseline="0" dirty="0" smtClean="0">
                          <a:solidFill>
                            <a:schemeClr val="tx1"/>
                          </a:solidFill>
                          <a:latin typeface="+mn-lt"/>
                          <a:ea typeface="+mn-ea"/>
                          <a:cs typeface="+mn-cs"/>
                        </a:rPr>
                        <a:t> Testing Approach and Plan</a:t>
                      </a:r>
                      <a:r>
                        <a:rPr lang="en-US" sz="1200" kern="1200" dirty="0" smtClean="0">
                          <a:solidFill>
                            <a:schemeClr val="tx1"/>
                          </a:solidFill>
                          <a:latin typeface="+mn-lt"/>
                          <a:ea typeface="+mn-ea"/>
                          <a:cs typeface="+mn-cs"/>
                        </a:rPr>
                        <a:t>, Test Summary deliverables</a:t>
                      </a:r>
                    </a:p>
                    <a:p>
                      <a:pPr marL="171450" indent="-171450" algn="l" defTabSz="914377" rtl="0" eaLnBrk="1" latinLnBrk="0" hangingPunct="1">
                        <a:buFont typeface="Arial" panose="020B0604020202020204" pitchFamily="34" charset="0"/>
                        <a:buChar char="•"/>
                      </a:pPr>
                      <a:r>
                        <a:rPr lang="en-US" sz="1200" kern="1200" dirty="0" smtClean="0">
                          <a:solidFill>
                            <a:schemeClr val="tx1"/>
                          </a:solidFill>
                          <a:latin typeface="+mn-lt"/>
                          <a:ea typeface="+mn-ea"/>
                          <a:cs typeface="+mn-cs"/>
                        </a:rPr>
                        <a:t>Manage testing progress across all ETL components and Reporting</a:t>
                      </a:r>
                    </a:p>
                    <a:p>
                      <a:pPr marL="171450" indent="-171450" algn="l" defTabSz="914377" rtl="0" eaLnBrk="1" latinLnBrk="0" hangingPunct="1">
                        <a:buFont typeface="Arial" panose="020B0604020202020204" pitchFamily="34" charset="0"/>
                        <a:buChar char="•"/>
                      </a:pPr>
                      <a:r>
                        <a:rPr lang="en-US" sz="1200" kern="1200" dirty="0" smtClean="0">
                          <a:solidFill>
                            <a:schemeClr val="tx1"/>
                          </a:solidFill>
                          <a:latin typeface="+mn-lt"/>
                          <a:ea typeface="+mn-ea"/>
                          <a:cs typeface="+mn-cs"/>
                        </a:rPr>
                        <a:t>Report to project lead and other stakeholders on status</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Report on test progress logged defects, and keep track of fixes for re-</a:t>
                      </a:r>
                      <a:r>
                        <a:rPr lang="en-US" sz="1200" kern="1200" dirty="0" err="1" smtClean="0">
                          <a:solidFill>
                            <a:schemeClr val="tx1"/>
                          </a:solidFill>
                          <a:latin typeface="+mn-lt"/>
                          <a:ea typeface="+mn-ea"/>
                          <a:cs typeface="+mn-cs"/>
                        </a:rPr>
                        <a:t>testingCo</a:t>
                      </a:r>
                      <a:r>
                        <a:rPr lang="en-US" sz="1200" kern="1200" dirty="0" smtClean="0">
                          <a:solidFill>
                            <a:schemeClr val="tx1"/>
                          </a:solidFill>
                          <a:latin typeface="+mn-lt"/>
                          <a:ea typeface="+mn-ea"/>
                          <a:cs typeface="+mn-cs"/>
                        </a:rPr>
                        <a:t>-ordinate with business SME’s / users</a:t>
                      </a:r>
                      <a:r>
                        <a:rPr lang="en-US" sz="1200" kern="1200" baseline="0" dirty="0" smtClean="0">
                          <a:solidFill>
                            <a:schemeClr val="tx1"/>
                          </a:solidFill>
                          <a:latin typeface="+mn-lt"/>
                          <a:ea typeface="+mn-ea"/>
                          <a:cs typeface="+mn-cs"/>
                        </a:rPr>
                        <a:t> to create test data for key </a:t>
                      </a:r>
                      <a:r>
                        <a:rPr kumimoji="0" lang="en-US" sz="1200" b="0" i="0" u="none" strike="noStrike" kern="1200" cap="none" spc="0" normalizeH="0" baseline="0" dirty="0" smtClean="0">
                          <a:ln>
                            <a:noFill/>
                          </a:ln>
                          <a:solidFill>
                            <a:prstClr val="black"/>
                          </a:solidFill>
                          <a:effectLst/>
                          <a:uLnTx/>
                          <a:uFillTx/>
                          <a:latin typeface="+mn-lt"/>
                          <a:ea typeface="+mn-ea"/>
                          <a:cs typeface="Arial Black" panose="020B0604020202020204" pitchFamily="34" charset="0"/>
                        </a:rPr>
                        <a:t>business scenarios </a:t>
                      </a:r>
                      <a:endParaRPr lang="en-US" sz="1200" kern="1200" dirty="0" smtClean="0">
                        <a:solidFill>
                          <a:schemeClr val="tx1"/>
                        </a:solidFill>
                        <a:latin typeface="+mn-lt"/>
                        <a:ea typeface="+mn-ea"/>
                        <a:cs typeface="+mn-cs"/>
                      </a:endParaRPr>
                    </a:p>
                    <a:p>
                      <a:pPr algn="l" defTabSz="914377" rtl="0" eaLnBrk="1" latinLnBrk="0" hangingPunct="1"/>
                      <a:endParaRPr lang="en-US" sz="1200" kern="1200" dirty="0">
                        <a:solidFill>
                          <a:schemeClr val="tx1"/>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5106617"/>
                  </a:ext>
                </a:extLst>
              </a:tr>
              <a:tr h="853494">
                <a:tc>
                  <a:txBody>
                    <a:bodyPr/>
                    <a:lstStyle/>
                    <a:p>
                      <a:pPr algn="ctr" defTabSz="914377" rtl="0" eaLnBrk="1" latinLnBrk="0" hangingPunct="1"/>
                      <a:r>
                        <a:rPr lang="en-US" sz="1200" b="1" kern="1200" dirty="0" smtClean="0">
                          <a:solidFill>
                            <a:schemeClr val="tx1"/>
                          </a:solidFill>
                          <a:latin typeface="+mn-lt"/>
                          <a:ea typeface="+mn-ea"/>
                          <a:cs typeface="+mn-cs"/>
                        </a:rPr>
                        <a:t>QA Tester</a:t>
                      </a:r>
                      <a:endParaRPr lang="en-US" sz="1200" b="1" kern="1200" dirty="0">
                        <a:solidFill>
                          <a:schemeClr val="tx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indent="-171450" algn="l" defTabSz="914377" rtl="0" eaLnBrk="1" latinLnBrk="0" hangingPunct="1">
                        <a:buFont typeface="Arial" panose="020B0604020202020204" pitchFamily="34" charset="0"/>
                        <a:buChar char="•"/>
                      </a:pPr>
                      <a:r>
                        <a:rPr lang="en-US" sz="1200" kern="1200" dirty="0" smtClean="0">
                          <a:solidFill>
                            <a:schemeClr val="tx1"/>
                          </a:solidFill>
                          <a:latin typeface="+mn-lt"/>
                          <a:ea typeface="+mn-ea"/>
                          <a:cs typeface="+mn-cs"/>
                        </a:rPr>
                        <a:t>Create test scenarios and/or cases</a:t>
                      </a:r>
                    </a:p>
                    <a:p>
                      <a:pPr marL="171450" indent="-171450" algn="l" defTabSz="914377" rtl="0" eaLnBrk="1" latinLnBrk="0" hangingPunct="1">
                        <a:buFont typeface="Arial" panose="020B0604020202020204" pitchFamily="34" charset="0"/>
                        <a:buChar char="•"/>
                      </a:pPr>
                      <a:r>
                        <a:rPr lang="en-US" sz="1200" kern="1200" dirty="0" smtClean="0">
                          <a:solidFill>
                            <a:schemeClr val="tx1"/>
                          </a:solidFill>
                          <a:latin typeface="+mn-lt"/>
                          <a:ea typeface="+mn-ea"/>
                          <a:cs typeface="+mn-cs"/>
                        </a:rPr>
                        <a:t>Execute test cases</a:t>
                      </a:r>
                    </a:p>
                    <a:p>
                      <a:pPr marL="171450" indent="-171450" algn="l" defTabSz="914377" rtl="0" eaLnBrk="1" latinLnBrk="0" hangingPunct="1">
                        <a:buFont typeface="Arial" panose="020B0604020202020204" pitchFamily="34" charset="0"/>
                        <a:buChar char="•"/>
                      </a:pPr>
                      <a:r>
                        <a:rPr lang="en-US" sz="1200" kern="1200" dirty="0" smtClean="0">
                          <a:solidFill>
                            <a:schemeClr val="tx1"/>
                          </a:solidFill>
                          <a:latin typeface="+mn-lt"/>
                          <a:ea typeface="+mn-ea"/>
                          <a:cs typeface="+mn-cs"/>
                        </a:rPr>
                        <a:t>Follow the defect management process</a:t>
                      </a:r>
                    </a:p>
                    <a:p>
                      <a:pPr marL="171450" indent="-171450" algn="l" defTabSz="914377" rtl="0" eaLnBrk="1" latinLnBrk="0" hangingPunct="1">
                        <a:buFont typeface="Arial" panose="020B0604020202020204" pitchFamily="34" charset="0"/>
                        <a:buChar char="•"/>
                      </a:pPr>
                      <a:r>
                        <a:rPr lang="en-US" sz="1200" kern="1200" dirty="0" smtClean="0">
                          <a:solidFill>
                            <a:schemeClr val="tx1"/>
                          </a:solidFill>
                          <a:latin typeface="+mn-lt"/>
                          <a:ea typeface="+mn-ea"/>
                          <a:cs typeface="+mn-cs"/>
                        </a:rPr>
                        <a:t>Create traceability matrix</a:t>
                      </a:r>
                    </a:p>
                    <a:p>
                      <a:pPr algn="l" defTabSz="914377" rtl="0" eaLnBrk="1" latinLnBrk="0" hangingPunct="1"/>
                      <a:endParaRPr lang="en-US" sz="1200" kern="1200" dirty="0">
                        <a:solidFill>
                          <a:schemeClr val="tx1"/>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8279745"/>
                  </a:ext>
                </a:extLst>
              </a:tr>
              <a:tr h="1319035">
                <a:tc>
                  <a:txBody>
                    <a:bodyPr/>
                    <a:lstStyle/>
                    <a:p>
                      <a:pPr algn="ctr" defTabSz="914377" rtl="0" eaLnBrk="1" latinLnBrk="0" hangingPunct="1"/>
                      <a:r>
                        <a:rPr lang="en-US" sz="1200" b="1" kern="1200" dirty="0" smtClean="0">
                          <a:solidFill>
                            <a:schemeClr val="tx1"/>
                          </a:solidFill>
                          <a:latin typeface="+mn-lt"/>
                          <a:ea typeface="+mn-ea"/>
                          <a:cs typeface="+mn-cs"/>
                        </a:rPr>
                        <a:t>Business SME’s / Business users</a:t>
                      </a:r>
                      <a:endParaRPr lang="en-US" sz="1200" b="1" kern="1200" dirty="0">
                        <a:solidFill>
                          <a:schemeClr val="tx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indent="-171450" algn="l" rtl="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Execute UAT test cases and log results </a:t>
                      </a:r>
                    </a:p>
                    <a:p>
                      <a:pPr marL="171450" indent="-171450" algn="l" rtl="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Assist in creating UAT scenarios and/or cases</a:t>
                      </a:r>
                    </a:p>
                    <a:p>
                      <a:pPr marL="171450" indent="-171450" algn="l" rtl="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Assist in creating UAT test data requirements</a:t>
                      </a:r>
                    </a:p>
                    <a:p>
                      <a:pPr marL="171450" indent="-171450" algn="l" rtl="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Review UAT deliverables</a:t>
                      </a:r>
                    </a:p>
                    <a:p>
                      <a:pPr marL="171450" indent="-171450" algn="l" rtl="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Provide priority for defect fixes</a:t>
                      </a:r>
                    </a:p>
                    <a:p>
                      <a:pPr marL="171450" indent="-171450" algn="l" rtl="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Provide decisions on requirements and defects</a:t>
                      </a:r>
                    </a:p>
                    <a:p>
                      <a:pPr marL="171450" indent="-171450" algn="l" rtl="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Sign off UAT</a:t>
                      </a:r>
                    </a:p>
                    <a:p>
                      <a:pPr algn="l" defTabSz="914377" rtl="0" eaLnBrk="1" latinLnBrk="0" hangingPunct="1"/>
                      <a:endParaRPr lang="en-US" sz="1200" kern="1200" dirty="0">
                        <a:solidFill>
                          <a:schemeClr val="tx1"/>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9269507"/>
                  </a:ext>
                </a:extLst>
              </a:tr>
            </a:tbl>
          </a:graphicData>
        </a:graphic>
      </p:graphicFrame>
    </p:spTree>
    <p:extLst>
      <p:ext uri="{BB962C8B-B14F-4D97-AF65-F5344CB8AC3E}">
        <p14:creationId xmlns:p14="http://schemas.microsoft.com/office/powerpoint/2010/main" val="991500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1600" dirty="0" smtClean="0"/>
              <a:t>Test Automation</a:t>
            </a:r>
            <a:endParaRPr lang="en-US" sz="1600" dirty="0"/>
          </a:p>
        </p:txBody>
      </p:sp>
      <p:sp>
        <p:nvSpPr>
          <p:cNvPr id="6" name="TextBox 5"/>
          <p:cNvSpPr txBox="1"/>
          <p:nvPr/>
        </p:nvSpPr>
        <p:spPr>
          <a:xfrm>
            <a:off x="905692" y="1210491"/>
            <a:ext cx="10380617" cy="3380964"/>
          </a:xfrm>
          <a:prstGeom prst="rect">
            <a:avLst/>
          </a:prstGeom>
          <a:noFill/>
        </p:spPr>
        <p:txBody>
          <a:bodyPr vert="horz" wrap="square" lIns="0" tIns="0" rIns="0" bIns="0" rtlCol="0">
            <a:noAutofit/>
          </a:bodyPr>
          <a:lstStyle/>
          <a:p>
            <a:pPr lvl="0">
              <a:defRPr/>
            </a:pPr>
            <a:r>
              <a:rPr lang="en-US" b="1" dirty="0" smtClean="0">
                <a:solidFill>
                  <a:srgbClr val="000000"/>
                </a:solidFill>
                <a:latin typeface="+mj-lt"/>
              </a:rPr>
              <a:t>Existing test </a:t>
            </a:r>
            <a:r>
              <a:rPr lang="en-US" b="1" dirty="0">
                <a:solidFill>
                  <a:srgbClr val="000000"/>
                </a:solidFill>
                <a:latin typeface="+mj-lt"/>
              </a:rPr>
              <a:t>automation </a:t>
            </a:r>
            <a:r>
              <a:rPr lang="en-US" b="1" dirty="0" smtClean="0">
                <a:solidFill>
                  <a:srgbClr val="000000"/>
                </a:solidFill>
                <a:latin typeface="+mj-lt"/>
              </a:rPr>
              <a:t>capabilities:</a:t>
            </a:r>
          </a:p>
          <a:p>
            <a:pPr marL="285750" lvl="0" indent="-285750">
              <a:buFont typeface="Arial" panose="020B0604020202020204" pitchFamily="34" charset="0"/>
              <a:buChar char="•"/>
              <a:defRPr/>
            </a:pPr>
            <a:r>
              <a:rPr lang="en-US" sz="1200" dirty="0" smtClean="0">
                <a:solidFill>
                  <a:srgbClr val="000000"/>
                </a:solidFill>
                <a:latin typeface="+mj-lt"/>
              </a:rPr>
              <a:t>Testing Team will write Test </a:t>
            </a:r>
            <a:r>
              <a:rPr lang="en-US" sz="1200" dirty="0">
                <a:solidFill>
                  <a:srgbClr val="000000"/>
                </a:solidFill>
                <a:latin typeface="+mj-lt"/>
              </a:rPr>
              <a:t>S</a:t>
            </a:r>
            <a:r>
              <a:rPr lang="en-US" sz="1200" dirty="0" smtClean="0">
                <a:solidFill>
                  <a:srgbClr val="000000"/>
                </a:solidFill>
                <a:latin typeface="+mj-lt"/>
              </a:rPr>
              <a:t>cripts/Stored Procedures to conduct regression testing:</a:t>
            </a:r>
          </a:p>
          <a:p>
            <a:pPr marL="742950" lvl="1" indent="-285750">
              <a:buFont typeface="Wingdings" panose="05000000000000000000" pitchFamily="2" charset="2"/>
              <a:buChar char="q"/>
              <a:defRPr/>
            </a:pPr>
            <a:r>
              <a:rPr lang="en-US" sz="1200" dirty="0" smtClean="0">
                <a:solidFill>
                  <a:srgbClr val="000000"/>
                </a:solidFill>
                <a:latin typeface="+mj-lt"/>
              </a:rPr>
              <a:t>Record count and Duplicate check as part of Smoke Testing.</a:t>
            </a:r>
            <a:endParaRPr lang="en-US" sz="1200" dirty="0">
              <a:solidFill>
                <a:srgbClr val="000000"/>
              </a:solidFill>
              <a:latin typeface="+mj-lt"/>
            </a:endParaRPr>
          </a:p>
          <a:p>
            <a:pPr marL="742950" lvl="1" indent="-285750">
              <a:buFont typeface="Wingdings" panose="05000000000000000000" pitchFamily="2" charset="2"/>
              <a:buChar char="q"/>
              <a:defRPr/>
            </a:pPr>
            <a:r>
              <a:rPr lang="en-US" sz="1200" dirty="0" smtClean="0">
                <a:solidFill>
                  <a:srgbClr val="000000"/>
                </a:solidFill>
                <a:latin typeface="+mj-lt"/>
              </a:rPr>
              <a:t>ETL Transformation testing for data movement from Source to Target database.</a:t>
            </a:r>
            <a:endParaRPr lang="en-US" sz="1200" b="1" i="1" dirty="0">
              <a:solidFill>
                <a:srgbClr val="000000"/>
              </a:solidFill>
              <a:latin typeface="+mj-lt"/>
            </a:endParaRPr>
          </a:p>
          <a:p>
            <a:pPr lvl="0">
              <a:defRPr/>
            </a:pPr>
            <a:endParaRPr lang="en-US" b="1" i="1" dirty="0" smtClean="0">
              <a:solidFill>
                <a:srgbClr val="000000"/>
              </a:solidFill>
              <a:latin typeface="+mj-lt"/>
            </a:endParaRPr>
          </a:p>
          <a:p>
            <a:pPr lvl="0">
              <a:defRPr/>
            </a:pPr>
            <a:r>
              <a:rPr lang="en-US" b="1" dirty="0" smtClean="0">
                <a:solidFill>
                  <a:srgbClr val="000000"/>
                </a:solidFill>
                <a:latin typeface="+mj-lt"/>
              </a:rPr>
              <a:t>Case for an automated testing tool:</a:t>
            </a:r>
          </a:p>
          <a:p>
            <a:pPr lvl="0">
              <a:defRPr/>
            </a:pPr>
            <a:r>
              <a:rPr lang="en-US" sz="1200" dirty="0" smtClean="0">
                <a:solidFill>
                  <a:srgbClr val="000000"/>
                </a:solidFill>
                <a:latin typeface="+mj-lt"/>
                <a:cs typeface="Arial" panose="020B0604020202020204" pitchFamily="34" charset="0"/>
              </a:rPr>
              <a:t>There </a:t>
            </a:r>
            <a:r>
              <a:rPr lang="en-US" sz="1200" dirty="0">
                <a:solidFill>
                  <a:srgbClr val="000000"/>
                </a:solidFill>
                <a:latin typeface="+mj-lt"/>
                <a:cs typeface="Arial" panose="020B0604020202020204" pitchFamily="34" charset="0"/>
              </a:rPr>
              <a:t>are numerous test automation tools available both commercial as well open </a:t>
            </a:r>
            <a:r>
              <a:rPr lang="en-US" sz="1200" dirty="0" smtClean="0">
                <a:solidFill>
                  <a:srgbClr val="000000"/>
                </a:solidFill>
                <a:latin typeface="+mj-lt"/>
                <a:cs typeface="Arial" panose="020B0604020202020204" pitchFamily="34" charset="0"/>
              </a:rPr>
              <a:t>source. Benefits of test automation tool for DHIC implementation are: </a:t>
            </a:r>
            <a:endParaRPr lang="en-US" sz="1200" dirty="0">
              <a:solidFill>
                <a:srgbClr val="000000"/>
              </a:solidFill>
              <a:latin typeface="+mj-lt"/>
              <a:cs typeface="Arial" panose="020B0604020202020204" pitchFamily="34" charset="0"/>
            </a:endParaRPr>
          </a:p>
          <a:p>
            <a:pPr marL="342900" marR="0" indent="-342900">
              <a:spcBef>
                <a:spcPts val="0"/>
              </a:spcBef>
              <a:buFont typeface="Arial" panose="020B0604020202020204" pitchFamily="34" charset="0"/>
              <a:buChar char="•"/>
              <a:defRPr/>
            </a:pPr>
            <a:r>
              <a:rPr lang="en-US" sz="1200" dirty="0" smtClean="0">
                <a:solidFill>
                  <a:srgbClr val="000000"/>
                </a:solidFill>
                <a:latin typeface="+mj-lt"/>
                <a:cs typeface="Arial" panose="020B0604020202020204" pitchFamily="34" charset="0"/>
              </a:rPr>
              <a:t>Overnight batch for Regression testing</a:t>
            </a:r>
          </a:p>
          <a:p>
            <a:pPr marL="342900" marR="0" indent="-342900">
              <a:spcBef>
                <a:spcPts val="0"/>
              </a:spcBef>
              <a:buFont typeface="Arial" panose="020B0604020202020204" pitchFamily="34" charset="0"/>
              <a:buChar char="•"/>
              <a:defRPr/>
            </a:pPr>
            <a:r>
              <a:rPr lang="en-US" sz="1200" dirty="0" smtClean="0">
                <a:solidFill>
                  <a:srgbClr val="000000"/>
                </a:solidFill>
                <a:latin typeface="+mj-lt"/>
                <a:cs typeface="Arial" panose="020B0604020202020204" pitchFamily="34" charset="0"/>
              </a:rPr>
              <a:t>Continue test execution after a failed scenario</a:t>
            </a:r>
          </a:p>
          <a:p>
            <a:pPr marL="342900" marR="0" indent="-342900">
              <a:spcBef>
                <a:spcPts val="0"/>
              </a:spcBef>
              <a:buFont typeface="Arial" panose="020B0604020202020204" pitchFamily="34" charset="0"/>
              <a:buChar char="•"/>
              <a:defRPr/>
            </a:pPr>
            <a:r>
              <a:rPr lang="en-US" sz="1200" dirty="0" smtClean="0">
                <a:solidFill>
                  <a:srgbClr val="000000"/>
                </a:solidFill>
                <a:latin typeface="+mj-lt"/>
                <a:cs typeface="Arial" panose="020B0604020202020204" pitchFamily="34" charset="0"/>
              </a:rPr>
              <a:t>Function UI testing for Cognos reports</a:t>
            </a:r>
          </a:p>
          <a:p>
            <a:pPr marL="342900" marR="0" indent="-342900">
              <a:spcBef>
                <a:spcPts val="0"/>
              </a:spcBef>
              <a:buFont typeface="Arial" panose="020B0604020202020204" pitchFamily="34" charset="0"/>
              <a:buChar char="•"/>
              <a:defRPr/>
            </a:pPr>
            <a:r>
              <a:rPr lang="en-US" sz="1200" dirty="0" smtClean="0">
                <a:solidFill>
                  <a:srgbClr val="000000"/>
                </a:solidFill>
                <a:latin typeface="+mj-lt"/>
                <a:cs typeface="Arial" panose="020B0604020202020204" pitchFamily="34" charset="0"/>
              </a:rPr>
              <a:t>Run time log for each test script</a:t>
            </a:r>
          </a:p>
          <a:p>
            <a:pPr lvl="0">
              <a:defRPr/>
            </a:pPr>
            <a:endParaRPr lang="en-US" sz="2000" b="1" i="1" dirty="0">
              <a:solidFill>
                <a:srgbClr val="000000"/>
              </a:solidFill>
              <a:latin typeface="+mj-lt"/>
            </a:endParaRPr>
          </a:p>
        </p:txBody>
      </p:sp>
    </p:spTree>
    <p:extLst>
      <p:ext uri="{BB962C8B-B14F-4D97-AF65-F5344CB8AC3E}">
        <p14:creationId xmlns:p14="http://schemas.microsoft.com/office/powerpoint/2010/main" val="3842791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1600" dirty="0"/>
              <a:t>QA </a:t>
            </a:r>
            <a:r>
              <a:rPr lang="en-US" sz="1600" dirty="0" smtClean="0"/>
              <a:t>Assumptions, Dependencies </a:t>
            </a:r>
            <a:r>
              <a:rPr lang="en-US" sz="1600" dirty="0"/>
              <a:t>AND </a:t>
            </a:r>
            <a:r>
              <a:rPr lang="en-US" sz="1600" dirty="0" smtClean="0"/>
              <a:t>Risks</a:t>
            </a: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120829977"/>
              </p:ext>
            </p:extLst>
          </p:nvPr>
        </p:nvGraphicFramePr>
        <p:xfrm>
          <a:off x="876396" y="976545"/>
          <a:ext cx="10457660" cy="2651872"/>
        </p:xfrm>
        <a:graphic>
          <a:graphicData uri="http://schemas.openxmlformats.org/drawingml/2006/table">
            <a:tbl>
              <a:tblPr firstRow="1" bandRow="1">
                <a:tableStyleId>{69CF1AB2-1976-4502-BF36-3FF5EA218861}</a:tableStyleId>
              </a:tblPr>
              <a:tblGrid>
                <a:gridCol w="4968306">
                  <a:extLst>
                    <a:ext uri="{9D8B030D-6E8A-4147-A177-3AD203B41FA5}">
                      <a16:colId xmlns:a16="http://schemas.microsoft.com/office/drawing/2014/main" val="2752887945"/>
                    </a:ext>
                  </a:extLst>
                </a:gridCol>
                <a:gridCol w="368138">
                  <a:extLst>
                    <a:ext uri="{9D8B030D-6E8A-4147-A177-3AD203B41FA5}">
                      <a16:colId xmlns:a16="http://schemas.microsoft.com/office/drawing/2014/main" val="1869721294"/>
                    </a:ext>
                  </a:extLst>
                </a:gridCol>
                <a:gridCol w="5121216">
                  <a:extLst>
                    <a:ext uri="{9D8B030D-6E8A-4147-A177-3AD203B41FA5}">
                      <a16:colId xmlns:a16="http://schemas.microsoft.com/office/drawing/2014/main" val="14744851"/>
                    </a:ext>
                  </a:extLst>
                </a:gridCol>
              </a:tblGrid>
              <a:tr h="327002">
                <a:tc>
                  <a:txBody>
                    <a:bodyPr/>
                    <a:lstStyle/>
                    <a:p>
                      <a:pPr algn="ctr"/>
                      <a:r>
                        <a:rPr lang="en-US" sz="1600" dirty="0" smtClean="0">
                          <a:solidFill>
                            <a:schemeClr val="bg1"/>
                          </a:solidFill>
                        </a:rPr>
                        <a:t>Assumptions</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rowSpan="2">
                  <a:txBody>
                    <a:bodyPr/>
                    <a:lstStyle/>
                    <a:p>
                      <a:endParaRPr lang="en-US" sz="1600" dirty="0">
                        <a:solidFill>
                          <a:schemeClr val="bg1"/>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smtClean="0">
                          <a:solidFill>
                            <a:schemeClr val="bg1"/>
                          </a:solidFill>
                        </a:rPr>
                        <a:t>Dependencies</a:t>
                      </a:r>
                      <a:endParaRPr lang="en-US" sz="1600" dirty="0">
                        <a:solidFill>
                          <a:schemeClr val="bg1"/>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198773415"/>
                  </a:ext>
                </a:extLst>
              </a:tr>
              <a:tr h="2316592">
                <a:tc>
                  <a:txBody>
                    <a:bodyPr/>
                    <a:lstStyle/>
                    <a:p>
                      <a:pPr marL="171461" lvl="0" indent="-171450">
                        <a:buFont typeface="Arial" panose="020B0604020202020204" pitchFamily="34" charset="0"/>
                        <a:buChar char="•"/>
                      </a:pPr>
                      <a:r>
                        <a:rPr lang="en-US" sz="1100" kern="1200" dirty="0" smtClean="0">
                          <a:solidFill>
                            <a:schemeClr val="dk1"/>
                          </a:solidFill>
                          <a:latin typeface="+mn-lt"/>
                          <a:ea typeface="+mn-ea"/>
                          <a:cs typeface="+mn-cs"/>
                        </a:rPr>
                        <a:t>Initial</a:t>
                      </a:r>
                      <a:r>
                        <a:rPr lang="en-US" sz="1100" kern="1200" baseline="0" dirty="0" smtClean="0">
                          <a:solidFill>
                            <a:schemeClr val="dk1"/>
                          </a:solidFill>
                          <a:latin typeface="+mn-lt"/>
                          <a:ea typeface="+mn-ea"/>
                          <a:cs typeface="+mn-cs"/>
                        </a:rPr>
                        <a:t> and Incremental data loads </a:t>
                      </a:r>
                      <a:r>
                        <a:rPr lang="en-US" sz="1100" kern="1200" dirty="0" smtClean="0">
                          <a:solidFill>
                            <a:schemeClr val="dk1"/>
                          </a:solidFill>
                          <a:latin typeface="+mn-lt"/>
                          <a:ea typeface="+mn-ea"/>
                          <a:cs typeface="+mn-cs"/>
                        </a:rPr>
                        <a:t>from ACL mainframe to SQL databases is validated</a:t>
                      </a:r>
                      <a:r>
                        <a:rPr lang="en-US" sz="1100" kern="1200" baseline="0" dirty="0" smtClean="0">
                          <a:solidFill>
                            <a:schemeClr val="dk1"/>
                          </a:solidFill>
                          <a:latin typeface="+mn-lt"/>
                          <a:ea typeface="+mn-ea"/>
                          <a:cs typeface="+mn-cs"/>
                        </a:rPr>
                        <a:t> and tested</a:t>
                      </a:r>
                    </a:p>
                    <a:p>
                      <a:pPr marL="171461" lvl="0" indent="-171450">
                        <a:buFont typeface="Arial" panose="020B0604020202020204" pitchFamily="34" charset="0"/>
                        <a:buChar char="•"/>
                      </a:pPr>
                      <a:r>
                        <a:rPr lang="en-US" sz="1100" kern="1200" dirty="0" smtClean="0">
                          <a:solidFill>
                            <a:schemeClr val="dk1"/>
                          </a:solidFill>
                          <a:latin typeface="+mn-lt"/>
                          <a:ea typeface="+mn-ea"/>
                          <a:cs typeface="+mn-cs"/>
                        </a:rPr>
                        <a:t>Source to target mappings and data cleansing/scrubbing requirements are correct</a:t>
                      </a:r>
                    </a:p>
                    <a:p>
                      <a:pPr marL="171461" lvl="0" indent="-171450">
                        <a:buFont typeface="Arial" panose="020B0604020202020204" pitchFamily="34" charset="0"/>
                        <a:buChar char="•"/>
                      </a:pPr>
                      <a:r>
                        <a:rPr lang="en-US" sz="1100" kern="1200" dirty="0" smtClean="0">
                          <a:solidFill>
                            <a:schemeClr val="dk1"/>
                          </a:solidFill>
                          <a:latin typeface="+mn-lt"/>
                          <a:ea typeface="+mn-ea"/>
                          <a:cs typeface="+mn-cs"/>
                        </a:rPr>
                        <a:t>Before testing an entity, QA team assumes that there is no open issue with high/critical priority in Issue</a:t>
                      </a:r>
                      <a:r>
                        <a:rPr lang="en-US" sz="1100" kern="1200" baseline="0" dirty="0" smtClean="0">
                          <a:solidFill>
                            <a:schemeClr val="dk1"/>
                          </a:solidFill>
                          <a:latin typeface="+mn-lt"/>
                          <a:ea typeface="+mn-ea"/>
                          <a:cs typeface="+mn-cs"/>
                        </a:rPr>
                        <a:t> log</a:t>
                      </a:r>
                      <a:endParaRPr lang="en-US" sz="1100" kern="1200" dirty="0" smtClean="0">
                        <a:solidFill>
                          <a:schemeClr val="dk1"/>
                        </a:solidFill>
                        <a:latin typeface="+mn-lt"/>
                        <a:ea typeface="+mn-ea"/>
                        <a:cs typeface="+mn-cs"/>
                      </a:endParaRPr>
                    </a:p>
                    <a:p>
                      <a:pPr marL="171461" lvl="0" indent="-171450">
                        <a:buFont typeface="Arial" panose="020B0604020202020204" pitchFamily="34" charset="0"/>
                        <a:buChar char="•"/>
                      </a:pPr>
                      <a:r>
                        <a:rPr lang="en-US" sz="1100" kern="1200" dirty="0" smtClean="0">
                          <a:solidFill>
                            <a:schemeClr val="dk1"/>
                          </a:solidFill>
                          <a:latin typeface="+mn-lt"/>
                          <a:ea typeface="+mn-ea"/>
                          <a:cs typeface="+mn-cs"/>
                        </a:rPr>
                        <a:t>Legacy source system Interface with other source systems are tested and verified</a:t>
                      </a:r>
                    </a:p>
                    <a:p>
                      <a:pPr marL="171461" lvl="0" indent="-171450">
                        <a:buFont typeface="Arial" panose="020B0604020202020204" pitchFamily="34" charset="0"/>
                        <a:buChar char="•"/>
                      </a:pPr>
                      <a:r>
                        <a:rPr lang="en-US" sz="1100" kern="1200" dirty="0" smtClean="0">
                          <a:solidFill>
                            <a:schemeClr val="dk1"/>
                          </a:solidFill>
                          <a:latin typeface="+mn-lt"/>
                          <a:ea typeface="+mn-ea"/>
                          <a:cs typeface="+mn-cs"/>
                        </a:rPr>
                        <a:t>Primary and compoE2Ee keys are defined for DH entities moved for testing</a:t>
                      </a:r>
                    </a:p>
                    <a:p>
                      <a:pPr marL="171461" lvl="0" indent="-171450">
                        <a:buFont typeface="Arial" panose="020B0604020202020204" pitchFamily="34" charset="0"/>
                        <a:buChar char="•"/>
                      </a:pPr>
                      <a:r>
                        <a:rPr lang="en-US" sz="1100" kern="1200" dirty="0" smtClean="0">
                          <a:solidFill>
                            <a:schemeClr val="dk1"/>
                          </a:solidFill>
                          <a:latin typeface="+mn-lt"/>
                          <a:ea typeface="+mn-ea"/>
                          <a:cs typeface="+mn-cs"/>
                        </a:rPr>
                        <a:t>Any change in data specification / ETL code, for entities already tested as part of Sprint testing,</a:t>
                      </a:r>
                      <a:r>
                        <a:rPr lang="en-US" sz="1100" kern="1200" baseline="0" dirty="0" smtClean="0">
                          <a:solidFill>
                            <a:schemeClr val="dk1"/>
                          </a:solidFill>
                          <a:latin typeface="+mn-lt"/>
                          <a:ea typeface="+mn-ea"/>
                          <a:cs typeface="+mn-cs"/>
                        </a:rPr>
                        <a:t> </a:t>
                      </a:r>
                      <a:r>
                        <a:rPr lang="en-US" sz="1100" kern="1200" dirty="0" smtClean="0">
                          <a:solidFill>
                            <a:schemeClr val="dk1"/>
                          </a:solidFill>
                          <a:latin typeface="+mn-lt"/>
                          <a:ea typeface="+mn-ea"/>
                          <a:cs typeface="+mn-cs"/>
                        </a:rPr>
                        <a:t>will be communicated to the testing team</a:t>
                      </a:r>
                    </a:p>
                    <a:p>
                      <a:pPr marL="171461"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u="none" kern="1200" baseline="0" dirty="0" smtClean="0">
                          <a:solidFill>
                            <a:schemeClr val="tx1"/>
                          </a:solidFill>
                          <a:effectLst/>
                          <a:latin typeface="+mn-lt"/>
                          <a:ea typeface="+mn-ea"/>
                          <a:cs typeface="+mn-cs"/>
                        </a:rPr>
                        <a:t>QA team will request Development team to copy flat file feeds to external systems like MIS, MVR, EARS and Verisk into dummy tables in QA environment for data validation</a:t>
                      </a:r>
                      <a:endParaRPr lang="en-US" sz="11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cs typeface="Arial Black" panose="020B0604020202020204" pitchFamily="34" charset="0"/>
                        </a:rPr>
                        <a:t>Testing environment readiness – Latest DDL is executed</a:t>
                      </a:r>
                      <a:r>
                        <a:rPr lang="en-US" sz="1100" baseline="0" dirty="0" smtClean="0">
                          <a:cs typeface="Arial Black" panose="020B0604020202020204" pitchFamily="34" charset="0"/>
                        </a:rPr>
                        <a:t> before running the ETL jobs in QA environment for each Sprint</a:t>
                      </a:r>
                    </a:p>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cs typeface="Arial Black" panose="020B0604020202020204" pitchFamily="34" charset="0"/>
                        </a:rPr>
                        <a:t>Latest and Updated data specifications are checked in GitHub</a:t>
                      </a:r>
                    </a:p>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cs typeface="Arial Black" panose="020B0604020202020204" pitchFamily="34" charset="0"/>
                        </a:rPr>
                        <a:t>Test Case review with Business Analyst and Development lead</a:t>
                      </a:r>
                    </a:p>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cs typeface="Arial Black" panose="020B0604020202020204" pitchFamily="34" charset="0"/>
                        </a:rPr>
                        <a:t>QA team will co-ordinate with external systems </a:t>
                      </a:r>
                      <a:r>
                        <a:rPr lang="en-US" sz="1100" dirty="0" smtClean="0">
                          <a:solidFill>
                            <a:prstClr val="black"/>
                          </a:solidFill>
                        </a:rPr>
                        <a:t>MIS, MVR, EARS and</a:t>
                      </a:r>
                      <a:r>
                        <a:rPr lang="en-US" sz="1100" baseline="0" dirty="0" smtClean="0">
                          <a:solidFill>
                            <a:prstClr val="black"/>
                          </a:solidFill>
                        </a:rPr>
                        <a:t> Verisk</a:t>
                      </a:r>
                      <a:r>
                        <a:rPr lang="en-US" sz="1100" dirty="0" smtClean="0">
                          <a:solidFill>
                            <a:prstClr val="black"/>
                          </a:solidFill>
                        </a:rPr>
                        <a:t> system </a:t>
                      </a:r>
                      <a:r>
                        <a:rPr lang="en-US" sz="1100" baseline="0" dirty="0" smtClean="0">
                          <a:cs typeface="Arial Black" panose="020B0604020202020204" pitchFamily="34" charset="0"/>
                        </a:rPr>
                        <a:t>to ensure that files are consumed successfully</a:t>
                      </a:r>
                    </a:p>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cs typeface="Arial Black" panose="020B0604020202020204" pitchFamily="34" charset="0"/>
                        </a:rPr>
                        <a:t>Performance Benchmark / Optimization – Data QA team will work with BA/Development team to identify and validate ETL jobs and reporting SLA’s</a:t>
                      </a:r>
                    </a:p>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cs typeface="Arial Black" panose="020B0604020202020204" pitchFamily="34" charset="0"/>
                        </a:rPr>
                        <a:t>DevOps – Data team will work with DevOps to monitor </a:t>
                      </a:r>
                      <a:r>
                        <a:rPr lang="en-US" sz="1100" dirty="0" smtClean="0"/>
                        <a:t>Database and Cognos server while:</a:t>
                      </a:r>
                    </a:p>
                    <a:p>
                      <a:pPr marL="800089" marR="0" lvl="1" indent="-342900" algn="l" defTabSz="914377"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baseline="0" dirty="0" smtClean="0"/>
                        <a:t>Loading data into DH and IC against larger or production like data</a:t>
                      </a:r>
                    </a:p>
                    <a:p>
                      <a:pPr marL="800089" marR="0" lvl="1" indent="-342900" algn="l" defTabSz="914377"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baseline="0" dirty="0" smtClean="0"/>
                        <a:t>Generating OOTB from Cognos with multiple users</a:t>
                      </a:r>
                      <a:endParaRPr lang="en-US" sz="1100" baseline="0" dirty="0" smtClean="0">
                        <a:cs typeface="Arial Black"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0268061"/>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854361819"/>
              </p:ext>
            </p:extLst>
          </p:nvPr>
        </p:nvGraphicFramePr>
        <p:xfrm>
          <a:off x="867170" y="3810740"/>
          <a:ext cx="10457660" cy="2545080"/>
        </p:xfrm>
        <a:graphic>
          <a:graphicData uri="http://schemas.openxmlformats.org/drawingml/2006/table">
            <a:tbl>
              <a:tblPr firstRow="1" bandRow="1">
                <a:tableStyleId>{69CF1AB2-1976-4502-BF36-3FF5EA218861}</a:tableStyleId>
              </a:tblPr>
              <a:tblGrid>
                <a:gridCol w="5149585">
                  <a:extLst>
                    <a:ext uri="{9D8B030D-6E8A-4147-A177-3AD203B41FA5}">
                      <a16:colId xmlns:a16="http://schemas.microsoft.com/office/drawing/2014/main" val="3044944159"/>
                    </a:ext>
                  </a:extLst>
                </a:gridCol>
                <a:gridCol w="5308075">
                  <a:extLst>
                    <a:ext uri="{9D8B030D-6E8A-4147-A177-3AD203B41FA5}">
                      <a16:colId xmlns:a16="http://schemas.microsoft.com/office/drawing/2014/main" val="704543097"/>
                    </a:ext>
                  </a:extLst>
                </a:gridCol>
              </a:tblGrid>
              <a:tr h="246298">
                <a:tc>
                  <a:txBody>
                    <a:bodyPr/>
                    <a:lstStyle/>
                    <a:p>
                      <a:pPr algn="ctr"/>
                      <a:r>
                        <a:rPr lang="en-US" sz="1600" dirty="0" smtClean="0">
                          <a:solidFill>
                            <a:schemeClr val="bg1"/>
                          </a:solidFill>
                        </a:rPr>
                        <a:t>Risks</a:t>
                      </a:r>
                      <a:endParaRPr lang="en-US" sz="16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b="1" dirty="0" smtClean="0">
                          <a:solidFill>
                            <a:schemeClr val="bg1"/>
                          </a:solidFill>
                        </a:rPr>
                        <a:t>Mitigation Strategy</a:t>
                      </a:r>
                      <a:endParaRPr lang="en-US" sz="16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852215609"/>
                  </a:ext>
                </a:extLst>
              </a:tr>
              <a:tr h="313470">
                <a:tc>
                  <a:txBody>
                    <a:bodyPr/>
                    <a:lstStyle/>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cs typeface="Arial Black" panose="020B0604020202020204" pitchFamily="34" charset="0"/>
                        </a:rPr>
                        <a:t>Critical/High priority data quality issues in source system could potentially impact the data testing timeline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smtClean="0">
                          <a:ln>
                            <a:noFill/>
                          </a:ln>
                          <a:solidFill>
                            <a:prstClr val="black"/>
                          </a:solidFill>
                          <a:effectLst/>
                          <a:uLnTx/>
                          <a:uFillTx/>
                          <a:latin typeface="+mn-lt"/>
                          <a:ea typeface="+mn-ea"/>
                          <a:cs typeface="Arial Black" panose="020B0604020202020204" pitchFamily="34" charset="0"/>
                        </a:rPr>
                        <a:t>QA lead works closely with BA’s and Development team for any showstoppers to obtain a speedy resolution</a:t>
                      </a:r>
                      <a:endParaRPr kumimoji="0" lang="en-US" sz="1100" b="0" i="0" u="none" strike="noStrike" kern="1200" cap="none" spc="0" normalizeH="0" baseline="0" dirty="0">
                        <a:ln>
                          <a:noFill/>
                        </a:ln>
                        <a:solidFill>
                          <a:prstClr val="black"/>
                        </a:solidFill>
                        <a:effectLst/>
                        <a:uLnTx/>
                        <a:uFillTx/>
                        <a:latin typeface="+mn-lt"/>
                        <a:ea typeface="+mn-ea"/>
                        <a:cs typeface="Arial Black"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8901787"/>
                  </a:ext>
                </a:extLst>
              </a:tr>
              <a:tr h="313470">
                <a:tc>
                  <a:txBody>
                    <a:bodyPr/>
                    <a:lstStyle/>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cs typeface="Arial Black" panose="020B0604020202020204" pitchFamily="34" charset="0"/>
                        </a:rPr>
                        <a:t>Planned/unplanned environment outage could impact the overall timelines and cause significant rework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dirty="0" smtClean="0">
                          <a:ln>
                            <a:noFill/>
                          </a:ln>
                          <a:solidFill>
                            <a:prstClr val="black"/>
                          </a:solidFill>
                          <a:effectLst/>
                          <a:uLnTx/>
                          <a:uFillTx/>
                          <a:latin typeface="+mn-lt"/>
                          <a:ea typeface="+mn-ea"/>
                          <a:cs typeface="Arial Black" panose="020B0604020202020204" pitchFamily="34" charset="0"/>
                        </a:rPr>
                        <a:t>QA lead works closely with the environment team to coordinate the environment refresh plan and plan/prioritize the test sets so the impact could be minimized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2121546"/>
                  </a:ext>
                </a:extLst>
              </a:tr>
              <a:tr h="436619">
                <a:tc>
                  <a:txBody>
                    <a:bodyPr/>
                    <a:lstStyle/>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cs typeface="Arial Black" panose="020B0604020202020204" pitchFamily="34" charset="0"/>
                        </a:rPr>
                        <a:t>Executing</a:t>
                      </a:r>
                      <a:r>
                        <a:rPr lang="en-US" sz="1100" baseline="0" dirty="0" smtClean="0">
                          <a:cs typeface="Arial Black" panose="020B0604020202020204" pitchFamily="34" charset="0"/>
                        </a:rPr>
                        <a:t> test scripts against f</a:t>
                      </a:r>
                      <a:r>
                        <a:rPr lang="en-US" sz="1100" dirty="0" smtClean="0">
                          <a:cs typeface="Arial Black" panose="020B0604020202020204" pitchFamily="34" charset="0"/>
                        </a:rPr>
                        <a:t>ull volume of data can cause performance degradation.</a:t>
                      </a:r>
                      <a:r>
                        <a:rPr lang="en-US" sz="1100" baseline="0" dirty="0" smtClean="0">
                          <a:cs typeface="Arial Black" panose="020B0604020202020204" pitchFamily="34" charset="0"/>
                        </a:rPr>
                        <a:t> Applying filters to the test scripts to limit the data, could result in missing specific scenario during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dirty="0" smtClean="0">
                          <a:ln>
                            <a:noFill/>
                          </a:ln>
                          <a:solidFill>
                            <a:prstClr val="black"/>
                          </a:solidFill>
                          <a:effectLst/>
                          <a:uLnTx/>
                          <a:uFillTx/>
                          <a:latin typeface="+mn-lt"/>
                          <a:ea typeface="+mn-ea"/>
                          <a:cs typeface="Arial Black" panose="020B0604020202020204" pitchFamily="34" charset="0"/>
                        </a:rPr>
                        <a:t>QA Team will validate and ensure that critical business scenarios are covered as part of test data to the best of their knowledge</a:t>
                      </a:r>
                    </a:p>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dirty="0">
                        <a:ln>
                          <a:noFill/>
                        </a:ln>
                        <a:solidFill>
                          <a:prstClr val="black"/>
                        </a:solidFill>
                        <a:effectLst/>
                        <a:uLnTx/>
                        <a:uFillTx/>
                        <a:latin typeface="+mn-lt"/>
                        <a:ea typeface="+mn-ea"/>
                        <a:cs typeface="Arial Black"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77641664"/>
                  </a:ext>
                </a:extLst>
              </a:tr>
              <a:tr h="559768">
                <a:tc>
                  <a:txBody>
                    <a:bodyPr/>
                    <a:lstStyle/>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cs typeface="Arial Black" panose="020B0604020202020204" pitchFamily="34" charset="0"/>
                        </a:rPr>
                        <a:t>ETL jobs taking longer than expected. The expected SLA is not defined for DataHub project</a:t>
                      </a:r>
                    </a:p>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cs typeface="Arial Black" panose="020B0604020202020204" pitchFamily="34" charset="0"/>
                        </a:rPr>
                        <a:t>Multiple users trying to access the same report at a time could result in Cognos reports performance degradation</a:t>
                      </a:r>
                      <a:endParaRPr lang="en-US" sz="1100" dirty="0" smtClean="0">
                        <a:cs typeface="Arial Black"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dirty="0" smtClean="0">
                          <a:ln>
                            <a:noFill/>
                          </a:ln>
                          <a:solidFill>
                            <a:prstClr val="black"/>
                          </a:solidFill>
                          <a:effectLst/>
                          <a:uLnTx/>
                          <a:uFillTx/>
                          <a:latin typeface="+mn-lt"/>
                          <a:ea typeface="+mn-ea"/>
                          <a:cs typeface="Arial Black" panose="020B0604020202020204" pitchFamily="34" charset="0"/>
                        </a:rPr>
                        <a:t>QA lead works closely with the BA’s and development team to ensure that identified SLA is not impacting the business timelines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3867854"/>
                  </a:ext>
                </a:extLst>
              </a:tr>
            </a:tbl>
          </a:graphicData>
        </a:graphic>
      </p:graphicFrame>
    </p:spTree>
    <p:extLst>
      <p:ext uri="{BB962C8B-B14F-4D97-AF65-F5344CB8AC3E}">
        <p14:creationId xmlns:p14="http://schemas.microsoft.com/office/powerpoint/2010/main" val="3642172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TEST Environment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6835487"/>
              </p:ext>
            </p:extLst>
          </p:nvPr>
        </p:nvGraphicFramePr>
        <p:xfrm>
          <a:off x="2209800" y="1645920"/>
          <a:ext cx="7772400" cy="3200400"/>
        </p:xfrm>
        <a:graphic>
          <a:graphicData uri="http://schemas.openxmlformats.org/drawingml/2006/table">
            <a:tbl>
              <a:tblPr firstRow="1" bandRow="1">
                <a:tableStyleId>{7E9639D4-E3E2-4D34-9284-5A2195B3D0D7}</a:tableStyleId>
              </a:tblPr>
              <a:tblGrid>
                <a:gridCol w="1652955">
                  <a:extLst>
                    <a:ext uri="{9D8B030D-6E8A-4147-A177-3AD203B41FA5}">
                      <a16:colId xmlns:a16="http://schemas.microsoft.com/office/drawing/2014/main" val="4082598948"/>
                    </a:ext>
                  </a:extLst>
                </a:gridCol>
                <a:gridCol w="4686599">
                  <a:extLst>
                    <a:ext uri="{9D8B030D-6E8A-4147-A177-3AD203B41FA5}">
                      <a16:colId xmlns:a16="http://schemas.microsoft.com/office/drawing/2014/main" val="2224739416"/>
                    </a:ext>
                  </a:extLst>
                </a:gridCol>
                <a:gridCol w="1432846">
                  <a:extLst>
                    <a:ext uri="{9D8B030D-6E8A-4147-A177-3AD203B41FA5}">
                      <a16:colId xmlns:a16="http://schemas.microsoft.com/office/drawing/2014/main" val="2153597990"/>
                    </a:ext>
                  </a:extLst>
                </a:gridCol>
              </a:tblGrid>
              <a:tr h="339122">
                <a:tc>
                  <a:txBody>
                    <a:bodyPr/>
                    <a:lstStyle/>
                    <a:p>
                      <a:pPr algn="ctr" defTabSz="914377" rtl="0" eaLnBrk="1" latinLnBrk="0" hangingPunct="1"/>
                      <a:r>
                        <a:rPr lang="en-US" sz="1800" kern="1200" dirty="0" smtClean="0">
                          <a:solidFill>
                            <a:schemeClr val="bg1"/>
                          </a:solidFill>
                          <a:latin typeface="+mn-lt"/>
                          <a:ea typeface="+mn-ea"/>
                          <a:cs typeface="+mn-cs"/>
                        </a:rPr>
                        <a:t>Server Details</a:t>
                      </a:r>
                      <a:endParaRPr lang="en-US" sz="1800" kern="1200" dirty="0">
                        <a:solidFill>
                          <a:schemeClr val="bg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defTabSz="914377" rtl="0" eaLnBrk="1" latinLnBrk="0" hangingPunct="1"/>
                      <a:r>
                        <a:rPr lang="en-US" sz="1800" kern="1200" dirty="0" smtClean="0">
                          <a:solidFill>
                            <a:schemeClr val="bg1"/>
                          </a:solidFill>
                          <a:latin typeface="+mn-lt"/>
                          <a:ea typeface="+mn-ea"/>
                          <a:cs typeface="+mn-cs"/>
                        </a:rPr>
                        <a:t>Purpose</a:t>
                      </a:r>
                      <a:endParaRPr lang="en-US" sz="1800" kern="1200" dirty="0">
                        <a:solidFill>
                          <a:schemeClr val="bg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defTabSz="914377" rtl="0" eaLnBrk="1" latinLnBrk="0" hangingPunct="1"/>
                      <a:r>
                        <a:rPr lang="en-US" sz="1800" kern="1200" dirty="0" smtClean="0">
                          <a:solidFill>
                            <a:schemeClr val="bg1"/>
                          </a:solidFill>
                          <a:latin typeface="+mn-lt"/>
                          <a:ea typeface="+mn-ea"/>
                          <a:cs typeface="+mn-cs"/>
                        </a:rPr>
                        <a:t>Ownership</a:t>
                      </a:r>
                      <a:endParaRPr lang="en-US" sz="1800" kern="1200" dirty="0">
                        <a:solidFill>
                          <a:schemeClr val="bg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861448602"/>
                  </a:ext>
                </a:extLst>
              </a:tr>
              <a:tr h="890196">
                <a:tc>
                  <a:txBody>
                    <a:bodyPr/>
                    <a:lstStyle/>
                    <a:p>
                      <a:pPr algn="ctr" defTabSz="914377" rtl="0" eaLnBrk="1" latinLnBrk="0" hangingPunct="1"/>
                      <a:r>
                        <a:rPr lang="en-US" sz="1200" b="1" kern="1200" dirty="0" smtClean="0">
                          <a:solidFill>
                            <a:schemeClr val="tx1"/>
                          </a:solidFill>
                          <a:latin typeface="+mn-lt"/>
                          <a:ea typeface="+mn-ea"/>
                          <a:cs typeface="+mn-cs"/>
                        </a:rPr>
                        <a:t>Data QA Staging</a:t>
                      </a:r>
                    </a:p>
                    <a:p>
                      <a:pPr algn="ctr" defTabSz="914377" rtl="0" eaLnBrk="1" latinLnBrk="0" hangingPunct="1"/>
                      <a:r>
                        <a:rPr lang="en-US" sz="1200" kern="1200" dirty="0" smtClean="0">
                          <a:solidFill>
                            <a:schemeClr val="tx1"/>
                          </a:solidFill>
                          <a:latin typeface="+mn-lt"/>
                          <a:ea typeface="+mn-ea"/>
                          <a:cs typeface="+mn-cs"/>
                        </a:rPr>
                        <a:t>(Yet to create)</a:t>
                      </a:r>
                      <a:endParaRPr lang="en-US" sz="1200" kern="1200" dirty="0">
                        <a:solidFill>
                          <a:schemeClr val="tx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indent="-171450" algn="l" defTabSz="914377" rtl="0" eaLnBrk="1" latinLnBrk="0" hangingPunct="1">
                        <a:buFont typeface="Arial" panose="020B0604020202020204" pitchFamily="34" charset="0"/>
                        <a:buChar char="•"/>
                      </a:pPr>
                      <a:r>
                        <a:rPr lang="en-US" sz="1200" kern="1200" dirty="0" smtClean="0">
                          <a:solidFill>
                            <a:schemeClr val="tx1"/>
                          </a:solidFill>
                          <a:latin typeface="+mn-lt"/>
                          <a:ea typeface="+mn-ea"/>
                          <a:cs typeface="+mn-cs"/>
                        </a:rPr>
                        <a:t>QA Test environment is used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testing:</a:t>
                      </a:r>
                    </a:p>
                    <a:p>
                      <a:pPr marL="685800" lvl="1" indent="-228600">
                        <a:buFont typeface="Wingdings" panose="05000000000000000000" pitchFamily="2" charset="2"/>
                        <a:buChar char="q"/>
                      </a:pPr>
                      <a:r>
                        <a:rPr lang="en-US" sz="1200" kern="1200" dirty="0" smtClean="0">
                          <a:solidFill>
                            <a:schemeClr val="dk1"/>
                          </a:solidFill>
                          <a:latin typeface="+mn-lt"/>
                          <a:ea typeface="+mn-ea"/>
                          <a:cs typeface="+mn-cs"/>
                        </a:rPr>
                        <a:t>ACL DB to Intermediate</a:t>
                      </a:r>
                      <a:r>
                        <a:rPr lang="en-US" sz="1200" kern="1200" baseline="0" dirty="0" smtClean="0">
                          <a:solidFill>
                            <a:schemeClr val="dk1"/>
                          </a:solidFill>
                          <a:latin typeface="+mn-lt"/>
                          <a:ea typeface="+mn-ea"/>
                          <a:cs typeface="+mn-cs"/>
                        </a:rPr>
                        <a:t> Stage (DataHub_Stage)</a:t>
                      </a:r>
                      <a:r>
                        <a:rPr lang="en-US" sz="1200" kern="1200" dirty="0" smtClean="0">
                          <a:solidFill>
                            <a:schemeClr val="dk1"/>
                          </a:solidFill>
                          <a:latin typeface="+mn-lt"/>
                          <a:ea typeface="+mn-ea"/>
                          <a:cs typeface="+mn-cs"/>
                        </a:rPr>
                        <a:t> </a:t>
                      </a:r>
                    </a:p>
                    <a:p>
                      <a:pPr marL="685800" marR="0" lvl="1" indent="-228600" algn="l" defTabSz="914377"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kern="1200" dirty="0" smtClean="0">
                          <a:solidFill>
                            <a:schemeClr val="dk1"/>
                          </a:solidFill>
                          <a:latin typeface="+mn-lt"/>
                          <a:ea typeface="+mn-ea"/>
                          <a:cs typeface="+mn-cs"/>
                        </a:rPr>
                        <a:t>MIS DB to Intermediate</a:t>
                      </a:r>
                      <a:r>
                        <a:rPr lang="en-US" sz="1200" kern="1200" baseline="0" dirty="0" smtClean="0">
                          <a:solidFill>
                            <a:schemeClr val="dk1"/>
                          </a:solidFill>
                          <a:latin typeface="+mn-lt"/>
                          <a:ea typeface="+mn-ea"/>
                          <a:cs typeface="+mn-cs"/>
                        </a:rPr>
                        <a:t> Stage (DataHub_Stage)</a:t>
                      </a:r>
                      <a:r>
                        <a:rPr lang="en-US" sz="1200" kern="1200" dirty="0" smtClean="0">
                          <a:solidFill>
                            <a:schemeClr val="dk1"/>
                          </a:solidFill>
                          <a:latin typeface="+mn-lt"/>
                          <a:ea typeface="+mn-ea"/>
                          <a:cs typeface="+mn-cs"/>
                        </a:rPr>
                        <a:t> </a:t>
                      </a:r>
                    </a:p>
                    <a:p>
                      <a:pPr marL="685800" marR="0" lvl="1" indent="-228600" algn="l" defTabSz="914377"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dirty="0" smtClean="0"/>
                        <a:t>Intermediate Stage</a:t>
                      </a:r>
                      <a:r>
                        <a:rPr lang="en-US" sz="1200" baseline="0" dirty="0" smtClean="0"/>
                        <a:t> </a:t>
                      </a:r>
                      <a:r>
                        <a:rPr lang="en-US" sz="1200" dirty="0" smtClean="0"/>
                        <a:t>to GW DH</a:t>
                      </a:r>
                      <a:r>
                        <a:rPr lang="en-US" sz="1200" baseline="0" dirty="0" smtClean="0"/>
                        <a:t> </a:t>
                      </a:r>
                      <a:r>
                        <a:rPr lang="en-US" sz="1200" dirty="0" smtClean="0"/>
                        <a:t>(DataHub) tables</a:t>
                      </a:r>
                      <a:endParaRPr lang="en-US" sz="1200" kern="1200" dirty="0" smtClean="0">
                        <a:solidFill>
                          <a:schemeClr val="dk1"/>
                        </a:solidFill>
                        <a:latin typeface="+mn-lt"/>
                        <a:ea typeface="+mn-ea"/>
                        <a:cs typeface="+mn-cs"/>
                      </a:endParaRPr>
                    </a:p>
                    <a:p>
                      <a:pPr marL="0" indent="0" algn="l" defTabSz="914377" rtl="0" eaLnBrk="1" latinLnBrk="0" hangingPunct="1">
                        <a:buFont typeface="Arial" panose="020B0604020202020204" pitchFamily="34" charset="0"/>
                        <a:buNone/>
                      </a:pPr>
                      <a:endParaRPr lang="en-US" sz="1200" kern="1200" dirty="0">
                        <a:solidFill>
                          <a:schemeClr val="tx1"/>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defTabSz="914377" rtl="0" eaLnBrk="1" latinLnBrk="0" hangingPunct="1"/>
                      <a:r>
                        <a:rPr lang="en-US" sz="1200" kern="1200" dirty="0" smtClean="0">
                          <a:solidFill>
                            <a:schemeClr val="tx1"/>
                          </a:solidFill>
                          <a:latin typeface="+mn-lt"/>
                          <a:ea typeface="+mn-ea"/>
                          <a:cs typeface="+mn-cs"/>
                        </a:rPr>
                        <a:t> Data</a:t>
                      </a:r>
                      <a:r>
                        <a:rPr lang="en-US" sz="1200" kern="1200" baseline="0" dirty="0" smtClean="0">
                          <a:solidFill>
                            <a:schemeClr val="tx1"/>
                          </a:solidFill>
                          <a:latin typeface="+mn-lt"/>
                          <a:ea typeface="+mn-ea"/>
                          <a:cs typeface="+mn-cs"/>
                        </a:rPr>
                        <a:t> QA Team</a:t>
                      </a:r>
                      <a:endParaRPr lang="en-US" sz="1200" kern="1200" dirty="0">
                        <a:solidFill>
                          <a:schemeClr val="tx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5106617"/>
                  </a:ext>
                </a:extLst>
              </a:tr>
              <a:tr h="1201058">
                <a:tc>
                  <a:txBody>
                    <a:bodyPr/>
                    <a:lstStyle/>
                    <a:p>
                      <a:pPr algn="ctr" defTabSz="914377" rtl="0" eaLnBrk="1" latinLnBrk="0" hangingPunct="1"/>
                      <a:r>
                        <a:rPr lang="en-US" sz="1200" b="1" kern="1200" dirty="0" smtClean="0">
                          <a:solidFill>
                            <a:schemeClr val="tx1"/>
                          </a:solidFill>
                          <a:latin typeface="+mn-lt"/>
                          <a:ea typeface="+mn-ea"/>
                          <a:cs typeface="+mn-cs"/>
                        </a:rPr>
                        <a:t>DataHub and InfoCenter</a:t>
                      </a:r>
                    </a:p>
                    <a:p>
                      <a:pPr algn="ctr" defTabSz="914377" rtl="0" eaLnBrk="1" latinLnBrk="0" hangingPunct="1"/>
                      <a:r>
                        <a:rPr lang="en-US" sz="1200" b="1" kern="1200" dirty="0" smtClean="0">
                          <a:solidFill>
                            <a:schemeClr val="tx1"/>
                          </a:solidFill>
                          <a:latin typeface="+mn-lt"/>
                          <a:ea typeface="+mn-ea"/>
                          <a:cs typeface="+mn-cs"/>
                        </a:rPr>
                        <a:t>CR12DHSQLQA01</a:t>
                      </a:r>
                      <a:endParaRPr lang="en-US" sz="1200" b="1" kern="1200" dirty="0">
                        <a:solidFill>
                          <a:schemeClr val="tx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indent="-171450" algn="l" defTabSz="914377" rtl="0" eaLnBrk="1" latinLnBrk="0" hangingPunct="1">
                        <a:buFont typeface="Arial" panose="020B0604020202020204" pitchFamily="34" charset="0"/>
                        <a:buChar char="•"/>
                      </a:pPr>
                      <a:r>
                        <a:rPr lang="en-US" sz="1200" kern="1200" dirty="0" smtClean="0">
                          <a:solidFill>
                            <a:schemeClr val="tx1"/>
                          </a:solidFill>
                          <a:latin typeface="+mn-lt"/>
                          <a:ea typeface="+mn-ea"/>
                          <a:cs typeface="+mn-cs"/>
                        </a:rPr>
                        <a:t>QA Test environment is used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testing:</a:t>
                      </a:r>
                    </a:p>
                    <a:p>
                      <a:pPr marL="685812" lvl="1" indent="-228600">
                        <a:buFont typeface="Wingdings" panose="05000000000000000000" pitchFamily="2" charset="2"/>
                        <a:buChar char="q"/>
                      </a:pPr>
                      <a:r>
                        <a:rPr lang="en-US" sz="1200" dirty="0" smtClean="0"/>
                        <a:t>External replica ACL DB to GW DH tables</a:t>
                      </a:r>
                    </a:p>
                    <a:p>
                      <a:pPr marL="685812" lvl="1" indent="-228600">
                        <a:buFont typeface="Wingdings" panose="05000000000000000000" pitchFamily="2" charset="2"/>
                        <a:buChar char="q"/>
                      </a:pPr>
                      <a:r>
                        <a:rPr lang="en-US" sz="1200" dirty="0" smtClean="0"/>
                        <a:t>External replica MIS DB to GW DH tables</a:t>
                      </a:r>
                    </a:p>
                    <a:p>
                      <a:pPr marL="685812" lvl="1" indent="-228600">
                        <a:buFont typeface="Wingdings" panose="05000000000000000000" pitchFamily="2" charset="2"/>
                        <a:buChar char="q"/>
                      </a:pPr>
                      <a:r>
                        <a:rPr lang="en-US" sz="1200" dirty="0" smtClean="0"/>
                        <a:t>Premium balancing for legacy data in DataHub</a:t>
                      </a:r>
                    </a:p>
                    <a:p>
                      <a:pPr marL="685812" lvl="1" indent="-228600">
                        <a:buFont typeface="Wingdings" panose="05000000000000000000" pitchFamily="2" charset="2"/>
                        <a:buChar char="q"/>
                      </a:pPr>
                      <a:r>
                        <a:rPr lang="en-US" sz="1200" kern="1200" dirty="0" smtClean="0">
                          <a:solidFill>
                            <a:schemeClr val="dk1"/>
                          </a:solidFill>
                          <a:latin typeface="+mn-lt"/>
                          <a:ea typeface="+mn-ea"/>
                          <a:cs typeface="+mn-cs"/>
                        </a:rPr>
                        <a:t>Entities for which DHIC extensions are added</a:t>
                      </a:r>
                    </a:p>
                    <a:p>
                      <a:pPr marL="685812" lvl="1" indent="-228600">
                        <a:buFont typeface="Wingdings" panose="05000000000000000000" pitchFamily="2" charset="2"/>
                        <a:buChar char="q"/>
                      </a:pPr>
                      <a:r>
                        <a:rPr lang="en-US" sz="1200" dirty="0" smtClean="0"/>
                        <a:t>New entities created in DHIC</a:t>
                      </a:r>
                    </a:p>
                    <a:p>
                      <a:pPr algn="l" defTabSz="914377" rtl="0" eaLnBrk="1" latinLnBrk="0" hangingPunct="1"/>
                      <a:endParaRPr lang="en-US" sz="1200" kern="1200" dirty="0">
                        <a:solidFill>
                          <a:schemeClr val="tx1"/>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Data</a:t>
                      </a:r>
                      <a:r>
                        <a:rPr lang="en-US" sz="1200" kern="1200" baseline="0" dirty="0" smtClean="0">
                          <a:solidFill>
                            <a:schemeClr val="tx1"/>
                          </a:solidFill>
                          <a:latin typeface="+mn-lt"/>
                          <a:ea typeface="+mn-ea"/>
                          <a:cs typeface="+mn-cs"/>
                        </a:rPr>
                        <a:t> QA Team</a:t>
                      </a:r>
                      <a:endParaRPr lang="en-US" sz="1200" kern="1200" dirty="0" smtClean="0">
                        <a:solidFill>
                          <a:schemeClr val="tx1"/>
                        </a:solidFill>
                        <a:latin typeface="+mn-lt"/>
                        <a:ea typeface="+mn-ea"/>
                        <a:cs typeface="+mn-cs"/>
                      </a:endParaRPr>
                    </a:p>
                    <a:p>
                      <a:pPr algn="ctr" defTabSz="914377" rtl="0" eaLnBrk="1" latinLnBrk="0" hangingPunct="1"/>
                      <a:endParaRPr lang="en-US" sz="1200" kern="1200" dirty="0">
                        <a:solidFill>
                          <a:schemeClr val="tx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8279745"/>
                  </a:ext>
                </a:extLst>
              </a:tr>
              <a:tr h="423903">
                <a:tc>
                  <a:txBody>
                    <a:bodyPr/>
                    <a:lstStyle/>
                    <a:p>
                      <a:pPr algn="ctr" defTabSz="914377" rtl="0" eaLnBrk="1" latinLnBrk="0" hangingPunct="1"/>
                      <a:r>
                        <a:rPr lang="en-US" sz="1200" b="1" kern="1200" dirty="0" smtClean="0">
                          <a:solidFill>
                            <a:schemeClr val="tx1"/>
                          </a:solidFill>
                          <a:latin typeface="+mn-lt"/>
                          <a:ea typeface="+mn-ea"/>
                          <a:cs typeface="+mn-cs"/>
                        </a:rPr>
                        <a:t>Cognos QA</a:t>
                      </a:r>
                      <a:endParaRPr lang="en-US" sz="1200" b="1" kern="1200" dirty="0">
                        <a:solidFill>
                          <a:schemeClr val="tx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indent="-171450" algn="l" defTabSz="914377" rtl="0" eaLnBrk="1" latinLnBrk="0" hangingPunct="1">
                        <a:buFont typeface="Arial" panose="020B0604020202020204" pitchFamily="34" charset="0"/>
                        <a:buChar char="•"/>
                      </a:pPr>
                      <a:r>
                        <a:rPr lang="en-US" sz="1200" kern="1200" dirty="0" smtClean="0">
                          <a:solidFill>
                            <a:schemeClr val="tx1"/>
                          </a:solidFill>
                          <a:latin typeface="+mn-lt"/>
                          <a:ea typeface="+mn-ea"/>
                          <a:cs typeface="+mn-cs"/>
                        </a:rPr>
                        <a:t>Cognos</a:t>
                      </a:r>
                      <a:r>
                        <a:rPr lang="en-US" sz="1200" kern="1200" baseline="0" dirty="0" smtClean="0">
                          <a:solidFill>
                            <a:schemeClr val="tx1"/>
                          </a:solidFill>
                          <a:latin typeface="+mn-lt"/>
                          <a:ea typeface="+mn-ea"/>
                          <a:cs typeface="+mn-cs"/>
                        </a:rPr>
                        <a:t> reports will be validated by Data QA team in this server</a:t>
                      </a:r>
                      <a:endParaRPr lang="en-US" sz="1200" kern="1200" dirty="0">
                        <a:solidFill>
                          <a:schemeClr val="tx1"/>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Data</a:t>
                      </a:r>
                      <a:r>
                        <a:rPr lang="en-US" sz="1200" kern="1200" baseline="0" dirty="0" smtClean="0">
                          <a:solidFill>
                            <a:schemeClr val="tx1"/>
                          </a:solidFill>
                          <a:latin typeface="+mn-lt"/>
                          <a:ea typeface="+mn-ea"/>
                          <a:cs typeface="+mn-cs"/>
                        </a:rPr>
                        <a:t> QA Team</a:t>
                      </a:r>
                      <a:endParaRPr lang="en-US" sz="1200" kern="1200" dirty="0" smtClean="0">
                        <a:solidFill>
                          <a:schemeClr val="tx1"/>
                        </a:solidFill>
                        <a:latin typeface="+mn-lt"/>
                        <a:ea typeface="+mn-ea"/>
                        <a:cs typeface="+mn-cs"/>
                      </a:endParaRPr>
                    </a:p>
                    <a:p>
                      <a:pPr algn="ctr" defTabSz="914377" rtl="0" eaLnBrk="1" latinLnBrk="0" hangingPunct="1"/>
                      <a:endParaRPr lang="en-US" sz="1200" kern="1200" dirty="0">
                        <a:solidFill>
                          <a:schemeClr val="tx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9269507"/>
                  </a:ext>
                </a:extLst>
              </a:tr>
            </a:tbl>
          </a:graphicData>
        </a:graphic>
      </p:graphicFrame>
    </p:spTree>
    <p:extLst>
      <p:ext uri="{BB962C8B-B14F-4D97-AF65-F5344CB8AC3E}">
        <p14:creationId xmlns:p14="http://schemas.microsoft.com/office/powerpoint/2010/main" val="1865498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Testing Criteria</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55374467"/>
              </p:ext>
            </p:extLst>
          </p:nvPr>
        </p:nvGraphicFramePr>
        <p:xfrm>
          <a:off x="2209800" y="1664394"/>
          <a:ext cx="7772400" cy="4389120"/>
        </p:xfrm>
        <a:graphic>
          <a:graphicData uri="http://schemas.openxmlformats.org/drawingml/2006/table">
            <a:tbl>
              <a:tblPr firstRow="1" bandRow="1">
                <a:tableStyleId>{7E9639D4-E3E2-4D34-9284-5A2195B3D0D7}</a:tableStyleId>
              </a:tblPr>
              <a:tblGrid>
                <a:gridCol w="1401618">
                  <a:extLst>
                    <a:ext uri="{9D8B030D-6E8A-4147-A177-3AD203B41FA5}">
                      <a16:colId xmlns:a16="http://schemas.microsoft.com/office/drawing/2014/main" val="4082598948"/>
                    </a:ext>
                  </a:extLst>
                </a:gridCol>
                <a:gridCol w="1440873">
                  <a:extLst>
                    <a:ext uri="{9D8B030D-6E8A-4147-A177-3AD203B41FA5}">
                      <a16:colId xmlns:a16="http://schemas.microsoft.com/office/drawing/2014/main" val="2224739416"/>
                    </a:ext>
                  </a:extLst>
                </a:gridCol>
                <a:gridCol w="4929909">
                  <a:extLst>
                    <a:ext uri="{9D8B030D-6E8A-4147-A177-3AD203B41FA5}">
                      <a16:colId xmlns:a16="http://schemas.microsoft.com/office/drawing/2014/main" val="2153597990"/>
                    </a:ext>
                  </a:extLst>
                </a:gridCol>
              </a:tblGrid>
              <a:tr h="280016">
                <a:tc>
                  <a:txBody>
                    <a:bodyPr/>
                    <a:lstStyle/>
                    <a:p>
                      <a:pPr algn="ctr" defTabSz="914377" rtl="0" eaLnBrk="1" latinLnBrk="0" hangingPunct="1"/>
                      <a:r>
                        <a:rPr lang="en-US" sz="1800" kern="1200" dirty="0" smtClean="0">
                          <a:solidFill>
                            <a:schemeClr val="bg1"/>
                          </a:solidFill>
                          <a:latin typeface="+mn-lt"/>
                          <a:ea typeface="+mn-ea"/>
                          <a:cs typeface="+mn-cs"/>
                        </a:rPr>
                        <a:t>Testing Type</a:t>
                      </a:r>
                      <a:endParaRPr lang="en-US" sz="1800" kern="1200" dirty="0">
                        <a:solidFill>
                          <a:schemeClr val="bg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defTabSz="914377" rtl="0" eaLnBrk="1" latinLnBrk="0" hangingPunct="1"/>
                      <a:r>
                        <a:rPr lang="en-US" sz="1800" kern="1200" dirty="0" smtClean="0">
                          <a:solidFill>
                            <a:schemeClr val="bg1"/>
                          </a:solidFill>
                          <a:latin typeface="+mn-lt"/>
                          <a:ea typeface="+mn-ea"/>
                          <a:cs typeface="+mn-cs"/>
                        </a:rPr>
                        <a:t>Objective</a:t>
                      </a:r>
                      <a:endParaRPr lang="en-US" sz="1800" kern="1200" dirty="0">
                        <a:solidFill>
                          <a:schemeClr val="bg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defTabSz="914377" rtl="0" eaLnBrk="1" latinLnBrk="0" hangingPunct="1"/>
                      <a:r>
                        <a:rPr lang="en-US" sz="1800" kern="1200" dirty="0" smtClean="0">
                          <a:solidFill>
                            <a:schemeClr val="bg1"/>
                          </a:solidFill>
                          <a:latin typeface="+mn-lt"/>
                          <a:ea typeface="+mn-ea"/>
                          <a:cs typeface="+mn-cs"/>
                        </a:rPr>
                        <a:t>Details</a:t>
                      </a:r>
                      <a:endParaRPr lang="en-US" sz="1800" kern="1200" dirty="0">
                        <a:solidFill>
                          <a:schemeClr val="bg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861448602"/>
                  </a:ext>
                </a:extLst>
              </a:tr>
              <a:tr h="1050059">
                <a:tc rowSpan="6">
                  <a:txBody>
                    <a:bodyPr/>
                    <a:lstStyle/>
                    <a:p>
                      <a:pPr algn="ctr" defTabSz="914377" rtl="0" eaLnBrk="1" latinLnBrk="0" hangingPunct="1"/>
                      <a:r>
                        <a:rPr lang="en-US" sz="1200" b="1" kern="1200" dirty="0" smtClean="0">
                          <a:solidFill>
                            <a:schemeClr val="tx1"/>
                          </a:solidFill>
                          <a:latin typeface="+mn-lt"/>
                          <a:ea typeface="+mn-ea"/>
                          <a:cs typeface="+mn-cs"/>
                        </a:rPr>
                        <a:t>Data QA Testing</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lgn="l" defTabSz="914377" rtl="0" eaLnBrk="1" latinLnBrk="0" hangingPunct="1">
                        <a:buFont typeface="Arial" panose="020B0604020202020204" pitchFamily="34" charset="0"/>
                        <a:buNone/>
                      </a:pPr>
                      <a:r>
                        <a:rPr lang="en-US" sz="1200" kern="1200" dirty="0" smtClean="0">
                          <a:solidFill>
                            <a:schemeClr val="tx1"/>
                          </a:solidFill>
                          <a:latin typeface="+mn-lt"/>
                          <a:ea typeface="+mn-ea"/>
                          <a:cs typeface="+mn-cs"/>
                        </a:rPr>
                        <a:t>Entry</a:t>
                      </a:r>
                      <a:r>
                        <a:rPr lang="en-US" sz="1200" kern="1200" baseline="0" dirty="0" smtClean="0">
                          <a:solidFill>
                            <a:schemeClr val="tx1"/>
                          </a:solidFill>
                          <a:latin typeface="+mn-lt"/>
                          <a:ea typeface="+mn-ea"/>
                          <a:cs typeface="+mn-cs"/>
                        </a:rPr>
                        <a:t> Criteria</a:t>
                      </a:r>
                      <a:endParaRPr lang="en-US" sz="1200" kern="1200" dirty="0">
                        <a:solidFill>
                          <a:schemeClr val="tx1"/>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285750" indent="-285750" rtl="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Requirements are completed (mapping) and business rules for test case preparation</a:t>
                      </a:r>
                    </a:p>
                    <a:p>
                      <a:pPr marL="285750" indent="-285750" rtl="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Test scenarios/test cases are created, reviewed and approved by the BA’s / Business SME’s and loaded in QAComplete for execution</a:t>
                      </a:r>
                    </a:p>
                    <a:p>
                      <a:pPr marL="285750" indent="-285750" rtl="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Data is loaded into QA environment and Smoke testing is completed successfully with no showstopper defects and environment is stable enough for testing</a:t>
                      </a:r>
                      <a:endParaRPr lang="en-US" sz="1200" kern="1200" dirty="0" smtClean="0">
                        <a:solidFill>
                          <a:schemeClr val="tx1"/>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5106617"/>
                  </a:ext>
                </a:extLst>
              </a:tr>
              <a:tr h="1050059">
                <a:tc vMerge="1">
                  <a:txBody>
                    <a:bodyPr/>
                    <a:lstStyle/>
                    <a:p>
                      <a:pPr algn="ctr" defTabSz="914377" rtl="0" eaLnBrk="1" latinLnBrk="0" hangingPunct="1"/>
                      <a:endParaRPr lang="en-US" sz="1200" b="1" kern="1200" dirty="0">
                        <a:solidFill>
                          <a:schemeClr val="tx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defTabSz="914377" rtl="0" eaLnBrk="1" latinLnBrk="0" hangingPunct="1"/>
                      <a:r>
                        <a:rPr lang="en-US" sz="1200" kern="1200" dirty="0" smtClean="0">
                          <a:solidFill>
                            <a:schemeClr val="tx1"/>
                          </a:solidFill>
                          <a:latin typeface="+mn-lt"/>
                          <a:ea typeface="+mn-ea"/>
                          <a:cs typeface="+mn-cs"/>
                        </a:rPr>
                        <a:t>Exit</a:t>
                      </a:r>
                      <a:r>
                        <a:rPr lang="en-US" sz="1200" kern="1200" baseline="0" dirty="0" smtClean="0">
                          <a:solidFill>
                            <a:schemeClr val="tx1"/>
                          </a:solidFill>
                          <a:latin typeface="+mn-lt"/>
                          <a:ea typeface="+mn-ea"/>
                          <a:cs typeface="+mn-cs"/>
                        </a:rPr>
                        <a:t> Criteria</a:t>
                      </a:r>
                      <a:endParaRPr lang="en-US" sz="1200" kern="1200" dirty="0">
                        <a:solidFill>
                          <a:schemeClr val="tx1"/>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100% of test cases are executed with 85% or more pass rate and with no showstopper or high priority/severity defects open during iteration phase</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Iteration 8 and beyond 100% of test cases are executed using full volume of data with no showstopper or high priority/severity defects open for balancing the reports. For the data that doesn’t match, the expectation is to have valid reasoning for non match</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Defect triage has assessed any back log of open defects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8279745"/>
                  </a:ext>
                </a:extLst>
              </a:tr>
              <a:tr h="210012">
                <a:tc vMerge="1">
                  <a:txBody>
                    <a:bodyPr/>
                    <a:lstStyle/>
                    <a:p>
                      <a:pPr algn="ctr" defTabSz="914377" rtl="0" eaLnBrk="1" latinLnBrk="0" hangingPunct="1"/>
                      <a:endParaRPr lang="en-US" sz="1200" b="1" kern="1200" dirty="0">
                        <a:solidFill>
                          <a:schemeClr val="tx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lgn="l" defTabSz="914377" rtl="0" eaLnBrk="1" latinLnBrk="0" hangingPunct="1">
                        <a:buFont typeface="Arial" panose="020B0604020202020204" pitchFamily="34" charset="0"/>
                        <a:buNone/>
                      </a:pPr>
                      <a:r>
                        <a:rPr lang="en-US" sz="1200" kern="1200" dirty="0" smtClean="0">
                          <a:solidFill>
                            <a:schemeClr val="tx1"/>
                          </a:solidFill>
                          <a:latin typeface="+mn-lt"/>
                          <a:ea typeface="+mn-ea"/>
                          <a:cs typeface="+mn-cs"/>
                        </a:rPr>
                        <a:t>Suspension</a:t>
                      </a:r>
                      <a:r>
                        <a:rPr lang="en-US" sz="1200" kern="1200" baseline="0" dirty="0" smtClean="0">
                          <a:solidFill>
                            <a:schemeClr val="tx1"/>
                          </a:solidFill>
                          <a:latin typeface="+mn-lt"/>
                          <a:ea typeface="+mn-ea"/>
                          <a:cs typeface="+mn-cs"/>
                        </a:rPr>
                        <a:t> Criteria</a:t>
                      </a:r>
                      <a:endParaRPr lang="en-US" sz="1200" kern="1200" dirty="0">
                        <a:solidFill>
                          <a:schemeClr val="tx1"/>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Testing can not continue due to showstopper defects or outages </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9269507"/>
                  </a:ext>
                </a:extLst>
              </a:tr>
              <a:tr h="350020">
                <a:tc vMerge="1">
                  <a:txBody>
                    <a:bodyPr/>
                    <a:lstStyle/>
                    <a:p>
                      <a:pPr algn="ctr" defTabSz="914377" rtl="0" eaLnBrk="1" latinLnBrk="0" hangingPunct="1"/>
                      <a:endParaRPr lang="en-US" sz="1200" b="1" kern="1200" dirty="0">
                        <a:solidFill>
                          <a:schemeClr val="tx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lgn="l" defTabSz="914377" rtl="0" eaLnBrk="1" latinLnBrk="0" hangingPunct="1">
                        <a:buFont typeface="Arial" panose="020B0604020202020204" pitchFamily="34" charset="0"/>
                        <a:buNone/>
                      </a:pPr>
                      <a:r>
                        <a:rPr lang="en-US" sz="1200" kern="1200" dirty="0" smtClean="0">
                          <a:solidFill>
                            <a:schemeClr val="tx1"/>
                          </a:solidFill>
                          <a:latin typeface="+mn-lt"/>
                          <a:ea typeface="+mn-ea"/>
                          <a:cs typeface="+mn-cs"/>
                        </a:rPr>
                        <a:t>Resumption Criteria</a:t>
                      </a:r>
                      <a:endParaRPr lang="en-US" sz="1200" kern="1200" dirty="0">
                        <a:solidFill>
                          <a:schemeClr val="tx1"/>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Showstopper defects / outage are resolved and code is deployed in to the environment for QA to resume/retest</a:t>
                      </a:r>
                      <a:endParaRPr lang="en-US" sz="1200" kern="1200" dirty="0">
                        <a:solidFill>
                          <a:schemeClr val="tx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2825917"/>
                  </a:ext>
                </a:extLst>
              </a:tr>
              <a:tr h="210012">
                <a:tc vMerge="1">
                  <a:txBody>
                    <a:bodyPr/>
                    <a:lstStyle/>
                    <a:p>
                      <a:pPr algn="ctr" defTabSz="914377" rtl="0" eaLnBrk="1" latinLnBrk="0" hangingPunct="1"/>
                      <a:endParaRPr lang="en-US" sz="1200" b="1" kern="1200" dirty="0">
                        <a:solidFill>
                          <a:schemeClr val="tx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lgn="l" defTabSz="914377" rtl="0" eaLnBrk="1" latinLnBrk="0" hangingPunct="1">
                        <a:buFont typeface="Arial" panose="020B0604020202020204" pitchFamily="34" charset="0"/>
                        <a:buNone/>
                      </a:pPr>
                      <a:r>
                        <a:rPr lang="en-US" sz="1200" kern="1200" dirty="0" smtClean="0">
                          <a:solidFill>
                            <a:schemeClr val="tx1"/>
                          </a:solidFill>
                          <a:latin typeface="+mn-lt"/>
                          <a:ea typeface="+mn-ea"/>
                          <a:cs typeface="+mn-cs"/>
                        </a:rPr>
                        <a:t>Owner</a:t>
                      </a:r>
                      <a:endParaRPr lang="en-US" sz="1200" kern="1200" dirty="0">
                        <a:solidFill>
                          <a:schemeClr val="tx1"/>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Data QA Team</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6268570"/>
                  </a:ext>
                </a:extLst>
              </a:tr>
              <a:tr h="210012">
                <a:tc vMerge="1">
                  <a:txBody>
                    <a:bodyPr/>
                    <a:lstStyle/>
                    <a:p>
                      <a:pPr algn="ctr" defTabSz="914377" rtl="0" eaLnBrk="1" latinLnBrk="0" hangingPunct="1"/>
                      <a:endParaRPr lang="en-US" sz="1200" b="1" kern="1200" dirty="0">
                        <a:solidFill>
                          <a:schemeClr val="tx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lgn="l" defTabSz="914377" rtl="0" eaLnBrk="1" latinLnBrk="0" hangingPunct="1">
                        <a:buFont typeface="Arial" panose="020B0604020202020204" pitchFamily="34" charset="0"/>
                        <a:buNone/>
                      </a:pPr>
                      <a:r>
                        <a:rPr lang="en-US" sz="1200" kern="1200" dirty="0" smtClean="0">
                          <a:solidFill>
                            <a:schemeClr val="tx1"/>
                          </a:solidFill>
                          <a:latin typeface="+mn-lt"/>
                          <a:ea typeface="+mn-ea"/>
                          <a:cs typeface="+mn-cs"/>
                        </a:rPr>
                        <a:t>Testing Tools</a:t>
                      </a:r>
                      <a:endParaRPr lang="en-US" sz="1200" kern="1200" dirty="0">
                        <a:solidFill>
                          <a:schemeClr val="tx1"/>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Manual/Automation</a:t>
                      </a:r>
                      <a:endParaRPr lang="en-US" sz="1200" kern="1200" dirty="0">
                        <a:solidFill>
                          <a:schemeClr val="tx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3419211"/>
                  </a:ext>
                </a:extLst>
              </a:tr>
            </a:tbl>
          </a:graphicData>
        </a:graphic>
      </p:graphicFrame>
    </p:spTree>
    <p:extLst>
      <p:ext uri="{BB962C8B-B14F-4D97-AF65-F5344CB8AC3E}">
        <p14:creationId xmlns:p14="http://schemas.microsoft.com/office/powerpoint/2010/main" val="31789882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Open Questions</a:t>
            </a:r>
            <a:endParaRPr lang="en-US" dirty="0"/>
          </a:p>
        </p:txBody>
      </p:sp>
      <p:sp>
        <p:nvSpPr>
          <p:cNvPr id="5" name="Rectangle 4"/>
          <p:cNvSpPr/>
          <p:nvPr/>
        </p:nvSpPr>
        <p:spPr>
          <a:xfrm>
            <a:off x="664149" y="947744"/>
            <a:ext cx="10863703" cy="584775"/>
          </a:xfrm>
          <a:prstGeom prst="rect">
            <a:avLst/>
          </a:prstGeom>
        </p:spPr>
        <p:txBody>
          <a:bodyPr wrap="square">
            <a:spAutoFit/>
          </a:bodyPr>
          <a:lstStyle/>
          <a:p>
            <a:r>
              <a:rPr lang="en-US" sz="1600" b="1" dirty="0">
                <a:solidFill>
                  <a:srgbClr val="0099FF"/>
                </a:solidFill>
                <a:latin typeface="+mj-lt"/>
              </a:rPr>
              <a:t>The following </a:t>
            </a:r>
            <a:r>
              <a:rPr lang="en-US" sz="1600" b="1" dirty="0" smtClean="0">
                <a:solidFill>
                  <a:srgbClr val="0099FF"/>
                </a:solidFill>
                <a:latin typeface="+mj-lt"/>
              </a:rPr>
              <a:t>are the meeting minutes from DHIC Test Plan walkthrough, QA Lead will co-ordinate / follow-up with the team for Open Questions</a:t>
            </a:r>
            <a:endParaRPr lang="en-US" sz="1600" b="1" dirty="0">
              <a:solidFill>
                <a:srgbClr val="0099FF"/>
              </a:solidFill>
              <a:latin typeface="+mj-lt"/>
            </a:endParaRPr>
          </a:p>
        </p:txBody>
      </p:sp>
      <p:sp>
        <p:nvSpPr>
          <p:cNvPr id="2" name="Rectangle 1"/>
          <p:cNvSpPr/>
          <p:nvPr/>
        </p:nvSpPr>
        <p:spPr>
          <a:xfrm>
            <a:off x="10166465" y="6093229"/>
            <a:ext cx="1812175" cy="6733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44889263"/>
              </p:ext>
            </p:extLst>
          </p:nvPr>
        </p:nvGraphicFramePr>
        <p:xfrm>
          <a:off x="664149" y="1532522"/>
          <a:ext cx="11048484" cy="4869180"/>
        </p:xfrm>
        <a:graphic>
          <a:graphicData uri="http://schemas.openxmlformats.org/drawingml/2006/table">
            <a:tbl>
              <a:tblPr firstRow="1" bandRow="1">
                <a:tableStyleId>{69CF1AB2-1976-4502-BF36-3FF5EA218861}</a:tableStyleId>
              </a:tblPr>
              <a:tblGrid>
                <a:gridCol w="424818">
                  <a:extLst>
                    <a:ext uri="{9D8B030D-6E8A-4147-A177-3AD203B41FA5}">
                      <a16:colId xmlns:a16="http://schemas.microsoft.com/office/drawing/2014/main" val="2828932605"/>
                    </a:ext>
                  </a:extLst>
                </a:gridCol>
                <a:gridCol w="4572000">
                  <a:extLst>
                    <a:ext uri="{9D8B030D-6E8A-4147-A177-3AD203B41FA5}">
                      <a16:colId xmlns:a16="http://schemas.microsoft.com/office/drawing/2014/main" val="2217717054"/>
                    </a:ext>
                  </a:extLst>
                </a:gridCol>
                <a:gridCol w="6051666">
                  <a:extLst>
                    <a:ext uri="{9D8B030D-6E8A-4147-A177-3AD203B41FA5}">
                      <a16:colId xmlns:a16="http://schemas.microsoft.com/office/drawing/2014/main" val="2073883404"/>
                    </a:ext>
                  </a:extLst>
                </a:gridCol>
              </a:tblGrid>
              <a:tr h="250278">
                <a:tc>
                  <a:txBody>
                    <a:bodyPr/>
                    <a:lstStyle/>
                    <a:p>
                      <a:pPr algn="ctr"/>
                      <a:r>
                        <a:rPr lang="en-US" sz="1200" dirty="0" smtClean="0">
                          <a:solidFill>
                            <a:schemeClr val="bg1"/>
                          </a:solidFill>
                        </a:rPr>
                        <a:t>Q #</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dirty="0" smtClean="0">
                          <a:solidFill>
                            <a:schemeClr val="bg1"/>
                          </a:solidFill>
                        </a:rPr>
                        <a:t>Feedback</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dirty="0" smtClean="0">
                          <a:solidFill>
                            <a:schemeClr val="bg1"/>
                          </a:solidFill>
                        </a:rPr>
                        <a:t>Comments</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724231723"/>
                  </a:ext>
                </a:extLst>
              </a:tr>
              <a:tr h="393938">
                <a:tc>
                  <a:txBody>
                    <a:bodyPr/>
                    <a:lstStyle/>
                    <a:p>
                      <a:pPr marL="0" indent="0" algn="ctr">
                        <a:buFont typeface="Arial" panose="020B0604020202020204" pitchFamily="34" charset="0"/>
                        <a:buNone/>
                      </a:pPr>
                      <a:r>
                        <a:rPr lang="en-US" sz="1200" dirty="0" smtClean="0"/>
                        <a:t>1</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dirty="0" smtClean="0">
                          <a:cs typeface="Arial Black" panose="020B0604020202020204" pitchFamily="34" charset="0"/>
                        </a:rPr>
                        <a:t>How business plans to use historical data once it is loaded in InfoCenter ?</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dirty="0" smtClean="0">
                          <a:cs typeface="Arial Black" panose="020B0604020202020204" pitchFamily="34" charset="0"/>
                        </a:rPr>
                        <a:t>Who are reporting consumers and actual business users?</a:t>
                      </a:r>
                      <a:endParaRPr lang="en-US" sz="1050" baseline="0" dirty="0" smtClean="0">
                        <a:cs typeface="Arial Black"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377" rtl="0" eaLnBrk="1" latinLnBrk="0" hangingPunct="1"/>
                      <a:r>
                        <a:rPr lang="en-US" sz="1050" kern="1200" baseline="0" dirty="0" smtClean="0">
                          <a:solidFill>
                            <a:schemeClr val="dk1"/>
                          </a:solidFill>
                          <a:latin typeface="+mn-lt"/>
                          <a:ea typeface="+mn-ea"/>
                          <a:cs typeface="Arial Black" panose="020B0604020202020204" pitchFamily="34" charset="0"/>
                        </a:rPr>
                        <a:t>We have business user names from PC and BC team. Data QA team will work with business users to understand their expectations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8157216"/>
                  </a:ext>
                </a:extLst>
              </a:tr>
              <a:tr h="375417">
                <a:tc>
                  <a:txBody>
                    <a:bodyPr/>
                    <a:lstStyle/>
                    <a:p>
                      <a:pPr marL="0" indent="0" algn="ctr">
                        <a:buFont typeface="Arial" panose="020B0604020202020204" pitchFamily="34" charset="0"/>
                        <a:buNone/>
                      </a:pPr>
                      <a:r>
                        <a:rPr lang="en-US" sz="1200" dirty="0" smtClean="0"/>
                        <a:t>2</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baseline="0" dirty="0" smtClean="0">
                          <a:solidFill>
                            <a:schemeClr val="dk1"/>
                          </a:solidFill>
                          <a:latin typeface="+mn-lt"/>
                          <a:ea typeface="+mn-ea"/>
                          <a:cs typeface="Arial Black" panose="020B0604020202020204" pitchFamily="34" charset="0"/>
                        </a:rPr>
                        <a:t>Performance Benchmark / Optimization  - ETL data load and Reporting SLA ?</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050" dirty="0" smtClean="0">
                          <a:cs typeface="Arial Black" panose="020B0604020202020204" pitchFamily="34" charset="0"/>
                        </a:rPr>
                        <a:t>There is no SLA defined for ETL jobs and Reports at this time. Performance Benchmark/SLA’s will be identified after executing the End-to-End ETL flow few times and this activity is planned for Sprint 7 and 8</a:t>
                      </a:r>
                      <a:endParaRPr lang="en-US" sz="1050" dirty="0">
                        <a:cs typeface="Arial Black"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41145469"/>
                  </a:ext>
                </a:extLst>
              </a:tr>
              <a:tr h="521412">
                <a:tc>
                  <a:txBody>
                    <a:bodyPr/>
                    <a:lstStyle/>
                    <a:p>
                      <a:pPr marL="0" indent="0" algn="ctr">
                        <a:buFont typeface="Arial" panose="020B0604020202020204" pitchFamily="34" charset="0"/>
                        <a:buNone/>
                      </a:pPr>
                      <a:r>
                        <a:rPr lang="en-US" sz="1200" dirty="0" smtClean="0"/>
                        <a:t>3</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baseline="0" dirty="0" smtClean="0">
                          <a:solidFill>
                            <a:schemeClr val="dk1"/>
                          </a:solidFill>
                          <a:latin typeface="+mn-lt"/>
                          <a:ea typeface="+mn-ea"/>
                          <a:cs typeface="Arial Black" panose="020B0604020202020204" pitchFamily="34" charset="0"/>
                        </a:rPr>
                        <a:t>From program QA perspective when does program plans support DHIC Time Advance Testing?</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baseline="0" dirty="0" smtClean="0">
                          <a:solidFill>
                            <a:schemeClr val="dk1"/>
                          </a:solidFill>
                          <a:latin typeface="+mn-lt"/>
                          <a:ea typeface="+mn-ea"/>
                          <a:cs typeface="Arial Black" panose="020B0604020202020204" pitchFamily="34" charset="0"/>
                        </a:rPr>
                        <a:t>Identify Time Advance Testing Database?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377" rtl="0" eaLnBrk="1" latinLnBrk="0" hangingPunct="1"/>
                      <a:r>
                        <a:rPr lang="en-US" sz="1050" kern="1200" baseline="0" dirty="0" smtClean="0">
                          <a:solidFill>
                            <a:schemeClr val="dk1"/>
                          </a:solidFill>
                          <a:latin typeface="+mn-lt"/>
                          <a:ea typeface="+mn-ea"/>
                          <a:cs typeface="Arial Black" panose="020B0604020202020204" pitchFamily="34" charset="0"/>
                        </a:rPr>
                        <a:t>Data QA Team will analyze if QA Time advance environment can be leveraged for data testing, since there will be separate instance of PC and BC for DataHub and InfoCenter, can that environment be used. </a:t>
                      </a:r>
                      <a:endParaRPr lang="en-US" sz="1050" kern="1200" baseline="0" dirty="0">
                        <a:solidFill>
                          <a:schemeClr val="dk1"/>
                        </a:solidFill>
                        <a:latin typeface="+mn-lt"/>
                        <a:ea typeface="+mn-ea"/>
                        <a:cs typeface="Arial Black"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151667"/>
                  </a:ext>
                </a:extLst>
              </a:tr>
              <a:tr h="375417">
                <a:tc>
                  <a:txBody>
                    <a:bodyPr/>
                    <a:lstStyle/>
                    <a:p>
                      <a:pPr marL="0" indent="0" algn="ctr">
                        <a:buFont typeface="Arial" panose="020B0604020202020204" pitchFamily="34" charset="0"/>
                        <a:buNone/>
                      </a:pPr>
                      <a:r>
                        <a:rPr lang="en-US" sz="1200" dirty="0" smtClean="0"/>
                        <a:t>4</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baseline="0" dirty="0" smtClean="0">
                          <a:solidFill>
                            <a:schemeClr val="dk1"/>
                          </a:solidFill>
                          <a:latin typeface="+mn-lt"/>
                          <a:ea typeface="+mn-ea"/>
                          <a:cs typeface="Arial Black" panose="020B0604020202020204" pitchFamily="34" charset="0"/>
                        </a:rPr>
                        <a:t>Do we currently have any Archival process followed and are there any company wide regulations defined? </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377" rtl="0" eaLnBrk="1" latinLnBrk="0" hangingPunct="1"/>
                      <a:r>
                        <a:rPr lang="en-US" sz="1050" kern="1200" baseline="0" dirty="0" smtClean="0">
                          <a:solidFill>
                            <a:schemeClr val="dk1"/>
                          </a:solidFill>
                          <a:latin typeface="+mn-lt"/>
                          <a:ea typeface="+mn-ea"/>
                          <a:cs typeface="Arial Black" panose="020B0604020202020204" pitchFamily="34" charset="0"/>
                        </a:rPr>
                        <a:t>[Jane:] Currently there is nothing Achieved/ Purged and data is stored indefinitely </a:t>
                      </a:r>
                      <a:br>
                        <a:rPr lang="en-US" sz="1050" kern="1200" baseline="0" dirty="0" smtClean="0">
                          <a:solidFill>
                            <a:schemeClr val="dk1"/>
                          </a:solidFill>
                          <a:latin typeface="+mn-lt"/>
                          <a:ea typeface="+mn-ea"/>
                          <a:cs typeface="Arial Black" panose="020B0604020202020204" pitchFamily="34" charset="0"/>
                        </a:rPr>
                      </a:br>
                      <a:r>
                        <a:rPr lang="en-US" sz="1050" kern="1200" baseline="0" dirty="0" smtClean="0">
                          <a:solidFill>
                            <a:schemeClr val="dk1"/>
                          </a:solidFill>
                          <a:latin typeface="+mn-lt"/>
                          <a:ea typeface="+mn-ea"/>
                          <a:cs typeface="Arial Black" panose="020B0604020202020204" pitchFamily="34" charset="0"/>
                        </a:rPr>
                        <a:t>QA/Development lead will co-ordinate with Jane / Jay to come up with process on file storage upon archival</a:t>
                      </a:r>
                      <a:endParaRPr lang="en-US" sz="1050" kern="1200" baseline="0" dirty="0">
                        <a:solidFill>
                          <a:schemeClr val="dk1"/>
                        </a:solidFill>
                        <a:latin typeface="+mn-lt"/>
                        <a:ea typeface="+mn-ea"/>
                        <a:cs typeface="Arial Black"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7476184"/>
                  </a:ext>
                </a:extLst>
              </a:tr>
              <a:tr h="375417">
                <a:tc>
                  <a:txBody>
                    <a:bodyPr/>
                    <a:lstStyle/>
                    <a:p>
                      <a:pPr marL="0" indent="0" algn="ctr">
                        <a:buFont typeface="Arial" panose="020B0604020202020204" pitchFamily="34" charset="0"/>
                        <a:buNone/>
                      </a:pPr>
                      <a:r>
                        <a:rPr lang="en-US" sz="1200" dirty="0" smtClean="0"/>
                        <a:t>5</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baseline="0" dirty="0" smtClean="0">
                          <a:solidFill>
                            <a:schemeClr val="dk1"/>
                          </a:solidFill>
                          <a:latin typeface="+mn-lt"/>
                          <a:ea typeface="+mn-ea"/>
                          <a:cs typeface="Arial Black" panose="020B0604020202020204" pitchFamily="34" charset="0"/>
                        </a:rPr>
                        <a:t>What is our approach towards ACL initial load and daily / Incremental feeds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377" rtl="0" eaLnBrk="1" latinLnBrk="0" hangingPunct="1"/>
                      <a:r>
                        <a:rPr lang="en-US" sz="1050" kern="1200" baseline="0" dirty="0" smtClean="0">
                          <a:solidFill>
                            <a:schemeClr val="dk1"/>
                          </a:solidFill>
                          <a:latin typeface="+mn-lt"/>
                          <a:ea typeface="+mn-ea"/>
                          <a:cs typeface="Arial Black" panose="020B0604020202020204" pitchFamily="34" charset="0"/>
                        </a:rPr>
                        <a:t>Approach is briefly discussed in test Plan, however QA team will create test cases with detailed test steps on validating Initial and Incremental feeds</a:t>
                      </a:r>
                      <a:endParaRPr lang="en-US" sz="1050" kern="1200" baseline="0" dirty="0">
                        <a:solidFill>
                          <a:schemeClr val="dk1"/>
                        </a:solidFill>
                        <a:latin typeface="+mn-lt"/>
                        <a:ea typeface="+mn-ea"/>
                        <a:cs typeface="Arial Black"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414005"/>
                  </a:ext>
                </a:extLst>
              </a:tr>
              <a:tr h="375417">
                <a:tc>
                  <a:txBody>
                    <a:bodyPr/>
                    <a:lstStyle/>
                    <a:p>
                      <a:pPr marL="0" indent="0" algn="ctr">
                        <a:buFont typeface="Arial" panose="020B0604020202020204" pitchFamily="34" charset="0"/>
                        <a:buNone/>
                      </a:pPr>
                      <a:r>
                        <a:rPr lang="en-US" sz="1200" dirty="0" smtClean="0"/>
                        <a:t>6</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baseline="0" dirty="0" smtClean="0">
                          <a:solidFill>
                            <a:schemeClr val="dk1"/>
                          </a:solidFill>
                          <a:latin typeface="+mn-lt"/>
                          <a:ea typeface="+mn-ea"/>
                          <a:cs typeface="Arial Black" panose="020B0604020202020204" pitchFamily="34" charset="0"/>
                        </a:rPr>
                        <a:t>Will Performance test for DataHub should be done on different environment or will it be a shared environment?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377" rtl="0" eaLnBrk="1" latinLnBrk="0" hangingPunct="1"/>
                      <a:r>
                        <a:rPr lang="en-US" sz="1050" kern="1200" baseline="0" dirty="0" smtClean="0">
                          <a:solidFill>
                            <a:schemeClr val="dk1"/>
                          </a:solidFill>
                          <a:latin typeface="+mn-lt"/>
                          <a:ea typeface="+mn-ea"/>
                          <a:cs typeface="Arial Black" panose="020B0604020202020204" pitchFamily="34" charset="0"/>
                        </a:rPr>
                        <a:t>QA lead will discuss with Rajesh (QA), Michele and Jay to come up with plan on Performance testing environment</a:t>
                      </a:r>
                      <a:endParaRPr lang="en-US" sz="1050" kern="1200" baseline="0" dirty="0">
                        <a:solidFill>
                          <a:schemeClr val="dk1"/>
                        </a:solidFill>
                        <a:latin typeface="+mn-lt"/>
                        <a:ea typeface="+mn-ea"/>
                        <a:cs typeface="Arial Black"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1311718"/>
                  </a:ext>
                </a:extLst>
              </a:tr>
              <a:tr h="375417">
                <a:tc>
                  <a:txBody>
                    <a:bodyPr/>
                    <a:lstStyle/>
                    <a:p>
                      <a:pPr marL="0" indent="0" algn="ctr">
                        <a:buFont typeface="Arial" panose="020B0604020202020204" pitchFamily="34" charset="0"/>
                        <a:buNone/>
                      </a:pPr>
                      <a:r>
                        <a:rPr lang="en-US" sz="1200" dirty="0" smtClean="0"/>
                        <a:t>7</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baseline="0" dirty="0" smtClean="0">
                          <a:solidFill>
                            <a:schemeClr val="dk1"/>
                          </a:solidFill>
                          <a:latin typeface="+mn-lt"/>
                          <a:ea typeface="+mn-ea"/>
                          <a:cs typeface="Arial Black" panose="020B0604020202020204" pitchFamily="34" charset="0"/>
                        </a:rPr>
                        <a:t>When are we planning to integrate DHIC with EDW - Is it at end of Release 1 or Release 1.5? </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377" rtl="0" eaLnBrk="1" latinLnBrk="0" hangingPunct="1"/>
                      <a:r>
                        <a:rPr lang="en-US" sz="1050" kern="1200" baseline="0" dirty="0" smtClean="0">
                          <a:solidFill>
                            <a:schemeClr val="dk1"/>
                          </a:solidFill>
                          <a:latin typeface="+mn-lt"/>
                          <a:ea typeface="+mn-ea"/>
                          <a:cs typeface="Arial Black" panose="020B0604020202020204" pitchFamily="34" charset="0"/>
                        </a:rPr>
                        <a:t>Jane need to discuss with Jay and PM Rajesh to come up with a plan. </a:t>
                      </a:r>
                      <a:endParaRPr lang="en-US" sz="1050" kern="1200" baseline="0" dirty="0">
                        <a:solidFill>
                          <a:schemeClr val="dk1"/>
                        </a:solidFill>
                        <a:latin typeface="+mn-lt"/>
                        <a:ea typeface="+mn-ea"/>
                        <a:cs typeface="Arial Black"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0733526"/>
                  </a:ext>
                </a:extLst>
              </a:tr>
              <a:tr h="375417">
                <a:tc>
                  <a:txBody>
                    <a:bodyPr/>
                    <a:lstStyle/>
                    <a:p>
                      <a:pPr marL="0" indent="0" algn="ctr">
                        <a:buFont typeface="Arial" panose="020B0604020202020204" pitchFamily="34" charset="0"/>
                        <a:buNone/>
                      </a:pPr>
                      <a:r>
                        <a:rPr lang="en-US" sz="1200" dirty="0" smtClean="0"/>
                        <a:t>8</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baseline="0" dirty="0" smtClean="0">
                          <a:solidFill>
                            <a:schemeClr val="dk1"/>
                          </a:solidFill>
                          <a:latin typeface="+mn-lt"/>
                          <a:ea typeface="+mn-ea"/>
                          <a:cs typeface="Arial Black" panose="020B0604020202020204" pitchFamily="34" charset="0"/>
                        </a:rPr>
                        <a:t>As recommended by Dev Lead, having  two QA environments will be helpful in upcoming Sprints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377" rtl="0" eaLnBrk="1" latinLnBrk="0" hangingPunct="1"/>
                      <a:r>
                        <a:rPr lang="en-US" sz="1050" kern="1200" baseline="0" dirty="0" smtClean="0">
                          <a:solidFill>
                            <a:schemeClr val="dk1"/>
                          </a:solidFill>
                          <a:latin typeface="+mn-lt"/>
                          <a:ea typeface="+mn-ea"/>
                          <a:cs typeface="Arial Black" panose="020B0604020202020204" pitchFamily="34" charset="0"/>
                        </a:rPr>
                        <a:t>QA team will understand the need  of two QA environments and share the plan with the team</a:t>
                      </a:r>
                      <a:endParaRPr lang="en-US" sz="1050" kern="1200" baseline="0" dirty="0">
                        <a:solidFill>
                          <a:schemeClr val="dk1"/>
                        </a:solidFill>
                        <a:latin typeface="+mn-lt"/>
                        <a:ea typeface="+mn-ea"/>
                        <a:cs typeface="Arial Black"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0027958"/>
                  </a:ext>
                </a:extLst>
              </a:tr>
              <a:tr h="375417">
                <a:tc>
                  <a:txBody>
                    <a:bodyPr/>
                    <a:lstStyle/>
                    <a:p>
                      <a:pPr marL="0" indent="0" algn="ctr">
                        <a:buFont typeface="Arial" panose="020B0604020202020204" pitchFamily="34" charset="0"/>
                        <a:buNone/>
                      </a:pPr>
                      <a:r>
                        <a:rPr lang="en-US" sz="1200" dirty="0" smtClean="0"/>
                        <a:t>9</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baseline="0" dirty="0" smtClean="0">
                          <a:solidFill>
                            <a:schemeClr val="dk1"/>
                          </a:solidFill>
                          <a:latin typeface="+mn-lt"/>
                          <a:ea typeface="+mn-ea"/>
                          <a:cs typeface="Arial Black" panose="020B0604020202020204" pitchFamily="34" charset="0"/>
                        </a:rPr>
                        <a:t>Automation feasibility for DHIC testing ?</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914377" rtl="0" eaLnBrk="1" latinLnBrk="0" hangingPunct="1">
                        <a:buFont typeface="Arial" panose="020B0604020202020204" pitchFamily="34" charset="0"/>
                        <a:buChar char="•"/>
                      </a:pPr>
                      <a:r>
                        <a:rPr lang="en-US" sz="1050" kern="1200" baseline="0" dirty="0" smtClean="0">
                          <a:solidFill>
                            <a:schemeClr val="dk1"/>
                          </a:solidFill>
                          <a:latin typeface="+mn-lt"/>
                          <a:ea typeface="+mn-ea"/>
                          <a:cs typeface="Arial Black" panose="020B0604020202020204" pitchFamily="34" charset="0"/>
                        </a:rPr>
                        <a:t>QA Team will do more analysis on possible automation avenues. </a:t>
                      </a:r>
                    </a:p>
                    <a:p>
                      <a:pPr marL="171450" indent="-171450" algn="l" defTabSz="914377" rtl="0" eaLnBrk="1" latinLnBrk="0" hangingPunct="1">
                        <a:buFont typeface="Arial" panose="020B0604020202020204" pitchFamily="34" charset="0"/>
                        <a:buChar char="•"/>
                      </a:pPr>
                      <a:r>
                        <a:rPr lang="en-US" sz="1050" kern="1200" baseline="0" dirty="0" smtClean="0">
                          <a:solidFill>
                            <a:schemeClr val="dk1"/>
                          </a:solidFill>
                          <a:latin typeface="+mn-lt"/>
                          <a:ea typeface="+mn-ea"/>
                          <a:cs typeface="Arial Black" panose="020B0604020202020204" pitchFamily="34" charset="0"/>
                        </a:rPr>
                        <a:t>QA team will leverage existing automation tools available within UFG</a:t>
                      </a:r>
                      <a:endParaRPr lang="en-US" sz="1050" kern="1200" baseline="0" dirty="0">
                        <a:solidFill>
                          <a:schemeClr val="dk1"/>
                        </a:solidFill>
                        <a:latin typeface="+mn-lt"/>
                        <a:ea typeface="+mn-ea"/>
                        <a:cs typeface="Arial Black"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8503009"/>
                  </a:ext>
                </a:extLst>
              </a:tr>
              <a:tr h="667408">
                <a:tc>
                  <a:txBody>
                    <a:bodyPr/>
                    <a:lstStyle/>
                    <a:p>
                      <a:pPr marL="0" indent="0" algn="ctr">
                        <a:buFont typeface="Arial" panose="020B0604020202020204" pitchFamily="34" charset="0"/>
                        <a:buNone/>
                      </a:pPr>
                      <a:r>
                        <a:rPr lang="en-US" sz="1200" dirty="0" smtClean="0"/>
                        <a:t>10</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baseline="0" dirty="0" smtClean="0">
                          <a:solidFill>
                            <a:schemeClr val="dk1"/>
                          </a:solidFill>
                          <a:latin typeface="+mn-lt"/>
                          <a:ea typeface="+mn-ea"/>
                          <a:cs typeface="Arial Black" panose="020B0604020202020204" pitchFamily="34" charset="0"/>
                        </a:rPr>
                        <a:t>We understand that Scope of MIS Testing is huge, including feed to MIS and downstream validation (reporting is in release 1.5), however data validation in </a:t>
                      </a:r>
                      <a:r>
                        <a:rPr lang="en-US" sz="1050" kern="1200" baseline="0" smtClean="0">
                          <a:solidFill>
                            <a:schemeClr val="dk1"/>
                          </a:solidFill>
                          <a:latin typeface="+mn-lt"/>
                          <a:ea typeface="+mn-ea"/>
                          <a:cs typeface="Arial Black" panose="020B0604020202020204" pitchFamily="34" charset="0"/>
                        </a:rPr>
                        <a:t>the feed </a:t>
                      </a:r>
                      <a:r>
                        <a:rPr lang="en-US" sz="1050" kern="1200" baseline="0" dirty="0" smtClean="0">
                          <a:solidFill>
                            <a:schemeClr val="dk1"/>
                          </a:solidFill>
                          <a:latin typeface="+mn-lt"/>
                          <a:ea typeface="+mn-ea"/>
                          <a:cs typeface="Arial Black" panose="020B0604020202020204" pitchFamily="34" charset="0"/>
                        </a:rPr>
                        <a:t>is key and need to be validated</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50" kern="1200" baseline="0" dirty="0" smtClean="0">
                        <a:solidFill>
                          <a:schemeClr val="dk1"/>
                        </a:solidFill>
                        <a:latin typeface="+mn-lt"/>
                        <a:ea typeface="+mn-ea"/>
                        <a:cs typeface="Arial Black"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914377" rtl="0" eaLnBrk="1" latinLnBrk="0" hangingPunct="1">
                        <a:buFont typeface="Arial" panose="020B0604020202020204" pitchFamily="34" charset="0"/>
                        <a:buChar char="•"/>
                      </a:pPr>
                      <a:r>
                        <a:rPr lang="en-US" sz="1050" kern="1200" baseline="0" dirty="0" smtClean="0">
                          <a:solidFill>
                            <a:schemeClr val="dk1"/>
                          </a:solidFill>
                          <a:latin typeface="+mn-lt"/>
                          <a:ea typeface="+mn-ea"/>
                          <a:cs typeface="Arial Black" panose="020B0604020202020204" pitchFamily="34" charset="0"/>
                        </a:rPr>
                        <a:t>Jane will set up meeting with Don to discuss on the MIS scope</a:t>
                      </a:r>
                    </a:p>
                    <a:p>
                      <a:pPr marL="171450" indent="-171450" algn="l" defTabSz="914377" rtl="0" eaLnBrk="1" latinLnBrk="0" hangingPunct="1">
                        <a:buFont typeface="Arial" panose="020B0604020202020204" pitchFamily="34" charset="0"/>
                        <a:buChar char="•"/>
                      </a:pPr>
                      <a:r>
                        <a:rPr lang="en-US" sz="1050" kern="1200" baseline="0" dirty="0" smtClean="0">
                          <a:solidFill>
                            <a:schemeClr val="dk1"/>
                          </a:solidFill>
                          <a:latin typeface="+mn-lt"/>
                          <a:ea typeface="+mn-ea"/>
                          <a:cs typeface="Arial Black" panose="020B0604020202020204" pitchFamily="34" charset="0"/>
                        </a:rPr>
                        <a:t>Michele need to come up with plan on when Business resources need to be available for testing</a:t>
                      </a:r>
                    </a:p>
                    <a:p>
                      <a:pPr marL="171450" indent="-171450" algn="l" defTabSz="914377" rtl="0" eaLnBrk="1" latinLnBrk="0" hangingPunct="1">
                        <a:buFont typeface="Arial" panose="020B0604020202020204" pitchFamily="34" charset="0"/>
                        <a:buChar char="•"/>
                      </a:pPr>
                      <a:r>
                        <a:rPr lang="en-US" sz="1050" kern="1200" baseline="0" dirty="0" smtClean="0">
                          <a:solidFill>
                            <a:schemeClr val="dk1"/>
                          </a:solidFill>
                          <a:latin typeface="+mn-lt"/>
                          <a:ea typeface="+mn-ea"/>
                          <a:cs typeface="Arial Black" panose="020B0604020202020204" pitchFamily="34" charset="0"/>
                        </a:rPr>
                        <a:t>During meeting, it was mentioned that Joel and Amy Rob can validate MIS downstream and consume / process the data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287895"/>
                  </a:ext>
                </a:extLst>
              </a:tr>
            </a:tbl>
          </a:graphicData>
        </a:graphic>
      </p:graphicFrame>
    </p:spTree>
    <p:extLst>
      <p:ext uri="{BB962C8B-B14F-4D97-AF65-F5344CB8AC3E}">
        <p14:creationId xmlns:p14="http://schemas.microsoft.com/office/powerpoint/2010/main" val="13098120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appendix</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98403675"/>
              </p:ext>
            </p:extLst>
          </p:nvPr>
        </p:nvGraphicFramePr>
        <p:xfrm>
          <a:off x="743626" y="1128227"/>
          <a:ext cx="10704749" cy="4302760"/>
        </p:xfrm>
        <a:graphic>
          <a:graphicData uri="http://schemas.openxmlformats.org/drawingml/2006/table">
            <a:tbl>
              <a:tblPr firstRow="1" bandRow="1">
                <a:tableStyleId>{69CF1AB2-1976-4502-BF36-3FF5EA218861}</a:tableStyleId>
              </a:tblPr>
              <a:tblGrid>
                <a:gridCol w="10704749">
                  <a:extLst>
                    <a:ext uri="{9D8B030D-6E8A-4147-A177-3AD203B41FA5}">
                      <a16:colId xmlns:a16="http://schemas.microsoft.com/office/drawing/2014/main" val="2624000470"/>
                    </a:ext>
                  </a:extLst>
                </a:gridCol>
              </a:tblGrid>
              <a:tr h="370840">
                <a:tc>
                  <a:txBody>
                    <a:bodyPr/>
                    <a:lstStyle/>
                    <a:p>
                      <a:pPr marL="0" indent="0">
                        <a:buFont typeface="Arial" panose="020B0604020202020204" pitchFamily="34" charset="0"/>
                        <a:buNone/>
                      </a:pPr>
                      <a:r>
                        <a:rPr lang="en-US" b="1" dirty="0" smtClean="0">
                          <a:solidFill>
                            <a:schemeClr val="bg1"/>
                          </a:solidFill>
                        </a:rPr>
                        <a:t>Content</a:t>
                      </a:r>
                      <a:endParaRPr lang="en-US" b="1" dirty="0">
                        <a:solidFill>
                          <a:schemeClr val="bg1"/>
                        </a:solidFill>
                      </a:endParaRPr>
                    </a:p>
                  </a:txBody>
                  <a:tcPr>
                    <a:solidFill>
                      <a:srgbClr val="002060"/>
                    </a:solidFill>
                  </a:tcPr>
                </a:tc>
                <a:extLst>
                  <a:ext uri="{0D108BD9-81ED-4DB2-BD59-A6C34878D82A}">
                    <a16:rowId xmlns:a16="http://schemas.microsoft.com/office/drawing/2014/main" val="1183636543"/>
                  </a:ext>
                </a:extLst>
              </a:tr>
              <a:tr h="370840">
                <a:tc>
                  <a:txBody>
                    <a:bodyPr/>
                    <a:lstStyle/>
                    <a:p>
                      <a:pPr marL="285750" indent="-285750">
                        <a:buSzPct val="120000"/>
                        <a:buFont typeface="Arial" panose="020B0604020202020204" pitchFamily="34" charset="0"/>
                        <a:buChar char="•"/>
                      </a:pPr>
                      <a:r>
                        <a:rPr lang="en-US" sz="1400" dirty="0" smtClean="0">
                          <a:latin typeface="+mn-lt"/>
                        </a:rPr>
                        <a:t>Reference to OASIS Program QA Strategy</a:t>
                      </a:r>
                    </a:p>
                    <a:p>
                      <a:pPr marL="285750" indent="-285750">
                        <a:buSzPct val="120000"/>
                        <a:buFont typeface="Arial" panose="020B0604020202020204" pitchFamily="34" charset="0"/>
                        <a:buChar char="•"/>
                      </a:pPr>
                      <a:r>
                        <a:rPr lang="en-US" sz="1400" dirty="0" smtClean="0">
                          <a:latin typeface="+mn-lt"/>
                        </a:rPr>
                        <a:t>Data QA Test Strategy</a:t>
                      </a:r>
                    </a:p>
                    <a:p>
                      <a:pPr marL="285750" indent="-285750">
                        <a:buSzPct val="120000"/>
                        <a:buFont typeface="Arial" panose="020B0604020202020204" pitchFamily="34" charset="0"/>
                        <a:buChar char="•"/>
                      </a:pPr>
                      <a:r>
                        <a:rPr lang="en-US" sz="1400" dirty="0" smtClean="0">
                          <a:latin typeface="+mn-lt"/>
                        </a:rPr>
                        <a:t>Testing Type and Techniques</a:t>
                      </a:r>
                    </a:p>
                    <a:p>
                      <a:pPr marL="742939" lvl="1" indent="-285750">
                        <a:buSzPct val="80000"/>
                        <a:buFont typeface="Wingdings" panose="05000000000000000000" pitchFamily="2" charset="2"/>
                        <a:buChar char="q"/>
                      </a:pPr>
                      <a:r>
                        <a:rPr lang="en-US" sz="1400" dirty="0" smtClean="0">
                          <a:latin typeface="+mn-lt"/>
                        </a:rPr>
                        <a:t>ETL Transformation Testing</a:t>
                      </a:r>
                    </a:p>
                    <a:p>
                      <a:pPr marL="742939" lvl="1" indent="-285750">
                        <a:buSzPct val="80000"/>
                        <a:buFont typeface="Wingdings" panose="05000000000000000000" pitchFamily="2" charset="2"/>
                        <a:buChar char="q"/>
                      </a:pPr>
                      <a:r>
                        <a:rPr lang="en-US" sz="1400" dirty="0" smtClean="0">
                          <a:latin typeface="+mn-lt"/>
                        </a:rPr>
                        <a:t>ETL Jobs Testing</a:t>
                      </a:r>
                    </a:p>
                    <a:p>
                      <a:pPr marL="742939" lvl="1" indent="-285750">
                        <a:buSzPct val="80000"/>
                        <a:buFont typeface="Wingdings" panose="05000000000000000000" pitchFamily="2" charset="2"/>
                        <a:buChar char="q"/>
                      </a:pPr>
                      <a:r>
                        <a:rPr lang="en-US" sz="1400" dirty="0" smtClean="0">
                          <a:latin typeface="+mn-lt"/>
                        </a:rPr>
                        <a:t>Data Load Testing</a:t>
                      </a:r>
                    </a:p>
                    <a:p>
                      <a:pPr marL="742939" lvl="1" indent="-285750">
                        <a:buSzPct val="80000"/>
                        <a:buFont typeface="Wingdings" panose="05000000000000000000" pitchFamily="2" charset="2"/>
                        <a:buChar char="q"/>
                      </a:pPr>
                      <a:r>
                        <a:rPr lang="en-US" sz="1400" dirty="0" smtClean="0">
                          <a:latin typeface="+mn-lt"/>
                        </a:rPr>
                        <a:t>Report Testing</a:t>
                      </a:r>
                    </a:p>
                    <a:p>
                      <a:pPr marL="742939" lvl="1" indent="-285750">
                        <a:buSzPct val="80000"/>
                        <a:buFont typeface="Wingdings" panose="05000000000000000000" pitchFamily="2" charset="2"/>
                        <a:buChar char="q"/>
                      </a:pPr>
                      <a:r>
                        <a:rPr lang="en-US" sz="1400" dirty="0" smtClean="0">
                          <a:latin typeface="+mn-lt"/>
                        </a:rPr>
                        <a:t>Time advance Testing</a:t>
                      </a:r>
                    </a:p>
                    <a:p>
                      <a:pPr marL="285750" indent="-285750">
                        <a:buSzPct val="120000"/>
                        <a:buFont typeface="Arial" panose="020B0604020202020204" pitchFamily="34" charset="0"/>
                        <a:buChar char="•"/>
                      </a:pPr>
                      <a:r>
                        <a:rPr lang="en-US" sz="1400" dirty="0" smtClean="0">
                          <a:latin typeface="+mn-lt"/>
                        </a:rPr>
                        <a:t>Testing Phases</a:t>
                      </a:r>
                    </a:p>
                    <a:p>
                      <a:pPr marL="742939" lvl="1" indent="-285750" algn="l" defTabSz="914377" rtl="0" eaLnBrk="1" latinLnBrk="0" hangingPunct="1">
                        <a:buSzPct val="80000"/>
                        <a:buFont typeface="Wingdings" panose="05000000000000000000" pitchFamily="2" charset="2"/>
                        <a:buChar char="q"/>
                      </a:pPr>
                      <a:r>
                        <a:rPr lang="en-US" sz="1400" kern="1200" dirty="0" smtClean="0">
                          <a:solidFill>
                            <a:schemeClr val="dk1"/>
                          </a:solidFill>
                          <a:latin typeface="+mn-lt"/>
                          <a:ea typeface="+mn-ea"/>
                          <a:cs typeface="+mn-cs"/>
                        </a:rPr>
                        <a:t>Unit Testing</a:t>
                      </a:r>
                    </a:p>
                    <a:p>
                      <a:pPr marL="742939" lvl="1" indent="-285750" algn="l" defTabSz="914377" rtl="0" eaLnBrk="1" latinLnBrk="0" hangingPunct="1">
                        <a:buSzPct val="80000"/>
                        <a:buFont typeface="Wingdings" panose="05000000000000000000" pitchFamily="2" charset="2"/>
                        <a:buChar char="q"/>
                      </a:pPr>
                      <a:r>
                        <a:rPr lang="en-US" sz="1400" kern="1200" dirty="0" smtClean="0">
                          <a:solidFill>
                            <a:schemeClr val="dk1"/>
                          </a:solidFill>
                          <a:latin typeface="+mn-lt"/>
                          <a:ea typeface="+mn-ea"/>
                          <a:cs typeface="+mn-cs"/>
                        </a:rPr>
                        <a:t>Smoke Testing</a:t>
                      </a:r>
                    </a:p>
                    <a:p>
                      <a:pPr marL="742939" lvl="1" indent="-285750" algn="l" defTabSz="914377" rtl="0" eaLnBrk="1" latinLnBrk="0" hangingPunct="1">
                        <a:buSzPct val="80000"/>
                        <a:buFont typeface="Wingdings" panose="05000000000000000000" pitchFamily="2" charset="2"/>
                        <a:buChar char="q"/>
                      </a:pPr>
                      <a:r>
                        <a:rPr lang="en-US" sz="1400" kern="1200" dirty="0" smtClean="0">
                          <a:solidFill>
                            <a:schemeClr val="dk1"/>
                          </a:solidFill>
                          <a:latin typeface="+mn-lt"/>
                          <a:ea typeface="+mn-ea"/>
                          <a:cs typeface="+mn-cs"/>
                        </a:rPr>
                        <a:t>Sprint Testing</a:t>
                      </a:r>
                    </a:p>
                    <a:p>
                      <a:pPr marL="742939" lvl="1" indent="-285750" algn="l" defTabSz="914377" rtl="0" eaLnBrk="1" latinLnBrk="0" hangingPunct="1">
                        <a:buSzPct val="80000"/>
                        <a:buFont typeface="Wingdings" panose="05000000000000000000" pitchFamily="2" charset="2"/>
                        <a:buChar char="q"/>
                      </a:pPr>
                      <a:r>
                        <a:rPr lang="en-US" sz="1400" kern="1200" dirty="0" smtClean="0">
                          <a:solidFill>
                            <a:schemeClr val="dk1"/>
                          </a:solidFill>
                          <a:latin typeface="+mn-lt"/>
                          <a:ea typeface="+mn-ea"/>
                          <a:cs typeface="+mn-cs"/>
                        </a:rPr>
                        <a:t>End-to-End Testing (E2E)</a:t>
                      </a:r>
                    </a:p>
                    <a:p>
                      <a:pPr marL="742939" lvl="1" indent="-285750" algn="l" defTabSz="914377" rtl="0" eaLnBrk="1" latinLnBrk="0" hangingPunct="1">
                        <a:buSzPct val="80000"/>
                        <a:buFont typeface="Wingdings" panose="05000000000000000000" pitchFamily="2" charset="2"/>
                        <a:buChar char="q"/>
                      </a:pPr>
                      <a:r>
                        <a:rPr lang="en-US" sz="1400" kern="1200" dirty="0" smtClean="0">
                          <a:solidFill>
                            <a:schemeClr val="dk1"/>
                          </a:solidFill>
                          <a:latin typeface="+mn-lt"/>
                          <a:ea typeface="+mn-ea"/>
                          <a:cs typeface="+mn-cs"/>
                        </a:rPr>
                        <a:t>Regression Testing</a:t>
                      </a:r>
                    </a:p>
                    <a:p>
                      <a:pPr marL="742939" lvl="1" indent="-285750" algn="l" defTabSz="914377" rtl="0" eaLnBrk="1" latinLnBrk="0" hangingPunct="1">
                        <a:buSzPct val="80000"/>
                        <a:buFont typeface="Wingdings" panose="05000000000000000000" pitchFamily="2" charset="2"/>
                        <a:buChar char="q"/>
                      </a:pPr>
                      <a:r>
                        <a:rPr lang="en-US" sz="1400" kern="1200" dirty="0" smtClean="0">
                          <a:solidFill>
                            <a:schemeClr val="dk1"/>
                          </a:solidFill>
                          <a:latin typeface="+mn-lt"/>
                          <a:ea typeface="+mn-ea"/>
                          <a:cs typeface="+mn-cs"/>
                        </a:rPr>
                        <a:t>Performance Testing</a:t>
                      </a:r>
                    </a:p>
                    <a:p>
                      <a:pPr marL="742939" lvl="1" indent="-285750" algn="l" defTabSz="914377" rtl="0" eaLnBrk="1" latinLnBrk="0" hangingPunct="1">
                        <a:buSzPct val="80000"/>
                        <a:buFont typeface="Wingdings" panose="05000000000000000000" pitchFamily="2" charset="2"/>
                        <a:buChar char="q"/>
                      </a:pPr>
                      <a:r>
                        <a:rPr lang="en-US" sz="1400" kern="1200" dirty="0" smtClean="0">
                          <a:solidFill>
                            <a:schemeClr val="dk1"/>
                          </a:solidFill>
                          <a:latin typeface="+mn-lt"/>
                          <a:ea typeface="+mn-ea"/>
                          <a:cs typeface="+mn-cs"/>
                        </a:rPr>
                        <a:t>UAT Testing</a:t>
                      </a:r>
                    </a:p>
                    <a:p>
                      <a:pPr marL="285750" indent="-285750">
                        <a:buSzPct val="120000"/>
                        <a:buFont typeface="Arial" panose="020B0604020202020204" pitchFamily="34" charset="0"/>
                        <a:buChar char="•"/>
                      </a:pPr>
                      <a:r>
                        <a:rPr lang="en-US" sz="1400" dirty="0" smtClean="0">
                          <a:latin typeface="+mn-lt"/>
                        </a:rPr>
                        <a:t>Glossary and Definitions</a:t>
                      </a:r>
                    </a:p>
                    <a:p>
                      <a:pPr marL="285750" indent="-285750">
                        <a:buSzPct val="120000"/>
                        <a:buFont typeface="Arial" panose="020B0604020202020204" pitchFamily="34" charset="0"/>
                        <a:buChar char="•"/>
                      </a:pPr>
                      <a:endParaRPr lang="en-US" sz="1400" dirty="0" smtClean="0">
                        <a:latin typeface="+mn-lt"/>
                      </a:endParaRPr>
                    </a:p>
                  </a:txBody>
                  <a:tcPr>
                    <a:solidFill>
                      <a:schemeClr val="bg1"/>
                    </a:solidFill>
                  </a:tcPr>
                </a:tc>
                <a:extLst>
                  <a:ext uri="{0D108BD9-81ED-4DB2-BD59-A6C34878D82A}">
                    <a16:rowId xmlns:a16="http://schemas.microsoft.com/office/drawing/2014/main" val="1987772755"/>
                  </a:ext>
                </a:extLst>
              </a:tr>
            </a:tbl>
          </a:graphicData>
        </a:graphic>
      </p:graphicFrame>
    </p:spTree>
    <p:extLst>
      <p:ext uri="{BB962C8B-B14F-4D97-AF65-F5344CB8AC3E}">
        <p14:creationId xmlns:p14="http://schemas.microsoft.com/office/powerpoint/2010/main" val="3485060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960" y="1094429"/>
            <a:ext cx="10340081" cy="685801"/>
          </a:xfrm>
        </p:spPr>
        <p:txBody>
          <a:bodyPr/>
          <a:lstStyle/>
          <a:p>
            <a:pPr>
              <a:lnSpc>
                <a:spcPct val="100000"/>
              </a:lnSpc>
            </a:pPr>
            <a:r>
              <a:rPr lang="en-US" sz="1600" dirty="0" smtClean="0">
                <a:solidFill>
                  <a:srgbClr val="0099FF"/>
                </a:solidFill>
                <a:latin typeface="+mj-lt"/>
                <a:ea typeface="+mn-ea"/>
                <a:cs typeface="+mn-cs"/>
              </a:rPr>
              <a:t>DHIC QA Testing Approach and Plan is inline with </a:t>
            </a:r>
            <a:r>
              <a:rPr lang="en-US" sz="1600" dirty="0">
                <a:solidFill>
                  <a:srgbClr val="0099FF"/>
                </a:solidFill>
                <a:latin typeface="+mj-lt"/>
                <a:ea typeface="+mn-ea"/>
                <a:cs typeface="+mn-cs"/>
                <a:hlinkClick r:id="rId2"/>
              </a:rPr>
              <a:t>Program level QA Strategy</a:t>
            </a:r>
            <a:r>
              <a:rPr lang="en-US" sz="1600" dirty="0" smtClean="0">
                <a:solidFill>
                  <a:srgbClr val="0099FF"/>
                </a:solidFill>
                <a:latin typeface="+mj-lt"/>
                <a:ea typeface="+mn-ea"/>
                <a:cs typeface="+mn-cs"/>
              </a:rPr>
              <a:t>. Please refer below sections for more details</a:t>
            </a:r>
            <a:endParaRPr lang="en-US" sz="1600" dirty="0">
              <a:solidFill>
                <a:srgbClr val="0099FF"/>
              </a:solidFill>
              <a:latin typeface="+mj-lt"/>
              <a:ea typeface="+mn-ea"/>
              <a:cs typeface="+mn-cs"/>
            </a:endParaRPr>
          </a:p>
        </p:txBody>
      </p:sp>
      <p:sp>
        <p:nvSpPr>
          <p:cNvPr id="4" name="Text Placeholder 3"/>
          <p:cNvSpPr>
            <a:spLocks noGrp="1"/>
          </p:cNvSpPr>
          <p:nvPr>
            <p:ph type="body" sz="quarter" idx="10"/>
          </p:nvPr>
        </p:nvSpPr>
        <p:spPr/>
        <p:txBody>
          <a:bodyPr/>
          <a:lstStyle/>
          <a:p>
            <a:r>
              <a:rPr lang="en-US" dirty="0" smtClean="0"/>
              <a:t>REFERENCE to OASIS Program QA Strategy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10512944"/>
              </p:ext>
            </p:extLst>
          </p:nvPr>
        </p:nvGraphicFramePr>
        <p:xfrm>
          <a:off x="1018321" y="1655943"/>
          <a:ext cx="10155359" cy="3200400"/>
        </p:xfrm>
        <a:graphic>
          <a:graphicData uri="http://schemas.openxmlformats.org/drawingml/2006/table">
            <a:tbl>
              <a:tblPr firstRow="1" bandRow="1">
                <a:tableStyleId>{7E9639D4-E3E2-4D34-9284-5A2195B3D0D7}</a:tableStyleId>
              </a:tblPr>
              <a:tblGrid>
                <a:gridCol w="1916604">
                  <a:extLst>
                    <a:ext uri="{9D8B030D-6E8A-4147-A177-3AD203B41FA5}">
                      <a16:colId xmlns:a16="http://schemas.microsoft.com/office/drawing/2014/main" val="1640069253"/>
                    </a:ext>
                  </a:extLst>
                </a:gridCol>
                <a:gridCol w="7178897">
                  <a:extLst>
                    <a:ext uri="{9D8B030D-6E8A-4147-A177-3AD203B41FA5}">
                      <a16:colId xmlns:a16="http://schemas.microsoft.com/office/drawing/2014/main" val="2593388096"/>
                    </a:ext>
                  </a:extLst>
                </a:gridCol>
                <a:gridCol w="1059858">
                  <a:extLst>
                    <a:ext uri="{9D8B030D-6E8A-4147-A177-3AD203B41FA5}">
                      <a16:colId xmlns:a16="http://schemas.microsoft.com/office/drawing/2014/main" val="4082598948"/>
                    </a:ext>
                  </a:extLst>
                </a:gridCol>
              </a:tblGrid>
              <a:tr h="230882">
                <a:tc>
                  <a:txBody>
                    <a:bodyPr/>
                    <a:lstStyle/>
                    <a:p>
                      <a:pPr algn="ctr"/>
                      <a:r>
                        <a:rPr lang="en-US" dirty="0" smtClean="0"/>
                        <a:t>Content</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algn="ctr"/>
                      <a:r>
                        <a:rPr lang="en-US" dirty="0" smtClean="0"/>
                        <a:t>Description</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algn="ctr"/>
                      <a:r>
                        <a:rPr lang="en-US" dirty="0" smtClean="0"/>
                        <a:t>Section #</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861448602"/>
                  </a:ext>
                </a:extLst>
              </a:tr>
              <a:tr h="404043">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dirty="0" smtClean="0"/>
                        <a:t>Risk Based Approach</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The QA team is adopting a risk based approach to testing on the program, which means the highest business risks are tested first. This approach helps ensure testing efforts are continually spent on the most critical functionality. </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5.3</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5106617"/>
                  </a:ext>
                </a:extLst>
              </a:tr>
              <a:tr h="519484">
                <a:tc>
                  <a:txBody>
                    <a:bodyPr/>
                    <a:lstStyle/>
                    <a:p>
                      <a:r>
                        <a:rPr lang="en-US" sz="1200" dirty="0" smtClean="0"/>
                        <a:t>Testing</a:t>
                      </a:r>
                      <a:r>
                        <a:rPr lang="en-US" sz="1200" baseline="0" dirty="0" smtClean="0"/>
                        <a:t> Process</a:t>
                      </a:r>
                      <a:endParaRPr lang="en-US"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200" dirty="0" smtClean="0"/>
                        <a:t>For the test phases, either within the iteration testing phase or the stabilization testing phase, the testing process is broken up into three major groupings: Plan, Design, and Execute. Every test phase is planned in terms of the functionality needing  testing, the resourcing needs, the available resources, and the expected defect turnover. </a:t>
                      </a:r>
                      <a:endParaRPr lang="en-US"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6</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8279745"/>
                  </a:ext>
                </a:extLst>
              </a:tr>
              <a:tr h="175746">
                <a:tc>
                  <a:txBody>
                    <a:bodyPr/>
                    <a:lstStyle/>
                    <a:p>
                      <a:r>
                        <a:rPr lang="en-US" sz="1200" dirty="0" smtClean="0"/>
                        <a:t>Defect Management</a:t>
                      </a:r>
                      <a:endParaRPr lang="en-US"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200" dirty="0" smtClean="0"/>
                        <a:t>This section describe</a:t>
                      </a:r>
                      <a:r>
                        <a:rPr lang="en-US" sz="1200" baseline="0" dirty="0" smtClean="0"/>
                        <a:t> the Defect management process workflow</a:t>
                      </a:r>
                      <a:endParaRPr lang="en-US"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7</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9269507"/>
                  </a:ext>
                </a:extLst>
              </a:tr>
              <a:tr h="216673">
                <a:tc>
                  <a:txBody>
                    <a:bodyPr/>
                    <a:lstStyle/>
                    <a:p>
                      <a:r>
                        <a:rPr lang="en-US" sz="1200" dirty="0" smtClean="0"/>
                        <a:t>Risk Management</a:t>
                      </a:r>
                      <a:endParaRPr lang="en-US"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200" dirty="0" smtClean="0"/>
                        <a:t>This</a:t>
                      </a:r>
                      <a:r>
                        <a:rPr lang="en-US" sz="1200" baseline="0" dirty="0" smtClean="0"/>
                        <a:t> section </a:t>
                      </a:r>
                      <a:r>
                        <a:rPr lang="en-US" sz="1200" dirty="0" smtClean="0"/>
                        <a:t>Illustrates the identified QA risks and mitigation for the program</a:t>
                      </a:r>
                      <a:endParaRPr lang="en-US"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8</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6207642"/>
                  </a:ext>
                </a:extLst>
              </a:tr>
              <a:tr h="519484">
                <a:tc>
                  <a:txBody>
                    <a:bodyPr/>
                    <a:lstStyle/>
                    <a:p>
                      <a:r>
                        <a:rPr lang="en-US" sz="1200" dirty="0" smtClean="0"/>
                        <a:t>QA Governance</a:t>
                      </a:r>
                      <a:endParaRPr lang="en-US"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200" dirty="0" smtClean="0"/>
                        <a:t>This section highlights:</a:t>
                      </a:r>
                    </a:p>
                    <a:p>
                      <a:pPr marL="640080" lvl="1" indent="-171450">
                        <a:buSzPct val="80000"/>
                        <a:buFont typeface="Wingdings" panose="05000000000000000000" pitchFamily="2" charset="2"/>
                        <a:buChar char="q"/>
                      </a:pPr>
                      <a:r>
                        <a:rPr lang="en-US" sz="1200" dirty="0" smtClean="0"/>
                        <a:t>QA tasks across phases</a:t>
                      </a:r>
                    </a:p>
                    <a:p>
                      <a:pPr marL="640080" lvl="1" indent="-171450">
                        <a:buSzPct val="80000"/>
                        <a:buFont typeface="Wingdings" panose="05000000000000000000" pitchFamily="2" charset="2"/>
                        <a:buChar char="q"/>
                      </a:pPr>
                      <a:r>
                        <a:rPr lang="en-US" sz="1200" dirty="0" smtClean="0"/>
                        <a:t>OnE2Ee – OffE2Ee</a:t>
                      </a:r>
                      <a:r>
                        <a:rPr lang="en-US" sz="1200" baseline="0" dirty="0" smtClean="0"/>
                        <a:t> daily communication</a:t>
                      </a:r>
                    </a:p>
                    <a:p>
                      <a:pPr marL="640080" lvl="1" indent="-171450">
                        <a:buSzPct val="80000"/>
                        <a:buFont typeface="Wingdings" panose="05000000000000000000" pitchFamily="2" charset="2"/>
                        <a:buChar char="q"/>
                      </a:pPr>
                      <a:r>
                        <a:rPr lang="en-US" sz="1200" dirty="0" smtClean="0"/>
                        <a:t>Offshore –Exception handling</a:t>
                      </a:r>
                      <a:endParaRPr lang="en-US"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14</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0731371"/>
                  </a:ext>
                </a:extLst>
              </a:tr>
            </a:tbl>
          </a:graphicData>
        </a:graphic>
      </p:graphicFrame>
      <p:sp>
        <p:nvSpPr>
          <p:cNvPr id="6" name="Title 1"/>
          <p:cNvSpPr txBox="1">
            <a:spLocks/>
          </p:cNvSpPr>
          <p:nvPr/>
        </p:nvSpPr>
        <p:spPr>
          <a:xfrm>
            <a:off x="925959" y="1551939"/>
            <a:ext cx="10340081" cy="685801"/>
          </a:xfrm>
          <a:prstGeom prst="rect">
            <a:avLst/>
          </a:prstGeom>
        </p:spPr>
        <p:txBody>
          <a:bodyPr/>
          <a:lstStyle>
            <a:lvl1pPr algn="l" defTabSz="914377" rtl="0" eaLnBrk="1" latinLnBrk="0" hangingPunct="1">
              <a:lnSpc>
                <a:spcPts val="3200"/>
              </a:lnSpc>
              <a:spcBef>
                <a:spcPct val="0"/>
              </a:spcBef>
              <a:buNone/>
              <a:defRPr sz="3200" b="1" kern="1200">
                <a:solidFill>
                  <a:schemeClr val="tx2">
                    <a:lumMod val="75000"/>
                  </a:schemeClr>
                </a:solidFill>
                <a:latin typeface="Arial" panose="020B0604020202020204" pitchFamily="34" charset="0"/>
                <a:ea typeface="+mj-ea"/>
                <a:cs typeface="Arial" panose="020B0604020202020204" pitchFamily="34" charset="0"/>
              </a:defRPr>
            </a:lvl1pPr>
          </a:lstStyle>
          <a:p>
            <a:pPr>
              <a:lnSpc>
                <a:spcPct val="100000"/>
              </a:lnSpc>
            </a:pPr>
            <a:endParaRPr lang="en-US" sz="900" dirty="0">
              <a:solidFill>
                <a:srgbClr val="0099FF"/>
              </a:solidFill>
              <a:latin typeface="+mj-lt"/>
              <a:ea typeface="+mn-ea"/>
              <a:cs typeface="+mn-cs"/>
            </a:endParaRPr>
          </a:p>
        </p:txBody>
      </p:sp>
    </p:spTree>
    <p:extLst>
      <p:ext uri="{BB962C8B-B14F-4D97-AF65-F5344CB8AC3E}">
        <p14:creationId xmlns:p14="http://schemas.microsoft.com/office/powerpoint/2010/main" val="30165053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DATA QA Test Strategy</a:t>
            </a:r>
            <a:endParaRPr lang="en-US" dirty="0"/>
          </a:p>
        </p:txBody>
      </p:sp>
      <p:sp>
        <p:nvSpPr>
          <p:cNvPr id="6" name="Content Placeholder 2"/>
          <p:cNvSpPr txBox="1">
            <a:spLocks/>
          </p:cNvSpPr>
          <p:nvPr/>
        </p:nvSpPr>
        <p:spPr>
          <a:xfrm>
            <a:off x="1318846" y="1160585"/>
            <a:ext cx="10367390" cy="4906107"/>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3050" indent="-228600" algn="l" defTabSz="914400" rtl="0" eaLnBrk="1" latinLnBrk="0" hangingPunct="1">
              <a:lnSpc>
                <a:spcPct val="100000"/>
              </a:lnSpc>
              <a:spcBef>
                <a:spcPts val="0"/>
              </a:spcBef>
              <a:spcAft>
                <a:spcPts val="900"/>
              </a:spcAft>
              <a:buClr>
                <a:schemeClr val="tx1"/>
              </a:buClr>
              <a:buFont typeface="Arial" pitchFamily="34" charset="0"/>
              <a:buChar char="•"/>
              <a:defRPr sz="2000" kern="1200">
                <a:solidFill>
                  <a:schemeClr val="tx1"/>
                </a:solidFill>
                <a:latin typeface="Georgia" pitchFamily="18" charset="0"/>
                <a:ea typeface="+mn-ea"/>
                <a:cs typeface="+mn-cs"/>
              </a:defRPr>
            </a:lvl2pPr>
            <a:lvl3pPr marL="548640" indent="-228600" algn="l" defTabSz="914400" rtl="0" eaLnBrk="1" latinLnBrk="0" hangingPunct="1">
              <a:lnSpc>
                <a:spcPct val="100000"/>
              </a:lnSpc>
              <a:spcBef>
                <a:spcPts val="0"/>
              </a:spcBef>
              <a:spcAft>
                <a:spcPts val="900"/>
              </a:spcAft>
              <a:buClr>
                <a:schemeClr val="tx1"/>
              </a:buClr>
              <a:buFont typeface="Arial" pitchFamily="34" charset="0"/>
              <a:buChar char="-"/>
              <a:defRPr sz="2000" kern="1200">
                <a:solidFill>
                  <a:schemeClr val="tx1"/>
                </a:solidFill>
                <a:latin typeface="Georgia" pitchFamily="18" charset="0"/>
                <a:ea typeface="+mn-ea"/>
                <a:cs typeface="+mn-cs"/>
              </a:defRPr>
            </a:lvl3pPr>
            <a:lvl4pPr marL="822960" indent="-22860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28600" algn="l" defTabSz="914400" rtl="0" eaLnBrk="1" latinLnBrk="0" hangingPunct="1">
              <a:lnSpc>
                <a:spcPct val="100000"/>
              </a:lnSpc>
              <a:spcBef>
                <a:spcPts val="0"/>
              </a:spcBef>
              <a:spcAft>
                <a:spcPts val="900"/>
              </a:spcAft>
              <a:buClr>
                <a:schemeClr val="tx1"/>
              </a:buClr>
              <a:buFont typeface="Arial" pitchFamily="34" charset="0"/>
              <a:buChar char="◦"/>
              <a:defRPr sz="2000" kern="1200">
                <a:solidFill>
                  <a:schemeClr val="tx1"/>
                </a:solidFill>
                <a:latin typeface="Georgia" pitchFamily="18" charset="0"/>
                <a:ea typeface="+mn-ea"/>
                <a:cs typeface="+mn-cs"/>
              </a:defRPr>
            </a:lvl5pPr>
            <a:lvl6pPr marL="1371600" marR="0" indent="-228600" algn="l" defTabSz="914400" rtl="0" eaLnBrk="1" fontAlgn="auto" latinLnBrk="0" hangingPunct="1">
              <a:lnSpc>
                <a:spcPct val="100000"/>
              </a:lnSpc>
              <a:spcBef>
                <a:spcPts val="0"/>
              </a:spcBef>
              <a:spcAft>
                <a:spcPts val="900"/>
              </a:spcAft>
              <a:buClr>
                <a:schemeClr val="tx1"/>
              </a:buClr>
              <a:buSzTx/>
              <a:buFont typeface="Arial" pitchFamily="34" charset="0"/>
              <a:buChar char="•"/>
              <a:tabLst/>
              <a:defRPr sz="2000" kern="1200" baseline="0">
                <a:solidFill>
                  <a:schemeClr val="tx1"/>
                </a:solidFill>
                <a:latin typeface="Georgia" pitchFamily="18" charset="0"/>
                <a:ea typeface="+mn-ea"/>
                <a:cs typeface="+mn-cs"/>
              </a:defRPr>
            </a:lvl6pPr>
            <a:lvl7pPr marL="1645920" indent="-228600" algn="l" defTabSz="914400" rtl="0" eaLnBrk="1" latinLnBrk="0" hangingPunct="1">
              <a:spcBef>
                <a:spcPts val="0"/>
              </a:spcBef>
              <a:spcAft>
                <a:spcPts val="900"/>
              </a:spcAft>
              <a:buFont typeface="Arial" pitchFamily="34" charset="0"/>
              <a:buChar char="•"/>
              <a:defRPr sz="2000" kern="1200" baseline="0">
                <a:solidFill>
                  <a:schemeClr val="tx1"/>
                </a:solidFill>
                <a:latin typeface="Georgia" pitchFamily="18" charset="0"/>
                <a:ea typeface="+mn-ea"/>
                <a:cs typeface="+mn-cs"/>
              </a:defRPr>
            </a:lvl7pPr>
            <a:lvl8pPr marL="1920240" indent="-228600" algn="l" defTabSz="914400" rtl="0" eaLnBrk="1" latinLnBrk="0" hangingPunct="1">
              <a:spcBef>
                <a:spcPts val="0"/>
              </a:spcBef>
              <a:spcAft>
                <a:spcPts val="900"/>
              </a:spcAft>
              <a:buFont typeface="Arial" pitchFamily="34" charset="0"/>
              <a:buChar char="•"/>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lvl="0">
              <a:buClr>
                <a:srgbClr val="000000"/>
              </a:buClr>
              <a:defRPr/>
            </a:pPr>
            <a:r>
              <a:rPr lang="en-US" sz="1800" b="1" dirty="0" smtClean="0">
                <a:solidFill>
                  <a:srgbClr val="0070C0"/>
                </a:solidFill>
                <a:latin typeface="+mj-lt"/>
              </a:rPr>
              <a:t>Test Strategy and Approach</a:t>
            </a:r>
          </a:p>
          <a:p>
            <a:pPr lvl="0">
              <a:buClr>
                <a:srgbClr val="000000"/>
              </a:buClr>
              <a:defRPr/>
            </a:pPr>
            <a:r>
              <a:rPr lang="en-US" sz="1400" dirty="0">
                <a:latin typeface="+mj-lt"/>
              </a:rPr>
              <a:t>Test design strategy / approaches are typically devised at two levels:</a:t>
            </a:r>
          </a:p>
          <a:p>
            <a:pPr marL="44450" lvl="1" indent="0">
              <a:buClr>
                <a:srgbClr val="000000"/>
              </a:buClr>
              <a:buNone/>
              <a:defRPr/>
            </a:pPr>
            <a:r>
              <a:rPr lang="en-US" sz="1400" b="1" dirty="0" smtClean="0">
                <a:latin typeface="+mj-lt"/>
              </a:rPr>
              <a:t>User story based / iteration level test scenarios</a:t>
            </a:r>
            <a:endParaRPr lang="en-US" sz="1200" dirty="0" smtClean="0">
              <a:latin typeface="+mj-lt"/>
            </a:endParaRPr>
          </a:p>
          <a:p>
            <a:pPr lvl="1">
              <a:buClr>
                <a:srgbClr val="000000"/>
              </a:buClr>
              <a:defRPr/>
            </a:pPr>
            <a:r>
              <a:rPr lang="en-US" sz="1200" dirty="0" smtClean="0">
                <a:latin typeface="+mj-lt"/>
              </a:rPr>
              <a:t>Iteration </a:t>
            </a:r>
            <a:r>
              <a:rPr lang="en-US" sz="1200" dirty="0">
                <a:latin typeface="+mj-lt"/>
              </a:rPr>
              <a:t>based test cases are outlined based on the defined user stories. The test scenarios are the driving point for the test cases and each of these test cases can be traced back to their respective user story. The test scenarios are designed in such a way that each scenario defines one or more test case under it(scenarios can be </a:t>
            </a:r>
            <a:r>
              <a:rPr lang="en-US" sz="1200" dirty="0" smtClean="0">
                <a:latin typeface="+mj-lt"/>
              </a:rPr>
              <a:t>poE2Eive </a:t>
            </a:r>
            <a:r>
              <a:rPr lang="en-US" sz="1200" dirty="0">
                <a:latin typeface="+mj-lt"/>
              </a:rPr>
              <a:t>or negative). The scenarios can be grouped based on the functional component that they cover (e.g., field level specification scenarios, triggering condition scenarios). </a:t>
            </a:r>
          </a:p>
          <a:p>
            <a:pPr lvl="1">
              <a:buClr>
                <a:srgbClr val="000000"/>
              </a:buClr>
              <a:defRPr/>
            </a:pPr>
            <a:r>
              <a:rPr lang="en-US" sz="1200" dirty="0">
                <a:latin typeface="+mj-lt"/>
              </a:rPr>
              <a:t>The test cases include the detailed step-by-step procedures that help the tester to test a given scenario. The test cases, once designed, are reviewed and any required modifications made. At this point, the test case is considered as ready for execution. The test cases are mapped to individual requirements in order to identify which requirement failed for a particular test case. </a:t>
            </a:r>
          </a:p>
          <a:p>
            <a:pPr lvl="1">
              <a:buClr>
                <a:srgbClr val="000000"/>
              </a:buClr>
              <a:defRPr/>
            </a:pPr>
            <a:r>
              <a:rPr lang="en-US" sz="1200" dirty="0">
                <a:latin typeface="+mj-lt"/>
              </a:rPr>
              <a:t>Test cases are prioritized as high, medium, and low in order to prioritize test case execution. The prioritization is done based on the testable condition that it covers and the severity of the user story (based on the functional impact). This </a:t>
            </a:r>
            <a:r>
              <a:rPr lang="en-US" sz="1200" dirty="0" smtClean="0">
                <a:latin typeface="+mj-lt"/>
              </a:rPr>
              <a:t>prioritization </a:t>
            </a:r>
            <a:r>
              <a:rPr lang="en-US" sz="1200" dirty="0">
                <a:latin typeface="+mj-lt"/>
              </a:rPr>
              <a:t>is also helpful with risk based testing.</a:t>
            </a:r>
          </a:p>
          <a:p>
            <a:pPr lvl="1">
              <a:buClr>
                <a:srgbClr val="000000"/>
              </a:buClr>
              <a:defRPr/>
            </a:pPr>
            <a:r>
              <a:rPr lang="en-US" sz="1200" b="1" dirty="0">
                <a:latin typeface="+mj-lt"/>
              </a:rPr>
              <a:t>QAComplete</a:t>
            </a:r>
            <a:r>
              <a:rPr lang="en-US" sz="1200" dirty="0">
                <a:latin typeface="+mj-lt"/>
              </a:rPr>
              <a:t> is the test management tool used to manage and maintain test cases. This tool also serves as a test case </a:t>
            </a:r>
            <a:r>
              <a:rPr lang="en-US" sz="1200" dirty="0" smtClean="0">
                <a:latin typeface="+mj-lt"/>
              </a:rPr>
              <a:t>repoE2Eory</a:t>
            </a:r>
            <a:r>
              <a:rPr lang="en-US" sz="1200" dirty="0">
                <a:latin typeface="+mj-lt"/>
              </a:rPr>
              <a:t>. A traceability matrix is maintained between the testable requirements and test cases to ensure complete coverage. </a:t>
            </a:r>
          </a:p>
          <a:p>
            <a:pPr marL="44450" lvl="1" indent="0">
              <a:buClr>
                <a:srgbClr val="000000"/>
              </a:buClr>
              <a:buNone/>
              <a:defRPr/>
            </a:pPr>
            <a:r>
              <a:rPr lang="en-US" sz="1400" b="1" dirty="0" smtClean="0">
                <a:latin typeface="+mj-lt"/>
              </a:rPr>
              <a:t>End-to-end test scenarios</a:t>
            </a:r>
            <a:endParaRPr lang="en-US" sz="1200" b="1" dirty="0">
              <a:latin typeface="+mj-lt"/>
            </a:endParaRPr>
          </a:p>
          <a:p>
            <a:pPr lvl="1">
              <a:buClr>
                <a:srgbClr val="000000"/>
              </a:buClr>
              <a:defRPr/>
            </a:pPr>
            <a:r>
              <a:rPr lang="en-US" sz="1200" dirty="0" smtClean="0">
                <a:latin typeface="+mj-lt"/>
              </a:rPr>
              <a:t>Data Team will participate in Program level end-to-end testing and also perform data specific business scenarios, following is the QA approach:</a:t>
            </a:r>
          </a:p>
          <a:p>
            <a:pPr marL="742950" lvl="1" indent="-285750">
              <a:buClr>
                <a:srgbClr val="000000"/>
              </a:buClr>
              <a:buFont typeface="Wingdings" panose="05000000000000000000" pitchFamily="2" charset="2"/>
              <a:buChar char="ü"/>
              <a:defRPr/>
            </a:pPr>
            <a:r>
              <a:rPr lang="en-US" sz="1200" dirty="0">
                <a:solidFill>
                  <a:srgbClr val="000000"/>
                </a:solidFill>
                <a:latin typeface="+mj-lt"/>
              </a:rPr>
              <a:t>Data Team will </a:t>
            </a:r>
            <a:r>
              <a:rPr lang="en-US" sz="1200" dirty="0" smtClean="0">
                <a:solidFill>
                  <a:srgbClr val="000000"/>
                </a:solidFill>
                <a:latin typeface="+mj-lt"/>
              </a:rPr>
              <a:t>validate </a:t>
            </a:r>
            <a:r>
              <a:rPr lang="en-US" sz="1200" dirty="0">
                <a:solidFill>
                  <a:srgbClr val="000000"/>
                </a:solidFill>
                <a:latin typeface="+mj-lt"/>
              </a:rPr>
              <a:t>key business scenarios/functions with the help of BA’s / Business </a:t>
            </a:r>
            <a:r>
              <a:rPr lang="en-US" sz="1200" dirty="0" smtClean="0">
                <a:solidFill>
                  <a:srgbClr val="000000"/>
                </a:solidFill>
                <a:latin typeface="+mj-lt"/>
              </a:rPr>
              <a:t>SMEs. </a:t>
            </a:r>
          </a:p>
          <a:p>
            <a:pPr marL="742950" lvl="1" indent="-285750">
              <a:buClr>
                <a:srgbClr val="000000"/>
              </a:buClr>
              <a:buFont typeface="Wingdings" panose="05000000000000000000" pitchFamily="2" charset="2"/>
              <a:buChar char="ü"/>
              <a:defRPr/>
            </a:pPr>
            <a:r>
              <a:rPr lang="en-US" sz="1200" dirty="0" smtClean="0">
                <a:solidFill>
                  <a:srgbClr val="000000"/>
                </a:solidFill>
                <a:latin typeface="+mj-lt"/>
              </a:rPr>
              <a:t>Business </a:t>
            </a:r>
            <a:r>
              <a:rPr lang="en-US" sz="1200" dirty="0">
                <a:solidFill>
                  <a:srgbClr val="000000"/>
                </a:solidFill>
                <a:latin typeface="+mj-lt"/>
              </a:rPr>
              <a:t>scenarios could be </a:t>
            </a:r>
            <a:r>
              <a:rPr lang="en-US" sz="1200" dirty="0" smtClean="0">
                <a:solidFill>
                  <a:srgbClr val="000000"/>
                </a:solidFill>
                <a:latin typeface="+mj-lt"/>
              </a:rPr>
              <a:t>finance or Non-finance </a:t>
            </a:r>
            <a:r>
              <a:rPr lang="en-US" sz="1200" dirty="0">
                <a:solidFill>
                  <a:srgbClr val="000000"/>
                </a:solidFill>
                <a:latin typeface="+mj-lt"/>
              </a:rPr>
              <a:t>depending on critical business </a:t>
            </a:r>
            <a:r>
              <a:rPr lang="en-US" sz="1200" dirty="0" smtClean="0">
                <a:solidFill>
                  <a:srgbClr val="000000"/>
                </a:solidFill>
                <a:latin typeface="+mj-lt"/>
              </a:rPr>
              <a:t>functions.</a:t>
            </a:r>
            <a:endParaRPr lang="en-US" sz="1200" dirty="0">
              <a:solidFill>
                <a:srgbClr val="000000"/>
              </a:solidFill>
              <a:latin typeface="+mj-lt"/>
            </a:endParaRPr>
          </a:p>
        </p:txBody>
      </p:sp>
    </p:spTree>
    <p:extLst>
      <p:ext uri="{BB962C8B-B14F-4D97-AF65-F5344CB8AC3E}">
        <p14:creationId xmlns:p14="http://schemas.microsoft.com/office/powerpoint/2010/main" val="380077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Context &amp; Agenda</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95423922"/>
              </p:ext>
            </p:extLst>
          </p:nvPr>
        </p:nvGraphicFramePr>
        <p:xfrm>
          <a:off x="812799" y="1128228"/>
          <a:ext cx="10704749" cy="4945380"/>
        </p:xfrm>
        <a:graphic>
          <a:graphicData uri="http://schemas.openxmlformats.org/drawingml/2006/table">
            <a:tbl>
              <a:tblPr firstRow="1" bandRow="1">
                <a:tableStyleId>{69CF1AB2-1976-4502-BF36-3FF5EA218861}</a:tableStyleId>
              </a:tblPr>
              <a:tblGrid>
                <a:gridCol w="10704749">
                  <a:extLst>
                    <a:ext uri="{9D8B030D-6E8A-4147-A177-3AD203B41FA5}">
                      <a16:colId xmlns:a16="http://schemas.microsoft.com/office/drawing/2014/main" val="2624000470"/>
                    </a:ext>
                  </a:extLst>
                </a:gridCol>
              </a:tblGrid>
              <a:tr h="286125">
                <a:tc>
                  <a:txBody>
                    <a:bodyPr/>
                    <a:lstStyle/>
                    <a:p>
                      <a:r>
                        <a:rPr lang="en-US" dirty="0" smtClean="0">
                          <a:solidFill>
                            <a:schemeClr val="bg1"/>
                          </a:solidFill>
                        </a:rPr>
                        <a:t>Context</a:t>
                      </a:r>
                      <a:endParaRPr lang="en-US" dirty="0">
                        <a:solidFill>
                          <a:schemeClr val="bg1"/>
                        </a:solidFill>
                      </a:endParaRPr>
                    </a:p>
                  </a:txBody>
                  <a:tcPr>
                    <a:solidFill>
                      <a:srgbClr val="002060"/>
                    </a:solidFill>
                  </a:tcPr>
                </a:tc>
                <a:extLst>
                  <a:ext uri="{0D108BD9-81ED-4DB2-BD59-A6C34878D82A}">
                    <a16:rowId xmlns:a16="http://schemas.microsoft.com/office/drawing/2014/main" val="2795209558"/>
                  </a:ext>
                </a:extLst>
              </a:tr>
              <a:tr h="1221991">
                <a:tc>
                  <a:txBody>
                    <a:bodyPr/>
                    <a:lstStyle/>
                    <a:p>
                      <a:pPr marL="285750" indent="-285750">
                        <a:spcAft>
                          <a:spcPts val="0"/>
                        </a:spcAft>
                        <a:buFont typeface="Arial" panose="020B0604020202020204" pitchFamily="34" charset="0"/>
                        <a:buChar char="•"/>
                      </a:pPr>
                      <a:r>
                        <a:rPr lang="en-US" sz="1200" dirty="0" smtClean="0"/>
                        <a:t>As part</a:t>
                      </a:r>
                      <a:r>
                        <a:rPr lang="en-US" sz="1200" baseline="0" dirty="0" smtClean="0"/>
                        <a:t> of OASIS R1 program, </a:t>
                      </a:r>
                      <a:r>
                        <a:rPr lang="en-US" sz="1200" dirty="0" smtClean="0"/>
                        <a:t>Datahub</a:t>
                      </a:r>
                      <a:r>
                        <a:rPr lang="en-US" sz="1200" baseline="0" dirty="0" smtClean="0"/>
                        <a:t> </a:t>
                      </a:r>
                      <a:r>
                        <a:rPr lang="en-US" sz="1200" dirty="0" smtClean="0"/>
                        <a:t>InfoCenter (DHIC) implementation team plans to</a:t>
                      </a:r>
                    </a:p>
                    <a:p>
                      <a:pPr marL="742939" lvl="1" indent="-285750">
                        <a:spcAft>
                          <a:spcPts val="0"/>
                        </a:spcAft>
                        <a:buFont typeface="Arial" panose="020B0604020202020204" pitchFamily="34" charset="0"/>
                        <a:buChar char="•"/>
                      </a:pPr>
                      <a:r>
                        <a:rPr lang="en-US" sz="1200" b="1" dirty="0" smtClean="0"/>
                        <a:t>Migrate all</a:t>
                      </a:r>
                      <a:r>
                        <a:rPr lang="en-US" sz="1200" b="1" baseline="0" dirty="0" smtClean="0"/>
                        <a:t> of </a:t>
                      </a:r>
                      <a:r>
                        <a:rPr lang="en-US" sz="1200" b="1" dirty="0" smtClean="0"/>
                        <a:t>historical and incremental Policy data </a:t>
                      </a:r>
                      <a:r>
                        <a:rPr lang="en-US" sz="1200" dirty="0" smtClean="0"/>
                        <a:t>from legacy Mainframe (ACL and MIS) for CA</a:t>
                      </a:r>
                      <a:r>
                        <a:rPr lang="en-US" sz="1200" baseline="0" dirty="0" smtClean="0"/>
                        <a:t> and GL lines</a:t>
                      </a:r>
                    </a:p>
                    <a:p>
                      <a:pPr marL="742939" lvl="1" indent="-285750">
                        <a:spcAft>
                          <a:spcPts val="600"/>
                        </a:spcAft>
                        <a:buFont typeface="Arial" panose="020B0604020202020204" pitchFamily="34" charset="0"/>
                        <a:buChar char="•"/>
                      </a:pPr>
                      <a:r>
                        <a:rPr lang="en-US" sz="1200" b="1" baseline="0" dirty="0" smtClean="0"/>
                        <a:t>Integrate DHIC solution with PolicyCenter </a:t>
                      </a:r>
                      <a:r>
                        <a:rPr lang="en-US" sz="1200" b="0" baseline="0" dirty="0" smtClean="0"/>
                        <a:t>and </a:t>
                      </a:r>
                      <a:r>
                        <a:rPr lang="en-US" sz="1200" b="1" baseline="0" dirty="0" smtClean="0"/>
                        <a:t>BillingCenter </a:t>
                      </a:r>
                      <a:r>
                        <a:rPr lang="en-US" sz="1200" baseline="0" dirty="0" smtClean="0"/>
                        <a:t>to get r</a:t>
                      </a:r>
                      <a:r>
                        <a:rPr lang="en-US" sz="1200" dirty="0" smtClean="0"/>
                        <a:t>enewal and new business policies’ data into DHIC for CA &amp; GL for Rocky Mountain Region(CO, ID, MT, NM, UT, WY).</a:t>
                      </a:r>
                    </a:p>
                    <a:p>
                      <a:pPr marL="285750" indent="-285750">
                        <a:spcAft>
                          <a:spcPts val="600"/>
                        </a:spcAft>
                        <a:buFont typeface="Arial" panose="020B0604020202020204" pitchFamily="34" charset="0"/>
                        <a:buChar char="•"/>
                      </a:pPr>
                      <a:r>
                        <a:rPr lang="en-US" sz="1200" dirty="0" smtClean="0"/>
                        <a:t>The scope</a:t>
                      </a:r>
                      <a:r>
                        <a:rPr lang="en-US" sz="1200" baseline="0" dirty="0" smtClean="0"/>
                        <a:t> of </a:t>
                      </a:r>
                      <a:r>
                        <a:rPr lang="en-US" sz="1200" dirty="0" smtClean="0"/>
                        <a:t>the InfoCenter reporting delivery is limited to out of the box (OOTB)</a:t>
                      </a:r>
                      <a:r>
                        <a:rPr lang="en-US" sz="1200" baseline="0" dirty="0" smtClean="0"/>
                        <a:t> reports</a:t>
                      </a:r>
                      <a:endParaRPr lang="en-US" sz="1200" dirty="0" smtClean="0"/>
                    </a:p>
                    <a:p>
                      <a:pPr marL="285750" marR="0" lvl="0" indent="-285750" algn="l" defTabSz="914377"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200" dirty="0" smtClean="0">
                          <a:solidFill>
                            <a:schemeClr val="tx1"/>
                          </a:solidFill>
                        </a:rPr>
                        <a:t>This document </a:t>
                      </a:r>
                      <a:r>
                        <a:rPr lang="en-US" sz="1200" b="1" dirty="0" smtClean="0">
                          <a:solidFill>
                            <a:schemeClr val="tx1"/>
                          </a:solidFill>
                        </a:rPr>
                        <a:t>compliments</a:t>
                      </a:r>
                      <a:r>
                        <a:rPr lang="en-US" sz="1200" b="1" baseline="0" dirty="0" smtClean="0">
                          <a:solidFill>
                            <a:schemeClr val="tx1"/>
                          </a:solidFill>
                        </a:rPr>
                        <a:t> OASIS program QA strategy </a:t>
                      </a:r>
                      <a:r>
                        <a:rPr lang="en-US" sz="1200" baseline="0" dirty="0" smtClean="0">
                          <a:solidFill>
                            <a:schemeClr val="tx1"/>
                          </a:solidFill>
                        </a:rPr>
                        <a:t>document to </a:t>
                      </a:r>
                      <a:r>
                        <a:rPr lang="en-US" sz="1200" b="1" baseline="0" dirty="0" smtClean="0">
                          <a:solidFill>
                            <a:schemeClr val="tx1"/>
                          </a:solidFill>
                        </a:rPr>
                        <a:t>provide specific details on data testing</a:t>
                      </a:r>
                    </a:p>
                    <a:p>
                      <a:pPr marL="285750" marR="0" lvl="0" indent="-285750" algn="l" defTabSz="914377"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200" dirty="0" smtClean="0">
                          <a:solidFill>
                            <a:schemeClr val="tx1"/>
                          </a:solidFill>
                        </a:rPr>
                        <a:t>OASIS</a:t>
                      </a:r>
                      <a:r>
                        <a:rPr lang="en-US" sz="1200" baseline="0" dirty="0" smtClean="0">
                          <a:solidFill>
                            <a:schemeClr val="tx1"/>
                          </a:solidFill>
                        </a:rPr>
                        <a:t> program </a:t>
                      </a:r>
                      <a:r>
                        <a:rPr lang="en-US" sz="1200" dirty="0" smtClean="0">
                          <a:solidFill>
                            <a:schemeClr val="tx1"/>
                          </a:solidFill>
                        </a:rPr>
                        <a:t>QA strategy</a:t>
                      </a:r>
                      <a:r>
                        <a:rPr lang="en-US" sz="1200" baseline="0" dirty="0" smtClean="0">
                          <a:solidFill>
                            <a:schemeClr val="tx1"/>
                          </a:solidFill>
                        </a:rPr>
                        <a:t> </a:t>
                      </a:r>
                      <a:r>
                        <a:rPr lang="en-US" sz="1200" dirty="0" smtClean="0">
                          <a:solidFill>
                            <a:schemeClr val="tx1"/>
                          </a:solidFill>
                        </a:rPr>
                        <a:t>will be leveraged and referred wherever applicable</a:t>
                      </a:r>
                    </a:p>
                  </a:txBody>
                  <a:tcPr anchor="ctr">
                    <a:solidFill>
                      <a:schemeClr val="bg1"/>
                    </a:solidFill>
                  </a:tcPr>
                </a:tc>
                <a:extLst>
                  <a:ext uri="{0D108BD9-81ED-4DB2-BD59-A6C34878D82A}">
                    <a16:rowId xmlns:a16="http://schemas.microsoft.com/office/drawing/2014/main" val="1688492414"/>
                  </a:ext>
                </a:extLst>
              </a:tr>
              <a:tr h="286125">
                <a:tc>
                  <a:txBody>
                    <a:bodyPr/>
                    <a:lstStyle/>
                    <a:p>
                      <a:pPr marL="0" indent="0">
                        <a:buFont typeface="Arial" panose="020B0604020202020204" pitchFamily="34" charset="0"/>
                        <a:buNone/>
                      </a:pPr>
                      <a:r>
                        <a:rPr lang="en-US" b="1" dirty="0" smtClean="0">
                          <a:solidFill>
                            <a:schemeClr val="bg1"/>
                          </a:solidFill>
                        </a:rPr>
                        <a:t>Agenda</a:t>
                      </a:r>
                      <a:endParaRPr lang="en-US" b="1" dirty="0">
                        <a:solidFill>
                          <a:schemeClr val="bg1"/>
                        </a:solidFill>
                      </a:endParaRPr>
                    </a:p>
                  </a:txBody>
                  <a:tcPr>
                    <a:solidFill>
                      <a:srgbClr val="002060"/>
                    </a:solidFill>
                  </a:tcPr>
                </a:tc>
                <a:extLst>
                  <a:ext uri="{0D108BD9-81ED-4DB2-BD59-A6C34878D82A}">
                    <a16:rowId xmlns:a16="http://schemas.microsoft.com/office/drawing/2014/main" val="1183636543"/>
                  </a:ext>
                </a:extLst>
              </a:tr>
              <a:tr h="2074404">
                <a:tc>
                  <a:txBody>
                    <a:bodyPr/>
                    <a:lstStyle/>
                    <a:p>
                      <a:pPr marL="285750" indent="-285750">
                        <a:buSzPct val="120000"/>
                        <a:buFont typeface="Arial" panose="020B0604020202020204" pitchFamily="34" charset="0"/>
                        <a:buChar char="•"/>
                      </a:pPr>
                      <a:r>
                        <a:rPr lang="en-US" sz="1200" dirty="0" smtClean="0">
                          <a:latin typeface="+mn-lt"/>
                        </a:rPr>
                        <a:t>Data QA Framework</a:t>
                      </a:r>
                    </a:p>
                    <a:p>
                      <a:pPr marL="285750" indent="-285750">
                        <a:buSzPct val="120000"/>
                        <a:buFont typeface="Arial" panose="020B0604020202020204" pitchFamily="34" charset="0"/>
                        <a:buChar char="•"/>
                      </a:pPr>
                      <a:r>
                        <a:rPr lang="en-US" sz="1200" dirty="0" smtClean="0">
                          <a:latin typeface="+mn-lt"/>
                        </a:rPr>
                        <a:t>DHIC QA Scope</a:t>
                      </a:r>
                      <a:r>
                        <a:rPr lang="en-US" sz="1200" baseline="0" dirty="0" smtClean="0">
                          <a:latin typeface="+mn-lt"/>
                        </a:rPr>
                        <a:t> Details</a:t>
                      </a:r>
                      <a:endParaRPr lang="en-US" sz="1200" dirty="0" smtClean="0">
                        <a:latin typeface="+mn-lt"/>
                      </a:endParaRPr>
                    </a:p>
                    <a:p>
                      <a:pPr marL="742939" lvl="1" indent="-285750">
                        <a:buSzPct val="80000"/>
                        <a:buFont typeface="Wingdings" panose="05000000000000000000" pitchFamily="2" charset="2"/>
                        <a:buChar char="q"/>
                      </a:pPr>
                      <a:r>
                        <a:rPr lang="en-US" sz="1200" dirty="0" smtClean="0">
                          <a:latin typeface="+mn-lt"/>
                        </a:rPr>
                        <a:t>Scope</a:t>
                      </a:r>
                      <a:r>
                        <a:rPr lang="en-US" sz="1200" baseline="0" dirty="0" smtClean="0">
                          <a:latin typeface="+mn-lt"/>
                        </a:rPr>
                        <a:t> Definitions</a:t>
                      </a:r>
                      <a:endParaRPr lang="en-US" sz="1200" dirty="0" smtClean="0">
                        <a:latin typeface="+mn-lt"/>
                      </a:endParaRPr>
                    </a:p>
                    <a:p>
                      <a:pPr marL="742939" lvl="1" indent="-285750">
                        <a:buSzPct val="80000"/>
                        <a:buFont typeface="Wingdings" panose="05000000000000000000" pitchFamily="2" charset="2"/>
                        <a:buChar char="q"/>
                      </a:pPr>
                      <a:r>
                        <a:rPr lang="en-US" sz="1200" dirty="0" smtClean="0">
                          <a:latin typeface="+mn-lt"/>
                        </a:rPr>
                        <a:t>Out of Scope Items</a:t>
                      </a:r>
                    </a:p>
                    <a:p>
                      <a:pPr marL="742939" lvl="1" indent="-285750">
                        <a:buSzPct val="80000"/>
                        <a:buFont typeface="Wingdings" panose="05000000000000000000" pitchFamily="2" charset="2"/>
                        <a:buChar char="q"/>
                      </a:pPr>
                      <a:r>
                        <a:rPr lang="en-US" sz="1200" dirty="0" smtClean="0">
                          <a:latin typeface="+mn-lt"/>
                        </a:rPr>
                        <a:t>QA Key Considerations</a:t>
                      </a:r>
                    </a:p>
                    <a:p>
                      <a:pPr marL="285750" indent="-285750">
                        <a:buSzPct val="120000"/>
                        <a:buFont typeface="Arial" panose="020B0604020202020204" pitchFamily="34" charset="0"/>
                        <a:buChar char="•"/>
                      </a:pPr>
                      <a:r>
                        <a:rPr lang="en-US" sz="1200" dirty="0" smtClean="0">
                          <a:latin typeface="+mn-lt"/>
                        </a:rPr>
                        <a:t>Test Phase Details</a:t>
                      </a:r>
                    </a:p>
                    <a:p>
                      <a:pPr marL="285750" marR="0" lvl="0" indent="-285750" algn="l" defTabSz="914377" rtl="0" eaLnBrk="1" fontAlgn="auto" latinLnBrk="0" hangingPunct="1">
                        <a:lnSpc>
                          <a:spcPct val="100000"/>
                        </a:lnSpc>
                        <a:spcBef>
                          <a:spcPts val="0"/>
                        </a:spcBef>
                        <a:spcAft>
                          <a:spcPts val="0"/>
                        </a:spcAft>
                        <a:buClrTx/>
                        <a:buSzPct val="120000"/>
                        <a:buFont typeface="Arial" panose="020B0604020202020204" pitchFamily="34" charset="0"/>
                        <a:buChar char="•"/>
                        <a:tabLst/>
                        <a:defRPr/>
                      </a:pPr>
                      <a:r>
                        <a:rPr lang="en-US" sz="1200" dirty="0" smtClean="0">
                          <a:latin typeface="+mn-lt"/>
                        </a:rPr>
                        <a:t>Testing Timeline and key milestones (WIP)</a:t>
                      </a:r>
                    </a:p>
                    <a:p>
                      <a:pPr marL="285750" indent="-285750">
                        <a:buSzPct val="120000"/>
                        <a:buFont typeface="Arial" panose="020B0604020202020204" pitchFamily="34" charset="0"/>
                        <a:buChar char="•"/>
                      </a:pPr>
                      <a:r>
                        <a:rPr lang="en-US" sz="1200" dirty="0" smtClean="0">
                          <a:latin typeface="+mn-lt"/>
                        </a:rPr>
                        <a:t>Roles And Responsibilities</a:t>
                      </a:r>
                    </a:p>
                    <a:p>
                      <a:pPr marL="285750" indent="-285750">
                        <a:buSzPct val="120000"/>
                        <a:buFont typeface="Arial" panose="020B0604020202020204" pitchFamily="34" charset="0"/>
                        <a:buChar char="•"/>
                      </a:pPr>
                      <a:r>
                        <a:rPr lang="en-US" sz="1200" dirty="0" smtClean="0">
                          <a:latin typeface="+mn-lt"/>
                        </a:rPr>
                        <a:t>Test Automation</a:t>
                      </a:r>
                    </a:p>
                    <a:p>
                      <a:pPr marL="285750" indent="-285750">
                        <a:buSzPct val="120000"/>
                        <a:buFont typeface="Arial" panose="020B0604020202020204" pitchFamily="34" charset="0"/>
                        <a:buChar char="•"/>
                      </a:pPr>
                      <a:r>
                        <a:rPr lang="en-US" sz="1200" dirty="0" smtClean="0">
                          <a:latin typeface="+mn-lt"/>
                        </a:rPr>
                        <a:t>QA Assumptions, Dependencies AND Risks</a:t>
                      </a:r>
                    </a:p>
                    <a:p>
                      <a:pPr marL="285750" indent="-285750">
                        <a:buSzPct val="120000"/>
                        <a:buFont typeface="Arial" panose="020B0604020202020204" pitchFamily="34" charset="0"/>
                        <a:buChar char="•"/>
                      </a:pPr>
                      <a:r>
                        <a:rPr lang="en-US" sz="1200" dirty="0" smtClean="0">
                          <a:latin typeface="+mn-lt"/>
                        </a:rPr>
                        <a:t>Test Environment</a:t>
                      </a:r>
                    </a:p>
                    <a:p>
                      <a:pPr marL="285750" indent="-285750">
                        <a:buSzPct val="120000"/>
                        <a:buFont typeface="Arial" panose="020B0604020202020204" pitchFamily="34" charset="0"/>
                        <a:buChar char="•"/>
                      </a:pPr>
                      <a:r>
                        <a:rPr lang="en-US" sz="1200" dirty="0" smtClean="0">
                          <a:latin typeface="+mn-lt"/>
                        </a:rPr>
                        <a:t>Testing Criteria</a:t>
                      </a:r>
                      <a:endParaRPr lang="en-US" sz="1200" dirty="0" smtClean="0">
                        <a:solidFill>
                          <a:schemeClr val="tx1">
                            <a:lumMod val="65000"/>
                            <a:lumOff val="35000"/>
                          </a:schemeClr>
                        </a:solidFill>
                        <a:latin typeface="+mn-lt"/>
                      </a:endParaRPr>
                    </a:p>
                    <a:p>
                      <a:pPr marL="285750" indent="-285750">
                        <a:buSzPct val="120000"/>
                        <a:buFont typeface="Arial" panose="020B0604020202020204" pitchFamily="34" charset="0"/>
                        <a:buChar char="•"/>
                      </a:pPr>
                      <a:r>
                        <a:rPr lang="en-US" sz="1200" dirty="0" smtClean="0">
                          <a:latin typeface="+mn-lt"/>
                        </a:rPr>
                        <a:t>Open</a:t>
                      </a:r>
                      <a:r>
                        <a:rPr lang="en-US" sz="1200" baseline="0" dirty="0" smtClean="0">
                          <a:latin typeface="+mn-lt"/>
                        </a:rPr>
                        <a:t> Questions</a:t>
                      </a:r>
                      <a:endParaRPr lang="en-US" sz="1200" dirty="0" smtClean="0">
                        <a:latin typeface="+mn-lt"/>
                      </a:endParaRPr>
                    </a:p>
                    <a:p>
                      <a:pPr marL="285750" indent="-285750">
                        <a:buSzPct val="120000"/>
                        <a:buFont typeface="Arial" panose="020B0604020202020204" pitchFamily="34" charset="0"/>
                        <a:buChar char="•"/>
                      </a:pPr>
                      <a:r>
                        <a:rPr lang="en-US" sz="1200" dirty="0" smtClean="0">
                          <a:latin typeface="+mn-lt"/>
                        </a:rPr>
                        <a:t>Appendix</a:t>
                      </a:r>
                    </a:p>
                  </a:txBody>
                  <a:tcPr>
                    <a:solidFill>
                      <a:schemeClr val="bg1"/>
                    </a:solidFill>
                  </a:tcPr>
                </a:tc>
                <a:extLst>
                  <a:ext uri="{0D108BD9-81ED-4DB2-BD59-A6C34878D82A}">
                    <a16:rowId xmlns:a16="http://schemas.microsoft.com/office/drawing/2014/main" val="1987772755"/>
                  </a:ext>
                </a:extLst>
              </a:tr>
            </a:tbl>
          </a:graphicData>
        </a:graphic>
      </p:graphicFrame>
    </p:spTree>
    <p:extLst>
      <p:ext uri="{BB962C8B-B14F-4D97-AF65-F5344CB8AC3E}">
        <p14:creationId xmlns:p14="http://schemas.microsoft.com/office/powerpoint/2010/main" val="1531610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Testing Type and Techniques</a:t>
            </a:r>
            <a:endParaRPr lang="en-US" dirty="0"/>
          </a:p>
        </p:txBody>
      </p:sp>
    </p:spTree>
    <p:extLst>
      <p:ext uri="{BB962C8B-B14F-4D97-AF65-F5344CB8AC3E}">
        <p14:creationId xmlns:p14="http://schemas.microsoft.com/office/powerpoint/2010/main" val="39733748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ETL Transformation </a:t>
            </a:r>
            <a:r>
              <a:rPr lang="en-US" dirty="0"/>
              <a:t>Testing</a:t>
            </a:r>
          </a:p>
        </p:txBody>
      </p:sp>
      <p:sp>
        <p:nvSpPr>
          <p:cNvPr id="6" name="Content Placeholder 2"/>
          <p:cNvSpPr txBox="1">
            <a:spLocks/>
          </p:cNvSpPr>
          <p:nvPr/>
        </p:nvSpPr>
        <p:spPr>
          <a:xfrm>
            <a:off x="913282" y="1099373"/>
            <a:ext cx="10365436" cy="446982"/>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3050" indent="-228600" algn="l" defTabSz="914400" rtl="0" eaLnBrk="1" latinLnBrk="0" hangingPunct="1">
              <a:lnSpc>
                <a:spcPct val="100000"/>
              </a:lnSpc>
              <a:spcBef>
                <a:spcPts val="0"/>
              </a:spcBef>
              <a:spcAft>
                <a:spcPts val="900"/>
              </a:spcAft>
              <a:buClr>
                <a:schemeClr val="tx1"/>
              </a:buClr>
              <a:buFont typeface="Arial" pitchFamily="34" charset="0"/>
              <a:buChar char="•"/>
              <a:defRPr sz="2000" kern="1200">
                <a:solidFill>
                  <a:schemeClr val="tx1"/>
                </a:solidFill>
                <a:latin typeface="Georgia" pitchFamily="18" charset="0"/>
                <a:ea typeface="+mn-ea"/>
                <a:cs typeface="+mn-cs"/>
              </a:defRPr>
            </a:lvl2pPr>
            <a:lvl3pPr marL="548640" indent="-228600" algn="l" defTabSz="914400" rtl="0" eaLnBrk="1" latinLnBrk="0" hangingPunct="1">
              <a:lnSpc>
                <a:spcPct val="100000"/>
              </a:lnSpc>
              <a:spcBef>
                <a:spcPts val="0"/>
              </a:spcBef>
              <a:spcAft>
                <a:spcPts val="900"/>
              </a:spcAft>
              <a:buClr>
                <a:schemeClr val="tx1"/>
              </a:buClr>
              <a:buFont typeface="Arial" pitchFamily="34" charset="0"/>
              <a:buChar char="-"/>
              <a:defRPr sz="2000" kern="1200">
                <a:solidFill>
                  <a:schemeClr val="tx1"/>
                </a:solidFill>
                <a:latin typeface="Georgia" pitchFamily="18" charset="0"/>
                <a:ea typeface="+mn-ea"/>
                <a:cs typeface="+mn-cs"/>
              </a:defRPr>
            </a:lvl3pPr>
            <a:lvl4pPr marL="822960" indent="-22860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28600" algn="l" defTabSz="914400" rtl="0" eaLnBrk="1" latinLnBrk="0" hangingPunct="1">
              <a:lnSpc>
                <a:spcPct val="100000"/>
              </a:lnSpc>
              <a:spcBef>
                <a:spcPts val="0"/>
              </a:spcBef>
              <a:spcAft>
                <a:spcPts val="900"/>
              </a:spcAft>
              <a:buClr>
                <a:schemeClr val="tx1"/>
              </a:buClr>
              <a:buFont typeface="Arial" pitchFamily="34" charset="0"/>
              <a:buChar char="◦"/>
              <a:defRPr sz="2000" kern="1200">
                <a:solidFill>
                  <a:schemeClr val="tx1"/>
                </a:solidFill>
                <a:latin typeface="Georgia" pitchFamily="18" charset="0"/>
                <a:ea typeface="+mn-ea"/>
                <a:cs typeface="+mn-cs"/>
              </a:defRPr>
            </a:lvl5pPr>
            <a:lvl6pPr marL="1371600" marR="0" indent="-228600" algn="l" defTabSz="914400" rtl="0" eaLnBrk="1" fontAlgn="auto" latinLnBrk="0" hangingPunct="1">
              <a:lnSpc>
                <a:spcPct val="100000"/>
              </a:lnSpc>
              <a:spcBef>
                <a:spcPts val="0"/>
              </a:spcBef>
              <a:spcAft>
                <a:spcPts val="900"/>
              </a:spcAft>
              <a:buClr>
                <a:schemeClr val="tx1"/>
              </a:buClr>
              <a:buSzTx/>
              <a:buFont typeface="Arial" pitchFamily="34" charset="0"/>
              <a:buChar char="•"/>
              <a:tabLst/>
              <a:defRPr sz="2000" kern="1200" baseline="0">
                <a:solidFill>
                  <a:schemeClr val="tx1"/>
                </a:solidFill>
                <a:latin typeface="Georgia" pitchFamily="18" charset="0"/>
                <a:ea typeface="+mn-ea"/>
                <a:cs typeface="+mn-cs"/>
              </a:defRPr>
            </a:lvl6pPr>
            <a:lvl7pPr marL="1645920" indent="-228600" algn="l" defTabSz="914400" rtl="0" eaLnBrk="1" latinLnBrk="0" hangingPunct="1">
              <a:spcBef>
                <a:spcPts val="0"/>
              </a:spcBef>
              <a:spcAft>
                <a:spcPts val="900"/>
              </a:spcAft>
              <a:buFont typeface="Arial" pitchFamily="34" charset="0"/>
              <a:buChar char="•"/>
              <a:defRPr sz="2000" kern="1200" baseline="0">
                <a:solidFill>
                  <a:schemeClr val="tx1"/>
                </a:solidFill>
                <a:latin typeface="Georgia" pitchFamily="18" charset="0"/>
                <a:ea typeface="+mn-ea"/>
                <a:cs typeface="+mn-cs"/>
              </a:defRPr>
            </a:lvl7pPr>
            <a:lvl8pPr marL="1920240" indent="-228600" algn="l" defTabSz="914400" rtl="0" eaLnBrk="1" latinLnBrk="0" hangingPunct="1">
              <a:spcBef>
                <a:spcPts val="0"/>
              </a:spcBef>
              <a:spcAft>
                <a:spcPts val="900"/>
              </a:spcAft>
              <a:buFont typeface="Arial" pitchFamily="34" charset="0"/>
              <a:buChar char="•"/>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lvl="0">
              <a:buClr>
                <a:srgbClr val="000000"/>
              </a:buClr>
              <a:defRPr/>
            </a:pPr>
            <a:r>
              <a:rPr lang="en-US" sz="1600" b="1" dirty="0">
                <a:solidFill>
                  <a:srgbClr val="0099FF"/>
                </a:solidFill>
                <a:latin typeface="+mj-lt"/>
              </a:rPr>
              <a:t>Transformation</a:t>
            </a:r>
            <a:r>
              <a:rPr lang="en-US" sz="1600" b="1" i="1" dirty="0">
                <a:solidFill>
                  <a:srgbClr val="0099FF"/>
                </a:solidFill>
                <a:latin typeface="+mj-lt"/>
              </a:rPr>
              <a:t> testing is carried for the data </a:t>
            </a:r>
            <a:r>
              <a:rPr lang="en-US" sz="1600" b="1" i="1" dirty="0" smtClean="0">
                <a:solidFill>
                  <a:srgbClr val="0099FF"/>
                </a:solidFill>
                <a:latin typeface="+mj-lt"/>
              </a:rPr>
              <a:t>migration </a:t>
            </a:r>
            <a:r>
              <a:rPr lang="en-US" sz="1600" b="1" i="1" dirty="0">
                <a:solidFill>
                  <a:srgbClr val="0099FF"/>
                </a:solidFill>
                <a:latin typeface="+mj-lt"/>
              </a:rPr>
              <a:t>from </a:t>
            </a:r>
            <a:r>
              <a:rPr lang="en-US" sz="1600" b="1" i="1" dirty="0" smtClean="0">
                <a:solidFill>
                  <a:srgbClr val="0099FF"/>
                </a:solidFill>
                <a:latin typeface="+mj-lt"/>
              </a:rPr>
              <a:t>Legacy source system to DHIC and GW </a:t>
            </a:r>
            <a:r>
              <a:rPr lang="en-US" sz="1600" b="1" i="1" dirty="0">
                <a:solidFill>
                  <a:srgbClr val="0099FF"/>
                </a:solidFill>
                <a:latin typeface="+mj-lt"/>
              </a:rPr>
              <a:t>PC &amp; BC to DHIC </a:t>
            </a:r>
            <a:r>
              <a:rPr lang="en-US" sz="1600" b="1" i="1" dirty="0" smtClean="0">
                <a:solidFill>
                  <a:srgbClr val="0099FF"/>
                </a:solidFill>
                <a:latin typeface="+mj-lt"/>
              </a:rPr>
              <a:t>and other source to </a:t>
            </a:r>
            <a:r>
              <a:rPr lang="en-US" sz="1600" b="1" i="1" dirty="0">
                <a:solidFill>
                  <a:srgbClr val="0099FF"/>
                </a:solidFill>
                <a:latin typeface="+mj-lt"/>
              </a:rPr>
              <a:t>implement business requirements and </a:t>
            </a:r>
            <a:r>
              <a:rPr lang="en-US" sz="1600" b="1" i="1" dirty="0" smtClean="0">
                <a:solidFill>
                  <a:srgbClr val="0099FF"/>
                </a:solidFill>
                <a:latin typeface="+mj-lt"/>
              </a:rPr>
              <a:t>transformation rules</a:t>
            </a:r>
            <a:endParaRPr lang="en-US" sz="1600" b="1" i="1" dirty="0">
              <a:solidFill>
                <a:srgbClr val="0099FF"/>
              </a:solidFill>
              <a:latin typeface="+mj-lt"/>
            </a:endParaRPr>
          </a:p>
        </p:txBody>
      </p:sp>
      <p:graphicFrame>
        <p:nvGraphicFramePr>
          <p:cNvPr id="7" name="Table 6"/>
          <p:cNvGraphicFramePr>
            <a:graphicFrameLocks noGrp="1"/>
          </p:cNvGraphicFramePr>
          <p:nvPr>
            <p:extLst>
              <p:ext uri="{D42A27DB-BD31-4B8C-83A1-F6EECF244321}">
                <p14:modId xmlns:p14="http://schemas.microsoft.com/office/powerpoint/2010/main" val="1433660620"/>
              </p:ext>
            </p:extLst>
          </p:nvPr>
        </p:nvGraphicFramePr>
        <p:xfrm>
          <a:off x="913282" y="1733272"/>
          <a:ext cx="10365436" cy="3031733"/>
        </p:xfrm>
        <a:graphic>
          <a:graphicData uri="http://schemas.openxmlformats.org/drawingml/2006/table">
            <a:tbl>
              <a:tblPr>
                <a:solidFill>
                  <a:srgbClr val="00539F"/>
                </a:solidFill>
              </a:tblPr>
              <a:tblGrid>
                <a:gridCol w="1902692">
                  <a:extLst>
                    <a:ext uri="{9D8B030D-6E8A-4147-A177-3AD203B41FA5}">
                      <a16:colId xmlns:a16="http://schemas.microsoft.com/office/drawing/2014/main" val="20000"/>
                    </a:ext>
                  </a:extLst>
                </a:gridCol>
                <a:gridCol w="8462744">
                  <a:extLst>
                    <a:ext uri="{9D8B030D-6E8A-4147-A177-3AD203B41FA5}">
                      <a16:colId xmlns:a16="http://schemas.microsoft.com/office/drawing/2014/main" val="20001"/>
                    </a:ext>
                  </a:extLst>
                </a:gridCol>
              </a:tblGrid>
              <a:tr h="197403">
                <a:tc>
                  <a:txBody>
                    <a:bodyPr/>
                    <a:lstStyle/>
                    <a:p>
                      <a:pPr marL="117475" marR="0" lvl="0" indent="-117475" algn="ctr" defTabSz="914400" rtl="0" eaLnBrk="0" fontAlgn="base" latinLnBrk="0" hangingPunct="0">
                        <a:lnSpc>
                          <a:spcPts val="1200"/>
                        </a:lnSpc>
                        <a:spcBef>
                          <a:spcPts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cs typeface="Arial" panose="020B0604020202020204" pitchFamily="34" charset="0"/>
                        </a:rPr>
                        <a:t>Type of Transformation</a:t>
                      </a:r>
                    </a:p>
                  </a:txBody>
                  <a:tcPr marL="82296" marR="82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060"/>
                    </a:solidFill>
                  </a:tcPr>
                </a:tc>
                <a:tc>
                  <a:txBody>
                    <a:bodyPr/>
                    <a:lstStyle/>
                    <a:p>
                      <a:pPr marL="117475" marR="0" lvl="0" indent="-117475" algn="ctr" defTabSz="914400" rtl="0" eaLnBrk="0" fontAlgn="base" latinLnBrk="0" hangingPunct="0">
                        <a:lnSpc>
                          <a:spcPts val="1200"/>
                        </a:lnSpc>
                        <a:spcBef>
                          <a:spcPts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cs typeface="Arial" panose="020B0604020202020204" pitchFamily="34" charset="0"/>
                        </a:rPr>
                        <a:t>Description</a:t>
                      </a:r>
                    </a:p>
                  </a:txBody>
                  <a:tcPr marL="82296" marR="82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060"/>
                    </a:solidFill>
                  </a:tcPr>
                </a:tc>
                <a:extLst>
                  <a:ext uri="{0D108BD9-81ED-4DB2-BD59-A6C34878D82A}">
                    <a16:rowId xmlns:a16="http://schemas.microsoft.com/office/drawing/2014/main" val="10000"/>
                  </a:ext>
                </a:extLst>
              </a:tr>
              <a:tr h="542836">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dirty="0" smtClean="0">
                          <a:effectLst/>
                          <a:latin typeface="+mj-lt"/>
                        </a:rPr>
                        <a:t>Simple transformations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285750" indent="-285750" defTabSz="457200">
                        <a:buFont typeface="Arial" panose="020B0604020202020204" pitchFamily="34" charset="0"/>
                        <a:buChar char="•"/>
                      </a:pPr>
                      <a:r>
                        <a:rPr lang="en-US" sz="1200" dirty="0" smtClean="0">
                          <a:solidFill>
                            <a:schemeClr val="dk1"/>
                          </a:solidFill>
                          <a:latin typeface="+mj-lt"/>
                        </a:rPr>
                        <a:t>Transformation logic will be used to validate transformation logic against the target table data</a:t>
                      </a:r>
                    </a:p>
                    <a:p>
                      <a:pPr marL="285750" indent="-285750" defTabSz="457200">
                        <a:buFont typeface="Arial" panose="020B0604020202020204" pitchFamily="34" charset="0"/>
                        <a:buChar char="•"/>
                      </a:pPr>
                      <a:r>
                        <a:rPr lang="en-US" sz="1200" dirty="0" smtClean="0">
                          <a:solidFill>
                            <a:schemeClr val="dk1"/>
                          </a:solidFill>
                          <a:latin typeface="+mj-lt"/>
                        </a:rPr>
                        <a:t>Example: Change of data type or removal of unwanted spaces from the source</a:t>
                      </a:r>
                      <a:endParaRPr lang="en-US" sz="1200" dirty="0">
                        <a:solidFill>
                          <a:schemeClr val="dk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30759">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dirty="0" smtClean="0">
                          <a:effectLst/>
                          <a:latin typeface="+mj-lt"/>
                        </a:rPr>
                        <a:t>Lookups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285750" indent="-285750" algn="l" defTabSz="457200" rtl="0" eaLnBrk="1" latinLnBrk="0" hangingPunct="1">
                        <a:spcAft>
                          <a:spcPts val="100"/>
                        </a:spcAft>
                        <a:buFont typeface="Arial" panose="020B0604020202020204" pitchFamily="34" charset="0"/>
                        <a:buChar char="•"/>
                      </a:pPr>
                      <a:r>
                        <a:rPr lang="en-US" sz="1200" kern="1200" dirty="0" smtClean="0">
                          <a:solidFill>
                            <a:schemeClr val="dk1"/>
                          </a:solidFill>
                          <a:latin typeface="+mj-lt"/>
                          <a:ea typeface="+mn-ea"/>
                          <a:cs typeface="+mn-cs"/>
                        </a:rPr>
                        <a:t>Lookup transformation will be used to retrieve value from lookup file</a:t>
                      </a:r>
                      <a:r>
                        <a:rPr lang="en-US" sz="1200" kern="1200" baseline="0" dirty="0" smtClean="0">
                          <a:solidFill>
                            <a:schemeClr val="dk1"/>
                          </a:solidFill>
                          <a:latin typeface="+mj-lt"/>
                          <a:ea typeface="+mn-ea"/>
                          <a:cs typeface="+mn-cs"/>
                        </a:rPr>
                        <a:t> or table based on value from the source table.</a:t>
                      </a:r>
                      <a:endParaRPr lang="en-US" sz="1200" kern="1200" dirty="0" smtClean="0">
                        <a:solidFill>
                          <a:schemeClr val="dk1"/>
                        </a:solidFill>
                        <a:latin typeface="+mj-lt"/>
                        <a:ea typeface="+mn-ea"/>
                        <a:cs typeface="+mn-cs"/>
                      </a:endParaRPr>
                    </a:p>
                    <a:p>
                      <a:pPr marL="285750" indent="-285750" algn="l" defTabSz="457200" rtl="0" eaLnBrk="1" latinLnBrk="0" hangingPunct="1">
                        <a:spcAft>
                          <a:spcPts val="100"/>
                        </a:spcAft>
                        <a:buFont typeface="Arial" panose="020B0604020202020204" pitchFamily="34" charset="0"/>
                        <a:buChar char="•"/>
                      </a:pPr>
                      <a:r>
                        <a:rPr lang="en-US" sz="1200" kern="1200" dirty="0" smtClean="0">
                          <a:solidFill>
                            <a:schemeClr val="dk1"/>
                          </a:solidFill>
                          <a:latin typeface="+mj-lt"/>
                          <a:ea typeface="+mn-ea"/>
                          <a:cs typeface="+mn-cs"/>
                        </a:rPr>
                        <a:t>Example: Reference and Conformed Data lookup, Policy</a:t>
                      </a:r>
                      <a:r>
                        <a:rPr lang="en-US" sz="1200" kern="1200" baseline="0" dirty="0" smtClean="0">
                          <a:solidFill>
                            <a:schemeClr val="dk1"/>
                          </a:solidFill>
                          <a:latin typeface="+mj-lt"/>
                          <a:ea typeface="+mn-ea"/>
                          <a:cs typeface="+mn-cs"/>
                        </a:rPr>
                        <a:t> </a:t>
                      </a:r>
                      <a:r>
                        <a:rPr lang="en-US" sz="1200" kern="1200" dirty="0" smtClean="0">
                          <a:solidFill>
                            <a:schemeClr val="dk1"/>
                          </a:solidFill>
                          <a:latin typeface="+mj-lt"/>
                          <a:ea typeface="+mn-ea"/>
                          <a:cs typeface="+mn-cs"/>
                        </a:rPr>
                        <a:t>state code lookup</a:t>
                      </a:r>
                      <a:endParaRPr lang="en-US" sz="1200" kern="1200" dirty="0">
                        <a:solidFill>
                          <a:schemeClr val="dk1"/>
                        </a:solidFill>
                        <a:latin typeface="+mj-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30759">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dirty="0" smtClean="0">
                          <a:effectLst/>
                          <a:latin typeface="+mj-lt"/>
                        </a:rPr>
                        <a:t>Joins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285750" indent="-285750" defTabSz="457200">
                        <a:spcAft>
                          <a:spcPts val="100"/>
                        </a:spcAft>
                        <a:buFont typeface="Arial" panose="020B0604020202020204" pitchFamily="34" charset="0"/>
                        <a:buChar char="•"/>
                      </a:pPr>
                      <a:r>
                        <a:rPr lang="en-US" sz="1200" dirty="0" smtClean="0">
                          <a:solidFill>
                            <a:schemeClr val="dk1"/>
                          </a:solidFill>
                          <a:latin typeface="+mj-lt"/>
                        </a:rPr>
                        <a:t>Join transformation will be used to validate condition that matches one or more pairs of columns between the two sources</a:t>
                      </a:r>
                    </a:p>
                    <a:p>
                      <a:pPr marL="285750" indent="-285750" defTabSz="457200">
                        <a:spcAft>
                          <a:spcPts val="100"/>
                        </a:spcAft>
                        <a:buFont typeface="Arial" panose="020B0604020202020204" pitchFamily="34" charset="0"/>
                        <a:buChar char="•"/>
                      </a:pPr>
                      <a:r>
                        <a:rPr lang="en-US" sz="1200" dirty="0" smtClean="0">
                          <a:solidFill>
                            <a:schemeClr val="dk1"/>
                          </a:solidFill>
                          <a:latin typeface="+mj-lt"/>
                        </a:rPr>
                        <a:t>Example: Joining database tables via SQL or look up tables with SAP Data Services transformation</a:t>
                      </a:r>
                      <a:endParaRPr lang="en-US" sz="1200" dirty="0">
                        <a:solidFill>
                          <a:schemeClr val="dk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05648410"/>
                  </a:ext>
                </a:extLst>
              </a:tr>
              <a:tr h="530759">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dirty="0" smtClean="0">
                          <a:effectLst/>
                          <a:latin typeface="+mj-lt"/>
                        </a:rPr>
                        <a:t>Aggregations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285750" indent="-285750" defTabSz="457200">
                        <a:spcAft>
                          <a:spcPts val="100"/>
                        </a:spcAft>
                        <a:buFont typeface="Arial" panose="020B0604020202020204" pitchFamily="34" charset="0"/>
                        <a:buChar char="•"/>
                      </a:pPr>
                      <a:r>
                        <a:rPr lang="en-US" sz="1200" dirty="0" smtClean="0">
                          <a:solidFill>
                            <a:schemeClr val="dk1"/>
                          </a:solidFill>
                          <a:latin typeface="+mj-lt"/>
                        </a:rPr>
                        <a:t>Aggregation transformation used to perform calculation on groups</a:t>
                      </a:r>
                    </a:p>
                    <a:p>
                      <a:pPr marL="285750" indent="-285750" defTabSz="457200">
                        <a:spcAft>
                          <a:spcPts val="100"/>
                        </a:spcAft>
                        <a:buFont typeface="Arial" panose="020B0604020202020204" pitchFamily="34" charset="0"/>
                        <a:buChar char="•"/>
                      </a:pPr>
                      <a:r>
                        <a:rPr lang="en-US" sz="1200" dirty="0" smtClean="0">
                          <a:solidFill>
                            <a:schemeClr val="dk1"/>
                          </a:solidFill>
                          <a:latin typeface="+mj-lt"/>
                        </a:rPr>
                        <a:t>Example: Aggregating policy counts</a:t>
                      </a:r>
                      <a:r>
                        <a:rPr lang="en-US" sz="1200" baseline="0" dirty="0" smtClean="0">
                          <a:solidFill>
                            <a:schemeClr val="dk1"/>
                          </a:solidFill>
                          <a:latin typeface="+mj-lt"/>
                        </a:rPr>
                        <a:t> or Written Premium balancing</a:t>
                      </a:r>
                      <a:endParaRPr lang="en-US" sz="1200" dirty="0" smtClean="0">
                        <a:solidFill>
                          <a:schemeClr val="dk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05409110"/>
                  </a:ext>
                </a:extLst>
              </a:tr>
              <a:tr h="530759">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dirty="0" smtClean="0">
                          <a:effectLst/>
                          <a:latin typeface="+mj-lt"/>
                        </a:rPr>
                        <a:t>Filters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285750" indent="-285750" defTabSz="457200">
                        <a:spcAft>
                          <a:spcPts val="100"/>
                        </a:spcAft>
                        <a:buFont typeface="Arial" panose="020B0604020202020204" pitchFamily="34" charset="0"/>
                        <a:buChar char="•"/>
                      </a:pPr>
                      <a:r>
                        <a:rPr lang="en-US" sz="1200" dirty="0" smtClean="0">
                          <a:solidFill>
                            <a:schemeClr val="dk1"/>
                          </a:solidFill>
                          <a:latin typeface="+mj-lt"/>
                        </a:rPr>
                        <a:t>Filter transformation validation ensures that only data</a:t>
                      </a:r>
                      <a:r>
                        <a:rPr lang="en-US" sz="1200" baseline="0" dirty="0" smtClean="0">
                          <a:solidFill>
                            <a:schemeClr val="dk1"/>
                          </a:solidFill>
                          <a:latin typeface="+mj-lt"/>
                        </a:rPr>
                        <a:t> satisfying </a:t>
                      </a:r>
                      <a:r>
                        <a:rPr lang="en-US" sz="1200" dirty="0" smtClean="0">
                          <a:solidFill>
                            <a:schemeClr val="dk1"/>
                          </a:solidFill>
                          <a:latin typeface="+mj-lt"/>
                        </a:rPr>
                        <a:t>the specified filter condition is allowed to</a:t>
                      </a:r>
                      <a:r>
                        <a:rPr lang="en-US" sz="1200" baseline="0" dirty="0" smtClean="0">
                          <a:solidFill>
                            <a:schemeClr val="dk1"/>
                          </a:solidFill>
                          <a:latin typeface="+mj-lt"/>
                        </a:rPr>
                        <a:t> </a:t>
                      </a:r>
                      <a:r>
                        <a:rPr lang="en-US" sz="1200" dirty="0" smtClean="0">
                          <a:solidFill>
                            <a:schemeClr val="dk1"/>
                          </a:solidFill>
                          <a:latin typeface="+mj-lt"/>
                        </a:rPr>
                        <a:t>pass through.</a:t>
                      </a:r>
                    </a:p>
                    <a:p>
                      <a:pPr marL="285750" indent="-285750" defTabSz="457200">
                        <a:spcAft>
                          <a:spcPts val="100"/>
                        </a:spcAft>
                        <a:buFont typeface="Arial" panose="020B0604020202020204" pitchFamily="34" charset="0"/>
                        <a:buChar char="•"/>
                      </a:pPr>
                      <a:r>
                        <a:rPr lang="en-US" sz="1200" dirty="0" smtClean="0">
                          <a:solidFill>
                            <a:schemeClr val="dk1"/>
                          </a:solidFill>
                          <a:latin typeface="+mj-lt"/>
                        </a:rPr>
                        <a:t>Example: Mapping SQL query filters or transformation</a:t>
                      </a:r>
                      <a:r>
                        <a:rPr lang="en-US" sz="1200" baseline="0" dirty="0" smtClean="0">
                          <a:solidFill>
                            <a:schemeClr val="dk1"/>
                          </a:solidFill>
                          <a:latin typeface="+mj-lt"/>
                        </a:rPr>
                        <a:t> logic in data specification. Only records with record type H from Legacy source (Pfile) will flow to DHIC</a:t>
                      </a:r>
                      <a:endParaRPr lang="en-US" sz="1200" dirty="0">
                        <a:solidFill>
                          <a:schemeClr val="dk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54034084"/>
                  </a:ext>
                </a:extLst>
              </a:tr>
            </a:tbl>
          </a:graphicData>
        </a:graphic>
      </p:graphicFrame>
    </p:spTree>
    <p:extLst>
      <p:ext uri="{BB962C8B-B14F-4D97-AF65-F5344CB8AC3E}">
        <p14:creationId xmlns:p14="http://schemas.microsoft.com/office/powerpoint/2010/main" val="32542150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ETL Jobs Testing</a:t>
            </a:r>
          </a:p>
        </p:txBody>
      </p:sp>
      <p:sp>
        <p:nvSpPr>
          <p:cNvPr id="6" name="Content Placeholder 2"/>
          <p:cNvSpPr txBox="1">
            <a:spLocks/>
          </p:cNvSpPr>
          <p:nvPr/>
        </p:nvSpPr>
        <p:spPr>
          <a:xfrm>
            <a:off x="751661" y="1099373"/>
            <a:ext cx="10688679" cy="446982"/>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3050" indent="-228600" algn="l" defTabSz="914400" rtl="0" eaLnBrk="1" latinLnBrk="0" hangingPunct="1">
              <a:lnSpc>
                <a:spcPct val="100000"/>
              </a:lnSpc>
              <a:spcBef>
                <a:spcPts val="0"/>
              </a:spcBef>
              <a:spcAft>
                <a:spcPts val="900"/>
              </a:spcAft>
              <a:buClr>
                <a:schemeClr val="tx1"/>
              </a:buClr>
              <a:buFont typeface="Arial" pitchFamily="34" charset="0"/>
              <a:buChar char="•"/>
              <a:defRPr sz="2000" kern="1200">
                <a:solidFill>
                  <a:schemeClr val="tx1"/>
                </a:solidFill>
                <a:latin typeface="Georgia" pitchFamily="18" charset="0"/>
                <a:ea typeface="+mn-ea"/>
                <a:cs typeface="+mn-cs"/>
              </a:defRPr>
            </a:lvl2pPr>
            <a:lvl3pPr marL="548640" indent="-228600" algn="l" defTabSz="914400" rtl="0" eaLnBrk="1" latinLnBrk="0" hangingPunct="1">
              <a:lnSpc>
                <a:spcPct val="100000"/>
              </a:lnSpc>
              <a:spcBef>
                <a:spcPts val="0"/>
              </a:spcBef>
              <a:spcAft>
                <a:spcPts val="900"/>
              </a:spcAft>
              <a:buClr>
                <a:schemeClr val="tx1"/>
              </a:buClr>
              <a:buFont typeface="Arial" pitchFamily="34" charset="0"/>
              <a:buChar char="-"/>
              <a:defRPr sz="2000" kern="1200">
                <a:solidFill>
                  <a:schemeClr val="tx1"/>
                </a:solidFill>
                <a:latin typeface="Georgia" pitchFamily="18" charset="0"/>
                <a:ea typeface="+mn-ea"/>
                <a:cs typeface="+mn-cs"/>
              </a:defRPr>
            </a:lvl3pPr>
            <a:lvl4pPr marL="822960" indent="-22860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28600" algn="l" defTabSz="914400" rtl="0" eaLnBrk="1" latinLnBrk="0" hangingPunct="1">
              <a:lnSpc>
                <a:spcPct val="100000"/>
              </a:lnSpc>
              <a:spcBef>
                <a:spcPts val="0"/>
              </a:spcBef>
              <a:spcAft>
                <a:spcPts val="900"/>
              </a:spcAft>
              <a:buClr>
                <a:schemeClr val="tx1"/>
              </a:buClr>
              <a:buFont typeface="Arial" pitchFamily="34" charset="0"/>
              <a:buChar char="◦"/>
              <a:defRPr sz="2000" kern="1200">
                <a:solidFill>
                  <a:schemeClr val="tx1"/>
                </a:solidFill>
                <a:latin typeface="Georgia" pitchFamily="18" charset="0"/>
                <a:ea typeface="+mn-ea"/>
                <a:cs typeface="+mn-cs"/>
              </a:defRPr>
            </a:lvl5pPr>
            <a:lvl6pPr marL="1371600" marR="0" indent="-228600" algn="l" defTabSz="914400" rtl="0" eaLnBrk="1" fontAlgn="auto" latinLnBrk="0" hangingPunct="1">
              <a:lnSpc>
                <a:spcPct val="100000"/>
              </a:lnSpc>
              <a:spcBef>
                <a:spcPts val="0"/>
              </a:spcBef>
              <a:spcAft>
                <a:spcPts val="900"/>
              </a:spcAft>
              <a:buClr>
                <a:schemeClr val="tx1"/>
              </a:buClr>
              <a:buSzTx/>
              <a:buFont typeface="Arial" pitchFamily="34" charset="0"/>
              <a:buChar char="•"/>
              <a:tabLst/>
              <a:defRPr sz="2000" kern="1200" baseline="0">
                <a:solidFill>
                  <a:schemeClr val="tx1"/>
                </a:solidFill>
                <a:latin typeface="Georgia" pitchFamily="18" charset="0"/>
                <a:ea typeface="+mn-ea"/>
                <a:cs typeface="+mn-cs"/>
              </a:defRPr>
            </a:lvl6pPr>
            <a:lvl7pPr marL="1645920" indent="-228600" algn="l" defTabSz="914400" rtl="0" eaLnBrk="1" latinLnBrk="0" hangingPunct="1">
              <a:spcBef>
                <a:spcPts val="0"/>
              </a:spcBef>
              <a:spcAft>
                <a:spcPts val="900"/>
              </a:spcAft>
              <a:buFont typeface="Arial" pitchFamily="34" charset="0"/>
              <a:buChar char="•"/>
              <a:defRPr sz="2000" kern="1200" baseline="0">
                <a:solidFill>
                  <a:schemeClr val="tx1"/>
                </a:solidFill>
                <a:latin typeface="Georgia" pitchFamily="18" charset="0"/>
                <a:ea typeface="+mn-ea"/>
                <a:cs typeface="+mn-cs"/>
              </a:defRPr>
            </a:lvl7pPr>
            <a:lvl8pPr marL="1920240" indent="-228600" algn="l" defTabSz="914400" rtl="0" eaLnBrk="1" latinLnBrk="0" hangingPunct="1">
              <a:spcBef>
                <a:spcPts val="0"/>
              </a:spcBef>
              <a:spcAft>
                <a:spcPts val="900"/>
              </a:spcAft>
              <a:buFont typeface="Arial" pitchFamily="34" charset="0"/>
              <a:buChar char="•"/>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lvl="0">
              <a:buClr>
                <a:srgbClr val="000000"/>
              </a:buClr>
              <a:defRPr/>
            </a:pPr>
            <a:r>
              <a:rPr lang="en-US" sz="1600" b="1" dirty="0">
                <a:solidFill>
                  <a:srgbClr val="0099FF"/>
                </a:solidFill>
                <a:latin typeface="+mj-lt"/>
              </a:rPr>
              <a:t>ETL Job Testing focused on sequential job execution, job dependencies and audit and balance statistics. This testing also validate the restart ability of Jobs during failure and focused on data completeness, </a:t>
            </a:r>
            <a:r>
              <a:rPr lang="en-US" sz="1600" b="1" dirty="0" smtClean="0">
                <a:solidFill>
                  <a:srgbClr val="0099FF"/>
                </a:solidFill>
                <a:latin typeface="+mj-lt"/>
              </a:rPr>
              <a:t>data integrity and standardization</a:t>
            </a:r>
            <a:endParaRPr lang="en-US" sz="1600" b="1" dirty="0">
              <a:solidFill>
                <a:srgbClr val="0099FF"/>
              </a:solidFill>
              <a:latin typeface="+mj-lt"/>
            </a:endParaRPr>
          </a:p>
        </p:txBody>
      </p:sp>
      <p:graphicFrame>
        <p:nvGraphicFramePr>
          <p:cNvPr id="8" name="Table 7"/>
          <p:cNvGraphicFramePr>
            <a:graphicFrameLocks noGrp="1"/>
          </p:cNvGraphicFramePr>
          <p:nvPr>
            <p:extLst>
              <p:ext uri="{D42A27DB-BD31-4B8C-83A1-F6EECF244321}">
                <p14:modId xmlns:p14="http://schemas.microsoft.com/office/powerpoint/2010/main" val="1711373954"/>
              </p:ext>
            </p:extLst>
          </p:nvPr>
        </p:nvGraphicFramePr>
        <p:xfrm>
          <a:off x="904239" y="1733011"/>
          <a:ext cx="10383522" cy="3542038"/>
        </p:xfrm>
        <a:graphic>
          <a:graphicData uri="http://schemas.openxmlformats.org/drawingml/2006/table">
            <a:tbl>
              <a:tblPr>
                <a:solidFill>
                  <a:srgbClr val="00539F"/>
                </a:solidFill>
              </a:tblPr>
              <a:tblGrid>
                <a:gridCol w="1266954">
                  <a:extLst>
                    <a:ext uri="{9D8B030D-6E8A-4147-A177-3AD203B41FA5}">
                      <a16:colId xmlns:a16="http://schemas.microsoft.com/office/drawing/2014/main" val="20000"/>
                    </a:ext>
                  </a:extLst>
                </a:gridCol>
                <a:gridCol w="9116568">
                  <a:extLst>
                    <a:ext uri="{9D8B030D-6E8A-4147-A177-3AD203B41FA5}">
                      <a16:colId xmlns:a16="http://schemas.microsoft.com/office/drawing/2014/main" val="20001"/>
                    </a:ext>
                  </a:extLst>
                </a:gridCol>
              </a:tblGrid>
              <a:tr h="204632">
                <a:tc>
                  <a:txBody>
                    <a:bodyPr/>
                    <a:lstStyle/>
                    <a:p>
                      <a:pPr marL="117475" marR="0" lvl="0" indent="-117475" algn="ctr" defTabSz="914400" rtl="0" eaLnBrk="0" fontAlgn="base" latinLnBrk="0" hangingPunct="0">
                        <a:lnSpc>
                          <a:spcPts val="1200"/>
                        </a:lnSpc>
                        <a:spcBef>
                          <a:spcPts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cs typeface="Arial" panose="020B0604020202020204" pitchFamily="34" charset="0"/>
                        </a:rPr>
                        <a:t>Type of Testing</a:t>
                      </a:r>
                    </a:p>
                  </a:txBody>
                  <a:tcPr marL="82296" marR="82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060"/>
                    </a:solidFill>
                  </a:tcPr>
                </a:tc>
                <a:tc>
                  <a:txBody>
                    <a:bodyPr/>
                    <a:lstStyle/>
                    <a:p>
                      <a:pPr marL="117475" marR="0" lvl="0" indent="-117475" algn="ctr" defTabSz="914400" rtl="0" eaLnBrk="0" fontAlgn="base" latinLnBrk="0" hangingPunct="0">
                        <a:lnSpc>
                          <a:spcPts val="1200"/>
                        </a:lnSpc>
                        <a:spcBef>
                          <a:spcPts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cs typeface="Arial" panose="020B0604020202020204" pitchFamily="34" charset="0"/>
                        </a:rPr>
                        <a:t>Description</a:t>
                      </a:r>
                    </a:p>
                  </a:txBody>
                  <a:tcPr marL="82296" marR="82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060"/>
                    </a:solidFill>
                  </a:tcPr>
                </a:tc>
                <a:extLst>
                  <a:ext uri="{0D108BD9-81ED-4DB2-BD59-A6C34878D82A}">
                    <a16:rowId xmlns:a16="http://schemas.microsoft.com/office/drawing/2014/main" val="10000"/>
                  </a:ext>
                </a:extLst>
              </a:tr>
              <a:tr h="370282">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dirty="0" smtClean="0">
                          <a:effectLst/>
                          <a:latin typeface="+mj-lt"/>
                        </a:rPr>
                        <a:t>Restart 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285750" indent="-285750" defTabSz="457200">
                        <a:buFont typeface="Arial" panose="020B0604020202020204" pitchFamily="34" charset="0"/>
                        <a:buChar char="•"/>
                      </a:pPr>
                      <a:r>
                        <a:rPr lang="en-US" sz="1200" dirty="0" smtClean="0">
                          <a:solidFill>
                            <a:schemeClr val="dk1"/>
                          </a:solidFill>
                          <a:latin typeface="+mj-lt"/>
                        </a:rPr>
                        <a:t>A process may be aborted from the ETL tool and restarted from the point of failure. The target data would then be validated to ensure that data is not corrupted and integrity is maintained.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76792">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dirty="0" smtClean="0">
                          <a:effectLst/>
                          <a:latin typeface="+mj-lt"/>
                        </a:rPr>
                        <a:t>Audit,</a:t>
                      </a:r>
                      <a:r>
                        <a:rPr lang="en-US" sz="1200" b="1" baseline="0" dirty="0" smtClean="0">
                          <a:effectLst/>
                          <a:latin typeface="+mj-lt"/>
                        </a:rPr>
                        <a:t> </a:t>
                      </a:r>
                      <a:r>
                        <a:rPr lang="en-US" sz="1200" b="1" dirty="0" smtClean="0">
                          <a:effectLst/>
                          <a:latin typeface="+mj-lt"/>
                        </a:rPr>
                        <a:t>Balancing and Control Checks</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200" b="1" dirty="0" smtClean="0">
                        <a:effectLst/>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285750" indent="-285750" algn="l" defTabSz="457200" rtl="0" eaLnBrk="1" latinLnBrk="0" hangingPunct="1">
                        <a:spcAft>
                          <a:spcPts val="100"/>
                        </a:spcAft>
                        <a:buFont typeface="Arial" panose="020B0604020202020204" pitchFamily="34" charset="0"/>
                        <a:buChar char="•"/>
                      </a:pPr>
                      <a:r>
                        <a:rPr lang="en-US" sz="1200" kern="1200" dirty="0" smtClean="0">
                          <a:solidFill>
                            <a:schemeClr val="dk1"/>
                          </a:solidFill>
                          <a:latin typeface="+mj-lt"/>
                          <a:ea typeface="+mn-ea"/>
                          <a:cs typeface="+mn-cs"/>
                        </a:rPr>
                        <a:t>Errors would be simulated by introducing exceptions. The data load process would be monitored to confirm if the system handles the errors as per the technical design.</a:t>
                      </a:r>
                    </a:p>
                    <a:p>
                      <a:pPr marL="285750" indent="-285750" algn="l" defTabSz="457200" rtl="0" eaLnBrk="1" latinLnBrk="0" hangingPunct="1">
                        <a:spcAft>
                          <a:spcPts val="100"/>
                        </a:spcAft>
                        <a:buFont typeface="Arial" panose="020B0604020202020204" pitchFamily="34" charset="0"/>
                        <a:buChar char="•"/>
                      </a:pPr>
                      <a:r>
                        <a:rPr lang="en-US" sz="1200" kern="1200" dirty="0" smtClean="0">
                          <a:solidFill>
                            <a:schemeClr val="dk1"/>
                          </a:solidFill>
                          <a:latin typeface="+mj-lt"/>
                          <a:ea typeface="+mn-ea"/>
                          <a:cs typeface="+mn-cs"/>
                        </a:rPr>
                        <a:t>The audit data (ETL Log files, Audit tables etc..) will be monitored to ensure that the audit information is captured.</a:t>
                      </a:r>
                      <a:r>
                        <a:rPr lang="en-US" sz="1200" kern="1200" baseline="0" dirty="0" smtClean="0">
                          <a:solidFill>
                            <a:schemeClr val="dk1"/>
                          </a:solidFill>
                          <a:latin typeface="+mj-lt"/>
                          <a:ea typeface="+mn-ea"/>
                          <a:cs typeface="+mn-cs"/>
                        </a:rPr>
                        <a:t> For example: ETL_CONTROL table will be populated in case of Premium Balancing failure. Number of records loaded from Legacy into DH </a:t>
                      </a:r>
                      <a:endParaRPr lang="en-US" sz="1200" kern="1200" dirty="0" smtClean="0">
                        <a:solidFill>
                          <a:schemeClr val="dk1"/>
                        </a:solidFill>
                        <a:latin typeface="+mj-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2868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strike="noStrike" baseline="0" dirty="0" smtClean="0">
                          <a:effectLst/>
                          <a:latin typeface="+mj-lt"/>
                        </a:rPr>
                        <a:t>Data Completeness</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200" b="1" strike="noStrike" baseline="0" dirty="0" smtClean="0">
                        <a:effectLst/>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285750" marR="0" lvl="0" indent="-285750" algn="l" defTabSz="457200"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1200" strike="noStrike" kern="1200" baseline="0" dirty="0" smtClean="0">
                          <a:solidFill>
                            <a:schemeClr val="dk1"/>
                          </a:solidFill>
                          <a:latin typeface="+mn-lt"/>
                          <a:ea typeface="+mn-ea"/>
                          <a:cs typeface="+mn-cs"/>
                        </a:rPr>
                        <a:t>Validate the source data for primary, duplicate and NULL/BLANK checks.</a:t>
                      </a:r>
                    </a:p>
                    <a:p>
                      <a:pPr marL="285750" indent="-285750" defTabSz="457200">
                        <a:spcAft>
                          <a:spcPts val="100"/>
                        </a:spcAft>
                        <a:buFont typeface="Arial" panose="020B0604020202020204" pitchFamily="34" charset="0"/>
                        <a:buChar char="•"/>
                      </a:pPr>
                      <a:r>
                        <a:rPr lang="en-US" sz="1200" strike="noStrike" baseline="0" dirty="0" smtClean="0">
                          <a:solidFill>
                            <a:schemeClr val="tx1"/>
                          </a:solidFill>
                          <a:latin typeface="+mj-lt"/>
                        </a:rPr>
                        <a:t>Test whether or not all the data necessary to meet the current and future business information demand are available in the data resource. </a:t>
                      </a:r>
                    </a:p>
                    <a:p>
                      <a:pPr marL="285750" indent="-285750" defTabSz="457200">
                        <a:spcAft>
                          <a:spcPts val="100"/>
                        </a:spcAft>
                        <a:buFont typeface="Arial" panose="020B0604020202020204" pitchFamily="34" charset="0"/>
                        <a:buChar char="•"/>
                      </a:pPr>
                      <a:r>
                        <a:rPr lang="en-US" sz="1200" strike="noStrike" baseline="0" dirty="0" smtClean="0">
                          <a:solidFill>
                            <a:schemeClr val="tx1"/>
                          </a:solidFill>
                          <a:latin typeface="+mj-lt"/>
                        </a:rPr>
                        <a:t>Data team will work with Business SMEs  and BAs to gather key business fields and expected values and verify against the source if all possible values are flowing in the target system.</a:t>
                      </a:r>
                      <a:endParaRPr lang="en-US" sz="1200" strike="noStrike" baseline="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05648410"/>
                  </a:ext>
                </a:extLst>
              </a:tr>
              <a:tr h="687078">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strike="noStrike" baseline="0" dirty="0" smtClean="0">
                          <a:effectLst/>
                          <a:latin typeface="+mj-lt"/>
                        </a:rPr>
                        <a:t>Data Integrity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285750" indent="-285750" defTabSz="457200">
                        <a:spcAft>
                          <a:spcPts val="100"/>
                        </a:spcAft>
                        <a:buFont typeface="Arial" panose="020B0604020202020204" pitchFamily="34" charset="0"/>
                        <a:buChar char="•"/>
                      </a:pPr>
                      <a:r>
                        <a:rPr lang="en-US" sz="1200" strike="noStrike" baseline="0" dirty="0" smtClean="0">
                          <a:solidFill>
                            <a:schemeClr val="dk1"/>
                          </a:solidFill>
                          <a:latin typeface="+mj-lt"/>
                        </a:rPr>
                        <a:t>Data Integrity testing is performed to ensure that the relationships are valid.</a:t>
                      </a:r>
                    </a:p>
                    <a:p>
                      <a:pPr marL="285750" indent="-285750" defTabSz="457200">
                        <a:spcAft>
                          <a:spcPts val="100"/>
                        </a:spcAft>
                        <a:buFont typeface="Arial" panose="020B0604020202020204" pitchFamily="34" charset="0"/>
                        <a:buChar char="•"/>
                      </a:pPr>
                      <a:r>
                        <a:rPr lang="en-US" sz="1200" strike="noStrike" baseline="0" dirty="0" smtClean="0">
                          <a:solidFill>
                            <a:schemeClr val="dk1"/>
                          </a:solidFill>
                          <a:latin typeface="+mj-lt"/>
                        </a:rPr>
                        <a:t>Data team will work with Business Analyst to list down the relationships expected in DHIC from Legacy and GW PolicyCenter.</a:t>
                      </a:r>
                    </a:p>
                    <a:p>
                      <a:pPr marL="285750" indent="-285750" defTabSz="457200">
                        <a:spcAft>
                          <a:spcPts val="100"/>
                        </a:spcAft>
                        <a:buFont typeface="Arial" panose="020B0604020202020204" pitchFamily="34" charset="0"/>
                        <a:buChar char="•"/>
                      </a:pPr>
                      <a:r>
                        <a:rPr lang="en-US" sz="1200" strike="noStrike" baseline="0" dirty="0" smtClean="0">
                          <a:solidFill>
                            <a:schemeClr val="dk1"/>
                          </a:solidFill>
                          <a:latin typeface="+mj-lt"/>
                        </a:rPr>
                        <a:t>Example: Does every policy have a customer account?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49357636"/>
                  </a:ext>
                </a:extLst>
              </a:tr>
              <a:tr h="380567">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dirty="0" smtClean="0">
                          <a:effectLst/>
                          <a:latin typeface="+mj-lt"/>
                        </a:rPr>
                        <a:t>Data Standardization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285750" indent="-285750" defTabSz="457200">
                        <a:spcAft>
                          <a:spcPts val="100"/>
                        </a:spcAft>
                        <a:buFont typeface="Arial" panose="020B0604020202020204" pitchFamily="34" charset="0"/>
                        <a:buChar char="•"/>
                      </a:pPr>
                      <a:r>
                        <a:rPr lang="en-US" sz="1200" kern="1200" dirty="0" smtClean="0">
                          <a:solidFill>
                            <a:schemeClr val="dk1"/>
                          </a:solidFill>
                          <a:latin typeface="+mj-lt"/>
                          <a:ea typeface="+mn-ea"/>
                          <a:cs typeface="+mn-cs"/>
                        </a:rPr>
                        <a:t>Standardized data elements would be tested to ensure that the data is standard across the DHIC tables.</a:t>
                      </a:r>
                    </a:p>
                    <a:p>
                      <a:pPr marL="285750" indent="-285750" defTabSz="457200">
                        <a:spcAft>
                          <a:spcPts val="100"/>
                        </a:spcAft>
                        <a:buFont typeface="Arial" panose="020B0604020202020204" pitchFamily="34" charset="0"/>
                        <a:buChar char="•"/>
                      </a:pPr>
                      <a:r>
                        <a:rPr lang="en-US" sz="1200" dirty="0" smtClean="0">
                          <a:solidFill>
                            <a:schemeClr val="dk1"/>
                          </a:solidFill>
                          <a:latin typeface="+mj-lt"/>
                        </a:rPr>
                        <a:t>Example: : Does Policy number match a certain format throughout the system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503898012"/>
                  </a:ext>
                </a:extLst>
              </a:tr>
            </a:tbl>
          </a:graphicData>
        </a:graphic>
      </p:graphicFrame>
    </p:spTree>
    <p:extLst>
      <p:ext uri="{BB962C8B-B14F-4D97-AF65-F5344CB8AC3E}">
        <p14:creationId xmlns:p14="http://schemas.microsoft.com/office/powerpoint/2010/main" val="25912278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Data Load Testing</a:t>
            </a:r>
            <a:endParaRPr lang="en-US" dirty="0"/>
          </a:p>
        </p:txBody>
      </p:sp>
      <p:sp>
        <p:nvSpPr>
          <p:cNvPr id="6" name="Content Placeholder 2"/>
          <p:cNvSpPr txBox="1">
            <a:spLocks/>
          </p:cNvSpPr>
          <p:nvPr/>
        </p:nvSpPr>
        <p:spPr>
          <a:xfrm>
            <a:off x="751661" y="1099373"/>
            <a:ext cx="10688679" cy="446982"/>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3050" indent="-228600" algn="l" defTabSz="914400" rtl="0" eaLnBrk="1" latinLnBrk="0" hangingPunct="1">
              <a:lnSpc>
                <a:spcPct val="100000"/>
              </a:lnSpc>
              <a:spcBef>
                <a:spcPts val="0"/>
              </a:spcBef>
              <a:spcAft>
                <a:spcPts val="900"/>
              </a:spcAft>
              <a:buClr>
                <a:schemeClr val="tx1"/>
              </a:buClr>
              <a:buFont typeface="Arial" pitchFamily="34" charset="0"/>
              <a:buChar char="•"/>
              <a:defRPr sz="2000" kern="1200">
                <a:solidFill>
                  <a:schemeClr val="tx1"/>
                </a:solidFill>
                <a:latin typeface="Georgia" pitchFamily="18" charset="0"/>
                <a:ea typeface="+mn-ea"/>
                <a:cs typeface="+mn-cs"/>
              </a:defRPr>
            </a:lvl2pPr>
            <a:lvl3pPr marL="548640" indent="-228600" algn="l" defTabSz="914400" rtl="0" eaLnBrk="1" latinLnBrk="0" hangingPunct="1">
              <a:lnSpc>
                <a:spcPct val="100000"/>
              </a:lnSpc>
              <a:spcBef>
                <a:spcPts val="0"/>
              </a:spcBef>
              <a:spcAft>
                <a:spcPts val="900"/>
              </a:spcAft>
              <a:buClr>
                <a:schemeClr val="tx1"/>
              </a:buClr>
              <a:buFont typeface="Arial" pitchFamily="34" charset="0"/>
              <a:buChar char="-"/>
              <a:defRPr sz="2000" kern="1200">
                <a:solidFill>
                  <a:schemeClr val="tx1"/>
                </a:solidFill>
                <a:latin typeface="Georgia" pitchFamily="18" charset="0"/>
                <a:ea typeface="+mn-ea"/>
                <a:cs typeface="+mn-cs"/>
              </a:defRPr>
            </a:lvl3pPr>
            <a:lvl4pPr marL="822960" indent="-22860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28600" algn="l" defTabSz="914400" rtl="0" eaLnBrk="1" latinLnBrk="0" hangingPunct="1">
              <a:lnSpc>
                <a:spcPct val="100000"/>
              </a:lnSpc>
              <a:spcBef>
                <a:spcPts val="0"/>
              </a:spcBef>
              <a:spcAft>
                <a:spcPts val="900"/>
              </a:spcAft>
              <a:buClr>
                <a:schemeClr val="tx1"/>
              </a:buClr>
              <a:buFont typeface="Arial" pitchFamily="34" charset="0"/>
              <a:buChar char="◦"/>
              <a:defRPr sz="2000" kern="1200">
                <a:solidFill>
                  <a:schemeClr val="tx1"/>
                </a:solidFill>
                <a:latin typeface="Georgia" pitchFamily="18" charset="0"/>
                <a:ea typeface="+mn-ea"/>
                <a:cs typeface="+mn-cs"/>
              </a:defRPr>
            </a:lvl5pPr>
            <a:lvl6pPr marL="1371600" marR="0" indent="-228600" algn="l" defTabSz="914400" rtl="0" eaLnBrk="1" fontAlgn="auto" latinLnBrk="0" hangingPunct="1">
              <a:lnSpc>
                <a:spcPct val="100000"/>
              </a:lnSpc>
              <a:spcBef>
                <a:spcPts val="0"/>
              </a:spcBef>
              <a:spcAft>
                <a:spcPts val="900"/>
              </a:spcAft>
              <a:buClr>
                <a:schemeClr val="tx1"/>
              </a:buClr>
              <a:buSzTx/>
              <a:buFont typeface="Arial" pitchFamily="34" charset="0"/>
              <a:buChar char="•"/>
              <a:tabLst/>
              <a:defRPr sz="2000" kern="1200" baseline="0">
                <a:solidFill>
                  <a:schemeClr val="tx1"/>
                </a:solidFill>
                <a:latin typeface="Georgia" pitchFamily="18" charset="0"/>
                <a:ea typeface="+mn-ea"/>
                <a:cs typeface="+mn-cs"/>
              </a:defRPr>
            </a:lvl6pPr>
            <a:lvl7pPr marL="1645920" indent="-228600" algn="l" defTabSz="914400" rtl="0" eaLnBrk="1" latinLnBrk="0" hangingPunct="1">
              <a:spcBef>
                <a:spcPts val="0"/>
              </a:spcBef>
              <a:spcAft>
                <a:spcPts val="900"/>
              </a:spcAft>
              <a:buFont typeface="Arial" pitchFamily="34" charset="0"/>
              <a:buChar char="•"/>
              <a:defRPr sz="2000" kern="1200" baseline="0">
                <a:solidFill>
                  <a:schemeClr val="tx1"/>
                </a:solidFill>
                <a:latin typeface="Georgia" pitchFamily="18" charset="0"/>
                <a:ea typeface="+mn-ea"/>
                <a:cs typeface="+mn-cs"/>
              </a:defRPr>
            </a:lvl7pPr>
            <a:lvl8pPr marL="1920240" indent="-228600" algn="l" defTabSz="914400" rtl="0" eaLnBrk="1" latinLnBrk="0" hangingPunct="1">
              <a:spcBef>
                <a:spcPts val="0"/>
              </a:spcBef>
              <a:spcAft>
                <a:spcPts val="900"/>
              </a:spcAft>
              <a:buFont typeface="Arial" pitchFamily="34" charset="0"/>
              <a:buChar char="•"/>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a:buClr>
                <a:srgbClr val="000000"/>
              </a:buClr>
              <a:defRPr/>
            </a:pPr>
            <a:r>
              <a:rPr lang="en-US" sz="1600" b="1" dirty="0">
                <a:solidFill>
                  <a:srgbClr val="0099FF"/>
                </a:solidFill>
                <a:latin typeface="+mj-lt"/>
              </a:rPr>
              <a:t>ETL construct is tested against initial (one-time) load and subsequent increment loads at a defined frequency. ETL jobs are tested for performance of load or response time during this testing</a:t>
            </a:r>
          </a:p>
          <a:p>
            <a:pPr lvl="0">
              <a:buClr>
                <a:srgbClr val="000000"/>
              </a:buClr>
              <a:defRPr/>
            </a:pPr>
            <a:endParaRPr lang="en-US" sz="1600" b="1" dirty="0">
              <a:solidFill>
                <a:srgbClr val="0099FF"/>
              </a:solidFill>
              <a:latin typeface="+mj-lt"/>
            </a:endParaRPr>
          </a:p>
        </p:txBody>
      </p:sp>
      <p:graphicFrame>
        <p:nvGraphicFramePr>
          <p:cNvPr id="11" name="Table 10"/>
          <p:cNvGraphicFramePr>
            <a:graphicFrameLocks noGrp="1"/>
          </p:cNvGraphicFramePr>
          <p:nvPr>
            <p:extLst>
              <p:ext uri="{D42A27DB-BD31-4B8C-83A1-F6EECF244321}">
                <p14:modId xmlns:p14="http://schemas.microsoft.com/office/powerpoint/2010/main" val="3164119454"/>
              </p:ext>
            </p:extLst>
          </p:nvPr>
        </p:nvGraphicFramePr>
        <p:xfrm>
          <a:off x="899668" y="1678149"/>
          <a:ext cx="10392665" cy="4617720"/>
        </p:xfrm>
        <a:graphic>
          <a:graphicData uri="http://schemas.openxmlformats.org/drawingml/2006/table">
            <a:tbl>
              <a:tblPr>
                <a:solidFill>
                  <a:srgbClr val="00539F"/>
                </a:solidFill>
              </a:tblPr>
              <a:tblGrid>
                <a:gridCol w="1396887">
                  <a:extLst>
                    <a:ext uri="{9D8B030D-6E8A-4147-A177-3AD203B41FA5}">
                      <a16:colId xmlns:a16="http://schemas.microsoft.com/office/drawing/2014/main" val="20000"/>
                    </a:ext>
                  </a:extLst>
                </a:gridCol>
                <a:gridCol w="8995778">
                  <a:extLst>
                    <a:ext uri="{9D8B030D-6E8A-4147-A177-3AD203B41FA5}">
                      <a16:colId xmlns:a16="http://schemas.microsoft.com/office/drawing/2014/main" val="20001"/>
                    </a:ext>
                  </a:extLst>
                </a:gridCol>
              </a:tblGrid>
              <a:tr h="131320">
                <a:tc>
                  <a:txBody>
                    <a:bodyPr/>
                    <a:lstStyle/>
                    <a:p>
                      <a:pPr marL="117475" marR="0" lvl="0" indent="-117475" algn="ctr" defTabSz="914400" rtl="0" eaLnBrk="0" fontAlgn="base" latinLnBrk="0" hangingPunct="0">
                        <a:lnSpc>
                          <a:spcPts val="1200"/>
                        </a:lnSpc>
                        <a:spcBef>
                          <a:spcPts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cs typeface="Arial" panose="020B0604020202020204" pitchFamily="34" charset="0"/>
                        </a:rPr>
                        <a:t>Type of Load</a:t>
                      </a:r>
                    </a:p>
                  </a:txBody>
                  <a:tcPr marL="82296" marR="82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060"/>
                    </a:solidFill>
                  </a:tcPr>
                </a:tc>
                <a:tc>
                  <a:txBody>
                    <a:bodyPr/>
                    <a:lstStyle/>
                    <a:p>
                      <a:pPr marL="117475" marR="0" lvl="0" indent="-117475" algn="ctr" defTabSz="914400" rtl="0" eaLnBrk="0" fontAlgn="base" latinLnBrk="0" hangingPunct="0">
                        <a:lnSpc>
                          <a:spcPts val="1200"/>
                        </a:lnSpc>
                        <a:spcBef>
                          <a:spcPts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cs typeface="Arial" panose="020B0604020202020204" pitchFamily="34" charset="0"/>
                        </a:rPr>
                        <a:t>Description</a:t>
                      </a:r>
                    </a:p>
                  </a:txBody>
                  <a:tcPr marL="82296" marR="82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060"/>
                    </a:solidFill>
                  </a:tcPr>
                </a:tc>
                <a:extLst>
                  <a:ext uri="{0D108BD9-81ED-4DB2-BD59-A6C34878D82A}">
                    <a16:rowId xmlns:a16="http://schemas.microsoft.com/office/drawing/2014/main" val="10000"/>
                  </a:ext>
                </a:extLst>
              </a:tr>
              <a:tr h="771507">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dirty="0" smtClean="0">
                          <a:effectLst/>
                          <a:latin typeface="+mj-lt"/>
                        </a:rPr>
                        <a:t>Initial Load Testing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defTabSz="457200">
                        <a:buFont typeface="Arial" panose="020B0604020202020204" pitchFamily="34" charset="0"/>
                        <a:buChar char="•"/>
                      </a:pPr>
                      <a:r>
                        <a:rPr lang="en-US" sz="1100" dirty="0" smtClean="0">
                          <a:solidFill>
                            <a:schemeClr val="dk1"/>
                          </a:solidFill>
                          <a:latin typeface="+mj-lt"/>
                        </a:rPr>
                        <a:t>The initial one-time load helps to identify critical issues with the entire data lineage stream</a:t>
                      </a:r>
                    </a:p>
                    <a:p>
                      <a:pPr marL="171450" indent="-171450" defTabSz="457200">
                        <a:buFont typeface="Arial" panose="020B0604020202020204" pitchFamily="34" charset="0"/>
                        <a:buChar char="•"/>
                      </a:pPr>
                      <a:r>
                        <a:rPr lang="en-US" sz="1100" dirty="0" smtClean="0">
                          <a:solidFill>
                            <a:schemeClr val="dk1"/>
                          </a:solidFill>
                          <a:latin typeface="+mj-lt"/>
                        </a:rPr>
                        <a:t>Initial Load Testing should focus on the following:</a:t>
                      </a:r>
                    </a:p>
                    <a:p>
                      <a:pPr marL="463550" lvl="1" indent="-171450" defTabSz="457200">
                        <a:buFont typeface="Wingdings" panose="05000000000000000000" pitchFamily="2" charset="2"/>
                        <a:buChar char="ü"/>
                        <a:tabLst>
                          <a:tab pos="457200" algn="l"/>
                        </a:tabLst>
                      </a:pPr>
                      <a:r>
                        <a:rPr lang="en-US" sz="1100" dirty="0" smtClean="0">
                          <a:solidFill>
                            <a:schemeClr val="dk1"/>
                          </a:solidFill>
                          <a:latin typeface="+mj-lt"/>
                        </a:rPr>
                        <a:t>Run DHIC</a:t>
                      </a:r>
                      <a:r>
                        <a:rPr lang="en-US" sz="1100" baseline="0" dirty="0" smtClean="0">
                          <a:solidFill>
                            <a:schemeClr val="dk1"/>
                          </a:solidFill>
                          <a:latin typeface="+mj-lt"/>
                        </a:rPr>
                        <a:t> DDL scripts in testing environment to e</a:t>
                      </a:r>
                      <a:r>
                        <a:rPr lang="en-US" sz="1100" dirty="0" smtClean="0">
                          <a:solidFill>
                            <a:schemeClr val="dk1"/>
                          </a:solidFill>
                          <a:latin typeface="+mj-lt"/>
                        </a:rPr>
                        <a:t>nsure required database tables are empty for successful data load</a:t>
                      </a:r>
                    </a:p>
                    <a:p>
                      <a:pPr marL="463550" lvl="1" indent="-171450" defTabSz="457200">
                        <a:buFont typeface="Wingdings" panose="05000000000000000000" pitchFamily="2" charset="2"/>
                        <a:buChar char="ü"/>
                        <a:tabLst>
                          <a:tab pos="457200" algn="l"/>
                        </a:tabLst>
                      </a:pPr>
                      <a:r>
                        <a:rPr lang="en-US" sz="1100" dirty="0" smtClean="0">
                          <a:solidFill>
                            <a:schemeClr val="dk1"/>
                          </a:solidFill>
                          <a:latin typeface="+mj-lt"/>
                        </a:rPr>
                        <a:t>Test for overall load performance including:</a:t>
                      </a:r>
                    </a:p>
                    <a:p>
                      <a:pPr marL="742950" lvl="2" indent="-285750" defTabSz="457200">
                        <a:buFont typeface="+mj-lt"/>
                        <a:buAutoNum type="arabicPeriod"/>
                        <a:tabLst>
                          <a:tab pos="457200" algn="l"/>
                        </a:tabLst>
                      </a:pPr>
                      <a:r>
                        <a:rPr lang="en-US" sz="1100" dirty="0" smtClean="0">
                          <a:solidFill>
                            <a:schemeClr val="dk1"/>
                          </a:solidFill>
                          <a:latin typeface="+mj-lt"/>
                        </a:rPr>
                        <a:t>Time required for complete job run</a:t>
                      </a:r>
                    </a:p>
                    <a:p>
                      <a:pPr marL="742950" lvl="2" indent="-285750" defTabSz="457200">
                        <a:buFont typeface="+mj-lt"/>
                        <a:buAutoNum type="arabicPeriod"/>
                        <a:tabLst>
                          <a:tab pos="457200" algn="l"/>
                        </a:tabLst>
                      </a:pPr>
                      <a:r>
                        <a:rPr lang="en-US" sz="1100" dirty="0" smtClean="0">
                          <a:solidFill>
                            <a:schemeClr val="dk1"/>
                          </a:solidFill>
                          <a:latin typeface="+mj-lt"/>
                        </a:rPr>
                        <a:t>Any performance degradation during data load</a:t>
                      </a:r>
                    </a:p>
                    <a:p>
                      <a:pPr marL="463550" lvl="1" indent="-171450" defTabSz="457200">
                        <a:buFont typeface="Wingdings" panose="05000000000000000000" pitchFamily="2" charset="2"/>
                        <a:buChar char="ü"/>
                        <a:tabLst>
                          <a:tab pos="457200" algn="l"/>
                        </a:tabLst>
                      </a:pPr>
                      <a:r>
                        <a:rPr lang="en-US" sz="1100" dirty="0" smtClean="0">
                          <a:solidFill>
                            <a:schemeClr val="dk1"/>
                          </a:solidFill>
                          <a:latin typeface="+mj-lt"/>
                        </a:rPr>
                        <a:t>Ability to restart the data loading from the point of failure</a:t>
                      </a:r>
                    </a:p>
                    <a:p>
                      <a:pPr marL="463550" lvl="1" indent="-171450" defTabSz="457200">
                        <a:buFont typeface="Wingdings" panose="05000000000000000000" pitchFamily="2" charset="2"/>
                        <a:buChar char="ü"/>
                        <a:tabLst>
                          <a:tab pos="457200" algn="l"/>
                        </a:tabLst>
                      </a:pPr>
                      <a:endParaRPr lang="en-US" sz="1100" dirty="0" smtClean="0">
                        <a:solidFill>
                          <a:schemeClr val="dk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812544">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dirty="0" smtClean="0">
                          <a:effectLst/>
                          <a:latin typeface="+mj-lt"/>
                        </a:rPr>
                        <a:t>Incremental Load Testing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defTabSz="457200">
                        <a:spcAft>
                          <a:spcPts val="600"/>
                        </a:spcAft>
                        <a:buFont typeface="Arial" panose="020B0604020202020204" pitchFamily="34" charset="0"/>
                        <a:buChar char="•"/>
                      </a:pPr>
                      <a:r>
                        <a:rPr lang="en-US" sz="1100" dirty="0" smtClean="0">
                          <a:latin typeface="+mj-lt"/>
                        </a:rPr>
                        <a:t>Capturing changes (Incremental Loading at a defined frequency) is one of the most important functionality of ETL processes</a:t>
                      </a:r>
                    </a:p>
                    <a:p>
                      <a:pPr marL="171450" indent="-171450" defTabSz="457200">
                        <a:buFont typeface="Arial" panose="020B0604020202020204" pitchFamily="34" charset="0"/>
                        <a:buChar char="•"/>
                      </a:pPr>
                      <a:r>
                        <a:rPr lang="en-US" sz="1100" dirty="0" smtClean="0">
                          <a:solidFill>
                            <a:schemeClr val="dk1"/>
                          </a:solidFill>
                          <a:latin typeface="+mj-lt"/>
                        </a:rPr>
                        <a:t>Incremental Load Testing should focus on the following:</a:t>
                      </a:r>
                    </a:p>
                    <a:p>
                      <a:pPr marL="463550" lvl="1" indent="-171450" defTabSz="457200">
                        <a:buFont typeface="Wingdings" panose="05000000000000000000" pitchFamily="2" charset="2"/>
                        <a:buChar char="ü"/>
                        <a:tabLst>
                          <a:tab pos="457200" algn="l"/>
                        </a:tabLst>
                      </a:pPr>
                      <a:r>
                        <a:rPr lang="en-US" sz="1100" dirty="0" smtClean="0">
                          <a:solidFill>
                            <a:schemeClr val="dk1"/>
                          </a:solidFill>
                          <a:latin typeface="+mj-lt"/>
                        </a:rPr>
                        <a:t>Test for incremental load with non-empty database tables</a:t>
                      </a:r>
                    </a:p>
                    <a:p>
                      <a:pPr marL="463550" lvl="1" indent="-171450" defTabSz="457200">
                        <a:buFont typeface="Wingdings" panose="05000000000000000000" pitchFamily="2" charset="2"/>
                        <a:buChar char="ü"/>
                        <a:tabLst>
                          <a:tab pos="457200" algn="l"/>
                        </a:tabLst>
                      </a:pPr>
                      <a:r>
                        <a:rPr lang="en-US" sz="1100" dirty="0" smtClean="0">
                          <a:solidFill>
                            <a:schemeClr val="dk1"/>
                          </a:solidFill>
                          <a:latin typeface="+mj-lt"/>
                        </a:rPr>
                        <a:t>Successful data load including change data capture</a:t>
                      </a:r>
                    </a:p>
                    <a:p>
                      <a:pPr marL="463550" lvl="1" indent="-171450" defTabSz="457200">
                        <a:buFont typeface="Wingdings" panose="05000000000000000000" pitchFamily="2" charset="2"/>
                        <a:buChar char="ü"/>
                        <a:tabLst>
                          <a:tab pos="457200" algn="l"/>
                        </a:tabLst>
                      </a:pPr>
                      <a:r>
                        <a:rPr lang="en-US" sz="1100" dirty="0" smtClean="0">
                          <a:solidFill>
                            <a:schemeClr val="dk1"/>
                          </a:solidFill>
                          <a:latin typeface="+mj-lt"/>
                        </a:rPr>
                        <a:t>Test for overall load performance including:</a:t>
                      </a:r>
                    </a:p>
                    <a:p>
                      <a:pPr marL="685800" lvl="2" indent="-228600" defTabSz="457200">
                        <a:buFont typeface="+mj-lt"/>
                        <a:buAutoNum type="arabicPeriod"/>
                        <a:tabLst>
                          <a:tab pos="457200" algn="l"/>
                        </a:tabLst>
                      </a:pPr>
                      <a:r>
                        <a:rPr lang="en-US" sz="1100" dirty="0" smtClean="0">
                          <a:solidFill>
                            <a:schemeClr val="dk1"/>
                          </a:solidFill>
                          <a:latin typeface="+mj-lt"/>
                        </a:rPr>
                        <a:t>Time required for complete job run</a:t>
                      </a:r>
                    </a:p>
                    <a:p>
                      <a:pPr marL="685800" lvl="2" indent="-228600" defTabSz="457200">
                        <a:buFont typeface="+mj-lt"/>
                        <a:buAutoNum type="arabicPeriod"/>
                        <a:tabLst>
                          <a:tab pos="457200" algn="l"/>
                        </a:tabLst>
                      </a:pPr>
                      <a:r>
                        <a:rPr lang="en-US" sz="1100" dirty="0" smtClean="0">
                          <a:solidFill>
                            <a:schemeClr val="dk1"/>
                          </a:solidFill>
                          <a:latin typeface="+mj-lt"/>
                        </a:rPr>
                        <a:t>Overall incremental execution time should be within defined SLAs</a:t>
                      </a:r>
                    </a:p>
                    <a:p>
                      <a:pPr marL="463550" lvl="1" indent="-171450" defTabSz="457200">
                        <a:buFont typeface="Wingdings" panose="05000000000000000000" pitchFamily="2" charset="2"/>
                        <a:buChar char="ü"/>
                        <a:tabLst>
                          <a:tab pos="457200" algn="l"/>
                        </a:tabLst>
                      </a:pPr>
                      <a:r>
                        <a:rPr lang="en-US" sz="1100" dirty="0" smtClean="0">
                          <a:solidFill>
                            <a:schemeClr val="dk1"/>
                          </a:solidFill>
                          <a:latin typeface="+mj-lt"/>
                        </a:rPr>
                        <a:t>Ability to restart the data loading from the point of failure</a:t>
                      </a:r>
                    </a:p>
                    <a:p>
                      <a:pPr marL="463550" lvl="1" indent="-171450" defTabSz="457200">
                        <a:buFont typeface="Wingdings" panose="05000000000000000000" pitchFamily="2" charset="2"/>
                        <a:buChar char="ü"/>
                        <a:tabLst>
                          <a:tab pos="457200" algn="l"/>
                        </a:tabLst>
                      </a:pPr>
                      <a:endParaRPr lang="en-US" sz="1100" dirty="0" smtClean="0">
                        <a:solidFill>
                          <a:schemeClr val="dk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81224">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dirty="0" smtClean="0">
                          <a:effectLst/>
                          <a:latin typeface="+mj-lt"/>
                        </a:rPr>
                        <a:t>ETL Performance Testing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6361" lvl="0" indent="-171450" defTabSz="457200">
                        <a:buFont typeface="Arial" panose="020B0604020202020204" pitchFamily="34" charset="0"/>
                        <a:buChar char="•"/>
                        <a:tabLst>
                          <a:tab pos="457200" algn="l"/>
                        </a:tabLst>
                      </a:pPr>
                      <a:r>
                        <a:rPr lang="en-US" sz="1100" dirty="0" smtClean="0">
                          <a:solidFill>
                            <a:schemeClr val="dk1"/>
                          </a:solidFill>
                          <a:latin typeface="+mj-lt"/>
                        </a:rPr>
                        <a:t>To validate the performance of data load by running ETL jobs from various source systems like ACL, MIS and Policy Center to DHIC</a:t>
                      </a:r>
                      <a:r>
                        <a:rPr lang="en-US" sz="1100" baseline="0" dirty="0" smtClean="0">
                          <a:solidFill>
                            <a:schemeClr val="dk1"/>
                          </a:solidFill>
                          <a:latin typeface="+mj-lt"/>
                        </a:rPr>
                        <a:t>. It also include the time taken to generate files for MIS and other externals sources.</a:t>
                      </a:r>
                    </a:p>
                    <a:p>
                      <a:pPr marL="171450" lvl="0" indent="-171450" defTabSz="457200">
                        <a:buFont typeface="Arial" panose="020B0604020202020204" pitchFamily="34" charset="0"/>
                        <a:buChar char="•"/>
                      </a:pPr>
                      <a:r>
                        <a:rPr lang="en-US" sz="1100" dirty="0" smtClean="0">
                          <a:solidFill>
                            <a:schemeClr val="dk1"/>
                          </a:solidFill>
                          <a:latin typeface="+mj-lt"/>
                        </a:rPr>
                        <a:t>Performance Testing should focus on the following:</a:t>
                      </a:r>
                    </a:p>
                    <a:p>
                      <a:pPr marL="628650" lvl="2" indent="-171450" defTabSz="457200">
                        <a:buFont typeface="Wingdings" panose="05000000000000000000" pitchFamily="2" charset="2"/>
                        <a:buChar char="ü"/>
                        <a:tabLst>
                          <a:tab pos="457200" algn="l"/>
                        </a:tabLst>
                      </a:pPr>
                      <a:r>
                        <a:rPr lang="en-US" sz="1100" dirty="0" smtClean="0">
                          <a:solidFill>
                            <a:schemeClr val="dk1"/>
                          </a:solidFill>
                          <a:latin typeface="+mj-lt"/>
                        </a:rPr>
                        <a:t>Time required for complete job runs within optimal time and defined SLAs</a:t>
                      </a:r>
                    </a:p>
                    <a:p>
                      <a:pPr marL="628650" lvl="2" indent="-171450" defTabSz="457200">
                        <a:buFont typeface="Wingdings" panose="05000000000000000000" pitchFamily="2" charset="2"/>
                        <a:buChar char="ü"/>
                        <a:tabLst>
                          <a:tab pos="457200" algn="l"/>
                        </a:tabLst>
                      </a:pPr>
                      <a:r>
                        <a:rPr lang="en-US" sz="1100" dirty="0" smtClean="0">
                          <a:solidFill>
                            <a:schemeClr val="dk1"/>
                          </a:solidFill>
                          <a:latin typeface="+mj-lt"/>
                        </a:rPr>
                        <a:t>Any performance degradation during large volume of data load</a:t>
                      </a:r>
                    </a:p>
                    <a:p>
                      <a:pPr marL="628650" lvl="2" indent="-171450" defTabSz="457200">
                        <a:buFont typeface="Wingdings" panose="05000000000000000000" pitchFamily="2" charset="2"/>
                        <a:buChar char="ü"/>
                        <a:tabLst>
                          <a:tab pos="457200" algn="l"/>
                        </a:tabLst>
                      </a:pPr>
                      <a:r>
                        <a:rPr lang="en-US" sz="1100" dirty="0" smtClean="0">
                          <a:solidFill>
                            <a:schemeClr val="dk1"/>
                          </a:solidFill>
                          <a:latin typeface="+mj-lt"/>
                        </a:rPr>
                        <a:t>Ability to restart the jobs from the point of failure with maximum efficiency</a:t>
                      </a:r>
                    </a:p>
                    <a:p>
                      <a:pPr marL="171462" lvl="1" indent="-171450" defTabSz="457200">
                        <a:buFont typeface="Arial" panose="020B0604020202020204" pitchFamily="34" charset="0"/>
                        <a:buChar char="•"/>
                        <a:tabLst>
                          <a:tab pos="457200" algn="l"/>
                        </a:tabLst>
                      </a:pPr>
                      <a:endParaRPr lang="en-US" sz="1100" dirty="0" smtClean="0">
                        <a:solidFill>
                          <a:schemeClr val="dk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83770240"/>
                  </a:ext>
                </a:extLst>
              </a:tr>
            </a:tbl>
          </a:graphicData>
        </a:graphic>
      </p:graphicFrame>
    </p:spTree>
    <p:extLst>
      <p:ext uri="{BB962C8B-B14F-4D97-AF65-F5344CB8AC3E}">
        <p14:creationId xmlns:p14="http://schemas.microsoft.com/office/powerpoint/2010/main" val="20571347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Report Testing</a:t>
            </a:r>
          </a:p>
        </p:txBody>
      </p:sp>
      <p:sp>
        <p:nvSpPr>
          <p:cNvPr id="6" name="Content Placeholder 2"/>
          <p:cNvSpPr txBox="1">
            <a:spLocks/>
          </p:cNvSpPr>
          <p:nvPr/>
        </p:nvSpPr>
        <p:spPr>
          <a:xfrm>
            <a:off x="765516" y="1099373"/>
            <a:ext cx="10660969" cy="2469450"/>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3050" indent="-228600" algn="l" defTabSz="914400" rtl="0" eaLnBrk="1" latinLnBrk="0" hangingPunct="1">
              <a:lnSpc>
                <a:spcPct val="100000"/>
              </a:lnSpc>
              <a:spcBef>
                <a:spcPts val="0"/>
              </a:spcBef>
              <a:spcAft>
                <a:spcPts val="900"/>
              </a:spcAft>
              <a:buClr>
                <a:schemeClr val="tx1"/>
              </a:buClr>
              <a:buFont typeface="Arial" pitchFamily="34" charset="0"/>
              <a:buChar char="•"/>
              <a:defRPr sz="2000" kern="1200">
                <a:solidFill>
                  <a:schemeClr val="tx1"/>
                </a:solidFill>
                <a:latin typeface="Georgia" pitchFamily="18" charset="0"/>
                <a:ea typeface="+mn-ea"/>
                <a:cs typeface="+mn-cs"/>
              </a:defRPr>
            </a:lvl2pPr>
            <a:lvl3pPr marL="548640" indent="-228600" algn="l" defTabSz="914400" rtl="0" eaLnBrk="1" latinLnBrk="0" hangingPunct="1">
              <a:lnSpc>
                <a:spcPct val="100000"/>
              </a:lnSpc>
              <a:spcBef>
                <a:spcPts val="0"/>
              </a:spcBef>
              <a:spcAft>
                <a:spcPts val="900"/>
              </a:spcAft>
              <a:buClr>
                <a:schemeClr val="tx1"/>
              </a:buClr>
              <a:buFont typeface="Arial" pitchFamily="34" charset="0"/>
              <a:buChar char="-"/>
              <a:defRPr sz="2000" kern="1200">
                <a:solidFill>
                  <a:schemeClr val="tx1"/>
                </a:solidFill>
                <a:latin typeface="Georgia" pitchFamily="18" charset="0"/>
                <a:ea typeface="+mn-ea"/>
                <a:cs typeface="+mn-cs"/>
              </a:defRPr>
            </a:lvl3pPr>
            <a:lvl4pPr marL="822960" indent="-22860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28600" algn="l" defTabSz="914400" rtl="0" eaLnBrk="1" latinLnBrk="0" hangingPunct="1">
              <a:lnSpc>
                <a:spcPct val="100000"/>
              </a:lnSpc>
              <a:spcBef>
                <a:spcPts val="0"/>
              </a:spcBef>
              <a:spcAft>
                <a:spcPts val="900"/>
              </a:spcAft>
              <a:buClr>
                <a:schemeClr val="tx1"/>
              </a:buClr>
              <a:buFont typeface="Arial" pitchFamily="34" charset="0"/>
              <a:buChar char="◦"/>
              <a:defRPr sz="2000" kern="1200">
                <a:solidFill>
                  <a:schemeClr val="tx1"/>
                </a:solidFill>
                <a:latin typeface="Georgia" pitchFamily="18" charset="0"/>
                <a:ea typeface="+mn-ea"/>
                <a:cs typeface="+mn-cs"/>
              </a:defRPr>
            </a:lvl5pPr>
            <a:lvl6pPr marL="1371600" marR="0" indent="-228600" algn="l" defTabSz="914400" rtl="0" eaLnBrk="1" fontAlgn="auto" latinLnBrk="0" hangingPunct="1">
              <a:lnSpc>
                <a:spcPct val="100000"/>
              </a:lnSpc>
              <a:spcBef>
                <a:spcPts val="0"/>
              </a:spcBef>
              <a:spcAft>
                <a:spcPts val="900"/>
              </a:spcAft>
              <a:buClr>
                <a:schemeClr val="tx1"/>
              </a:buClr>
              <a:buSzTx/>
              <a:buFont typeface="Arial" pitchFamily="34" charset="0"/>
              <a:buChar char="•"/>
              <a:tabLst/>
              <a:defRPr sz="2000" kern="1200" baseline="0">
                <a:solidFill>
                  <a:schemeClr val="tx1"/>
                </a:solidFill>
                <a:latin typeface="Georgia" pitchFamily="18" charset="0"/>
                <a:ea typeface="+mn-ea"/>
                <a:cs typeface="+mn-cs"/>
              </a:defRPr>
            </a:lvl6pPr>
            <a:lvl7pPr marL="1645920" indent="-228600" algn="l" defTabSz="914400" rtl="0" eaLnBrk="1" latinLnBrk="0" hangingPunct="1">
              <a:spcBef>
                <a:spcPts val="0"/>
              </a:spcBef>
              <a:spcAft>
                <a:spcPts val="900"/>
              </a:spcAft>
              <a:buFont typeface="Arial" pitchFamily="34" charset="0"/>
              <a:buChar char="•"/>
              <a:defRPr sz="2000" kern="1200" baseline="0">
                <a:solidFill>
                  <a:schemeClr val="tx1"/>
                </a:solidFill>
                <a:latin typeface="Georgia" pitchFamily="18" charset="0"/>
                <a:ea typeface="+mn-ea"/>
                <a:cs typeface="+mn-cs"/>
              </a:defRPr>
            </a:lvl7pPr>
            <a:lvl8pPr marL="1920240" indent="-228600" algn="l" defTabSz="914400" rtl="0" eaLnBrk="1" latinLnBrk="0" hangingPunct="1">
              <a:spcBef>
                <a:spcPts val="0"/>
              </a:spcBef>
              <a:spcAft>
                <a:spcPts val="900"/>
              </a:spcAft>
              <a:buFont typeface="Arial" pitchFamily="34" charset="0"/>
              <a:buChar char="•"/>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lvl="0">
              <a:buClr>
                <a:srgbClr val="000000"/>
              </a:buClr>
              <a:defRPr/>
            </a:pPr>
            <a:r>
              <a:rPr lang="en-US" sz="1600" b="1" dirty="0">
                <a:solidFill>
                  <a:srgbClr val="0099FF"/>
                </a:solidFill>
                <a:latin typeface="+mj-lt"/>
              </a:rPr>
              <a:t>The Report and analytical testing should focus on core functions such as Data Accuracy, completeness and business user experience</a:t>
            </a:r>
            <a:r>
              <a:rPr lang="en-US" sz="1600" b="1" dirty="0" smtClean="0">
                <a:solidFill>
                  <a:srgbClr val="0099FF"/>
                </a:solidFill>
                <a:latin typeface="+mj-lt"/>
              </a:rPr>
              <a:t>.</a:t>
            </a:r>
            <a:endParaRPr lang="en-US" sz="1600" b="1" dirty="0">
              <a:solidFill>
                <a:srgbClr val="0099FF"/>
              </a:solidFill>
              <a:latin typeface="+mj-lt"/>
            </a:endParaRPr>
          </a:p>
          <a:p>
            <a:pPr marL="628650" lvl="1" indent="-171450">
              <a:spcAft>
                <a:spcPts val="0"/>
              </a:spcAft>
              <a:buClrTx/>
            </a:pPr>
            <a:r>
              <a:rPr lang="en-US" sz="1200" dirty="0">
                <a:solidFill>
                  <a:prstClr val="black"/>
                </a:solidFill>
                <a:latin typeface="Calibri"/>
              </a:rPr>
              <a:t>GW provides OOTB Cognos reports which will allow business users to analyze and visualize the data. Data team will perform below activities for OOTB reports:</a:t>
            </a:r>
          </a:p>
          <a:p>
            <a:pPr marL="1143000" lvl="2">
              <a:spcAft>
                <a:spcPts val="0"/>
              </a:spcAft>
              <a:buClrTx/>
              <a:buFont typeface="+mj-lt"/>
              <a:buAutoNum type="arabicPeriod"/>
            </a:pPr>
            <a:r>
              <a:rPr lang="en-US" sz="1200" b="1" dirty="0">
                <a:solidFill>
                  <a:prstClr val="black"/>
                </a:solidFill>
                <a:latin typeface="Calibri"/>
              </a:rPr>
              <a:t>Business and functional testing</a:t>
            </a:r>
            <a:r>
              <a:rPr lang="en-US" sz="1200" dirty="0">
                <a:solidFill>
                  <a:prstClr val="black"/>
                </a:solidFill>
                <a:latin typeface="Calibri"/>
              </a:rPr>
              <a:t>– Key business </a:t>
            </a:r>
            <a:r>
              <a:rPr lang="en-US" sz="1200" dirty="0" smtClean="0">
                <a:solidFill>
                  <a:prstClr val="black"/>
                </a:solidFill>
                <a:latin typeface="Calibri"/>
              </a:rPr>
              <a:t>fields </a:t>
            </a:r>
            <a:r>
              <a:rPr lang="en-US" sz="1200" dirty="0">
                <a:solidFill>
                  <a:prstClr val="black"/>
                </a:solidFill>
                <a:latin typeface="Calibri"/>
              </a:rPr>
              <a:t>will be validated against business rules for subset of test data.</a:t>
            </a:r>
          </a:p>
          <a:p>
            <a:pPr marL="1143000" lvl="2">
              <a:spcAft>
                <a:spcPts val="0"/>
              </a:spcAft>
              <a:buClrTx/>
              <a:buFont typeface="+mj-lt"/>
              <a:buAutoNum type="arabicPeriod"/>
            </a:pPr>
            <a:r>
              <a:rPr lang="en-US" sz="1200" b="1" dirty="0">
                <a:solidFill>
                  <a:prstClr val="black"/>
                </a:solidFill>
                <a:latin typeface="Calibri"/>
              </a:rPr>
              <a:t>Security </a:t>
            </a:r>
            <a:r>
              <a:rPr lang="en-US" sz="1200" dirty="0">
                <a:solidFill>
                  <a:prstClr val="black"/>
                </a:solidFill>
                <a:latin typeface="Calibri"/>
              </a:rPr>
              <a:t>–</a:t>
            </a:r>
            <a:r>
              <a:rPr lang="en-US" sz="1200" b="1" dirty="0">
                <a:solidFill>
                  <a:prstClr val="black"/>
                </a:solidFill>
                <a:latin typeface="Calibri"/>
              </a:rPr>
              <a:t> </a:t>
            </a:r>
            <a:r>
              <a:rPr lang="en-US" sz="1200" dirty="0">
                <a:solidFill>
                  <a:prstClr val="black"/>
                </a:solidFill>
                <a:latin typeface="Calibri"/>
              </a:rPr>
              <a:t>To validate the different roles and access permissions to the reports</a:t>
            </a:r>
          </a:p>
          <a:p>
            <a:pPr marL="1143000" lvl="2">
              <a:spcAft>
                <a:spcPts val="0"/>
              </a:spcAft>
              <a:buClrTx/>
              <a:buFont typeface="+mj-lt"/>
              <a:buAutoNum type="arabicPeriod"/>
            </a:pPr>
            <a:r>
              <a:rPr lang="en-US" sz="1200" b="1" dirty="0">
                <a:solidFill>
                  <a:prstClr val="black"/>
                </a:solidFill>
                <a:latin typeface="Calibri"/>
              </a:rPr>
              <a:t>Performance testing </a:t>
            </a:r>
            <a:r>
              <a:rPr lang="en-US" sz="1200" dirty="0">
                <a:solidFill>
                  <a:prstClr val="black"/>
                </a:solidFill>
                <a:latin typeface="Calibri"/>
              </a:rPr>
              <a:t>to ensure that OOTB Report execution must complete within agreed upon SLA</a:t>
            </a:r>
          </a:p>
          <a:p>
            <a:pPr marL="1143000" lvl="2">
              <a:spcAft>
                <a:spcPts val="0"/>
              </a:spcAft>
              <a:buClrTx/>
              <a:buFont typeface="+mj-lt"/>
              <a:buAutoNum type="arabicPeriod"/>
            </a:pPr>
            <a:endParaRPr lang="en-US" sz="1200" dirty="0">
              <a:solidFill>
                <a:prstClr val="black"/>
              </a:solidFill>
              <a:latin typeface="Calibri"/>
            </a:endParaRPr>
          </a:p>
          <a:p>
            <a:pPr marL="685800" lvl="1">
              <a:spcAft>
                <a:spcPts val="0"/>
              </a:spcAft>
              <a:buClrTx/>
            </a:pPr>
            <a:r>
              <a:rPr lang="en-US" sz="1200" dirty="0">
                <a:solidFill>
                  <a:prstClr val="black"/>
                </a:solidFill>
                <a:latin typeface="Calibri"/>
              </a:rPr>
              <a:t>For </a:t>
            </a:r>
            <a:r>
              <a:rPr lang="en-US" sz="1200" dirty="0" smtClean="0">
                <a:solidFill>
                  <a:prstClr val="black"/>
                </a:solidFill>
                <a:latin typeface="Calibri"/>
              </a:rPr>
              <a:t>OOTB </a:t>
            </a:r>
            <a:r>
              <a:rPr lang="en-US" sz="1200" dirty="0">
                <a:solidFill>
                  <a:prstClr val="black"/>
                </a:solidFill>
                <a:latin typeface="Calibri"/>
              </a:rPr>
              <a:t>re-designed reports, the data QA team will perform additional testing along with testing planned for OOTB with larger volume of data. Following are the additional testing required</a:t>
            </a:r>
            <a:r>
              <a:rPr lang="en-US" sz="1200" dirty="0" smtClean="0">
                <a:solidFill>
                  <a:prstClr val="black"/>
                </a:solidFill>
                <a:latin typeface="Calibri"/>
              </a:rPr>
              <a:t>:</a:t>
            </a:r>
            <a:endParaRPr lang="en-US" sz="1200" dirty="0">
              <a:solidFill>
                <a:prstClr val="black"/>
              </a:solidFill>
              <a:latin typeface="Calibri"/>
            </a:endParaRPr>
          </a:p>
          <a:p>
            <a:pPr marL="1143000" lvl="2">
              <a:spcAft>
                <a:spcPts val="0"/>
              </a:spcAft>
              <a:buClrTx/>
              <a:buFont typeface="+mj-lt"/>
              <a:buAutoNum type="arabicPeriod"/>
            </a:pPr>
            <a:r>
              <a:rPr lang="en-US" sz="1200" b="1" dirty="0">
                <a:solidFill>
                  <a:prstClr val="black"/>
                </a:solidFill>
                <a:latin typeface="Calibri"/>
              </a:rPr>
              <a:t>Business and functional testing </a:t>
            </a:r>
            <a:r>
              <a:rPr lang="en-US" sz="1200" dirty="0">
                <a:solidFill>
                  <a:prstClr val="black"/>
                </a:solidFill>
                <a:latin typeface="Calibri"/>
              </a:rPr>
              <a:t>ensures that the user experience delivered through Reports is complete and accurate as per the reporting requirement.</a:t>
            </a:r>
          </a:p>
          <a:p>
            <a:pPr marL="1143000" lvl="2">
              <a:spcAft>
                <a:spcPts val="0"/>
              </a:spcAft>
              <a:buClrTx/>
              <a:buFont typeface="+mj-lt"/>
              <a:buAutoNum type="arabicPeriod"/>
            </a:pPr>
            <a:r>
              <a:rPr lang="en-US" sz="1200" b="1" dirty="0">
                <a:solidFill>
                  <a:prstClr val="black"/>
                </a:solidFill>
                <a:latin typeface="Calibri"/>
              </a:rPr>
              <a:t>Format Accuracy: </a:t>
            </a:r>
            <a:r>
              <a:rPr lang="en-US" sz="1200" dirty="0">
                <a:solidFill>
                  <a:prstClr val="black"/>
                </a:solidFill>
                <a:latin typeface="Calibri"/>
              </a:rPr>
              <a:t>Accuracy of format as per report/dashboard requirement.</a:t>
            </a:r>
          </a:p>
          <a:p>
            <a:pPr marL="1143000" lvl="2">
              <a:spcAft>
                <a:spcPts val="0"/>
              </a:spcAft>
              <a:buClrTx/>
              <a:buFont typeface="+mj-lt"/>
              <a:buAutoNum type="arabicPeriod"/>
            </a:pPr>
            <a:r>
              <a:rPr lang="en-US" sz="1200" b="1" dirty="0">
                <a:solidFill>
                  <a:prstClr val="black"/>
                </a:solidFill>
                <a:latin typeface="Calibri"/>
              </a:rPr>
              <a:t>User Experience </a:t>
            </a:r>
            <a:r>
              <a:rPr lang="en-US" sz="1200" dirty="0">
                <a:solidFill>
                  <a:prstClr val="black"/>
                </a:solidFill>
                <a:latin typeface="Calibri"/>
              </a:rPr>
              <a:t>– Ensure ease of usability E.g. Download or Extract report.</a:t>
            </a:r>
          </a:p>
          <a:p>
            <a:pPr marL="628650" lvl="1" indent="-171450">
              <a:spcAft>
                <a:spcPts val="0"/>
              </a:spcAft>
              <a:buClrTx/>
            </a:pPr>
            <a:endParaRPr lang="en-US" sz="1200" dirty="0">
              <a:solidFill>
                <a:prstClr val="black"/>
              </a:solidFill>
              <a:latin typeface="Calibri"/>
            </a:endParaRPr>
          </a:p>
          <a:p>
            <a:pPr lvl="0">
              <a:buClr>
                <a:srgbClr val="000000"/>
              </a:buClr>
              <a:defRPr/>
            </a:pPr>
            <a:endParaRPr lang="en-US" sz="1400" i="1" dirty="0" smtClean="0">
              <a:solidFill>
                <a:srgbClr val="002060"/>
              </a:solidFill>
              <a:latin typeface="+mj-lt"/>
            </a:endParaRPr>
          </a:p>
          <a:p>
            <a:pPr lvl="0">
              <a:buClr>
                <a:srgbClr val="000000"/>
              </a:buClr>
              <a:defRPr/>
            </a:pPr>
            <a:endParaRPr lang="en-US" sz="1400" b="1" i="1" dirty="0" smtClean="0">
              <a:solidFill>
                <a:srgbClr val="002060"/>
              </a:solidFill>
              <a:latin typeface="+mj-lt"/>
            </a:endParaRPr>
          </a:p>
          <a:p>
            <a:pPr lvl="0">
              <a:buClr>
                <a:srgbClr val="000000"/>
              </a:buClr>
              <a:defRPr/>
            </a:pPr>
            <a:endParaRPr lang="en-US" sz="1400" b="1" i="1" dirty="0">
              <a:solidFill>
                <a:srgbClr val="002060"/>
              </a:solidFill>
              <a:latin typeface="+mj-lt"/>
            </a:endParaRPr>
          </a:p>
        </p:txBody>
      </p:sp>
      <p:graphicFrame>
        <p:nvGraphicFramePr>
          <p:cNvPr id="8" name="Table 7"/>
          <p:cNvGraphicFramePr>
            <a:graphicFrameLocks noGrp="1"/>
          </p:cNvGraphicFramePr>
          <p:nvPr>
            <p:extLst>
              <p:ext uri="{D42A27DB-BD31-4B8C-83A1-F6EECF244321}">
                <p14:modId xmlns:p14="http://schemas.microsoft.com/office/powerpoint/2010/main" val="4122621421"/>
              </p:ext>
            </p:extLst>
          </p:nvPr>
        </p:nvGraphicFramePr>
        <p:xfrm>
          <a:off x="904378" y="3610166"/>
          <a:ext cx="10383244" cy="2829560"/>
        </p:xfrm>
        <a:graphic>
          <a:graphicData uri="http://schemas.openxmlformats.org/drawingml/2006/table">
            <a:tbl>
              <a:tblPr>
                <a:solidFill>
                  <a:srgbClr val="00539F"/>
                </a:solidFill>
              </a:tblPr>
              <a:tblGrid>
                <a:gridCol w="1311980">
                  <a:extLst>
                    <a:ext uri="{9D8B030D-6E8A-4147-A177-3AD203B41FA5}">
                      <a16:colId xmlns:a16="http://schemas.microsoft.com/office/drawing/2014/main" val="20000"/>
                    </a:ext>
                  </a:extLst>
                </a:gridCol>
                <a:gridCol w="9071264">
                  <a:extLst>
                    <a:ext uri="{9D8B030D-6E8A-4147-A177-3AD203B41FA5}">
                      <a16:colId xmlns:a16="http://schemas.microsoft.com/office/drawing/2014/main" val="20001"/>
                    </a:ext>
                  </a:extLst>
                </a:gridCol>
              </a:tblGrid>
              <a:tr h="178657">
                <a:tc>
                  <a:txBody>
                    <a:bodyPr/>
                    <a:lstStyle/>
                    <a:p>
                      <a:pPr marL="117475" marR="0" lvl="0" indent="-117475" algn="ctr" defTabSz="914400" rtl="0" eaLnBrk="0" fontAlgn="base" latinLnBrk="0" hangingPunct="0">
                        <a:lnSpc>
                          <a:spcPts val="1200"/>
                        </a:lnSpc>
                        <a:spcBef>
                          <a:spcPts val="0"/>
                        </a:spcBef>
                        <a:spcAft>
                          <a:spcPct val="0"/>
                        </a:spcAft>
                        <a:buClrTx/>
                        <a:buSzTx/>
                        <a:buFontTx/>
                        <a:buNone/>
                        <a:tabLst/>
                      </a:pPr>
                      <a:r>
                        <a:rPr kumimoji="0" lang="en-US" sz="1400" b="1" i="0" u="none" strike="noStrike" kern="1200" cap="none" normalizeH="0" baseline="0" dirty="0" smtClean="0">
                          <a:ln>
                            <a:noFill/>
                          </a:ln>
                          <a:solidFill>
                            <a:schemeClr val="bg1"/>
                          </a:solidFill>
                          <a:effectLst/>
                          <a:latin typeface="+mn-lt"/>
                          <a:ea typeface="+mn-ea"/>
                          <a:cs typeface="Arial" panose="020B0604020202020204" pitchFamily="34" charset="0"/>
                        </a:rPr>
                        <a:t>Type of Testing</a:t>
                      </a:r>
                    </a:p>
                  </a:txBody>
                  <a:tcPr marL="82296" marR="82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060"/>
                    </a:solidFill>
                  </a:tcPr>
                </a:tc>
                <a:tc>
                  <a:txBody>
                    <a:bodyPr/>
                    <a:lstStyle/>
                    <a:p>
                      <a:pPr marL="117475" marR="0" lvl="0" indent="-117475" algn="ctr" defTabSz="914400" rtl="0" eaLnBrk="0" fontAlgn="base" latinLnBrk="0" hangingPunct="0">
                        <a:lnSpc>
                          <a:spcPts val="1200"/>
                        </a:lnSpc>
                        <a:spcBef>
                          <a:spcPts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cs typeface="Arial" panose="020B0604020202020204" pitchFamily="34" charset="0"/>
                        </a:rPr>
                        <a:t>Description</a:t>
                      </a:r>
                    </a:p>
                  </a:txBody>
                  <a:tcPr marL="82296" marR="82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060"/>
                    </a:solidFill>
                  </a:tcPr>
                </a:tc>
                <a:extLst>
                  <a:ext uri="{0D108BD9-81ED-4DB2-BD59-A6C34878D82A}">
                    <a16:rowId xmlns:a16="http://schemas.microsoft.com/office/drawing/2014/main" val="10000"/>
                  </a:ext>
                </a:extLst>
              </a:tr>
              <a:tr h="1406927">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dirty="0" smtClean="0">
                          <a:effectLst/>
                          <a:latin typeface="+mj-lt"/>
                        </a:rPr>
                        <a:t>Data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lvl="0" indent="0">
                        <a:buClr>
                          <a:srgbClr val="000000"/>
                        </a:buClr>
                        <a:buSzPct val="100000"/>
                        <a:buFont typeface="Arial" panose="020B0604020202020204" pitchFamily="34" charset="0"/>
                        <a:buNone/>
                      </a:pPr>
                      <a:r>
                        <a:rPr lang="en-US" sz="1200" kern="1200" dirty="0" smtClean="0">
                          <a:solidFill>
                            <a:schemeClr val="dk1"/>
                          </a:solidFill>
                          <a:latin typeface="+mj-lt"/>
                          <a:ea typeface="+mn-ea"/>
                          <a:cs typeface="+mn-cs"/>
                          <a:sym typeface="Georgia"/>
                        </a:rPr>
                        <a:t>There are multiple ways to test data accuracy in a report but the two major methods are:</a:t>
                      </a:r>
                    </a:p>
                    <a:p>
                      <a:pPr marL="171450" lvl="0" indent="-171450">
                        <a:buClr>
                          <a:srgbClr val="000000"/>
                        </a:buClr>
                        <a:buSzPct val="100000"/>
                        <a:buFont typeface="Arial" panose="020B0604020202020204" pitchFamily="34" charset="0"/>
                        <a:buChar char="•"/>
                      </a:pPr>
                      <a:r>
                        <a:rPr lang="en-US" sz="1200" b="1" dirty="0" smtClean="0">
                          <a:solidFill>
                            <a:srgbClr val="000000"/>
                          </a:solidFill>
                          <a:latin typeface="+mj-lt"/>
                          <a:ea typeface="Georgia"/>
                          <a:cs typeface="Georgia"/>
                          <a:sym typeface="Georgia"/>
                        </a:rPr>
                        <a:t>Data</a:t>
                      </a:r>
                      <a:r>
                        <a:rPr lang="en-US" sz="1200" b="1" baseline="0" dirty="0" smtClean="0">
                          <a:solidFill>
                            <a:srgbClr val="000000"/>
                          </a:solidFill>
                          <a:latin typeface="+mj-lt"/>
                          <a:ea typeface="Georgia"/>
                          <a:cs typeface="Georgia"/>
                          <a:sym typeface="Georgia"/>
                        </a:rPr>
                        <a:t> validation against </a:t>
                      </a:r>
                      <a:r>
                        <a:rPr lang="en-US" sz="1200" b="0" baseline="0" dirty="0" smtClean="0">
                          <a:solidFill>
                            <a:srgbClr val="000000"/>
                          </a:solidFill>
                          <a:latin typeface="+mj-lt"/>
                          <a:ea typeface="Georgia"/>
                          <a:cs typeface="Georgia"/>
                          <a:sym typeface="Georgia"/>
                        </a:rPr>
                        <a:t>source using SQL query – </a:t>
                      </a:r>
                      <a:r>
                        <a:rPr lang="en-US" sz="1200" dirty="0" smtClean="0">
                          <a:solidFill>
                            <a:srgbClr val="000000"/>
                          </a:solidFill>
                          <a:latin typeface="+mj-lt"/>
                          <a:ea typeface="Georgia"/>
                          <a:cs typeface="Georgia"/>
                          <a:sym typeface="Georgia"/>
                        </a:rPr>
                        <a:t>This is the most foolproof method of testing data accuracy</a:t>
                      </a:r>
                      <a:r>
                        <a:rPr lang="en-US" sz="1200" baseline="0" dirty="0" smtClean="0">
                          <a:solidFill>
                            <a:srgbClr val="000000"/>
                          </a:solidFill>
                          <a:latin typeface="+mj-lt"/>
                          <a:ea typeface="Georgia"/>
                          <a:cs typeface="Georgia"/>
                          <a:sym typeface="Georgia"/>
                        </a:rPr>
                        <a:t> and t</a:t>
                      </a:r>
                      <a:r>
                        <a:rPr lang="en-US" sz="1200" dirty="0" smtClean="0">
                          <a:solidFill>
                            <a:srgbClr val="000000"/>
                          </a:solidFill>
                          <a:latin typeface="+mj-lt"/>
                          <a:ea typeface="Georgia"/>
                          <a:cs typeface="Georgia"/>
                          <a:sym typeface="Georgia"/>
                        </a:rPr>
                        <a:t>o ensure that the data fetched by the report is in accordance with the requirement</a:t>
                      </a:r>
                    </a:p>
                    <a:p>
                      <a:pPr marL="171450" lvl="0" indent="-171450">
                        <a:buClr>
                          <a:srgbClr val="000000"/>
                        </a:buClr>
                        <a:buSzPct val="100000"/>
                        <a:buFont typeface="Arial" panose="020B0604020202020204" pitchFamily="34" charset="0"/>
                        <a:buChar char="•"/>
                      </a:pPr>
                      <a:r>
                        <a:rPr lang="en-US" sz="1200" b="1" dirty="0" smtClean="0">
                          <a:solidFill>
                            <a:srgbClr val="000000"/>
                          </a:solidFill>
                          <a:latin typeface="+mj-lt"/>
                          <a:ea typeface="Georgia"/>
                          <a:cs typeface="Georgia"/>
                          <a:sym typeface="Georgia"/>
                        </a:rPr>
                        <a:t>Random Sampling </a:t>
                      </a:r>
                      <a:r>
                        <a:rPr lang="en-US" sz="1200" dirty="0" smtClean="0">
                          <a:solidFill>
                            <a:srgbClr val="000000"/>
                          </a:solidFill>
                          <a:latin typeface="+mj-lt"/>
                          <a:ea typeface="Georgia"/>
                          <a:cs typeface="Georgia"/>
                          <a:sym typeface="Georgia"/>
                        </a:rPr>
                        <a:t>– Random sampling is used to test the derived values in a report and is also useful when doing an End to End test on the report. Steps to perform random sampling test:</a:t>
                      </a:r>
                    </a:p>
                    <a:p>
                      <a:pPr marL="666750" lvl="1" indent="-285750">
                        <a:buClr>
                          <a:srgbClr val="000000"/>
                        </a:buClr>
                        <a:buSzPct val="100000"/>
                        <a:buFont typeface="Wingdings" panose="05000000000000000000" pitchFamily="2" charset="2"/>
                        <a:buChar char="§"/>
                      </a:pPr>
                      <a:r>
                        <a:rPr lang="en-US" sz="1200" dirty="0" smtClean="0">
                          <a:solidFill>
                            <a:srgbClr val="000000"/>
                          </a:solidFill>
                          <a:latin typeface="+mj-lt"/>
                          <a:ea typeface="Georgia"/>
                          <a:cs typeface="Georgia"/>
                          <a:sym typeface="Georgia"/>
                        </a:rPr>
                        <a:t>Determine sample size</a:t>
                      </a:r>
                    </a:p>
                    <a:p>
                      <a:pPr marL="666750" lvl="1" indent="-285750">
                        <a:buClr>
                          <a:srgbClr val="000000"/>
                        </a:buClr>
                        <a:buSzPct val="100000"/>
                        <a:buFont typeface="Wingdings" panose="05000000000000000000" pitchFamily="2" charset="2"/>
                        <a:buChar char="§"/>
                      </a:pPr>
                      <a:r>
                        <a:rPr lang="en-US" sz="1200" dirty="0" smtClean="0">
                          <a:solidFill>
                            <a:srgbClr val="000000"/>
                          </a:solidFill>
                          <a:latin typeface="+mj-lt"/>
                          <a:ea typeface="Georgia"/>
                          <a:cs typeface="Georgia"/>
                          <a:sym typeface="Georgia"/>
                        </a:rPr>
                        <a:t>Create sample data</a:t>
                      </a:r>
                    </a:p>
                    <a:p>
                      <a:pPr marL="666750" lvl="1" indent="-285750">
                        <a:buClr>
                          <a:srgbClr val="000000"/>
                        </a:buClr>
                        <a:buSzPct val="100000"/>
                        <a:buFont typeface="Wingdings" panose="05000000000000000000" pitchFamily="2" charset="2"/>
                        <a:buChar char="§"/>
                      </a:pPr>
                      <a:r>
                        <a:rPr lang="en-US" sz="1200" dirty="0" smtClean="0">
                          <a:solidFill>
                            <a:srgbClr val="000000"/>
                          </a:solidFill>
                          <a:latin typeface="+mj-lt"/>
                          <a:ea typeface="Georgia"/>
                          <a:cs typeface="Georgia"/>
                          <a:sym typeface="Georgia"/>
                        </a:rPr>
                        <a:t>Test derived values</a:t>
                      </a:r>
                      <a:endParaRPr lang="en-US" sz="1200" dirty="0">
                        <a:solidFill>
                          <a:srgbClr val="000000"/>
                        </a:solidFill>
                        <a:latin typeface="+mj-lt"/>
                        <a:ea typeface="Georgia"/>
                        <a:cs typeface="Georgia"/>
                        <a:sym typeface="Georgi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21579">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dirty="0" smtClean="0">
                          <a:effectLst/>
                          <a:latin typeface="+mj-lt"/>
                        </a:rPr>
                        <a:t>Format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gn="l" defTabSz="457200" rtl="0" eaLnBrk="1" latinLnBrk="0" hangingPunct="1">
                        <a:spcAft>
                          <a:spcPts val="100"/>
                        </a:spcAft>
                        <a:buFont typeface="Arial" panose="020B0604020202020204" pitchFamily="34" charset="0"/>
                        <a:buChar char="•"/>
                      </a:pPr>
                      <a:r>
                        <a:rPr lang="en-US" sz="1200" kern="1200" dirty="0" smtClean="0">
                          <a:solidFill>
                            <a:schemeClr val="dk1"/>
                          </a:solidFill>
                          <a:latin typeface="+mj-lt"/>
                          <a:ea typeface="+mn-ea"/>
                          <a:cs typeface="+mn-cs"/>
                        </a:rPr>
                        <a:t>Accuracy of format is manually checked based on the requirements. In case of drill down and drill through report</a:t>
                      </a:r>
                      <a:r>
                        <a:rPr lang="en-US" sz="1200" kern="1200" baseline="0" dirty="0" smtClean="0">
                          <a:solidFill>
                            <a:schemeClr val="dk1"/>
                          </a:solidFill>
                          <a:latin typeface="+mj-lt"/>
                          <a:ea typeface="+mn-ea"/>
                          <a:cs typeface="+mn-cs"/>
                        </a:rPr>
                        <a:t> </a:t>
                      </a:r>
                      <a:r>
                        <a:rPr lang="en-US" sz="1200" kern="1200" dirty="0" smtClean="0">
                          <a:solidFill>
                            <a:schemeClr val="dk1"/>
                          </a:solidFill>
                          <a:latin typeface="+mj-lt"/>
                          <a:ea typeface="+mn-ea"/>
                          <a:cs typeface="+mn-cs"/>
                        </a:rPr>
                        <a:t>fields, formats of the values need to be tested at each level</a:t>
                      </a:r>
                    </a:p>
                    <a:p>
                      <a:pPr marL="171450" indent="-171450" algn="l" defTabSz="457200" rtl="0" eaLnBrk="1" latinLnBrk="0" hangingPunct="1">
                        <a:spcAft>
                          <a:spcPts val="100"/>
                        </a:spcAft>
                        <a:buFont typeface="Arial" panose="020B0604020202020204" pitchFamily="34" charset="0"/>
                        <a:buChar char="•"/>
                      </a:pPr>
                      <a:r>
                        <a:rPr lang="en-US" sz="1200" kern="1200" dirty="0" smtClean="0">
                          <a:solidFill>
                            <a:schemeClr val="dk1"/>
                          </a:solidFill>
                          <a:latin typeface="+mj-lt"/>
                          <a:ea typeface="+mn-ea"/>
                          <a:cs typeface="+mn-cs"/>
                        </a:rPr>
                        <a:t>For </a:t>
                      </a:r>
                      <a:r>
                        <a:rPr lang="en-US" sz="1200" dirty="0" smtClean="0">
                          <a:solidFill>
                            <a:prstClr val="black"/>
                          </a:solidFill>
                          <a:latin typeface="+mn-lt"/>
                        </a:rPr>
                        <a:t>OOTB re-designed</a:t>
                      </a:r>
                      <a:r>
                        <a:rPr lang="en-US" sz="1200" kern="1200" dirty="0" smtClean="0">
                          <a:solidFill>
                            <a:schemeClr val="dk1"/>
                          </a:solidFill>
                          <a:latin typeface="+mj-lt"/>
                          <a:ea typeface="+mn-ea"/>
                          <a:cs typeface="+mn-cs"/>
                        </a:rPr>
                        <a:t> reports, test will be performed to validate if Report layout/format adheres to the business requirements/technical design</a:t>
                      </a:r>
                    </a:p>
                    <a:p>
                      <a:pPr marL="171450" indent="-171450" algn="l" defTabSz="457200" rtl="0" eaLnBrk="1" latinLnBrk="0" hangingPunct="1">
                        <a:spcAft>
                          <a:spcPts val="100"/>
                        </a:spcAft>
                        <a:buFont typeface="Arial" panose="020B0604020202020204" pitchFamily="34" charset="0"/>
                        <a:buChar char="•"/>
                      </a:pPr>
                      <a:r>
                        <a:rPr lang="en-US" sz="1200" kern="1200" dirty="0" smtClean="0">
                          <a:solidFill>
                            <a:schemeClr val="dk1"/>
                          </a:solidFill>
                          <a:latin typeface="+mj-lt"/>
                          <a:ea typeface="+mn-ea"/>
                          <a:cs typeface="+mn-cs"/>
                        </a:rPr>
                        <a:t>Report formats and report elements will be reviewed to ensure they match with Business Glossary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269970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Report </a:t>
            </a:r>
            <a:r>
              <a:rPr lang="en-US" dirty="0" smtClean="0"/>
              <a:t>Testing (contd..)</a:t>
            </a:r>
            <a:endParaRPr lang="en-US" dirty="0"/>
          </a:p>
        </p:txBody>
      </p:sp>
      <p:sp>
        <p:nvSpPr>
          <p:cNvPr id="6" name="Content Placeholder 2"/>
          <p:cNvSpPr txBox="1">
            <a:spLocks/>
          </p:cNvSpPr>
          <p:nvPr/>
        </p:nvSpPr>
        <p:spPr>
          <a:xfrm>
            <a:off x="765516" y="1099373"/>
            <a:ext cx="10660969" cy="446982"/>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3050" indent="-228600" algn="l" defTabSz="914400" rtl="0" eaLnBrk="1" latinLnBrk="0" hangingPunct="1">
              <a:lnSpc>
                <a:spcPct val="100000"/>
              </a:lnSpc>
              <a:spcBef>
                <a:spcPts val="0"/>
              </a:spcBef>
              <a:spcAft>
                <a:spcPts val="900"/>
              </a:spcAft>
              <a:buClr>
                <a:schemeClr val="tx1"/>
              </a:buClr>
              <a:buFont typeface="Arial" pitchFamily="34" charset="0"/>
              <a:buChar char="•"/>
              <a:defRPr sz="2000" kern="1200">
                <a:solidFill>
                  <a:schemeClr val="tx1"/>
                </a:solidFill>
                <a:latin typeface="Georgia" pitchFamily="18" charset="0"/>
                <a:ea typeface="+mn-ea"/>
                <a:cs typeface="+mn-cs"/>
              </a:defRPr>
            </a:lvl2pPr>
            <a:lvl3pPr marL="548640" indent="-228600" algn="l" defTabSz="914400" rtl="0" eaLnBrk="1" latinLnBrk="0" hangingPunct="1">
              <a:lnSpc>
                <a:spcPct val="100000"/>
              </a:lnSpc>
              <a:spcBef>
                <a:spcPts val="0"/>
              </a:spcBef>
              <a:spcAft>
                <a:spcPts val="900"/>
              </a:spcAft>
              <a:buClr>
                <a:schemeClr val="tx1"/>
              </a:buClr>
              <a:buFont typeface="Arial" pitchFamily="34" charset="0"/>
              <a:buChar char="-"/>
              <a:defRPr sz="2000" kern="1200">
                <a:solidFill>
                  <a:schemeClr val="tx1"/>
                </a:solidFill>
                <a:latin typeface="Georgia" pitchFamily="18" charset="0"/>
                <a:ea typeface="+mn-ea"/>
                <a:cs typeface="+mn-cs"/>
              </a:defRPr>
            </a:lvl3pPr>
            <a:lvl4pPr marL="822960" indent="-22860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28600" algn="l" defTabSz="914400" rtl="0" eaLnBrk="1" latinLnBrk="0" hangingPunct="1">
              <a:lnSpc>
                <a:spcPct val="100000"/>
              </a:lnSpc>
              <a:spcBef>
                <a:spcPts val="0"/>
              </a:spcBef>
              <a:spcAft>
                <a:spcPts val="900"/>
              </a:spcAft>
              <a:buClr>
                <a:schemeClr val="tx1"/>
              </a:buClr>
              <a:buFont typeface="Arial" pitchFamily="34" charset="0"/>
              <a:buChar char="◦"/>
              <a:defRPr sz="2000" kern="1200">
                <a:solidFill>
                  <a:schemeClr val="tx1"/>
                </a:solidFill>
                <a:latin typeface="Georgia" pitchFamily="18" charset="0"/>
                <a:ea typeface="+mn-ea"/>
                <a:cs typeface="+mn-cs"/>
              </a:defRPr>
            </a:lvl5pPr>
            <a:lvl6pPr marL="1371600" marR="0" indent="-228600" algn="l" defTabSz="914400" rtl="0" eaLnBrk="1" fontAlgn="auto" latinLnBrk="0" hangingPunct="1">
              <a:lnSpc>
                <a:spcPct val="100000"/>
              </a:lnSpc>
              <a:spcBef>
                <a:spcPts val="0"/>
              </a:spcBef>
              <a:spcAft>
                <a:spcPts val="900"/>
              </a:spcAft>
              <a:buClr>
                <a:schemeClr val="tx1"/>
              </a:buClr>
              <a:buSzTx/>
              <a:buFont typeface="Arial" pitchFamily="34" charset="0"/>
              <a:buChar char="•"/>
              <a:tabLst/>
              <a:defRPr sz="2000" kern="1200" baseline="0">
                <a:solidFill>
                  <a:schemeClr val="tx1"/>
                </a:solidFill>
                <a:latin typeface="Georgia" pitchFamily="18" charset="0"/>
                <a:ea typeface="+mn-ea"/>
                <a:cs typeface="+mn-cs"/>
              </a:defRPr>
            </a:lvl6pPr>
            <a:lvl7pPr marL="1645920" indent="-228600" algn="l" defTabSz="914400" rtl="0" eaLnBrk="1" latinLnBrk="0" hangingPunct="1">
              <a:spcBef>
                <a:spcPts val="0"/>
              </a:spcBef>
              <a:spcAft>
                <a:spcPts val="900"/>
              </a:spcAft>
              <a:buFont typeface="Arial" pitchFamily="34" charset="0"/>
              <a:buChar char="•"/>
              <a:defRPr sz="2000" kern="1200" baseline="0">
                <a:solidFill>
                  <a:schemeClr val="tx1"/>
                </a:solidFill>
                <a:latin typeface="Georgia" pitchFamily="18" charset="0"/>
                <a:ea typeface="+mn-ea"/>
                <a:cs typeface="+mn-cs"/>
              </a:defRPr>
            </a:lvl7pPr>
            <a:lvl8pPr marL="1920240" indent="-228600" algn="l" defTabSz="914400" rtl="0" eaLnBrk="1" latinLnBrk="0" hangingPunct="1">
              <a:spcBef>
                <a:spcPts val="0"/>
              </a:spcBef>
              <a:spcAft>
                <a:spcPts val="900"/>
              </a:spcAft>
              <a:buFont typeface="Arial" pitchFamily="34" charset="0"/>
              <a:buChar char="•"/>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lvl="0">
              <a:buClr>
                <a:srgbClr val="000000"/>
              </a:buClr>
              <a:defRPr/>
            </a:pPr>
            <a:r>
              <a:rPr lang="en-US" sz="1600" b="1" dirty="0">
                <a:solidFill>
                  <a:srgbClr val="0099FF"/>
                </a:solidFill>
                <a:latin typeface="+mj-lt"/>
              </a:rPr>
              <a:t>Reports/Dashboards are tested for performance of load or response time during this testing</a:t>
            </a:r>
          </a:p>
        </p:txBody>
      </p:sp>
      <p:graphicFrame>
        <p:nvGraphicFramePr>
          <p:cNvPr id="8" name="Table 7"/>
          <p:cNvGraphicFramePr>
            <a:graphicFrameLocks noGrp="1"/>
          </p:cNvGraphicFramePr>
          <p:nvPr>
            <p:extLst>
              <p:ext uri="{D42A27DB-BD31-4B8C-83A1-F6EECF244321}">
                <p14:modId xmlns:p14="http://schemas.microsoft.com/office/powerpoint/2010/main" val="2558455186"/>
              </p:ext>
            </p:extLst>
          </p:nvPr>
        </p:nvGraphicFramePr>
        <p:xfrm>
          <a:off x="927766" y="1546355"/>
          <a:ext cx="10336468" cy="3278060"/>
        </p:xfrm>
        <a:graphic>
          <a:graphicData uri="http://schemas.openxmlformats.org/drawingml/2006/table">
            <a:tbl>
              <a:tblPr>
                <a:solidFill>
                  <a:srgbClr val="00539F"/>
                </a:solidFill>
              </a:tblPr>
              <a:tblGrid>
                <a:gridCol w="1872826">
                  <a:extLst>
                    <a:ext uri="{9D8B030D-6E8A-4147-A177-3AD203B41FA5}">
                      <a16:colId xmlns:a16="http://schemas.microsoft.com/office/drawing/2014/main" val="20000"/>
                    </a:ext>
                  </a:extLst>
                </a:gridCol>
                <a:gridCol w="8463642">
                  <a:extLst>
                    <a:ext uri="{9D8B030D-6E8A-4147-A177-3AD203B41FA5}">
                      <a16:colId xmlns:a16="http://schemas.microsoft.com/office/drawing/2014/main" val="20001"/>
                    </a:ext>
                  </a:extLst>
                </a:gridCol>
              </a:tblGrid>
              <a:tr h="162914">
                <a:tc>
                  <a:txBody>
                    <a:bodyPr/>
                    <a:lstStyle/>
                    <a:p>
                      <a:pPr marL="117475" marR="0" lvl="0" indent="-117475" algn="ctr" defTabSz="914400" rtl="0" eaLnBrk="0" fontAlgn="base" latinLnBrk="0" hangingPunct="0">
                        <a:lnSpc>
                          <a:spcPts val="1200"/>
                        </a:lnSpc>
                        <a:spcBef>
                          <a:spcPts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cs typeface="Arial" panose="020B0604020202020204" pitchFamily="34" charset="0"/>
                        </a:rPr>
                        <a:t>Type of Testing</a:t>
                      </a:r>
                    </a:p>
                  </a:txBody>
                  <a:tcPr marL="82296" marR="82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060"/>
                    </a:solidFill>
                  </a:tcPr>
                </a:tc>
                <a:tc>
                  <a:txBody>
                    <a:bodyPr/>
                    <a:lstStyle/>
                    <a:p>
                      <a:pPr marL="117475" marR="0" lvl="0" indent="-117475" algn="ctr" defTabSz="914400" rtl="0" eaLnBrk="0" fontAlgn="base" latinLnBrk="0" hangingPunct="0">
                        <a:lnSpc>
                          <a:spcPts val="1200"/>
                        </a:lnSpc>
                        <a:spcBef>
                          <a:spcPts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cs typeface="Arial" panose="020B0604020202020204" pitchFamily="34" charset="0"/>
                        </a:rPr>
                        <a:t>Description</a:t>
                      </a:r>
                    </a:p>
                  </a:txBody>
                  <a:tcPr marL="82296" marR="82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060"/>
                    </a:solidFill>
                  </a:tcPr>
                </a:tc>
                <a:extLst>
                  <a:ext uri="{0D108BD9-81ED-4DB2-BD59-A6C34878D82A}">
                    <a16:rowId xmlns:a16="http://schemas.microsoft.com/office/drawing/2014/main" val="10000"/>
                  </a:ext>
                </a:extLst>
              </a:tr>
              <a:tr h="67202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dirty="0" smtClean="0">
                          <a:effectLst/>
                          <a:latin typeface="+mj-lt"/>
                        </a:rPr>
                        <a:t>Data Completion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5250" lvl="0" indent="-171450">
                        <a:buClr>
                          <a:srgbClr val="000000"/>
                        </a:buClr>
                        <a:buSzPct val="100000"/>
                        <a:buFont typeface="Arial" panose="020B0604020202020204" pitchFamily="34" charset="0"/>
                        <a:buChar char="•"/>
                      </a:pPr>
                      <a:r>
                        <a:rPr lang="en-US" sz="1200" dirty="0" smtClean="0">
                          <a:solidFill>
                            <a:srgbClr val="000000"/>
                          </a:solidFill>
                          <a:latin typeface="+mj-lt"/>
                          <a:ea typeface="Georgia"/>
                          <a:cs typeface="Georgia"/>
                          <a:sym typeface="Georgia"/>
                        </a:rPr>
                        <a:t>This is mainly tested by SQL query against the source system versus the reports data. Here are the steps:</a:t>
                      </a:r>
                    </a:p>
                    <a:p>
                      <a:pPr marL="742950" lvl="1" indent="-285750" algn="l" defTabSz="457200" rtl="0" eaLnBrk="1" latinLnBrk="0" hangingPunct="1">
                        <a:spcAft>
                          <a:spcPts val="100"/>
                        </a:spcAft>
                        <a:buClr>
                          <a:srgbClr val="000000"/>
                        </a:buClr>
                        <a:buSzPct val="100000"/>
                        <a:buFont typeface="Wingdings" panose="05000000000000000000" pitchFamily="2" charset="2"/>
                        <a:buChar char="§"/>
                      </a:pPr>
                      <a:r>
                        <a:rPr lang="en-US" sz="1200" kern="1200" dirty="0" smtClean="0">
                          <a:solidFill>
                            <a:schemeClr val="dk1"/>
                          </a:solidFill>
                          <a:latin typeface="+mj-lt"/>
                          <a:ea typeface="+mn-ea"/>
                          <a:cs typeface="+mn-cs"/>
                          <a:sym typeface="Georgia"/>
                        </a:rPr>
                        <a:t>Data Count in Source Vs Target</a:t>
                      </a:r>
                    </a:p>
                    <a:p>
                      <a:pPr marL="742950" lvl="1" indent="-285750" algn="l" defTabSz="457200" rtl="0" eaLnBrk="1" latinLnBrk="0" hangingPunct="1">
                        <a:spcAft>
                          <a:spcPts val="100"/>
                        </a:spcAft>
                        <a:buClr>
                          <a:srgbClr val="000000"/>
                        </a:buClr>
                        <a:buSzPct val="100000"/>
                        <a:buFont typeface="Wingdings" panose="05000000000000000000" pitchFamily="2" charset="2"/>
                        <a:buChar char="§"/>
                      </a:pPr>
                      <a:r>
                        <a:rPr lang="en-US" sz="1200" kern="1200" dirty="0" smtClean="0">
                          <a:solidFill>
                            <a:schemeClr val="dk1"/>
                          </a:solidFill>
                          <a:latin typeface="+mj-lt"/>
                          <a:ea typeface="+mn-ea"/>
                          <a:cs typeface="+mn-cs"/>
                          <a:sym typeface="Georgia"/>
                        </a:rPr>
                        <a:t>Identify any mismatch</a:t>
                      </a:r>
                      <a:endParaRPr lang="en-US" sz="1200" kern="1200" dirty="0">
                        <a:solidFill>
                          <a:schemeClr val="dk1"/>
                        </a:solidFill>
                        <a:latin typeface="+mj-lt"/>
                        <a:ea typeface="+mn-ea"/>
                        <a:cs typeface="+mn-cs"/>
                        <a:sym typeface="Georgi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296208433"/>
                  </a:ext>
                </a:extLst>
              </a:tr>
              <a:tr h="67202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dirty="0" smtClean="0">
                          <a:effectLst/>
                          <a:latin typeface="+mj-lt"/>
                        </a:rPr>
                        <a:t>User Experience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lvl="0" indent="-171450">
                        <a:buClr>
                          <a:srgbClr val="000000"/>
                        </a:buClr>
                        <a:buSzPct val="100000"/>
                        <a:buFont typeface="Arial" panose="020B0604020202020204" pitchFamily="34" charset="0"/>
                        <a:buChar char="•"/>
                      </a:pPr>
                      <a:r>
                        <a:rPr lang="en-US" sz="1200" dirty="0" smtClean="0">
                          <a:solidFill>
                            <a:srgbClr val="000000"/>
                          </a:solidFill>
                          <a:latin typeface="+mj-lt"/>
                          <a:ea typeface="Georgia"/>
                          <a:cs typeface="Georgia"/>
                          <a:sym typeface="Georgia"/>
                        </a:rPr>
                        <a:t>User experience testing in Reports</a:t>
                      </a:r>
                      <a:r>
                        <a:rPr lang="en-US" sz="1200" baseline="0" dirty="0" smtClean="0">
                          <a:solidFill>
                            <a:srgbClr val="000000"/>
                          </a:solidFill>
                          <a:latin typeface="+mj-lt"/>
                          <a:ea typeface="Georgia"/>
                          <a:cs typeface="Georgia"/>
                          <a:sym typeface="Georgia"/>
                        </a:rPr>
                        <a:t> </a:t>
                      </a:r>
                      <a:r>
                        <a:rPr lang="en-US" sz="1200" dirty="0" smtClean="0">
                          <a:solidFill>
                            <a:srgbClr val="000000"/>
                          </a:solidFill>
                          <a:latin typeface="+mj-lt"/>
                          <a:ea typeface="Georgia"/>
                          <a:cs typeface="Georgia"/>
                          <a:sym typeface="Georgia"/>
                        </a:rPr>
                        <a:t>ensures the ease of usability, the ease of download/extraction of reports, the ease of filtering etc. (heavily based on requirements)</a:t>
                      </a:r>
                    </a:p>
                    <a:p>
                      <a:pPr marL="171450" lvl="0" indent="-171450">
                        <a:buClr>
                          <a:srgbClr val="000000"/>
                        </a:buClr>
                        <a:buSzPct val="100000"/>
                        <a:buFont typeface="Arial" panose="020B0604020202020204" pitchFamily="34" charset="0"/>
                        <a:buChar char="•"/>
                      </a:pPr>
                      <a:r>
                        <a:rPr lang="en-US" sz="1200" kern="1200" dirty="0" smtClean="0">
                          <a:solidFill>
                            <a:schemeClr val="dk1"/>
                          </a:solidFill>
                          <a:latin typeface="+mj-lt"/>
                          <a:ea typeface="+mn-ea"/>
                          <a:cs typeface="+mn-cs"/>
                          <a:sym typeface="Georgia"/>
                        </a:rPr>
                        <a:t>Prompts, filters,</a:t>
                      </a:r>
                      <a:r>
                        <a:rPr lang="en-US" sz="1200" kern="1200" baseline="0" dirty="0" smtClean="0">
                          <a:solidFill>
                            <a:schemeClr val="dk1"/>
                          </a:solidFill>
                          <a:latin typeface="+mj-lt"/>
                          <a:ea typeface="+mn-ea"/>
                          <a:cs typeface="+mn-cs"/>
                          <a:sym typeface="Georgia"/>
                        </a:rPr>
                        <a:t> </a:t>
                      </a:r>
                      <a:r>
                        <a:rPr lang="en-US" sz="1200" kern="1200" dirty="0" smtClean="0">
                          <a:solidFill>
                            <a:schemeClr val="dk1"/>
                          </a:solidFill>
                          <a:latin typeface="+mj-lt"/>
                          <a:ea typeface="+mn-ea"/>
                          <a:cs typeface="+mn-cs"/>
                          <a:sym typeface="Georgia"/>
                        </a:rPr>
                        <a:t>drill down</a:t>
                      </a:r>
                      <a:r>
                        <a:rPr lang="en-US" sz="1200" kern="1200" baseline="0" dirty="0" smtClean="0">
                          <a:solidFill>
                            <a:schemeClr val="dk1"/>
                          </a:solidFill>
                          <a:latin typeface="+mj-lt"/>
                          <a:ea typeface="+mn-ea"/>
                          <a:cs typeface="+mn-cs"/>
                          <a:sym typeface="Georgia"/>
                        </a:rPr>
                        <a:t> and drill </a:t>
                      </a:r>
                      <a:r>
                        <a:rPr lang="en-US" sz="1200" kern="1200" dirty="0" smtClean="0">
                          <a:solidFill>
                            <a:schemeClr val="dk1"/>
                          </a:solidFill>
                          <a:latin typeface="+mj-lt"/>
                          <a:ea typeface="+mn-ea"/>
                          <a:cs typeface="+mn-cs"/>
                          <a:sym typeface="Georgia"/>
                        </a:rPr>
                        <a:t>through features will be tested by cross referencing information from source system or existing reports (if available)</a:t>
                      </a:r>
                    </a:p>
                    <a:p>
                      <a:pPr marL="171450" lvl="0" indent="-171450">
                        <a:buClr>
                          <a:srgbClr val="000000"/>
                        </a:buClr>
                        <a:buSzPct val="100000"/>
                        <a:buFont typeface="Arial" panose="020B0604020202020204" pitchFamily="34" charset="0"/>
                        <a:buChar char="•"/>
                      </a:pPr>
                      <a:r>
                        <a:rPr lang="en-US" sz="1200" kern="1200" dirty="0" smtClean="0">
                          <a:solidFill>
                            <a:schemeClr val="dk1"/>
                          </a:solidFill>
                          <a:latin typeface="+mj-lt"/>
                          <a:ea typeface="+mn-ea"/>
                          <a:cs typeface="+mn-cs"/>
                          <a:sym typeface="Georgia"/>
                        </a:rPr>
                        <a:t>If reports are scheduled, they will be monitored to ensure that the reports run on a scheduled frequency</a:t>
                      </a:r>
                      <a:endParaRPr lang="en-US" sz="1200" kern="1200" dirty="0" smtClean="0">
                        <a:solidFill>
                          <a:schemeClr val="dk1"/>
                        </a:solidFill>
                        <a:effectLst/>
                        <a:latin typeface="+mj-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16572834"/>
                  </a:ext>
                </a:extLst>
              </a:tr>
              <a:tr h="67202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dirty="0" smtClean="0">
                          <a:effectLst/>
                          <a:latin typeface="+mj-lt"/>
                        </a:rPr>
                        <a:t>User Authentication and Security Testing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lvl="0" indent="-171450">
                        <a:spcAft>
                          <a:spcPts val="200"/>
                        </a:spcAft>
                        <a:buClr>
                          <a:srgbClr val="000000"/>
                        </a:buClr>
                        <a:buSzPct val="100000"/>
                        <a:buFont typeface="Arial" panose="020B0604020202020204" pitchFamily="34" charset="0"/>
                        <a:buChar char="•"/>
                      </a:pPr>
                      <a:r>
                        <a:rPr lang="en-US" sz="1200" kern="1200" dirty="0" smtClean="0">
                          <a:solidFill>
                            <a:schemeClr val="dk1"/>
                          </a:solidFill>
                          <a:latin typeface="+mj-lt"/>
                          <a:ea typeface="+mn-ea"/>
                          <a:cs typeface="+mn-cs"/>
                          <a:sym typeface="Georgia"/>
                        </a:rPr>
                        <a:t>To test different roles and access permissions to the reports. QA</a:t>
                      </a:r>
                      <a:r>
                        <a:rPr lang="en-US" sz="1200" kern="1200" baseline="0" dirty="0" smtClean="0">
                          <a:solidFill>
                            <a:schemeClr val="dk1"/>
                          </a:solidFill>
                          <a:latin typeface="+mj-lt"/>
                          <a:ea typeface="+mn-ea"/>
                          <a:cs typeface="+mn-cs"/>
                          <a:sym typeface="Georgia"/>
                        </a:rPr>
                        <a:t> Lead will identify the list of team members involved in Security testing.</a:t>
                      </a:r>
                      <a:endParaRPr lang="en-US" sz="1200" kern="1200" dirty="0" smtClean="0">
                        <a:solidFill>
                          <a:schemeClr val="dk1"/>
                        </a:solidFill>
                        <a:latin typeface="+mj-lt"/>
                        <a:ea typeface="+mn-ea"/>
                        <a:cs typeface="+mn-cs"/>
                        <a:sym typeface="Georgia"/>
                      </a:endParaRPr>
                    </a:p>
                    <a:p>
                      <a:pPr marL="171450" lvl="0" indent="-171450">
                        <a:spcAft>
                          <a:spcPts val="200"/>
                        </a:spcAft>
                        <a:buClr>
                          <a:srgbClr val="000000"/>
                        </a:buClr>
                        <a:buSzPct val="100000"/>
                        <a:buFont typeface="Arial" panose="020B0604020202020204" pitchFamily="34" charset="0"/>
                        <a:buChar char="•"/>
                      </a:pPr>
                      <a:r>
                        <a:rPr lang="en-US" sz="1200" kern="1200" dirty="0" smtClean="0">
                          <a:solidFill>
                            <a:schemeClr val="dk1"/>
                          </a:solidFill>
                          <a:latin typeface="+mj-lt"/>
                          <a:ea typeface="+mn-ea"/>
                          <a:cs typeface="+mn-cs"/>
                          <a:sym typeface="Georgia"/>
                        </a:rPr>
                        <a:t>Validate different types of users and their access to various reports based on permissions defined in requirements.</a:t>
                      </a:r>
                    </a:p>
                    <a:p>
                      <a:pPr marL="171450" lvl="0" indent="-171450">
                        <a:spcAft>
                          <a:spcPts val="200"/>
                        </a:spcAft>
                        <a:buClr>
                          <a:srgbClr val="000000"/>
                        </a:buClr>
                        <a:buSzPct val="100000"/>
                        <a:buFont typeface="Arial" panose="020B0604020202020204" pitchFamily="34" charset="0"/>
                        <a:buChar char="•"/>
                      </a:pPr>
                      <a:r>
                        <a:rPr lang="en-US" sz="1200" kern="1200" dirty="0" smtClean="0">
                          <a:solidFill>
                            <a:schemeClr val="dk1"/>
                          </a:solidFill>
                          <a:latin typeface="+mj-lt"/>
                          <a:ea typeface="+mn-ea"/>
                          <a:cs typeface="+mn-cs"/>
                          <a:sym typeface="Georgia"/>
                        </a:rPr>
                        <a:t>Compatibility of different reports in various formats.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56374">
                <a:tc>
                  <a:txBody>
                    <a:bodyPr/>
                    <a:lstStyle/>
                    <a:p>
                      <a:pPr algn="ctr"/>
                      <a:r>
                        <a:rPr lang="en-US" sz="1200" b="1" dirty="0" smtClean="0"/>
                        <a:t>BI Performance Testing</a:t>
                      </a:r>
                      <a:endParaRPr 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defTabSz="457200">
                        <a:spcAft>
                          <a:spcPts val="200"/>
                        </a:spcAft>
                        <a:buFont typeface="Arial" panose="020B0604020202020204" pitchFamily="34" charset="0"/>
                        <a:buChar char="•"/>
                      </a:pPr>
                      <a:r>
                        <a:rPr lang="en-US" sz="1200" dirty="0" smtClean="0">
                          <a:solidFill>
                            <a:schemeClr val="dk1"/>
                          </a:solidFill>
                        </a:rPr>
                        <a:t>To validate performance, scalability and stability of Cognos under various load scenarios ( Initial and incremental load).</a:t>
                      </a:r>
                    </a:p>
                    <a:p>
                      <a:pPr marL="171450" indent="-171450" defTabSz="457200">
                        <a:spcAft>
                          <a:spcPts val="200"/>
                        </a:spcAft>
                        <a:buFont typeface="Arial" panose="020B0604020202020204" pitchFamily="34" charset="0"/>
                        <a:buChar char="•"/>
                      </a:pPr>
                      <a:r>
                        <a:rPr lang="en-US" sz="1200" dirty="0" smtClean="0">
                          <a:solidFill>
                            <a:schemeClr val="dk1"/>
                          </a:solidFill>
                        </a:rPr>
                        <a:t>Report execution must complete within agreed upon SLA</a:t>
                      </a:r>
                      <a:endParaRPr lang="en-US" sz="1200" dirty="0">
                        <a:solidFill>
                          <a:schemeClr val="dk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962933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Time advance Testing</a:t>
            </a:r>
            <a:endParaRPr lang="en-US" dirty="0"/>
          </a:p>
        </p:txBody>
      </p:sp>
      <p:sp>
        <p:nvSpPr>
          <p:cNvPr id="6" name="Content Placeholder 2"/>
          <p:cNvSpPr txBox="1">
            <a:spLocks/>
          </p:cNvSpPr>
          <p:nvPr/>
        </p:nvSpPr>
        <p:spPr>
          <a:xfrm>
            <a:off x="901576" y="1099372"/>
            <a:ext cx="10388848" cy="791571"/>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3050" indent="-228600" algn="l" defTabSz="914400" rtl="0" eaLnBrk="1" latinLnBrk="0" hangingPunct="1">
              <a:lnSpc>
                <a:spcPct val="100000"/>
              </a:lnSpc>
              <a:spcBef>
                <a:spcPts val="0"/>
              </a:spcBef>
              <a:spcAft>
                <a:spcPts val="900"/>
              </a:spcAft>
              <a:buClr>
                <a:schemeClr val="tx1"/>
              </a:buClr>
              <a:buFont typeface="Arial" pitchFamily="34" charset="0"/>
              <a:buChar char="•"/>
              <a:defRPr sz="2000" kern="1200">
                <a:solidFill>
                  <a:schemeClr val="tx1"/>
                </a:solidFill>
                <a:latin typeface="Georgia" pitchFamily="18" charset="0"/>
                <a:ea typeface="+mn-ea"/>
                <a:cs typeface="+mn-cs"/>
              </a:defRPr>
            </a:lvl2pPr>
            <a:lvl3pPr marL="548640" indent="-228600" algn="l" defTabSz="914400" rtl="0" eaLnBrk="1" latinLnBrk="0" hangingPunct="1">
              <a:lnSpc>
                <a:spcPct val="100000"/>
              </a:lnSpc>
              <a:spcBef>
                <a:spcPts val="0"/>
              </a:spcBef>
              <a:spcAft>
                <a:spcPts val="900"/>
              </a:spcAft>
              <a:buClr>
                <a:schemeClr val="tx1"/>
              </a:buClr>
              <a:buFont typeface="Arial" pitchFamily="34" charset="0"/>
              <a:buChar char="-"/>
              <a:defRPr sz="2000" kern="1200">
                <a:solidFill>
                  <a:schemeClr val="tx1"/>
                </a:solidFill>
                <a:latin typeface="Georgia" pitchFamily="18" charset="0"/>
                <a:ea typeface="+mn-ea"/>
                <a:cs typeface="+mn-cs"/>
              </a:defRPr>
            </a:lvl3pPr>
            <a:lvl4pPr marL="822960" indent="-22860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28600" algn="l" defTabSz="914400" rtl="0" eaLnBrk="1" latinLnBrk="0" hangingPunct="1">
              <a:lnSpc>
                <a:spcPct val="100000"/>
              </a:lnSpc>
              <a:spcBef>
                <a:spcPts val="0"/>
              </a:spcBef>
              <a:spcAft>
                <a:spcPts val="900"/>
              </a:spcAft>
              <a:buClr>
                <a:schemeClr val="tx1"/>
              </a:buClr>
              <a:buFont typeface="Arial" pitchFamily="34" charset="0"/>
              <a:buChar char="◦"/>
              <a:defRPr sz="2000" kern="1200">
                <a:solidFill>
                  <a:schemeClr val="tx1"/>
                </a:solidFill>
                <a:latin typeface="Georgia" pitchFamily="18" charset="0"/>
                <a:ea typeface="+mn-ea"/>
                <a:cs typeface="+mn-cs"/>
              </a:defRPr>
            </a:lvl5pPr>
            <a:lvl6pPr marL="1371600" marR="0" indent="-228600" algn="l" defTabSz="914400" rtl="0" eaLnBrk="1" fontAlgn="auto" latinLnBrk="0" hangingPunct="1">
              <a:lnSpc>
                <a:spcPct val="100000"/>
              </a:lnSpc>
              <a:spcBef>
                <a:spcPts val="0"/>
              </a:spcBef>
              <a:spcAft>
                <a:spcPts val="900"/>
              </a:spcAft>
              <a:buClr>
                <a:schemeClr val="tx1"/>
              </a:buClr>
              <a:buSzTx/>
              <a:buFont typeface="Arial" pitchFamily="34" charset="0"/>
              <a:buChar char="•"/>
              <a:tabLst/>
              <a:defRPr sz="2000" kern="1200" baseline="0">
                <a:solidFill>
                  <a:schemeClr val="tx1"/>
                </a:solidFill>
                <a:latin typeface="Georgia" pitchFamily="18" charset="0"/>
                <a:ea typeface="+mn-ea"/>
                <a:cs typeface="+mn-cs"/>
              </a:defRPr>
            </a:lvl6pPr>
            <a:lvl7pPr marL="1645920" indent="-228600" algn="l" defTabSz="914400" rtl="0" eaLnBrk="1" latinLnBrk="0" hangingPunct="1">
              <a:spcBef>
                <a:spcPts val="0"/>
              </a:spcBef>
              <a:spcAft>
                <a:spcPts val="900"/>
              </a:spcAft>
              <a:buFont typeface="Arial" pitchFamily="34" charset="0"/>
              <a:buChar char="•"/>
              <a:defRPr sz="2000" kern="1200" baseline="0">
                <a:solidFill>
                  <a:schemeClr val="tx1"/>
                </a:solidFill>
                <a:latin typeface="Georgia" pitchFamily="18" charset="0"/>
                <a:ea typeface="+mn-ea"/>
                <a:cs typeface="+mn-cs"/>
              </a:defRPr>
            </a:lvl7pPr>
            <a:lvl8pPr marL="1920240" indent="-228600" algn="l" defTabSz="914400" rtl="0" eaLnBrk="1" latinLnBrk="0" hangingPunct="1">
              <a:spcBef>
                <a:spcPts val="0"/>
              </a:spcBef>
              <a:spcAft>
                <a:spcPts val="900"/>
              </a:spcAft>
              <a:buFont typeface="Arial" pitchFamily="34" charset="0"/>
              <a:buChar char="•"/>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a:buClr>
                <a:srgbClr val="000000"/>
              </a:buClr>
              <a:defRPr/>
            </a:pPr>
            <a:r>
              <a:rPr lang="en-US" sz="1600" b="1" dirty="0" smtClean="0">
                <a:solidFill>
                  <a:srgbClr val="0099FF"/>
                </a:solidFill>
                <a:latin typeface="+mj-lt"/>
              </a:rPr>
              <a:t>Time advance testing </a:t>
            </a:r>
            <a:r>
              <a:rPr lang="en-US" sz="1600" b="1" dirty="0">
                <a:solidFill>
                  <a:srgbClr val="0099FF"/>
                </a:solidFill>
                <a:latin typeface="+mj-lt"/>
              </a:rPr>
              <a:t>ensures various components of the </a:t>
            </a:r>
            <a:r>
              <a:rPr lang="en-US" sz="1600" b="1" dirty="0" smtClean="0">
                <a:solidFill>
                  <a:srgbClr val="0099FF"/>
                </a:solidFill>
                <a:latin typeface="+mj-lt"/>
              </a:rPr>
              <a:t>dashboards/reports </a:t>
            </a:r>
            <a:r>
              <a:rPr lang="en-US" sz="1600" b="1" dirty="0">
                <a:solidFill>
                  <a:srgbClr val="0099FF"/>
                </a:solidFill>
                <a:latin typeface="+mj-lt"/>
              </a:rPr>
              <a:t>work as expected in a production like </a:t>
            </a:r>
            <a:r>
              <a:rPr lang="en-US" sz="1600" b="1" dirty="0" smtClean="0">
                <a:solidFill>
                  <a:srgbClr val="0099FF"/>
                </a:solidFill>
                <a:latin typeface="+mj-lt"/>
              </a:rPr>
              <a:t>environment</a:t>
            </a:r>
            <a:r>
              <a:rPr lang="en-US" sz="1600" b="1" dirty="0">
                <a:solidFill>
                  <a:srgbClr val="0099FF"/>
                </a:solidFill>
                <a:latin typeface="+mj-lt"/>
              </a:rPr>
              <a:t>. Time advance testing is </a:t>
            </a:r>
            <a:r>
              <a:rPr lang="en-US" sz="1600" b="1" dirty="0" smtClean="0">
                <a:solidFill>
                  <a:srgbClr val="0099FF"/>
                </a:solidFill>
                <a:latin typeface="+mj-lt"/>
              </a:rPr>
              <a:t>carried out to validate renewal and other subsequent policy transactions and billing </a:t>
            </a:r>
            <a:r>
              <a:rPr lang="en-US" sz="1600" b="1" dirty="0">
                <a:solidFill>
                  <a:srgbClr val="0099FF"/>
                </a:solidFill>
                <a:latin typeface="+mj-lt"/>
              </a:rPr>
              <a:t>delinquency testing</a:t>
            </a:r>
          </a:p>
          <a:p>
            <a:pPr>
              <a:buClr>
                <a:srgbClr val="000000"/>
              </a:buClr>
              <a:defRPr/>
            </a:pPr>
            <a:endParaRPr lang="en-US" sz="1400" b="1" i="1" dirty="0" smtClean="0">
              <a:solidFill>
                <a:srgbClr val="002060"/>
              </a:solidFill>
              <a:latin typeface="+mj-lt"/>
            </a:endParaRPr>
          </a:p>
          <a:p>
            <a:pPr lvl="0">
              <a:buClr>
                <a:srgbClr val="000000"/>
              </a:buClr>
              <a:defRPr/>
            </a:pPr>
            <a:endParaRPr lang="en-US" sz="1400" b="1" i="1" dirty="0">
              <a:solidFill>
                <a:srgbClr val="002060"/>
              </a:solidFill>
              <a:latin typeface="+mj-lt"/>
            </a:endParaRPr>
          </a:p>
        </p:txBody>
      </p:sp>
      <p:graphicFrame>
        <p:nvGraphicFramePr>
          <p:cNvPr id="16" name="Table 15"/>
          <p:cNvGraphicFramePr>
            <a:graphicFrameLocks noGrp="1"/>
          </p:cNvGraphicFramePr>
          <p:nvPr>
            <p:extLst>
              <p:ext uri="{D42A27DB-BD31-4B8C-83A1-F6EECF244321}">
                <p14:modId xmlns:p14="http://schemas.microsoft.com/office/powerpoint/2010/main" val="2564805447"/>
              </p:ext>
            </p:extLst>
          </p:nvPr>
        </p:nvGraphicFramePr>
        <p:xfrm>
          <a:off x="901576" y="2060178"/>
          <a:ext cx="10388849" cy="3444240"/>
        </p:xfrm>
        <a:graphic>
          <a:graphicData uri="http://schemas.openxmlformats.org/drawingml/2006/table">
            <a:tbl>
              <a:tblPr>
                <a:solidFill>
                  <a:srgbClr val="00539F"/>
                </a:solidFill>
              </a:tblPr>
              <a:tblGrid>
                <a:gridCol w="1906990">
                  <a:extLst>
                    <a:ext uri="{9D8B030D-6E8A-4147-A177-3AD203B41FA5}">
                      <a16:colId xmlns:a16="http://schemas.microsoft.com/office/drawing/2014/main" val="20000"/>
                    </a:ext>
                  </a:extLst>
                </a:gridCol>
                <a:gridCol w="8481859">
                  <a:extLst>
                    <a:ext uri="{9D8B030D-6E8A-4147-A177-3AD203B41FA5}">
                      <a16:colId xmlns:a16="http://schemas.microsoft.com/office/drawing/2014/main" val="20001"/>
                    </a:ext>
                  </a:extLst>
                </a:gridCol>
              </a:tblGrid>
              <a:tr h="227080">
                <a:tc>
                  <a:txBody>
                    <a:bodyPr/>
                    <a:lstStyle/>
                    <a:p>
                      <a:pPr marL="117475" marR="0" lvl="0" indent="-117475" algn="ctr" defTabSz="914400" rtl="0" eaLnBrk="0" fontAlgn="base" latinLnBrk="0" hangingPunct="0">
                        <a:lnSpc>
                          <a:spcPts val="1200"/>
                        </a:lnSpc>
                        <a:spcBef>
                          <a:spcPts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cs typeface="Arial" panose="020B0604020202020204" pitchFamily="34" charset="0"/>
                        </a:rPr>
                        <a:t>Scope</a:t>
                      </a:r>
                    </a:p>
                  </a:txBody>
                  <a:tcPr marL="82296" marR="82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060"/>
                    </a:solidFill>
                  </a:tcPr>
                </a:tc>
                <a:tc>
                  <a:txBody>
                    <a:bodyPr/>
                    <a:lstStyle/>
                    <a:p>
                      <a:pPr marL="117475" marR="0" lvl="0" indent="-117475" algn="ctr" defTabSz="914400" rtl="0" eaLnBrk="0" fontAlgn="base" latinLnBrk="0" hangingPunct="0">
                        <a:lnSpc>
                          <a:spcPts val="1200"/>
                        </a:lnSpc>
                        <a:spcBef>
                          <a:spcPts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cs typeface="Arial" panose="020B0604020202020204" pitchFamily="34" charset="0"/>
                        </a:rPr>
                        <a:t>Approach</a:t>
                      </a:r>
                    </a:p>
                  </a:txBody>
                  <a:tcPr marL="82296" marR="82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060"/>
                    </a:solidFill>
                  </a:tcPr>
                </a:tc>
                <a:extLst>
                  <a:ext uri="{0D108BD9-81ED-4DB2-BD59-A6C34878D82A}">
                    <a16:rowId xmlns:a16="http://schemas.microsoft.com/office/drawing/2014/main" val="10000"/>
                  </a:ext>
                </a:extLst>
              </a:tr>
              <a:tr h="2299181">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dirty="0" smtClean="0">
                          <a:effectLst/>
                          <a:latin typeface="+mj-lt"/>
                        </a:rPr>
                        <a:t>Guidewire PolicyCenter and BillingCenter</a:t>
                      </a:r>
                      <a:r>
                        <a:rPr lang="en-US" sz="1200" b="1" baseline="0" dirty="0" smtClean="0">
                          <a:effectLst/>
                          <a:latin typeface="+mj-lt"/>
                        </a:rPr>
                        <a:t> to Reporting</a:t>
                      </a:r>
                      <a:endParaRPr lang="en-US" sz="1200" b="1" dirty="0" smtClean="0">
                        <a:effectLst/>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lvl="1" indent="-171450" algn="l" defTabSz="457200" rtl="0" eaLnBrk="1" latinLnBrk="0" hangingPunct="1">
                        <a:buFont typeface="Arial" panose="020B0604020202020204" pitchFamily="34" charset="0"/>
                        <a:buChar char="•"/>
                      </a:pPr>
                      <a:r>
                        <a:rPr lang="en-US" sz="1200" b="1" kern="1200" dirty="0" smtClean="0">
                          <a:solidFill>
                            <a:schemeClr val="tx1"/>
                          </a:solidFill>
                          <a:latin typeface="+mn-lt"/>
                          <a:ea typeface="+mn-ea"/>
                          <a:cs typeface="+mn-cs"/>
                        </a:rPr>
                        <a:t>Pre-requiE2Ee</a:t>
                      </a:r>
                      <a:r>
                        <a:rPr lang="en-US" sz="1200" b="1" kern="1200" baseline="0" dirty="0" smtClean="0">
                          <a:solidFill>
                            <a:schemeClr val="tx1"/>
                          </a:solidFill>
                          <a:latin typeface="+mn-lt"/>
                          <a:ea typeface="+mn-ea"/>
                          <a:cs typeface="+mn-cs"/>
                        </a:rPr>
                        <a:t>:</a:t>
                      </a:r>
                    </a:p>
                    <a:p>
                      <a:pPr marL="628638" lvl="2" indent="-171450" algn="l" defTabSz="457200" rtl="0" eaLnBrk="1" latinLnBrk="0" hangingPunct="1">
                        <a:buSzPct val="80000"/>
                        <a:buFont typeface="Wingdings" panose="05000000000000000000" pitchFamily="2" charset="2"/>
                        <a:buChar char="q"/>
                      </a:pPr>
                      <a:r>
                        <a:rPr lang="en-US" sz="1200" b="0" kern="1200" dirty="0" smtClean="0">
                          <a:solidFill>
                            <a:schemeClr val="tx1"/>
                          </a:solidFill>
                          <a:latin typeface="+mn-lt"/>
                          <a:ea typeface="+mn-ea"/>
                          <a:cs typeface="+mn-cs"/>
                        </a:rPr>
                        <a:t>Data Team will validate key business scenarios/functions with the help of Business SMEs/Users</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from Guidewire PolicyCenter/BillingCenter perspective. This</a:t>
                      </a:r>
                      <a:r>
                        <a:rPr lang="en-US" sz="1200" b="0" kern="1200" baseline="0" dirty="0" smtClean="0">
                          <a:solidFill>
                            <a:schemeClr val="tx1"/>
                          </a:solidFill>
                          <a:latin typeface="+mn-lt"/>
                          <a:ea typeface="+mn-ea"/>
                          <a:cs typeface="+mn-cs"/>
                        </a:rPr>
                        <a:t> includes finance and non-finance scenarios.</a:t>
                      </a:r>
                    </a:p>
                    <a:p>
                      <a:pPr marL="628638" lvl="2" indent="-171450" algn="l" defTabSz="457200" rtl="0" eaLnBrk="1" latinLnBrk="0" hangingPunct="1">
                        <a:buSzPct val="80000"/>
                        <a:buFont typeface="Wingdings" panose="05000000000000000000" pitchFamily="2" charset="2"/>
                        <a:buChar char="q"/>
                      </a:pPr>
                      <a:r>
                        <a:rPr lang="en-US" sz="1200" b="0" kern="1200" dirty="0" smtClean="0">
                          <a:solidFill>
                            <a:schemeClr val="tx1"/>
                          </a:solidFill>
                          <a:latin typeface="+mn-lt"/>
                          <a:ea typeface="+mn-ea"/>
                          <a:cs typeface="+mn-cs"/>
                        </a:rPr>
                        <a:t>Data Team will co-ordinate with PolicyCenter team to key in scenarios identified in above step into PolicyCenter environment</a:t>
                      </a:r>
                    </a:p>
                    <a:p>
                      <a:pPr marL="171450" lvl="1" indent="-171450" algn="l" defTabSz="457200" rtl="0" eaLnBrk="1" latinLnBrk="0" hangingPunct="1">
                        <a:buFont typeface="Wingdings" panose="05000000000000000000" pitchFamily="2" charset="2"/>
                        <a:buChar char="ü"/>
                      </a:pPr>
                      <a:endParaRPr lang="en-US" sz="1200" b="0" kern="1200" dirty="0" smtClean="0">
                        <a:solidFill>
                          <a:schemeClr val="tx1"/>
                        </a:solidFill>
                        <a:latin typeface="+mn-lt"/>
                        <a:ea typeface="+mn-ea"/>
                        <a:cs typeface="+mn-cs"/>
                      </a:endParaRPr>
                    </a:p>
                    <a:p>
                      <a:pPr marL="171450" lvl="1" indent="-171450" algn="l" defTabSz="457200" rtl="0" eaLnBrk="1" latinLnBrk="0" hangingPunct="1">
                        <a:buFont typeface="Arial" panose="020B0604020202020204" pitchFamily="34" charset="0"/>
                        <a:buChar char="•"/>
                      </a:pPr>
                      <a:endParaRPr lang="en-US" sz="1200" b="1" kern="1200" dirty="0" smtClean="0">
                        <a:solidFill>
                          <a:schemeClr val="tx1"/>
                        </a:solidFill>
                        <a:latin typeface="+mn-lt"/>
                        <a:ea typeface="+mn-ea"/>
                        <a:cs typeface="+mn-cs"/>
                      </a:endParaRPr>
                    </a:p>
                    <a:p>
                      <a:pPr marL="171450" lvl="1" indent="-171450" algn="l" defTabSz="457200" rtl="0" eaLnBrk="1" latinLnBrk="0" hangingPunct="1">
                        <a:buFont typeface="Arial" panose="020B0604020202020204" pitchFamily="34" charset="0"/>
                        <a:buChar char="•"/>
                      </a:pPr>
                      <a:r>
                        <a:rPr lang="en-US" sz="1200" b="1" kern="1200" dirty="0" smtClean="0">
                          <a:solidFill>
                            <a:schemeClr val="tx1"/>
                          </a:solidFill>
                          <a:latin typeface="+mn-lt"/>
                          <a:ea typeface="+mn-ea"/>
                          <a:cs typeface="+mn-cs"/>
                        </a:rPr>
                        <a:t>Daily</a:t>
                      </a:r>
                      <a:r>
                        <a:rPr lang="en-US" sz="1200" b="1" kern="1200" baseline="0" dirty="0" smtClean="0">
                          <a:solidFill>
                            <a:schemeClr val="tx1"/>
                          </a:solidFill>
                          <a:latin typeface="+mn-lt"/>
                          <a:ea typeface="+mn-ea"/>
                          <a:cs typeface="+mn-cs"/>
                        </a:rPr>
                        <a:t> Load Audit: </a:t>
                      </a:r>
                      <a:r>
                        <a:rPr lang="en-US" sz="1200" b="0" kern="1200" baseline="0" dirty="0" smtClean="0">
                          <a:solidFill>
                            <a:schemeClr val="tx1"/>
                          </a:solidFill>
                          <a:latin typeface="+mn-lt"/>
                          <a:ea typeface="+mn-ea"/>
                          <a:cs typeface="+mn-cs"/>
                        </a:rPr>
                        <a:t>To validate business rules and scenarios against the data present in multiple hops after initial and incremental data loads:</a:t>
                      </a:r>
                    </a:p>
                    <a:p>
                      <a:pPr marL="457188" lvl="2" indent="0" algn="l" defTabSz="457200" rtl="0" eaLnBrk="1" latinLnBrk="0" hangingPunct="1">
                        <a:buFont typeface="Arial" panose="020B0604020202020204" pitchFamily="34" charset="0"/>
                        <a:buNone/>
                      </a:pPr>
                      <a:r>
                        <a:rPr lang="en-US" sz="1200" b="1" kern="1200" baseline="0" dirty="0" smtClean="0">
                          <a:solidFill>
                            <a:srgbClr val="0070C0"/>
                          </a:solidFill>
                          <a:latin typeface="+mn-lt"/>
                          <a:ea typeface="+mn-ea"/>
                          <a:cs typeface="+mn-cs"/>
                        </a:rPr>
                        <a:t>GW Suite</a:t>
                      </a:r>
                      <a:r>
                        <a:rPr lang="en-US" sz="1200" b="0" kern="1200" baseline="0" dirty="0" smtClean="0">
                          <a:solidFill>
                            <a:schemeClr val="tx1"/>
                          </a:solidFill>
                          <a:latin typeface="+mn-lt"/>
                          <a:ea typeface="+mn-ea"/>
                          <a:cs typeface="+mn-cs"/>
                          <a:sym typeface="Wingdings" panose="05000000000000000000" pitchFamily="2" charset="2"/>
                        </a:rPr>
                        <a:t> </a:t>
                      </a:r>
                      <a:r>
                        <a:rPr lang="en-US" sz="1200" b="1" kern="1200" baseline="0" dirty="0" smtClean="0">
                          <a:solidFill>
                            <a:srgbClr val="0070C0"/>
                          </a:solidFill>
                          <a:latin typeface="+mn-lt"/>
                          <a:ea typeface="+mn-ea"/>
                          <a:cs typeface="+mn-cs"/>
                          <a:sym typeface="Wingdings" panose="05000000000000000000" pitchFamily="2" charset="2"/>
                        </a:rPr>
                        <a:t>GW DataHub </a:t>
                      </a:r>
                      <a:r>
                        <a:rPr lang="en-US" sz="1200" b="0" kern="1200" baseline="0" dirty="0" smtClean="0">
                          <a:solidFill>
                            <a:schemeClr val="tx1"/>
                          </a:solidFill>
                          <a:latin typeface="+mn-lt"/>
                          <a:ea typeface="+mn-ea"/>
                          <a:cs typeface="+mn-cs"/>
                          <a:sym typeface="Wingdings" panose="05000000000000000000" pitchFamily="2" charset="2"/>
                        </a:rPr>
                        <a:t> </a:t>
                      </a:r>
                      <a:r>
                        <a:rPr lang="en-US" sz="1200" b="1" kern="1200" baseline="0" dirty="0" smtClean="0">
                          <a:solidFill>
                            <a:srgbClr val="0070C0"/>
                          </a:solidFill>
                          <a:latin typeface="+mn-lt"/>
                          <a:ea typeface="+mn-ea"/>
                          <a:cs typeface="+mn-cs"/>
                          <a:sym typeface="Wingdings" panose="05000000000000000000" pitchFamily="2" charset="2"/>
                        </a:rPr>
                        <a:t>GW InfoCenter </a:t>
                      </a:r>
                      <a:r>
                        <a:rPr lang="en-US" sz="1200" b="0" kern="1200" baseline="0" dirty="0" smtClean="0">
                          <a:solidFill>
                            <a:schemeClr val="tx1"/>
                          </a:solidFill>
                          <a:latin typeface="+mn-lt"/>
                          <a:ea typeface="+mn-ea"/>
                          <a:cs typeface="+mn-cs"/>
                          <a:sym typeface="Wingdings" panose="05000000000000000000" pitchFamily="2" charset="2"/>
                        </a:rPr>
                        <a:t> </a:t>
                      </a:r>
                      <a:r>
                        <a:rPr lang="en-US" sz="1200" b="1" kern="1200" baseline="0" dirty="0" smtClean="0">
                          <a:solidFill>
                            <a:srgbClr val="0070C0"/>
                          </a:solidFill>
                          <a:latin typeface="+mn-lt"/>
                          <a:ea typeface="+mn-ea"/>
                          <a:cs typeface="+mn-cs"/>
                          <a:sym typeface="Wingdings" panose="05000000000000000000" pitchFamily="2" charset="2"/>
                        </a:rPr>
                        <a:t>OOTB</a:t>
                      </a:r>
                      <a:r>
                        <a:rPr lang="en-US" sz="1200" b="1" kern="1200" baseline="0" dirty="0" smtClean="0">
                          <a:solidFill>
                            <a:srgbClr val="0070C0"/>
                          </a:solidFill>
                          <a:latin typeface="+mn-lt"/>
                          <a:ea typeface="+mn-ea"/>
                          <a:cs typeface="+mn-cs"/>
                        </a:rPr>
                        <a:t> Reports</a:t>
                      </a:r>
                    </a:p>
                    <a:p>
                      <a:pPr marL="0" lvl="1" indent="0" algn="l" defTabSz="457200" rtl="0" eaLnBrk="1" latinLnBrk="0" hangingPunct="1">
                        <a:buFont typeface="Arial" panose="020B0604020202020204" pitchFamily="34" charset="0"/>
                        <a:buNone/>
                      </a:pPr>
                      <a:endParaRPr lang="en-US" sz="1200" b="0" kern="1200" baseline="0" dirty="0" smtClean="0">
                        <a:solidFill>
                          <a:schemeClr val="tx1"/>
                        </a:solidFill>
                        <a:latin typeface="+mn-lt"/>
                        <a:ea typeface="+mn-ea"/>
                        <a:cs typeface="+mn-cs"/>
                      </a:endParaRPr>
                    </a:p>
                    <a:p>
                      <a:pPr marL="171450" lvl="1" indent="-171450" algn="l" defTabSz="457200" rtl="0" eaLnBrk="1" latinLnBrk="0" hangingPunct="1">
                        <a:buFont typeface="Arial" panose="020B0604020202020204" pitchFamily="34" charset="0"/>
                        <a:buChar char="•"/>
                      </a:pPr>
                      <a:r>
                        <a:rPr lang="en-US" sz="1200" b="1" kern="1200" baseline="0" dirty="0" smtClean="0">
                          <a:solidFill>
                            <a:schemeClr val="tx1"/>
                          </a:solidFill>
                          <a:latin typeface="+mn-lt"/>
                          <a:ea typeface="+mn-ea"/>
                          <a:cs typeface="+mn-cs"/>
                        </a:rPr>
                        <a:t>Validation Approach:</a:t>
                      </a:r>
                    </a:p>
                    <a:p>
                      <a:pPr marL="628638" lvl="2" indent="-171450" algn="l" defTabSz="457200" rtl="0" eaLnBrk="1" latinLnBrk="0" hangingPunct="1">
                        <a:buSzPct val="80000"/>
                        <a:buFont typeface="Wingdings" panose="05000000000000000000" pitchFamily="2" charset="2"/>
                        <a:buChar char="q"/>
                      </a:pPr>
                      <a:r>
                        <a:rPr lang="en-US" sz="1200" b="0" kern="1200" baseline="0" dirty="0" smtClean="0">
                          <a:solidFill>
                            <a:schemeClr val="tx1"/>
                          </a:solidFill>
                          <a:latin typeface="+mn-lt"/>
                          <a:ea typeface="+mn-ea"/>
                          <a:cs typeface="+mn-cs"/>
                        </a:rPr>
                        <a:t>Set up a controlled test environment that would allow evaluation of downstream data deliverables including Data Hub, InfoCenter and associated Reports. </a:t>
                      </a:r>
                    </a:p>
                    <a:p>
                      <a:pPr marL="628638" lvl="2" indent="-171450" algn="l" defTabSz="457200" rtl="0" eaLnBrk="1" latinLnBrk="0" hangingPunct="1">
                        <a:buSzPct val="80000"/>
                        <a:buFont typeface="Wingdings" panose="05000000000000000000" pitchFamily="2" charset="2"/>
                        <a:buChar char="q"/>
                      </a:pPr>
                      <a:r>
                        <a:rPr lang="en-US" sz="1200" b="0" kern="1200" baseline="0" dirty="0" smtClean="0">
                          <a:solidFill>
                            <a:schemeClr val="tx1"/>
                          </a:solidFill>
                          <a:latin typeface="+mn-lt"/>
                          <a:ea typeface="+mn-ea"/>
                          <a:cs typeface="+mn-cs"/>
                        </a:rPr>
                        <a:t>Execute DHIC Initial and subsequent Incremental load jobs to load data in InfoCenter</a:t>
                      </a:r>
                    </a:p>
                    <a:p>
                      <a:pPr marL="628638" lvl="2" indent="-171450" algn="l" defTabSz="457200" rtl="0" eaLnBrk="1" latinLnBrk="0" hangingPunct="1">
                        <a:buSzPct val="80000"/>
                        <a:buFont typeface="Wingdings" panose="05000000000000000000" pitchFamily="2" charset="2"/>
                        <a:buChar char="q"/>
                      </a:pPr>
                      <a:r>
                        <a:rPr lang="en-US" sz="1200" b="0" kern="1200" baseline="0" dirty="0" smtClean="0">
                          <a:solidFill>
                            <a:schemeClr val="tx1"/>
                          </a:solidFill>
                          <a:latin typeface="+mn-lt"/>
                          <a:ea typeface="+mn-ea"/>
                          <a:cs typeface="+mn-cs"/>
                        </a:rPr>
                        <a:t>Generate OOTB reports after every successful completion of InfoCenter load job </a:t>
                      </a:r>
                    </a:p>
                    <a:p>
                      <a:pPr marL="628638" lvl="2" indent="-171450" algn="l" defTabSz="457200" rtl="0" eaLnBrk="1" latinLnBrk="0" hangingPunct="1">
                        <a:buSzPct val="80000"/>
                        <a:buFont typeface="Wingdings" panose="05000000000000000000" pitchFamily="2" charset="2"/>
                        <a:buChar char="q"/>
                      </a:pPr>
                      <a:r>
                        <a:rPr lang="en-US" sz="1200" b="0" kern="1200" baseline="0" dirty="0" smtClean="0">
                          <a:solidFill>
                            <a:schemeClr val="tx1"/>
                          </a:solidFill>
                          <a:latin typeface="+mn-lt"/>
                          <a:ea typeface="+mn-ea"/>
                          <a:cs typeface="+mn-cs"/>
                        </a:rPr>
                        <a:t>Data testing team will help business users to validate the reports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555977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Testing Phases</a:t>
            </a:r>
            <a:endParaRPr lang="en-US" dirty="0"/>
          </a:p>
        </p:txBody>
      </p:sp>
    </p:spTree>
    <p:extLst>
      <p:ext uri="{BB962C8B-B14F-4D97-AF65-F5344CB8AC3E}">
        <p14:creationId xmlns:p14="http://schemas.microsoft.com/office/powerpoint/2010/main" val="21472878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271" y="980129"/>
            <a:ext cx="10427458" cy="321133"/>
          </a:xfrm>
        </p:spPr>
        <p:txBody>
          <a:bodyPr/>
          <a:lstStyle/>
          <a:p>
            <a:pPr>
              <a:lnSpc>
                <a:spcPct val="100000"/>
              </a:lnSpc>
            </a:pPr>
            <a:r>
              <a:rPr lang="en-US" sz="1600" dirty="0">
                <a:solidFill>
                  <a:srgbClr val="0099FF"/>
                </a:solidFill>
                <a:latin typeface="+mj-lt"/>
                <a:ea typeface="+mn-ea"/>
                <a:cs typeface="+mn-cs"/>
              </a:rPr>
              <a:t>Unit test is carried out by the developers at the time of development with a focus towards business and technology requirements at the unit level</a:t>
            </a:r>
            <a:br>
              <a:rPr lang="en-US" sz="1600" dirty="0">
                <a:solidFill>
                  <a:srgbClr val="0099FF"/>
                </a:solidFill>
                <a:latin typeface="+mj-lt"/>
                <a:ea typeface="+mn-ea"/>
                <a:cs typeface="+mn-cs"/>
              </a:rPr>
            </a:br>
            <a:endParaRPr lang="en-US" sz="1600" dirty="0">
              <a:solidFill>
                <a:srgbClr val="0099FF"/>
              </a:solidFill>
              <a:latin typeface="+mj-lt"/>
              <a:ea typeface="+mn-ea"/>
              <a:cs typeface="+mn-cs"/>
            </a:endParaRPr>
          </a:p>
        </p:txBody>
      </p:sp>
      <p:sp>
        <p:nvSpPr>
          <p:cNvPr id="4" name="Text Placeholder 3"/>
          <p:cNvSpPr>
            <a:spLocks noGrp="1"/>
          </p:cNvSpPr>
          <p:nvPr>
            <p:ph type="body" sz="quarter" idx="10"/>
          </p:nvPr>
        </p:nvSpPr>
        <p:spPr/>
        <p:txBody>
          <a:bodyPr/>
          <a:lstStyle/>
          <a:p>
            <a:r>
              <a:rPr lang="en-US" dirty="0" smtClean="0"/>
              <a:t>Unit testing</a:t>
            </a:r>
            <a:endParaRPr lang="en-US" dirty="0"/>
          </a:p>
        </p:txBody>
      </p:sp>
      <p:graphicFrame>
        <p:nvGraphicFramePr>
          <p:cNvPr id="5" name="Group 201"/>
          <p:cNvGraphicFramePr>
            <a:graphicFrameLocks noGrp="1"/>
          </p:cNvGraphicFramePr>
          <p:nvPr>
            <p:extLst>
              <p:ext uri="{D42A27DB-BD31-4B8C-83A1-F6EECF244321}">
                <p14:modId xmlns:p14="http://schemas.microsoft.com/office/powerpoint/2010/main" val="210521894"/>
              </p:ext>
            </p:extLst>
          </p:nvPr>
        </p:nvGraphicFramePr>
        <p:xfrm>
          <a:off x="916629" y="1633691"/>
          <a:ext cx="10358743" cy="4596081"/>
        </p:xfrm>
        <a:graphic>
          <a:graphicData uri="http://schemas.openxmlformats.org/drawingml/2006/table">
            <a:tbl>
              <a:tblPr/>
              <a:tblGrid>
                <a:gridCol w="2807197">
                  <a:extLst>
                    <a:ext uri="{9D8B030D-6E8A-4147-A177-3AD203B41FA5}">
                      <a16:colId xmlns:a16="http://schemas.microsoft.com/office/drawing/2014/main" val="20000"/>
                    </a:ext>
                  </a:extLst>
                </a:gridCol>
                <a:gridCol w="697955">
                  <a:extLst>
                    <a:ext uri="{9D8B030D-6E8A-4147-A177-3AD203B41FA5}">
                      <a16:colId xmlns:a16="http://schemas.microsoft.com/office/drawing/2014/main" val="20001"/>
                    </a:ext>
                  </a:extLst>
                </a:gridCol>
                <a:gridCol w="1964827">
                  <a:extLst>
                    <a:ext uri="{9D8B030D-6E8A-4147-A177-3AD203B41FA5}">
                      <a16:colId xmlns:a16="http://schemas.microsoft.com/office/drawing/2014/main" val="20002"/>
                    </a:ext>
                  </a:extLst>
                </a:gridCol>
                <a:gridCol w="1660335">
                  <a:extLst>
                    <a:ext uri="{9D8B030D-6E8A-4147-A177-3AD203B41FA5}">
                      <a16:colId xmlns:a16="http://schemas.microsoft.com/office/drawing/2014/main" val="20003"/>
                    </a:ext>
                  </a:extLst>
                </a:gridCol>
                <a:gridCol w="1660335">
                  <a:extLst>
                    <a:ext uri="{9D8B030D-6E8A-4147-A177-3AD203B41FA5}">
                      <a16:colId xmlns:a16="http://schemas.microsoft.com/office/drawing/2014/main" val="20004"/>
                    </a:ext>
                  </a:extLst>
                </a:gridCol>
                <a:gridCol w="1568094">
                  <a:extLst>
                    <a:ext uri="{9D8B030D-6E8A-4147-A177-3AD203B41FA5}">
                      <a16:colId xmlns:a16="http://schemas.microsoft.com/office/drawing/2014/main" val="20005"/>
                    </a:ext>
                  </a:extLst>
                </a:gridCol>
              </a:tblGrid>
              <a:tr h="174391">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j-lt"/>
                        </a:rPr>
                        <a:t>Description</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hMerge="1">
                  <a:txBody>
                    <a:bodyPr/>
                    <a:lstStyle/>
                    <a:p>
                      <a:endParaRPr lang="en-US" dirty="0">
                        <a:latin typeface="Georgia" panose="02040502050405020303" pitchFamily="18" charset="0"/>
                      </a:endParaRPr>
                    </a:p>
                  </a:txBody>
                  <a:tcPr marL="45720" marR="4572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00539F"/>
                    </a:solid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rPr>
                        <a:t>Responsibility</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rPr>
                        <a:t>Support</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rPr>
                        <a:t>Environment</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822128">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200" kern="1200" dirty="0" smtClean="0">
                          <a:solidFill>
                            <a:schemeClr val="tx1"/>
                          </a:solidFill>
                          <a:effectLst/>
                          <a:latin typeface="+mj-lt"/>
                          <a:ea typeface="+mn-ea"/>
                          <a:cs typeface="+mn-cs"/>
                        </a:rPr>
                        <a:t>Unit testing validates individual ETL job and report to verify that the functionality satisfies the technical design documents. The purpose of unit testing is to verify that every ETL job will execute successfully and achieve the desired results after generating the reports. Both poE2Eive and negative testing would be performed during this phase. The test limits itself to the internal logic of a unit</a:t>
                      </a:r>
                      <a:endParaRPr lang="en-US" sz="1200" dirty="0">
                        <a:latin typeface="+mj-lt"/>
                        <a:cs typeface="Arial" pitchFamily="34" charset="0"/>
                      </a:endParaRP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a:txBody>
                    <a:bodyPr/>
                    <a:lstStyle/>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Development Team</a:t>
                      </a:r>
                      <a:endParaRPr lang="en-US" sz="1200" kern="1200" dirty="0">
                        <a:solidFill>
                          <a:schemeClr val="tx1"/>
                        </a:solidFill>
                        <a:effectLst/>
                        <a:latin typeface="+mj-lt"/>
                        <a:ea typeface="+mn-ea"/>
                        <a:cs typeface="+mn-cs"/>
                      </a:endParaRP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Data Analyst</a:t>
                      </a:r>
                      <a:endParaRPr lang="en-US" sz="1200" kern="1200" dirty="0">
                        <a:solidFill>
                          <a:schemeClr val="tx1"/>
                        </a:solidFill>
                        <a:effectLst/>
                        <a:latin typeface="+mj-lt"/>
                        <a:ea typeface="+mn-ea"/>
                        <a:cs typeface="+mn-cs"/>
                      </a:endParaRP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Development</a:t>
                      </a:r>
                      <a:endParaRPr lang="en-US" sz="1200" kern="1200" dirty="0">
                        <a:solidFill>
                          <a:schemeClr val="tx1"/>
                        </a:solidFill>
                        <a:effectLst/>
                        <a:latin typeface="+mj-lt"/>
                        <a:ea typeface="+mn-ea"/>
                        <a:cs typeface="+mn-cs"/>
                      </a:endParaRP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gridSpan="5">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rgbClr val="FFFFFF"/>
                        </a:solidFill>
                        <a:effectLst/>
                        <a:latin typeface="+mj-lt"/>
                      </a:endParaRPr>
                    </a:p>
                  </a:txBody>
                  <a:tcPr marL="45720" marR="4572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200" dirty="0">
                        <a:latin typeface="+mj-lt"/>
                      </a:endParaRPr>
                    </a:p>
                  </a:txBody>
                  <a:tcPr marL="45720" marR="4572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439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j-lt"/>
                        </a:rPr>
                        <a:t>Entry / Exit Criteria</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gridSpan="5">
                  <a:txBody>
                    <a:bodyPr/>
                    <a:lstStyle/>
                    <a:p>
                      <a:endParaRPr lang="en-US" sz="1400" dirty="0">
                        <a:latin typeface="+mj-lt"/>
                      </a:endParaRP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24217">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mj-lt"/>
                        </a:rPr>
                        <a:t>Entry Criteria</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mj-lt"/>
                        </a:rPr>
                        <a:t>Exit Criteria</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100" b="1" i="0" u="none" strike="noStrike" kern="1200" cap="none" normalizeH="0" baseline="0" dirty="0" smtClean="0">
                        <a:ln>
                          <a:noFill/>
                        </a:ln>
                        <a:solidFill>
                          <a:schemeClr val="tx1"/>
                        </a:solidFill>
                        <a:effectLst/>
                        <a:latin typeface="+mn-lt"/>
                        <a:ea typeface="+mn-ea"/>
                        <a:cs typeface="+mn-cs"/>
                      </a:endParaRP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extLst>
                  <a:ext uri="{0D108BD9-81ED-4DB2-BD59-A6C34878D82A}">
                    <a16:rowId xmlns:a16="http://schemas.microsoft.com/office/drawing/2014/main" val="10004"/>
                  </a:ext>
                </a:extLst>
              </a:tr>
              <a:tr h="822128">
                <a:tc gridSpan="3">
                  <a:txBody>
                    <a:bodyPr/>
                    <a:lstStyle/>
                    <a:p>
                      <a:pPr marL="177800" lvl="0" indent="-177800">
                        <a:buFont typeface="Arial" panose="020B0604020202020204" pitchFamily="34" charset="0"/>
                        <a:buChar char="•"/>
                      </a:pPr>
                      <a:r>
                        <a:rPr lang="en-US" sz="1200" kern="1200" dirty="0" smtClean="0">
                          <a:solidFill>
                            <a:schemeClr val="tx1"/>
                          </a:solidFill>
                          <a:effectLst/>
                          <a:latin typeface="+mj-lt"/>
                          <a:ea typeface="+mn-ea"/>
                          <a:cs typeface="+mn-cs"/>
                        </a:rPr>
                        <a:t>The</a:t>
                      </a:r>
                      <a:r>
                        <a:rPr lang="en-US" sz="1200" kern="1200" baseline="0" dirty="0" smtClean="0">
                          <a:solidFill>
                            <a:schemeClr val="tx1"/>
                          </a:solidFill>
                          <a:effectLst/>
                          <a:latin typeface="+mj-lt"/>
                          <a:ea typeface="+mn-ea"/>
                          <a:cs typeface="+mn-cs"/>
                        </a:rPr>
                        <a:t> ETL Job or Report is created</a:t>
                      </a:r>
                      <a:endParaRPr lang="en-US" sz="1200" kern="1200" dirty="0" smtClean="0">
                        <a:solidFill>
                          <a:schemeClr val="tx1"/>
                        </a:solidFill>
                        <a:effectLst/>
                        <a:latin typeface="+mj-lt"/>
                        <a:ea typeface="+mn-ea"/>
                        <a:cs typeface="+mn-cs"/>
                      </a:endParaRPr>
                    </a:p>
                    <a:p>
                      <a:pPr marL="177800" lvl="0" indent="-177800">
                        <a:buFont typeface="Arial" panose="020B0604020202020204" pitchFamily="34" charset="0"/>
                        <a:buChar char="•"/>
                      </a:pPr>
                      <a:r>
                        <a:rPr lang="en-US" sz="1200" kern="1200" dirty="0" smtClean="0">
                          <a:solidFill>
                            <a:schemeClr val="tx1"/>
                          </a:solidFill>
                          <a:effectLst/>
                          <a:latin typeface="+mj-lt"/>
                          <a:ea typeface="+mn-ea"/>
                          <a:cs typeface="+mn-cs"/>
                        </a:rPr>
                        <a:t>Development environment has been successfully installed/configured</a:t>
                      </a:r>
                    </a:p>
                    <a:p>
                      <a:pPr marL="177800" lvl="0" indent="-177800">
                        <a:buFont typeface="Arial" panose="020B0604020202020204" pitchFamily="34" charset="0"/>
                        <a:buChar char="•"/>
                      </a:pPr>
                      <a:r>
                        <a:rPr lang="en-US" sz="1200" kern="1200" dirty="0" smtClean="0">
                          <a:solidFill>
                            <a:schemeClr val="tx1"/>
                          </a:solidFill>
                          <a:effectLst/>
                          <a:latin typeface="+mj-lt"/>
                          <a:ea typeface="+mn-ea"/>
                          <a:cs typeface="+mn-cs"/>
                        </a:rPr>
                        <a:t>Test Data</a:t>
                      </a:r>
                      <a:r>
                        <a:rPr lang="en-US" sz="1200" kern="1200" baseline="0" dirty="0" smtClean="0">
                          <a:solidFill>
                            <a:schemeClr val="tx1"/>
                          </a:solidFill>
                          <a:effectLst/>
                          <a:latin typeface="+mj-lt"/>
                          <a:ea typeface="+mn-ea"/>
                          <a:cs typeface="+mn-cs"/>
                        </a:rPr>
                        <a:t> is prepared and loaded in to development environment</a:t>
                      </a:r>
                      <a:endParaRPr lang="en-US" sz="1200" kern="1200" dirty="0" smtClean="0">
                        <a:solidFill>
                          <a:schemeClr val="tx1"/>
                        </a:solidFill>
                        <a:effectLst/>
                        <a:latin typeface="+mj-lt"/>
                        <a:ea typeface="+mn-ea"/>
                        <a:cs typeface="+mn-cs"/>
                      </a:endParaRPr>
                    </a:p>
                    <a:p>
                      <a:pPr marL="177800" lvl="0" indent="-177800">
                        <a:buFont typeface="Arial" panose="020B0604020202020204" pitchFamily="34" charset="0"/>
                        <a:buChar char="•"/>
                      </a:pPr>
                      <a:r>
                        <a:rPr lang="en-US" sz="1200" kern="1200" dirty="0" smtClean="0">
                          <a:solidFill>
                            <a:schemeClr val="tx1"/>
                          </a:solidFill>
                          <a:effectLst/>
                          <a:latin typeface="+mj-lt"/>
                          <a:ea typeface="+mn-ea"/>
                          <a:cs typeface="+mn-cs"/>
                        </a:rPr>
                        <a:t>The unit test cases are signed off by Technical Lead</a:t>
                      </a:r>
                      <a:endParaRPr lang="en-US" sz="1200" b="0" kern="1200" dirty="0" smtClean="0">
                        <a:solidFill>
                          <a:schemeClr val="tx1"/>
                        </a:solidFill>
                        <a:latin typeface="+mj-lt"/>
                        <a:ea typeface="+mn-ea"/>
                        <a:cs typeface="Arial" panose="020B0604020202020204" pitchFamily="34" charset="0"/>
                      </a:endParaRPr>
                    </a:p>
                    <a:p>
                      <a:pPr marL="177800" lvl="0" indent="-177800">
                        <a:buFont typeface="Arial" panose="020B0604020202020204" pitchFamily="34" charset="0"/>
                        <a:buChar char="•"/>
                      </a:pPr>
                      <a:endParaRPr lang="en-US" sz="1200" b="0" kern="1200" dirty="0" smtClean="0">
                        <a:solidFill>
                          <a:schemeClr val="tx1"/>
                        </a:solidFill>
                        <a:latin typeface="+mj-lt"/>
                        <a:ea typeface="+mn-ea"/>
                        <a:cs typeface="Arial" panose="020B0604020202020204" pitchFamily="34" charset="0"/>
                      </a:endParaRPr>
                    </a:p>
                  </a:txBody>
                  <a:tcPr marL="45720" marR="4572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indent="0" algn="ctr" defTabSz="914400" rtl="0" eaLnBrk="1" fontAlgn="t" latinLnBrk="0" hangingPunct="1">
                        <a:lnSpc>
                          <a:spcPct val="100000"/>
                        </a:lnSpc>
                        <a:spcBef>
                          <a:spcPts val="0"/>
                        </a:spcBef>
                        <a:spcAft>
                          <a:spcPts val="0"/>
                        </a:spcAft>
                        <a:buClrTx/>
                        <a:buSzTx/>
                        <a:buFont typeface="Arial" pitchFamily="34" charset="0"/>
                        <a:buNone/>
                        <a:tabLst/>
                        <a:defRPr/>
                      </a:pPr>
                      <a:endParaRPr kumimoji="0" lang="en-US" sz="1000" b="1" i="0" u="none" strike="noStrike" kern="1200" cap="none" spc="0" normalizeH="0" baseline="0" dirty="0" smtClean="0">
                        <a:ln>
                          <a:noFill/>
                        </a:ln>
                        <a:solidFill>
                          <a:srgbClr val="000000"/>
                        </a:solidFill>
                        <a:effectLst/>
                        <a:uLnTx/>
                        <a:uFillTx/>
                        <a:latin typeface="+mj-lt"/>
                        <a:ea typeface="+mn-ea"/>
                        <a:cs typeface="+mn-cs"/>
                      </a:endParaRPr>
                    </a:p>
                  </a:txBody>
                  <a:tcPr marL="9144" marR="9144" marT="0" marB="0" anchor="ctr">
                    <a:lnT w="12700" cap="flat" cmpd="sng" algn="ctr">
                      <a:solidFill>
                        <a:srgbClr val="000000"/>
                      </a:solidFill>
                      <a:prstDash val="solid"/>
                      <a:round/>
                      <a:headEnd type="none" w="med" len="med"/>
                      <a:tailEnd type="none" w="med" len="med"/>
                    </a:lnT>
                    <a:lnTlToBr>
                      <a:noFill/>
                    </a:lnTlToBr>
                    <a:lnBlToTr>
                      <a:noFill/>
                    </a:lnBlToTr>
                    <a:solidFill>
                      <a:schemeClr val="bg1"/>
                    </a:solidFill>
                  </a:tcPr>
                </a:tc>
                <a:tc hMerge="1">
                  <a:txBody>
                    <a:bodyPr/>
                    <a:lstStyle/>
                    <a:p>
                      <a:endParaRPr lang="en-US"/>
                    </a:p>
                  </a:txBody>
                  <a:tcPr/>
                </a:tc>
                <a:tc gridSpan="3">
                  <a:txBody>
                    <a:bodyPr/>
                    <a:lstStyle/>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ETL job</a:t>
                      </a:r>
                      <a:r>
                        <a:rPr lang="en-US" sz="1200" kern="1200" baseline="0" dirty="0" smtClean="0">
                          <a:solidFill>
                            <a:schemeClr val="tx1"/>
                          </a:solidFill>
                          <a:effectLst/>
                          <a:latin typeface="+mj-lt"/>
                          <a:ea typeface="+mn-ea"/>
                          <a:cs typeface="+mn-cs"/>
                        </a:rPr>
                        <a:t> executed and unit level source data moved successfully</a:t>
                      </a:r>
                    </a:p>
                    <a:p>
                      <a:pPr marL="177800" lvl="0" indent="-177800" algn="l" defTabSz="457200" rtl="0" eaLnBrk="1" latinLnBrk="0" hangingPunct="1">
                        <a:buFont typeface="Arial" panose="020B0604020202020204" pitchFamily="34" charset="0"/>
                        <a:buChar char="•"/>
                      </a:pPr>
                      <a:r>
                        <a:rPr lang="en-US" sz="1200" kern="1200" baseline="0" dirty="0" smtClean="0">
                          <a:solidFill>
                            <a:schemeClr val="tx1"/>
                          </a:solidFill>
                          <a:effectLst/>
                          <a:latin typeface="+mj-lt"/>
                          <a:ea typeface="+mn-ea"/>
                          <a:cs typeface="+mn-cs"/>
                        </a:rPr>
                        <a:t>Reports generated and data is populated</a:t>
                      </a:r>
                      <a:endParaRPr lang="en-US" sz="1200" kern="1200" dirty="0" smtClean="0">
                        <a:solidFill>
                          <a:schemeClr val="tx1"/>
                        </a:solidFill>
                        <a:effectLst/>
                        <a:latin typeface="+mj-lt"/>
                        <a:ea typeface="+mn-ea"/>
                        <a:cs typeface="+mn-cs"/>
                      </a:endParaRP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No Blocker and/or critical defects</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All test cases and results are available to</a:t>
                      </a:r>
                      <a:r>
                        <a:rPr lang="en-US" sz="1200" kern="1200" baseline="0" dirty="0" smtClean="0">
                          <a:solidFill>
                            <a:schemeClr val="tx1"/>
                          </a:solidFill>
                          <a:effectLst/>
                          <a:latin typeface="+mj-lt"/>
                          <a:ea typeface="+mn-ea"/>
                          <a:cs typeface="+mn-cs"/>
                        </a:rPr>
                        <a:t> testing team</a:t>
                      </a:r>
                      <a:endParaRPr lang="en-US" sz="1200" dirty="0" smtClean="0">
                        <a:solidFill>
                          <a:schemeClr val="tx1"/>
                        </a:solidFill>
                        <a:latin typeface="+mj-lt"/>
                        <a:ea typeface="+mn-ea"/>
                        <a:cs typeface="+mn-cs"/>
                      </a:endParaRPr>
                    </a:p>
                    <a:p>
                      <a:pPr marL="177800" lvl="0" indent="-177800" algn="l" defTabSz="457200" rtl="0" eaLnBrk="1" latinLnBrk="0" hangingPunct="1">
                        <a:buFont typeface="Arial" panose="020B0604020202020204" pitchFamily="34" charset="0"/>
                        <a:buChar char="•"/>
                      </a:pPr>
                      <a:endParaRPr lang="en-US" sz="1200" dirty="0">
                        <a:latin typeface="+mj-lt"/>
                      </a:endParaRPr>
                    </a:p>
                  </a:txBody>
                  <a:tcPr marL="45720" marR="45720" marT="0" marB="0" anchor="ct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algn="ctr"/>
                      <a:endParaRPr lang="en-US" sz="900" dirty="0">
                        <a:solidFill>
                          <a:srgbClr val="FF0000"/>
                        </a:solidFill>
                        <a:latin typeface="+mj-lt"/>
                        <a:cs typeface="Arial" panose="020B0604020202020204" pitchFamily="34" charset="0"/>
                      </a:endParaRPr>
                    </a:p>
                  </a:txBody>
                  <a:tcPr marL="45720" marR="4572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5"/>
                  </a:ext>
                </a:extLst>
              </a:tr>
              <a:tr h="149478">
                <a:tc gridSpan="3">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defRPr/>
                      </a:pPr>
                      <a:endParaRPr lang="en-US" sz="1200" b="0" kern="1200" dirty="0" smtClean="0">
                        <a:solidFill>
                          <a:schemeClr val="tx1"/>
                        </a:solidFill>
                        <a:latin typeface="+mj-lt"/>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gridSpan="3">
                  <a:txBody>
                    <a:bodyPr/>
                    <a:lstStyle/>
                    <a:p>
                      <a:endParaRPr lang="en-US" sz="1200" dirty="0">
                        <a:latin typeface="+mj-lt"/>
                      </a:endParaRPr>
                    </a:p>
                  </a:txBody>
                  <a:tcPr marL="45720" marR="45720" marT="0"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249130">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normalizeH="0" baseline="0" dirty="0" smtClean="0">
                          <a:ln>
                            <a:noFill/>
                          </a:ln>
                          <a:solidFill>
                            <a:srgbClr val="FFFFFF"/>
                          </a:solidFill>
                          <a:effectLst/>
                          <a:latin typeface="+mj-lt"/>
                          <a:ea typeface="+mn-ea"/>
                          <a:cs typeface="+mn-cs"/>
                        </a:rPr>
                        <a:t>Deliverables and Additional Details</a:t>
                      </a:r>
                    </a:p>
                  </a:txBody>
                  <a:tcPr marL="45720" marR="4572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hMerge="1">
                  <a:txBody>
                    <a:bodyPr/>
                    <a:lstStyle/>
                    <a:p>
                      <a:endParaRPr lang="en-US"/>
                    </a:p>
                  </a:txBody>
                  <a:tcPr/>
                </a:tc>
                <a:tc gridSpan="4">
                  <a:txBody>
                    <a:bodyPr/>
                    <a:lstStyle/>
                    <a:p>
                      <a:endParaRPr lang="en-US" sz="1400" dirty="0">
                        <a:latin typeface="+mj-lt"/>
                      </a:endParaRPr>
                    </a:p>
                  </a:txBody>
                  <a:tcPr marL="45720" marR="45720" anchor="ctr">
                    <a:lnL w="12700" cap="flat" cmpd="sng" algn="ctr">
                      <a:solidFill>
                        <a:schemeClr val="tx1"/>
                      </a:solid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sz="1200" dirty="0">
                        <a:latin typeface="+mj-lt"/>
                      </a:endParaRPr>
                    </a:p>
                  </a:txBody>
                  <a:tcPr marL="45720" marR="45720" marT="0" marB="0">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49478">
                <a:tc gridSpan="3">
                  <a:txBody>
                    <a:bodyPr/>
                    <a:lstStyle/>
                    <a:p>
                      <a:pPr marL="0" marR="0" indent="0" algn="ctr" defTabSz="914400" rtl="0" eaLnBrk="1" fontAlgn="t" latinLnBrk="0" hangingPunct="1">
                        <a:lnSpc>
                          <a:spcPct val="100000"/>
                        </a:lnSpc>
                        <a:spcBef>
                          <a:spcPts val="0"/>
                        </a:spcBef>
                        <a:spcAft>
                          <a:spcPts val="0"/>
                        </a:spcAft>
                        <a:buClrTx/>
                        <a:buSzTx/>
                        <a:buFont typeface="Arial" pitchFamily="34" charset="0"/>
                        <a:buNone/>
                        <a:tabLst/>
                        <a:defRPr/>
                      </a:pPr>
                      <a:r>
                        <a:rPr lang="en-US" sz="1200" b="1" dirty="0" smtClean="0">
                          <a:solidFill>
                            <a:schemeClr val="tx1"/>
                          </a:solidFill>
                          <a:latin typeface="+mj-lt"/>
                          <a:cs typeface="Arial" panose="020B0604020202020204" pitchFamily="34" charset="0"/>
                        </a:rPr>
                        <a:t>Deliverables</a:t>
                      </a:r>
                      <a:endParaRPr lang="en-US" sz="1200" b="1" dirty="0">
                        <a:solidFill>
                          <a:schemeClr val="tx1"/>
                        </a:solidFill>
                        <a:latin typeface="+mj-lt"/>
                        <a:cs typeface="Arial" panose="020B0604020202020204" pitchFamily="34" charset="0"/>
                      </a:endParaRPr>
                    </a:p>
                  </a:txBody>
                  <a:tcPr marL="0" marR="0" marT="0"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hMerge="1">
                  <a:txBody>
                    <a:bodyPr/>
                    <a:lstStyle/>
                    <a:p>
                      <a:endParaRPr lang="en-US"/>
                    </a:p>
                  </a:txBody>
                  <a:tcPr/>
                </a:tc>
                <a:tc gridSpan="3">
                  <a:txBody>
                    <a:bodyPr/>
                    <a:lstStyle/>
                    <a:p>
                      <a:pPr marL="0" marR="0" indent="0" algn="ctr" defTabSz="914400" rtl="0" eaLnBrk="1" fontAlgn="t" latinLnBrk="0" hangingPunct="1">
                        <a:lnSpc>
                          <a:spcPct val="100000"/>
                        </a:lnSpc>
                        <a:spcBef>
                          <a:spcPts val="0"/>
                        </a:spcBef>
                        <a:spcAft>
                          <a:spcPts val="0"/>
                        </a:spcAft>
                        <a:buClrTx/>
                        <a:buSzTx/>
                        <a:buFont typeface="Arial" pitchFamily="34" charset="0"/>
                        <a:buNone/>
                        <a:tabLst/>
                        <a:defRPr/>
                      </a:pPr>
                      <a:r>
                        <a:rPr lang="en-US" sz="1200" b="1" dirty="0" smtClean="0">
                          <a:solidFill>
                            <a:schemeClr val="tx1"/>
                          </a:solidFill>
                          <a:latin typeface="+mj-lt"/>
                          <a:cs typeface="Arial" panose="020B0604020202020204" pitchFamily="34" charset="0"/>
                        </a:rPr>
                        <a:t>Additional</a:t>
                      </a:r>
                      <a:r>
                        <a:rPr lang="en-US" sz="1200" b="1" baseline="0" dirty="0" smtClean="0">
                          <a:solidFill>
                            <a:schemeClr val="tx1"/>
                          </a:solidFill>
                          <a:latin typeface="+mj-lt"/>
                          <a:cs typeface="Arial" panose="020B0604020202020204" pitchFamily="34" charset="0"/>
                        </a:rPr>
                        <a:t> Details</a:t>
                      </a:r>
                      <a:endParaRPr lang="en-US" sz="1200" b="1" dirty="0">
                        <a:solidFill>
                          <a:schemeClr val="tx1"/>
                        </a:solidFill>
                        <a:latin typeface="+mj-lt"/>
                        <a:cs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0" kern="1200" dirty="0" smtClean="0">
                        <a:solidFill>
                          <a:schemeClr val="tx1"/>
                        </a:solidFill>
                        <a:latin typeface="+mn-lt"/>
                        <a:ea typeface="+mn-ea"/>
                        <a:cs typeface="Arial" panose="020B0604020202020204" pitchFamily="34" charset="0"/>
                      </a:endParaRPr>
                    </a:p>
                  </a:txBody>
                  <a:tcPr marL="45720" marR="4572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8"/>
                  </a:ext>
                </a:extLst>
              </a:tr>
              <a:tr h="847041">
                <a:tc gridSpan="3">
                  <a:txBody>
                    <a:bodyPr/>
                    <a:lstStyle/>
                    <a:p>
                      <a:pPr marL="0" lvl="0" indent="0" algn="l" defTabSz="457200" rtl="0" eaLnBrk="1" latinLnBrk="0" hangingPunct="1">
                        <a:buFont typeface="Arial" panose="020B0604020202020204" pitchFamily="34" charset="0"/>
                        <a:buNone/>
                      </a:pPr>
                      <a:r>
                        <a:rPr lang="en-US" sz="1200" kern="1200" dirty="0" smtClean="0">
                          <a:solidFill>
                            <a:schemeClr val="tx1"/>
                          </a:solidFill>
                          <a:effectLst/>
                          <a:latin typeface="+mj-lt"/>
                          <a:ea typeface="+mn-ea"/>
                          <a:cs typeface="+mn-cs"/>
                        </a:rPr>
                        <a:t>The deliverables are</a:t>
                      </a:r>
                      <a:r>
                        <a:rPr lang="en-US" sz="1200" kern="1200" baseline="0" dirty="0" smtClean="0">
                          <a:solidFill>
                            <a:schemeClr val="tx1"/>
                          </a:solidFill>
                          <a:effectLst/>
                          <a:latin typeface="+mj-lt"/>
                          <a:ea typeface="+mn-ea"/>
                          <a:cs typeface="+mn-cs"/>
                        </a:rPr>
                        <a:t> owned by the technology lead</a:t>
                      </a:r>
                      <a:endParaRPr lang="en-US" sz="1200" kern="1200" dirty="0" smtClean="0">
                        <a:solidFill>
                          <a:schemeClr val="tx1"/>
                        </a:solidFill>
                        <a:effectLst/>
                        <a:latin typeface="+mj-lt"/>
                        <a:ea typeface="+mn-ea"/>
                        <a:cs typeface="+mn-cs"/>
                      </a:endParaRP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Unit Test Cases</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Unit Test Results + signoff by Tech Lead</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Defects Reports</a:t>
                      </a:r>
                    </a:p>
                  </a:txBody>
                  <a:tcPr marL="45720" marR="4572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TlToBr>
                      <a:noFill/>
                    </a:lnTlToBr>
                    <a:lnBlToTr>
                      <a:noFill/>
                    </a:lnBlToTr>
                    <a:solidFill>
                      <a:schemeClr val="bg1"/>
                    </a:solidFill>
                  </a:tcPr>
                </a:tc>
                <a:tc hMerge="1">
                  <a:txBody>
                    <a:bodyPr/>
                    <a:lstStyle/>
                    <a:p>
                      <a:endParaRPr lang="en-US"/>
                    </a:p>
                  </a:txBody>
                  <a:tcPr/>
                </a:tc>
                <a:tc hMerge="1">
                  <a:txBody>
                    <a:bodyPr/>
                    <a:lstStyle/>
                    <a:p>
                      <a:endParaRPr lang="en-US"/>
                    </a:p>
                  </a:txBody>
                  <a:tcPr/>
                </a:tc>
                <a:tc gridSpan="3">
                  <a:txBody>
                    <a:bodyPr/>
                    <a:lstStyle/>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The focus is an individual entity</a:t>
                      </a:r>
                      <a:r>
                        <a:rPr lang="en-US" sz="1200" kern="1200" baseline="0" dirty="0" smtClean="0">
                          <a:solidFill>
                            <a:schemeClr val="tx1"/>
                          </a:solidFill>
                          <a:effectLst/>
                          <a:latin typeface="+mj-lt"/>
                          <a:ea typeface="+mn-ea"/>
                          <a:cs typeface="+mn-cs"/>
                        </a:rPr>
                        <a:t> </a:t>
                      </a:r>
                      <a:r>
                        <a:rPr lang="en-US" sz="1200" kern="1200" dirty="0" smtClean="0">
                          <a:solidFill>
                            <a:schemeClr val="tx1"/>
                          </a:solidFill>
                          <a:effectLst/>
                          <a:latin typeface="+mj-lt"/>
                          <a:ea typeface="+mn-ea"/>
                          <a:cs typeface="+mn-cs"/>
                        </a:rPr>
                        <a:t>data specification</a:t>
                      </a:r>
                      <a:r>
                        <a:rPr lang="en-US" sz="1200" kern="1200" baseline="0" dirty="0" smtClean="0">
                          <a:solidFill>
                            <a:schemeClr val="tx1"/>
                          </a:solidFill>
                          <a:effectLst/>
                          <a:latin typeface="+mj-lt"/>
                          <a:ea typeface="+mn-ea"/>
                          <a:cs typeface="+mn-cs"/>
                        </a:rPr>
                        <a:t> mapping e.g. ETL job migrating policy data from ACL DM to DataHub</a:t>
                      </a:r>
                    </a:p>
                    <a:p>
                      <a:pPr marL="177800" lvl="0" indent="-177800" algn="l" defTabSz="457200" rtl="0" eaLnBrk="1" latinLnBrk="0" hangingPunct="1">
                        <a:buFont typeface="Arial" panose="020B0604020202020204" pitchFamily="34" charset="0"/>
                        <a:buChar char="•"/>
                      </a:pPr>
                      <a:r>
                        <a:rPr lang="en-US" sz="1200" kern="1200" baseline="0" dirty="0" smtClean="0">
                          <a:solidFill>
                            <a:schemeClr val="tx1"/>
                          </a:solidFill>
                          <a:effectLst/>
                          <a:latin typeface="+mj-lt"/>
                          <a:ea typeface="+mn-ea"/>
                          <a:cs typeface="+mn-cs"/>
                        </a:rPr>
                        <a:t>Unit testing primarily tests the ETL or report functionality rather than data accuracy due to execution in development environment</a:t>
                      </a:r>
                    </a:p>
                  </a:txBody>
                  <a:tcPr marL="45720" marR="45720" anchor="ctr">
                    <a:lnT w="12700" cap="flat" cmpd="sng" algn="ctr">
                      <a:solidFill>
                        <a:srgbClr val="000000"/>
                      </a:solidFill>
                      <a:prstDash val="solid"/>
                      <a:round/>
                      <a:headEnd type="none" w="med" len="med"/>
                      <a:tailEnd type="none" w="med" len="med"/>
                    </a:lnT>
                    <a:lnTlToBr>
                      <a:noFill/>
                    </a:lnTlToBr>
                    <a:lnBlToTr>
                      <a:noFill/>
                    </a:lnBlToTr>
                    <a:solidFill>
                      <a:schemeClr val="bg1"/>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0" kern="1200" dirty="0" smtClean="0">
                        <a:solidFill>
                          <a:schemeClr val="tx1"/>
                        </a:solidFill>
                        <a:latin typeface="+mn-lt"/>
                        <a:ea typeface="+mn-ea"/>
                        <a:cs typeface="Arial" panose="020B0604020202020204" pitchFamily="34" charset="0"/>
                      </a:endParaRPr>
                    </a:p>
                  </a:txBody>
                  <a:tcPr marL="45720" marR="4572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3129341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271" y="1026304"/>
            <a:ext cx="10427458" cy="663944"/>
          </a:xfrm>
        </p:spPr>
        <p:txBody>
          <a:bodyPr/>
          <a:lstStyle/>
          <a:p>
            <a:pPr>
              <a:lnSpc>
                <a:spcPct val="100000"/>
              </a:lnSpc>
            </a:pPr>
            <a:r>
              <a:rPr lang="en-US" sz="1600" dirty="0">
                <a:solidFill>
                  <a:srgbClr val="0099FF"/>
                </a:solidFill>
                <a:latin typeface="+mj-lt"/>
                <a:ea typeface="+mn-ea"/>
                <a:cs typeface="+mn-cs"/>
              </a:rPr>
              <a:t>Smoke Testing is carried out when ever the </a:t>
            </a:r>
            <a:r>
              <a:rPr lang="en-US" sz="1600" dirty="0" smtClean="0">
                <a:solidFill>
                  <a:srgbClr val="0099FF"/>
                </a:solidFill>
                <a:latin typeface="+mj-lt"/>
                <a:ea typeface="+mn-ea"/>
                <a:cs typeface="+mn-cs"/>
              </a:rPr>
              <a:t>ETL build </a:t>
            </a:r>
            <a:r>
              <a:rPr lang="en-US" sz="1600" dirty="0">
                <a:solidFill>
                  <a:srgbClr val="0099FF"/>
                </a:solidFill>
                <a:latin typeface="+mj-lt"/>
                <a:ea typeface="+mn-ea"/>
                <a:cs typeface="+mn-cs"/>
              </a:rPr>
              <a:t>is deployed to make sure that </a:t>
            </a:r>
            <a:r>
              <a:rPr lang="en-US" sz="1600" dirty="0" smtClean="0">
                <a:solidFill>
                  <a:srgbClr val="0099FF"/>
                </a:solidFill>
                <a:latin typeface="+mj-lt"/>
                <a:ea typeface="+mn-ea"/>
                <a:cs typeface="+mn-cs"/>
              </a:rPr>
              <a:t>QA database </a:t>
            </a:r>
            <a:r>
              <a:rPr lang="en-US" sz="1600" dirty="0">
                <a:solidFill>
                  <a:srgbClr val="0099FF"/>
                </a:solidFill>
                <a:latin typeface="+mj-lt"/>
                <a:ea typeface="+mn-ea"/>
                <a:cs typeface="+mn-cs"/>
              </a:rPr>
              <a:t>is ready for further  testing</a:t>
            </a:r>
          </a:p>
        </p:txBody>
      </p:sp>
      <p:sp>
        <p:nvSpPr>
          <p:cNvPr id="4" name="Text Placeholder 3"/>
          <p:cNvSpPr>
            <a:spLocks noGrp="1"/>
          </p:cNvSpPr>
          <p:nvPr>
            <p:ph type="body" sz="quarter" idx="10"/>
          </p:nvPr>
        </p:nvSpPr>
        <p:spPr/>
        <p:txBody>
          <a:bodyPr/>
          <a:lstStyle/>
          <a:p>
            <a:r>
              <a:rPr lang="en-US" dirty="0" smtClean="0"/>
              <a:t>smoke testing</a:t>
            </a:r>
            <a:endParaRPr lang="en-US" dirty="0"/>
          </a:p>
        </p:txBody>
      </p:sp>
      <p:graphicFrame>
        <p:nvGraphicFramePr>
          <p:cNvPr id="6" name="Group 201"/>
          <p:cNvGraphicFramePr>
            <a:graphicFrameLocks noGrp="1"/>
          </p:cNvGraphicFramePr>
          <p:nvPr>
            <p:extLst>
              <p:ext uri="{D42A27DB-BD31-4B8C-83A1-F6EECF244321}">
                <p14:modId xmlns:p14="http://schemas.microsoft.com/office/powerpoint/2010/main" val="4126741033"/>
              </p:ext>
            </p:extLst>
          </p:nvPr>
        </p:nvGraphicFramePr>
        <p:xfrm>
          <a:off x="925958" y="1736428"/>
          <a:ext cx="10340084" cy="4587240"/>
        </p:xfrm>
        <a:graphic>
          <a:graphicData uri="http://schemas.openxmlformats.org/drawingml/2006/table">
            <a:tbl>
              <a:tblPr/>
              <a:tblGrid>
                <a:gridCol w="2802139">
                  <a:extLst>
                    <a:ext uri="{9D8B030D-6E8A-4147-A177-3AD203B41FA5}">
                      <a16:colId xmlns:a16="http://schemas.microsoft.com/office/drawing/2014/main" val="20000"/>
                    </a:ext>
                  </a:extLst>
                </a:gridCol>
                <a:gridCol w="696698">
                  <a:extLst>
                    <a:ext uri="{9D8B030D-6E8A-4147-A177-3AD203B41FA5}">
                      <a16:colId xmlns:a16="http://schemas.microsoft.com/office/drawing/2014/main" val="20001"/>
                    </a:ext>
                  </a:extLst>
                </a:gridCol>
                <a:gridCol w="1961289">
                  <a:extLst>
                    <a:ext uri="{9D8B030D-6E8A-4147-A177-3AD203B41FA5}">
                      <a16:colId xmlns:a16="http://schemas.microsoft.com/office/drawing/2014/main" val="20002"/>
                    </a:ext>
                  </a:extLst>
                </a:gridCol>
                <a:gridCol w="1657345">
                  <a:extLst>
                    <a:ext uri="{9D8B030D-6E8A-4147-A177-3AD203B41FA5}">
                      <a16:colId xmlns:a16="http://schemas.microsoft.com/office/drawing/2014/main" val="20003"/>
                    </a:ext>
                  </a:extLst>
                </a:gridCol>
                <a:gridCol w="1657345">
                  <a:extLst>
                    <a:ext uri="{9D8B030D-6E8A-4147-A177-3AD203B41FA5}">
                      <a16:colId xmlns:a16="http://schemas.microsoft.com/office/drawing/2014/main" val="20004"/>
                    </a:ext>
                  </a:extLst>
                </a:gridCol>
                <a:gridCol w="1565268">
                  <a:extLst>
                    <a:ext uri="{9D8B030D-6E8A-4147-A177-3AD203B41FA5}">
                      <a16:colId xmlns:a16="http://schemas.microsoft.com/office/drawing/2014/main" val="20005"/>
                    </a:ext>
                  </a:extLst>
                </a:gridCol>
              </a:tblGrid>
              <a:tr h="167817">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j-lt"/>
                        </a:rPr>
                        <a:t>Description</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hMerge="1">
                  <a:txBody>
                    <a:bodyPr/>
                    <a:lstStyle/>
                    <a:p>
                      <a:endParaRPr lang="en-US" dirty="0">
                        <a:latin typeface="Georgia" panose="02040502050405020303" pitchFamily="18" charset="0"/>
                      </a:endParaRPr>
                    </a:p>
                  </a:txBody>
                  <a:tcPr marL="45720" marR="4572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00539F"/>
                    </a:solid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rPr>
                        <a:t>Responsibility</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rPr>
                        <a:t>Support</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rPr>
                        <a:t>Environment</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503451">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sz="1200" dirty="0" smtClean="0">
                          <a:latin typeface="+mj-lt"/>
                        </a:rPr>
                        <a:t>Validate the ETL code in QA system prior to accepting for further testing. Basic</a:t>
                      </a:r>
                      <a:r>
                        <a:rPr lang="en-US" sz="1200" baseline="0" dirty="0" smtClean="0">
                          <a:latin typeface="+mj-lt"/>
                        </a:rPr>
                        <a:t> query like record count, duplicate check would be run after every deployment to verify that the database is available for further testing</a:t>
                      </a:r>
                      <a:endParaRPr lang="en-US" sz="1200" b="0" baseline="0" dirty="0" smtClean="0">
                        <a:latin typeface="+mj-lt"/>
                      </a:endParaRPr>
                    </a:p>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sz="1200" b="0" kern="1200" baseline="0" dirty="0" smtClean="0">
                          <a:solidFill>
                            <a:schemeClr val="tx1"/>
                          </a:solidFill>
                          <a:latin typeface="+mj-lt"/>
                          <a:ea typeface="+mn-ea"/>
                          <a:cs typeface="+mn-cs"/>
                        </a:rPr>
                        <a:t>Provide values for all the prompts and generate the report to validate if data is populated for all the required fields</a:t>
                      </a: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a:txBody>
                    <a:bodyPr/>
                    <a:lstStyle/>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Data Testing Team</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Data Analyst</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Development Team</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j-lt"/>
                          <a:ea typeface="+mn-ea"/>
                          <a:cs typeface="+mn-cs"/>
                        </a:rPr>
                        <a:t>Testing</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gridSpan="5">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 b="1" i="0" u="none" strike="noStrike" cap="none" normalizeH="0" baseline="0" dirty="0" smtClean="0">
                        <a:ln>
                          <a:noFill/>
                        </a:ln>
                        <a:solidFill>
                          <a:srgbClr val="FFFFFF"/>
                        </a:solidFill>
                        <a:effectLst/>
                        <a:latin typeface="+mj-lt"/>
                      </a:endParaRPr>
                    </a:p>
                  </a:txBody>
                  <a:tcPr marL="45720" marR="45720"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200" dirty="0">
                        <a:latin typeface="+mj-lt"/>
                      </a:endParaRPr>
                    </a:p>
                  </a:txBody>
                  <a:tcPr marL="45720" marR="45720" horzOverflow="overflow">
                    <a:lnL cap="flat">
                      <a:noFill/>
                    </a:lnL>
                    <a:lnR cap="flat">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781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j-lt"/>
                        </a:rPr>
                        <a:t>Entry / Exit Criteria</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gridSpan="5">
                  <a:txBody>
                    <a:bodyPr/>
                    <a:lstStyle/>
                    <a:p>
                      <a:endParaRPr lang="en-US" sz="1200" dirty="0">
                        <a:latin typeface="+mj-lt"/>
                      </a:endParaRPr>
                    </a:p>
                  </a:txBody>
                  <a:tcPr marL="45720" marR="45720" marT="0" marB="0" horzOverflow="overflow">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15765">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mj-lt"/>
                        </a:rPr>
                        <a:t>Entry Criteria</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mj-lt"/>
                        </a:rPr>
                        <a:t>Exit Criteria</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100" b="1" i="0" u="none" strike="noStrike" kern="1200" cap="none" normalizeH="0" baseline="0" dirty="0" smtClean="0">
                        <a:ln>
                          <a:noFill/>
                        </a:ln>
                        <a:solidFill>
                          <a:schemeClr val="tx1"/>
                        </a:solidFill>
                        <a:effectLst/>
                        <a:latin typeface="+mn-lt"/>
                        <a:ea typeface="+mn-ea"/>
                        <a:cs typeface="+mn-cs"/>
                      </a:endParaRP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extLst>
                  <a:ext uri="{0D108BD9-81ED-4DB2-BD59-A6C34878D82A}">
                    <a16:rowId xmlns:a16="http://schemas.microsoft.com/office/drawing/2014/main" val="10004"/>
                  </a:ext>
                </a:extLst>
              </a:tr>
              <a:tr h="791137">
                <a:tc gridSpan="3">
                  <a:txBody>
                    <a:bodyPr/>
                    <a:lstStyle/>
                    <a:p>
                      <a:pPr marL="177800" marR="0" lvl="0" indent="-1778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Unit Testing</a:t>
                      </a:r>
                      <a:r>
                        <a:rPr lang="en-US" sz="1200" kern="1200" baseline="0" dirty="0" smtClean="0">
                          <a:solidFill>
                            <a:schemeClr val="tx1"/>
                          </a:solidFill>
                          <a:effectLst/>
                          <a:latin typeface="+mn-lt"/>
                          <a:ea typeface="+mn-ea"/>
                          <a:cs typeface="+mn-cs"/>
                        </a:rPr>
                        <a:t> is completed</a:t>
                      </a:r>
                    </a:p>
                    <a:p>
                      <a:pPr marL="177800" lvl="0" indent="-177800">
                        <a:buFont typeface="Arial" panose="020B0604020202020204" pitchFamily="34" charset="0"/>
                        <a:buChar char="•"/>
                      </a:pPr>
                      <a:r>
                        <a:rPr lang="en-US" sz="1200" kern="1200" dirty="0" smtClean="0">
                          <a:solidFill>
                            <a:schemeClr val="tx1"/>
                          </a:solidFill>
                          <a:effectLst/>
                          <a:latin typeface="+mj-lt"/>
                          <a:ea typeface="+mn-ea"/>
                          <a:cs typeface="+mn-cs"/>
                        </a:rPr>
                        <a:t>QA</a:t>
                      </a:r>
                      <a:r>
                        <a:rPr lang="en-US" sz="1200" kern="1200" baseline="0" dirty="0" smtClean="0">
                          <a:solidFill>
                            <a:schemeClr val="tx1"/>
                          </a:solidFill>
                          <a:effectLst/>
                          <a:latin typeface="+mj-lt"/>
                          <a:ea typeface="+mn-ea"/>
                          <a:cs typeface="+mn-cs"/>
                        </a:rPr>
                        <a:t> </a:t>
                      </a:r>
                      <a:r>
                        <a:rPr lang="en-US" sz="1200" kern="1200" dirty="0" smtClean="0">
                          <a:solidFill>
                            <a:schemeClr val="tx1"/>
                          </a:solidFill>
                          <a:effectLst/>
                          <a:latin typeface="+mj-lt"/>
                          <a:ea typeface="+mn-ea"/>
                          <a:cs typeface="+mn-cs"/>
                        </a:rPr>
                        <a:t>environment has been successfully installed/configured</a:t>
                      </a:r>
                    </a:p>
                    <a:p>
                      <a:pPr marL="177800" lvl="0" indent="-177800">
                        <a:buFont typeface="Arial" panose="020B0604020202020204" pitchFamily="34" charset="0"/>
                        <a:buChar char="•"/>
                      </a:pPr>
                      <a:r>
                        <a:rPr lang="en-US" sz="1200" kern="1200" dirty="0" smtClean="0">
                          <a:solidFill>
                            <a:schemeClr val="tx1"/>
                          </a:solidFill>
                          <a:effectLst/>
                          <a:latin typeface="+mj-lt"/>
                          <a:ea typeface="+mn-ea"/>
                          <a:cs typeface="+mn-cs"/>
                        </a:rPr>
                        <a:t>Test Data</a:t>
                      </a:r>
                      <a:r>
                        <a:rPr lang="en-US" sz="1200" kern="1200" baseline="0" dirty="0" smtClean="0">
                          <a:solidFill>
                            <a:schemeClr val="tx1"/>
                          </a:solidFill>
                          <a:effectLst/>
                          <a:latin typeface="+mj-lt"/>
                          <a:ea typeface="+mn-ea"/>
                          <a:cs typeface="+mn-cs"/>
                        </a:rPr>
                        <a:t> is prepared and loaded in to QA environment</a:t>
                      </a:r>
                      <a:endParaRPr lang="en-US" sz="1200" kern="1200" dirty="0" smtClean="0">
                        <a:solidFill>
                          <a:schemeClr val="tx1"/>
                        </a:solidFill>
                        <a:effectLst/>
                        <a:latin typeface="+mj-lt"/>
                        <a:ea typeface="+mn-ea"/>
                        <a:cs typeface="+mn-cs"/>
                      </a:endParaRPr>
                    </a:p>
                    <a:p>
                      <a:pPr marL="177800" lvl="0" indent="-177800">
                        <a:buFont typeface="Arial" panose="020B0604020202020204" pitchFamily="34" charset="0"/>
                        <a:buChar char="•"/>
                      </a:pPr>
                      <a:r>
                        <a:rPr lang="en-US" sz="1200" kern="1200" dirty="0" smtClean="0">
                          <a:solidFill>
                            <a:schemeClr val="tx1"/>
                          </a:solidFill>
                          <a:effectLst/>
                          <a:latin typeface="+mj-lt"/>
                          <a:ea typeface="+mn-ea"/>
                          <a:cs typeface="+mn-cs"/>
                        </a:rPr>
                        <a:t>The Smoke test cases are signed off by </a:t>
                      </a:r>
                      <a:r>
                        <a:rPr lang="en-US" sz="1200" kern="1200" dirty="0" smtClean="0">
                          <a:solidFill>
                            <a:schemeClr val="tx1"/>
                          </a:solidFill>
                          <a:effectLst/>
                          <a:latin typeface="+mn-lt"/>
                          <a:ea typeface="+mn-ea"/>
                          <a:cs typeface="+mn-cs"/>
                        </a:rPr>
                        <a:t>Test</a:t>
                      </a:r>
                      <a:r>
                        <a:rPr lang="en-US" sz="1200" kern="1200" dirty="0" smtClean="0">
                          <a:solidFill>
                            <a:schemeClr val="tx1"/>
                          </a:solidFill>
                          <a:effectLst/>
                          <a:latin typeface="+mj-lt"/>
                          <a:ea typeface="+mn-ea"/>
                          <a:cs typeface="+mn-cs"/>
                        </a:rPr>
                        <a:t> Lead</a:t>
                      </a:r>
                      <a:endParaRPr lang="en-US" sz="1200" b="0" kern="1200" dirty="0" smtClean="0">
                        <a:solidFill>
                          <a:schemeClr val="tx1"/>
                        </a:solidFill>
                        <a:latin typeface="+mj-lt"/>
                        <a:ea typeface="+mn-ea"/>
                        <a:cs typeface="Arial" panose="020B0604020202020204" pitchFamily="34" charset="0"/>
                      </a:endParaRPr>
                    </a:p>
                    <a:p>
                      <a:pPr marL="177800" lvl="0" indent="-177800">
                        <a:buFont typeface="Arial" panose="020B0604020202020204" pitchFamily="34" charset="0"/>
                        <a:buChar char="•"/>
                      </a:pPr>
                      <a:endParaRPr lang="en-US" sz="1200" b="0" kern="1200" dirty="0" smtClean="0">
                        <a:solidFill>
                          <a:schemeClr val="tx1"/>
                        </a:solidFill>
                        <a:latin typeface="+mj-lt"/>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indent="0" algn="ctr" defTabSz="914400" rtl="0" eaLnBrk="1" fontAlgn="t" latinLnBrk="0" hangingPunct="1">
                        <a:lnSpc>
                          <a:spcPct val="100000"/>
                        </a:lnSpc>
                        <a:spcBef>
                          <a:spcPts val="0"/>
                        </a:spcBef>
                        <a:spcAft>
                          <a:spcPts val="0"/>
                        </a:spcAft>
                        <a:buClrTx/>
                        <a:buSzTx/>
                        <a:buFont typeface="Arial" pitchFamily="34" charset="0"/>
                        <a:buNone/>
                        <a:tabLst/>
                        <a:defRPr/>
                      </a:pPr>
                      <a:endParaRPr kumimoji="0" lang="en-US" sz="1000" b="1" i="0" u="none" strike="noStrike" kern="1200" cap="none" spc="0" normalizeH="0" baseline="0" dirty="0" smtClean="0">
                        <a:ln>
                          <a:noFill/>
                        </a:ln>
                        <a:solidFill>
                          <a:srgbClr val="000000"/>
                        </a:solidFill>
                        <a:effectLst/>
                        <a:uLnTx/>
                        <a:uFillTx/>
                        <a:latin typeface="+mj-lt"/>
                        <a:ea typeface="+mn-ea"/>
                        <a:cs typeface="+mn-cs"/>
                      </a:endParaRPr>
                    </a:p>
                  </a:txBody>
                  <a:tcPr marL="9144" marR="9144" marT="0" marB="0" anchor="ctr">
                    <a:lnT w="12700" cap="flat" cmpd="sng" algn="ctr">
                      <a:solidFill>
                        <a:srgbClr val="000000"/>
                      </a:solidFill>
                      <a:prstDash val="solid"/>
                      <a:round/>
                      <a:headEnd type="none" w="med" len="med"/>
                      <a:tailEnd type="none" w="med" len="med"/>
                    </a:lnT>
                    <a:lnTlToBr>
                      <a:noFill/>
                    </a:lnTlToBr>
                    <a:lnBlToTr>
                      <a:noFill/>
                    </a:lnBlToTr>
                    <a:solidFill>
                      <a:schemeClr val="bg1"/>
                    </a:solidFill>
                  </a:tcPr>
                </a:tc>
                <a:tc hMerge="1">
                  <a:txBody>
                    <a:bodyPr/>
                    <a:lstStyle/>
                    <a:p>
                      <a:endParaRPr lang="en-US"/>
                    </a:p>
                  </a:txBody>
                  <a:tcPr/>
                </a:tc>
                <a:tc gridSpan="3">
                  <a:txBody>
                    <a:bodyPr/>
                    <a:lstStyle/>
                    <a:p>
                      <a:pPr marL="177800" lvl="0" indent="-177800" algn="l" defTabSz="457200" rtl="0" eaLnBrk="1" latinLnBrk="0" hangingPunct="1">
                        <a:buFont typeface="Arial" panose="020B0604020202020204" pitchFamily="34" charset="0"/>
                        <a:buChar char="•"/>
                      </a:pPr>
                      <a:r>
                        <a:rPr lang="en-US" sz="1200" kern="1200" baseline="0" dirty="0" smtClean="0">
                          <a:solidFill>
                            <a:schemeClr val="tx1"/>
                          </a:solidFill>
                          <a:effectLst/>
                          <a:latin typeface="+mj-lt"/>
                          <a:ea typeface="+mn-ea"/>
                          <a:cs typeface="+mn-cs"/>
                        </a:rPr>
                        <a:t>Basic validations are successfully passed</a:t>
                      </a:r>
                    </a:p>
                    <a:p>
                      <a:pPr marL="177800" lvl="0" indent="-177800" algn="l" defTabSz="457200" rtl="0" eaLnBrk="1" latinLnBrk="0" hangingPunct="1">
                        <a:buFont typeface="Arial" panose="020B0604020202020204" pitchFamily="34" charset="0"/>
                        <a:buChar char="•"/>
                      </a:pPr>
                      <a:r>
                        <a:rPr lang="en-US" sz="1200" kern="1200" baseline="0" dirty="0" smtClean="0">
                          <a:solidFill>
                            <a:schemeClr val="tx1"/>
                          </a:solidFill>
                          <a:effectLst/>
                          <a:latin typeface="+mj-lt"/>
                          <a:ea typeface="+mn-ea"/>
                          <a:cs typeface="+mn-cs"/>
                        </a:rPr>
                        <a:t>Data loaded in QA environment for required DHIC tables</a:t>
                      </a:r>
                    </a:p>
                    <a:p>
                      <a:pPr marL="177800" lvl="0" indent="-177800" algn="l" defTabSz="457200" rtl="0" eaLnBrk="1" latinLnBrk="0" hangingPunct="1">
                        <a:buFont typeface="Arial" panose="020B0604020202020204" pitchFamily="34" charset="0"/>
                        <a:buChar char="•"/>
                      </a:pPr>
                      <a:r>
                        <a:rPr lang="en-US" sz="1200" kern="1200" baseline="0" dirty="0" smtClean="0">
                          <a:solidFill>
                            <a:schemeClr val="tx1"/>
                          </a:solidFill>
                          <a:effectLst/>
                          <a:latin typeface="+mn-lt"/>
                          <a:ea typeface="+mn-ea"/>
                          <a:cs typeface="+mn-cs"/>
                        </a:rPr>
                        <a:t>Reports generated and data is populated</a:t>
                      </a:r>
                      <a:endParaRPr lang="en-US" sz="1200" kern="1200" dirty="0" smtClean="0">
                        <a:solidFill>
                          <a:schemeClr val="tx1"/>
                        </a:solidFill>
                        <a:effectLst/>
                        <a:latin typeface="+mn-lt"/>
                        <a:ea typeface="+mn-ea"/>
                        <a:cs typeface="+mn-cs"/>
                      </a:endParaRPr>
                    </a:p>
                    <a:p>
                      <a:pPr marL="177800" lvl="0" indent="-177800" algn="l" defTabSz="457200" rtl="0" eaLnBrk="1" latinLnBrk="0" hangingPunct="1">
                        <a:buFont typeface="Arial" panose="020B0604020202020204" pitchFamily="34" charset="0"/>
                        <a:buChar char="•"/>
                      </a:pPr>
                      <a:r>
                        <a:rPr lang="en-US" sz="1200" kern="1200" baseline="0" dirty="0" smtClean="0">
                          <a:solidFill>
                            <a:schemeClr val="tx1"/>
                          </a:solidFill>
                          <a:effectLst/>
                          <a:latin typeface="+mj-lt"/>
                          <a:ea typeface="+mn-ea"/>
                          <a:cs typeface="+mn-cs"/>
                        </a:rPr>
                        <a:t>No blockers /Critical defects</a:t>
                      </a:r>
                    </a:p>
                  </a:txBody>
                  <a:tcPr marL="45720" marR="45720" marT="0" marB="0">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algn="ctr"/>
                      <a:endParaRPr lang="en-US" sz="900" dirty="0">
                        <a:solidFill>
                          <a:srgbClr val="FF0000"/>
                        </a:solidFill>
                        <a:latin typeface="+mj-lt"/>
                        <a:cs typeface="Arial" panose="020B0604020202020204" pitchFamily="34" charset="0"/>
                      </a:endParaRPr>
                    </a:p>
                  </a:txBody>
                  <a:tcPr marL="45720" marR="4572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5"/>
                  </a:ext>
                </a:extLst>
              </a:tr>
              <a:tr h="143843">
                <a:tc gridSpan="3">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defRPr/>
                      </a:pPr>
                      <a:endParaRPr lang="en-US" sz="200" b="0" kern="1200" dirty="0" smtClean="0">
                        <a:solidFill>
                          <a:schemeClr val="tx1"/>
                        </a:solidFill>
                        <a:latin typeface="+mj-lt"/>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gridSpan="3">
                  <a:txBody>
                    <a:bodyPr/>
                    <a:lstStyle/>
                    <a:p>
                      <a:endParaRPr lang="en-US" sz="1200" dirty="0">
                        <a:latin typeface="+mj-lt"/>
                      </a:endParaRPr>
                    </a:p>
                  </a:txBody>
                  <a:tcPr marL="45720" marR="45720" marT="0" marB="0">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239739">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normalizeH="0" baseline="0" dirty="0" smtClean="0">
                          <a:ln>
                            <a:noFill/>
                          </a:ln>
                          <a:solidFill>
                            <a:srgbClr val="FFFFFF"/>
                          </a:solidFill>
                          <a:effectLst/>
                          <a:latin typeface="+mj-lt"/>
                          <a:ea typeface="+mn-ea"/>
                          <a:cs typeface="+mn-cs"/>
                        </a:rPr>
                        <a:t>Deliverables and Additional Details</a:t>
                      </a:r>
                    </a:p>
                  </a:txBody>
                  <a:tcPr marL="45720" marR="4572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hMerge="1">
                  <a:txBody>
                    <a:bodyPr/>
                    <a:lstStyle/>
                    <a:p>
                      <a:endParaRPr lang="en-US"/>
                    </a:p>
                  </a:txBody>
                  <a:tcPr/>
                </a:tc>
                <a:tc gridSpan="4">
                  <a:txBody>
                    <a:bodyPr/>
                    <a:lstStyle/>
                    <a:p>
                      <a:endParaRPr lang="en-US" sz="1200" dirty="0">
                        <a:latin typeface="+mj-lt"/>
                      </a:endParaRPr>
                    </a:p>
                  </a:txBody>
                  <a:tcPr marL="45720" marR="45720">
                    <a:lnL w="12700" cap="flat" cmpd="sng" algn="ctr">
                      <a:solidFill>
                        <a:schemeClr val="tx1"/>
                      </a:solid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sz="1200" dirty="0">
                        <a:latin typeface="+mj-lt"/>
                      </a:endParaRPr>
                    </a:p>
                  </a:txBody>
                  <a:tcPr marL="45720" marR="45720" marT="0" marB="0">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43843">
                <a:tc gridSpan="3">
                  <a:txBody>
                    <a:bodyPr/>
                    <a:lstStyle/>
                    <a:p>
                      <a:pPr marL="0" marR="0" indent="0" algn="ctr" defTabSz="914400" rtl="0" eaLnBrk="1" fontAlgn="t" latinLnBrk="0" hangingPunct="1">
                        <a:lnSpc>
                          <a:spcPct val="100000"/>
                        </a:lnSpc>
                        <a:spcBef>
                          <a:spcPts val="0"/>
                        </a:spcBef>
                        <a:spcAft>
                          <a:spcPts val="0"/>
                        </a:spcAft>
                        <a:buClrTx/>
                        <a:buSzTx/>
                        <a:buFont typeface="Arial" pitchFamily="34" charset="0"/>
                        <a:buNone/>
                        <a:tabLst/>
                        <a:defRPr/>
                      </a:pPr>
                      <a:r>
                        <a:rPr lang="en-US" sz="1200" b="1" dirty="0" smtClean="0">
                          <a:solidFill>
                            <a:schemeClr val="tx1"/>
                          </a:solidFill>
                          <a:latin typeface="+mj-lt"/>
                          <a:cs typeface="Arial" panose="020B0604020202020204" pitchFamily="34" charset="0"/>
                        </a:rPr>
                        <a:t>Deliverables</a:t>
                      </a:r>
                      <a:endParaRPr lang="en-US" sz="1200" b="1" dirty="0">
                        <a:solidFill>
                          <a:schemeClr val="tx1"/>
                        </a:solidFill>
                        <a:latin typeface="+mj-lt"/>
                        <a:cs typeface="Arial" panose="020B0604020202020204" pitchFamily="34" charset="0"/>
                      </a:endParaRPr>
                    </a:p>
                  </a:txBody>
                  <a:tcPr marL="0" marR="0" marT="0"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hMerge="1">
                  <a:txBody>
                    <a:bodyPr/>
                    <a:lstStyle/>
                    <a:p>
                      <a:endParaRPr lang="en-US"/>
                    </a:p>
                  </a:txBody>
                  <a:tcPr/>
                </a:tc>
                <a:tc gridSpan="3">
                  <a:txBody>
                    <a:bodyPr/>
                    <a:lstStyle/>
                    <a:p>
                      <a:pPr marL="0" marR="0" indent="0" algn="ctr" defTabSz="914400" rtl="0" eaLnBrk="1" fontAlgn="t" latinLnBrk="0" hangingPunct="1">
                        <a:lnSpc>
                          <a:spcPct val="100000"/>
                        </a:lnSpc>
                        <a:spcBef>
                          <a:spcPts val="0"/>
                        </a:spcBef>
                        <a:spcAft>
                          <a:spcPts val="0"/>
                        </a:spcAft>
                        <a:buClrTx/>
                        <a:buSzTx/>
                        <a:buFont typeface="Arial" pitchFamily="34" charset="0"/>
                        <a:buNone/>
                        <a:tabLst/>
                        <a:defRPr/>
                      </a:pPr>
                      <a:r>
                        <a:rPr lang="en-US" sz="1200" b="1" dirty="0" smtClean="0">
                          <a:solidFill>
                            <a:schemeClr val="tx1"/>
                          </a:solidFill>
                          <a:latin typeface="+mj-lt"/>
                          <a:cs typeface="Arial" panose="020B0604020202020204" pitchFamily="34" charset="0"/>
                        </a:rPr>
                        <a:t>Additional</a:t>
                      </a:r>
                      <a:r>
                        <a:rPr lang="en-US" sz="1200" b="1" baseline="0" dirty="0" smtClean="0">
                          <a:solidFill>
                            <a:schemeClr val="tx1"/>
                          </a:solidFill>
                          <a:latin typeface="+mj-lt"/>
                          <a:cs typeface="Arial" panose="020B0604020202020204" pitchFamily="34" charset="0"/>
                        </a:rPr>
                        <a:t> Details</a:t>
                      </a:r>
                      <a:endParaRPr lang="en-US" sz="1200" b="1" dirty="0">
                        <a:solidFill>
                          <a:schemeClr val="tx1"/>
                        </a:solidFill>
                        <a:latin typeface="+mj-lt"/>
                        <a:cs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0" kern="1200" dirty="0" smtClean="0">
                        <a:solidFill>
                          <a:schemeClr val="tx1"/>
                        </a:solidFill>
                        <a:latin typeface="+mn-lt"/>
                        <a:ea typeface="+mn-ea"/>
                        <a:cs typeface="Arial" panose="020B0604020202020204" pitchFamily="34" charset="0"/>
                      </a:endParaRPr>
                    </a:p>
                  </a:txBody>
                  <a:tcPr marL="45720" marR="4572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8"/>
                  </a:ext>
                </a:extLst>
              </a:tr>
              <a:tr h="791137">
                <a:tc gridSpan="3">
                  <a:txBody>
                    <a:bodyPr/>
                    <a:lstStyle/>
                    <a:p>
                      <a:pPr marL="0" lvl="0" indent="0" algn="l" defTabSz="457200" rtl="0" eaLnBrk="1" latinLnBrk="0" hangingPunct="1">
                        <a:buFont typeface="Arial" panose="020B0604020202020204" pitchFamily="34" charset="0"/>
                        <a:buNone/>
                      </a:pPr>
                      <a:r>
                        <a:rPr lang="en-US" sz="1200" kern="1200" dirty="0" smtClean="0">
                          <a:solidFill>
                            <a:schemeClr val="tx1"/>
                          </a:solidFill>
                          <a:effectLst/>
                          <a:latin typeface="+mj-lt"/>
                          <a:ea typeface="+mn-ea"/>
                          <a:cs typeface="+mn-cs"/>
                        </a:rPr>
                        <a:t>The deliverables are</a:t>
                      </a:r>
                      <a:r>
                        <a:rPr lang="en-US" sz="1200" kern="1200" baseline="0" dirty="0" smtClean="0">
                          <a:solidFill>
                            <a:schemeClr val="tx1"/>
                          </a:solidFill>
                          <a:effectLst/>
                          <a:latin typeface="+mj-lt"/>
                          <a:ea typeface="+mn-ea"/>
                          <a:cs typeface="+mn-cs"/>
                        </a:rPr>
                        <a:t> owned by the Testing lead</a:t>
                      </a:r>
                      <a:endParaRPr lang="en-US" sz="1200" kern="1200" dirty="0" smtClean="0">
                        <a:solidFill>
                          <a:schemeClr val="tx1"/>
                        </a:solidFill>
                        <a:effectLst/>
                        <a:latin typeface="+mj-lt"/>
                        <a:ea typeface="+mn-ea"/>
                        <a:cs typeface="+mn-cs"/>
                      </a:endParaRP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Smoke</a:t>
                      </a:r>
                      <a:r>
                        <a:rPr lang="en-US" sz="1200" kern="1200" baseline="0" dirty="0" smtClean="0">
                          <a:solidFill>
                            <a:schemeClr val="tx1"/>
                          </a:solidFill>
                          <a:effectLst/>
                          <a:latin typeface="+mj-lt"/>
                          <a:ea typeface="+mn-ea"/>
                          <a:cs typeface="+mn-cs"/>
                        </a:rPr>
                        <a:t> </a:t>
                      </a:r>
                      <a:r>
                        <a:rPr lang="en-US" sz="1200" kern="1200" dirty="0" smtClean="0">
                          <a:solidFill>
                            <a:schemeClr val="tx1"/>
                          </a:solidFill>
                          <a:effectLst/>
                          <a:latin typeface="+mj-lt"/>
                          <a:ea typeface="+mn-ea"/>
                          <a:cs typeface="+mn-cs"/>
                        </a:rPr>
                        <a:t>Test Cases</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Smoke Test Results + signoff by Test Lead</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Defects Reports</a:t>
                      </a:r>
                    </a:p>
                    <a:p>
                      <a:pPr marL="177800" lvl="0" indent="-177800" algn="l" defTabSz="457200" rtl="0" eaLnBrk="1" latinLnBrk="0" hangingPunct="1">
                        <a:buFont typeface="Arial" panose="020B0604020202020204" pitchFamily="34" charset="0"/>
                        <a:buChar char="•"/>
                      </a:pPr>
                      <a:endParaRPr lang="en-US" sz="1200" kern="1200" dirty="0" smtClean="0">
                        <a:solidFill>
                          <a:schemeClr val="tx1"/>
                        </a:solidFill>
                        <a:effectLst/>
                        <a:latin typeface="+mj-lt"/>
                        <a:ea typeface="+mn-ea"/>
                        <a:cs typeface="+mn-cs"/>
                      </a:endParaRPr>
                    </a:p>
                  </a:txBody>
                  <a:tcPr marL="45720" marR="45720">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TlToBr>
                      <a:noFill/>
                    </a:lnTlToBr>
                    <a:lnBlToTr>
                      <a:noFill/>
                    </a:lnBlToTr>
                    <a:solidFill>
                      <a:schemeClr val="bg1"/>
                    </a:solidFill>
                  </a:tcPr>
                </a:tc>
                <a:tc hMerge="1">
                  <a:txBody>
                    <a:bodyPr/>
                    <a:lstStyle/>
                    <a:p>
                      <a:endParaRPr lang="en-US"/>
                    </a:p>
                  </a:txBody>
                  <a:tcPr/>
                </a:tc>
                <a:tc hMerge="1">
                  <a:txBody>
                    <a:bodyPr/>
                    <a:lstStyle/>
                    <a:p>
                      <a:endParaRPr lang="en-US"/>
                    </a:p>
                  </a:txBody>
                  <a:tcPr/>
                </a:tc>
                <a:tc gridSpan="3">
                  <a:txBody>
                    <a:bodyPr/>
                    <a:lstStyle/>
                    <a:p>
                      <a:pPr marL="177800" lvl="0" indent="-177800" algn="l" defTabSz="457200" rtl="0" eaLnBrk="1" latinLnBrk="0" hangingPunct="1">
                        <a:buFont typeface="Arial" panose="020B0604020202020204" pitchFamily="34" charset="0"/>
                        <a:buChar char="•"/>
                      </a:pPr>
                      <a:r>
                        <a:rPr lang="en-US" sz="1200" kern="1200" baseline="0" dirty="0" smtClean="0">
                          <a:solidFill>
                            <a:schemeClr val="tx1"/>
                          </a:solidFill>
                          <a:effectLst/>
                          <a:latin typeface="+mj-lt"/>
                          <a:ea typeface="+mn-ea"/>
                          <a:cs typeface="+mn-cs"/>
                        </a:rPr>
                        <a:t>Smoke testing, the preliminary level of testing is done to ensure whether the tables are loaded successfully after executing the ETL jobs with latest version from Central</a:t>
                      </a:r>
                    </a:p>
                  </a:txBody>
                  <a:tcPr marL="45720" marR="45720">
                    <a:lnT w="12700" cap="flat" cmpd="sng" algn="ctr">
                      <a:solidFill>
                        <a:srgbClr val="000000"/>
                      </a:solidFill>
                      <a:prstDash val="solid"/>
                      <a:round/>
                      <a:headEnd type="none" w="med" len="med"/>
                      <a:tailEnd type="none" w="med" len="med"/>
                    </a:lnT>
                    <a:lnTlToBr>
                      <a:noFill/>
                    </a:lnTlToBr>
                    <a:lnBlToTr>
                      <a:noFill/>
                    </a:lnBlToTr>
                    <a:solidFill>
                      <a:schemeClr val="bg1"/>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0" kern="1200" dirty="0" smtClean="0">
                        <a:solidFill>
                          <a:schemeClr val="tx1"/>
                        </a:solidFill>
                        <a:latin typeface="+mn-lt"/>
                        <a:ea typeface="+mn-ea"/>
                        <a:cs typeface="Arial" panose="020B0604020202020204" pitchFamily="34" charset="0"/>
                      </a:endParaRPr>
                    </a:p>
                  </a:txBody>
                  <a:tcPr marL="45720" marR="4572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15566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0" y="5461668"/>
            <a:ext cx="12192000" cy="1396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p:cNvSpPr>
            <a:spLocks noGrp="1"/>
          </p:cNvSpPr>
          <p:nvPr>
            <p:ph type="body" sz="quarter" idx="10"/>
          </p:nvPr>
        </p:nvSpPr>
        <p:spPr/>
        <p:txBody>
          <a:bodyPr/>
          <a:lstStyle/>
          <a:p>
            <a:pPr>
              <a:buClrTx/>
              <a:buSzPct val="95000"/>
            </a:pPr>
            <a:r>
              <a:rPr lang="en-US" sz="1600" dirty="0" smtClean="0"/>
              <a:t>Data QA Framework</a:t>
            </a:r>
            <a:endParaRPr lang="en-US" sz="1600" dirty="0"/>
          </a:p>
        </p:txBody>
      </p:sp>
      <p:sp>
        <p:nvSpPr>
          <p:cNvPr id="72" name="Rounded Rectangle 71"/>
          <p:cNvSpPr/>
          <p:nvPr/>
        </p:nvSpPr>
        <p:spPr>
          <a:xfrm>
            <a:off x="3041560" y="1089560"/>
            <a:ext cx="2366341" cy="1906037"/>
          </a:xfrm>
          <a:prstGeom prst="roundRect">
            <a:avLst>
              <a:gd name="adj" fmla="val 823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sz="1400" b="1" dirty="0" smtClean="0">
                <a:solidFill>
                  <a:schemeClr val="tx1"/>
                </a:solidFill>
              </a:rPr>
              <a:t>Staging</a:t>
            </a:r>
            <a:endParaRPr lang="en-US" sz="1400" b="1" dirty="0">
              <a:solidFill>
                <a:schemeClr val="tx1"/>
              </a:solidFill>
            </a:endParaRPr>
          </a:p>
        </p:txBody>
      </p:sp>
      <p:sp>
        <p:nvSpPr>
          <p:cNvPr id="4" name="Flowchart: Magnetic Disk 3"/>
          <p:cNvSpPr/>
          <p:nvPr/>
        </p:nvSpPr>
        <p:spPr>
          <a:xfrm>
            <a:off x="3123536" y="1808536"/>
            <a:ext cx="1005840" cy="613555"/>
          </a:xfrm>
          <a:prstGeom prst="flowChartMagneticDisk">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ACL &amp; MIS DB</a:t>
            </a:r>
            <a:endParaRPr lang="en-US" sz="1200" dirty="0"/>
          </a:p>
        </p:txBody>
      </p:sp>
      <p:sp>
        <p:nvSpPr>
          <p:cNvPr id="60" name="Flowchart: Magnetic Disk 59"/>
          <p:cNvSpPr/>
          <p:nvPr/>
        </p:nvSpPr>
        <p:spPr>
          <a:xfrm>
            <a:off x="4310928" y="1808536"/>
            <a:ext cx="1005840" cy="613555"/>
          </a:xfrm>
          <a:prstGeom prst="flowChartMagneticDisk">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Intermediate Stage</a:t>
            </a:r>
          </a:p>
        </p:txBody>
      </p:sp>
      <p:sp>
        <p:nvSpPr>
          <p:cNvPr id="3" name="Rectangle 2"/>
          <p:cNvSpPr/>
          <p:nvPr/>
        </p:nvSpPr>
        <p:spPr>
          <a:xfrm>
            <a:off x="1359731" y="2222928"/>
            <a:ext cx="1311077" cy="365760"/>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i="1" dirty="0"/>
              <a:t>MIS</a:t>
            </a:r>
          </a:p>
        </p:txBody>
      </p:sp>
      <p:sp>
        <p:nvSpPr>
          <p:cNvPr id="8" name="Rounded Rectangle 7"/>
          <p:cNvSpPr/>
          <p:nvPr/>
        </p:nvSpPr>
        <p:spPr>
          <a:xfrm>
            <a:off x="1267072" y="1079299"/>
            <a:ext cx="1532729" cy="1906037"/>
          </a:xfrm>
          <a:prstGeom prst="roundRect">
            <a:avLst>
              <a:gd name="adj" fmla="val 8237"/>
            </a:avLst>
          </a:prstGeom>
          <a:noFill/>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sz="1400" b="1" dirty="0" smtClean="0">
                <a:solidFill>
                  <a:schemeClr val="tx1"/>
                </a:solidFill>
              </a:rPr>
              <a:t>Legacy Systems</a:t>
            </a:r>
            <a:endParaRPr lang="en-US" sz="1400" b="1" dirty="0">
              <a:solidFill>
                <a:schemeClr val="tx1"/>
              </a:solidFill>
            </a:endParaRPr>
          </a:p>
        </p:txBody>
      </p:sp>
      <p:sp>
        <p:nvSpPr>
          <p:cNvPr id="71" name="Rectangle 70"/>
          <p:cNvSpPr/>
          <p:nvPr/>
        </p:nvSpPr>
        <p:spPr>
          <a:xfrm>
            <a:off x="1359731" y="1656794"/>
            <a:ext cx="1311077" cy="365760"/>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i="1" dirty="0"/>
              <a:t>ACL (UNISYS)</a:t>
            </a:r>
          </a:p>
        </p:txBody>
      </p:sp>
      <p:sp>
        <p:nvSpPr>
          <p:cNvPr id="73" name="Rounded Rectangle 72"/>
          <p:cNvSpPr/>
          <p:nvPr/>
        </p:nvSpPr>
        <p:spPr>
          <a:xfrm>
            <a:off x="5609904" y="1099527"/>
            <a:ext cx="4116304" cy="1906037"/>
          </a:xfrm>
          <a:prstGeom prst="roundRect">
            <a:avLst>
              <a:gd name="adj" fmla="val 823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sz="1400" b="1" dirty="0" smtClean="0">
                <a:solidFill>
                  <a:schemeClr val="tx1"/>
                </a:solidFill>
              </a:rPr>
              <a:t>Guidewire Suite</a:t>
            </a:r>
            <a:endParaRPr lang="en-US" sz="1400" b="1" dirty="0">
              <a:solidFill>
                <a:schemeClr val="tx1"/>
              </a:solidFill>
            </a:endParaRPr>
          </a:p>
        </p:txBody>
      </p:sp>
      <p:sp>
        <p:nvSpPr>
          <p:cNvPr id="7" name="Rectangle 6"/>
          <p:cNvSpPr/>
          <p:nvPr/>
        </p:nvSpPr>
        <p:spPr>
          <a:xfrm>
            <a:off x="5828458" y="1959724"/>
            <a:ext cx="3677716" cy="967095"/>
          </a:xfrm>
          <a:prstGeom prst="rect">
            <a:avLst/>
          </a:prstGeom>
          <a:solidFill>
            <a:schemeClr val="accent5">
              <a:lumMod val="40000"/>
              <a:lumOff val="60000"/>
            </a:schemeClr>
          </a:solidFill>
          <a:ln w="12700">
            <a:solidFill>
              <a:srgbClr val="018DC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200"/>
              </a:lnSpc>
            </a:pPr>
            <a:r>
              <a:rPr lang="en-US" sz="1200" b="1" u="sng" dirty="0" smtClean="0">
                <a:solidFill>
                  <a:schemeClr val="tx1"/>
                </a:solidFill>
              </a:rPr>
              <a:t>DHIC Product</a:t>
            </a:r>
            <a:endParaRPr lang="en-US" sz="1200" b="1" u="sng" dirty="0">
              <a:solidFill>
                <a:schemeClr val="tx1"/>
              </a:solidFill>
            </a:endParaRPr>
          </a:p>
        </p:txBody>
      </p:sp>
      <p:sp>
        <p:nvSpPr>
          <p:cNvPr id="64" name="Flowchart: Magnetic Disk 63"/>
          <p:cNvSpPr/>
          <p:nvPr/>
        </p:nvSpPr>
        <p:spPr>
          <a:xfrm>
            <a:off x="6068501" y="2251520"/>
            <a:ext cx="1005840" cy="613555"/>
          </a:xfrm>
          <a:prstGeom prst="flowChartMagneticDisk">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US" sz="1200" dirty="0"/>
          </a:p>
        </p:txBody>
      </p:sp>
      <p:sp>
        <p:nvSpPr>
          <p:cNvPr id="65" name="Flowchart: Magnetic Disk 64"/>
          <p:cNvSpPr/>
          <p:nvPr/>
        </p:nvSpPr>
        <p:spPr>
          <a:xfrm>
            <a:off x="5970563" y="2121573"/>
            <a:ext cx="1005840" cy="613555"/>
          </a:xfrm>
          <a:prstGeom prst="flowChartMagneticDisk">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Datahub DBs</a:t>
            </a:r>
            <a:endParaRPr lang="en-US" sz="1200" dirty="0"/>
          </a:p>
        </p:txBody>
      </p:sp>
      <p:sp>
        <p:nvSpPr>
          <p:cNvPr id="66" name="Flowchart: Magnetic Disk 65"/>
          <p:cNvSpPr/>
          <p:nvPr/>
        </p:nvSpPr>
        <p:spPr>
          <a:xfrm>
            <a:off x="7336184" y="2190560"/>
            <a:ext cx="1005840" cy="613555"/>
          </a:xfrm>
          <a:prstGeom prst="flowChartMagneticDisk">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InfoCenter DIM &amp; FACT</a:t>
            </a:r>
            <a:endParaRPr lang="en-US" sz="1200" dirty="0"/>
          </a:p>
        </p:txBody>
      </p:sp>
      <p:sp>
        <p:nvSpPr>
          <p:cNvPr id="67" name="Rectangle 66"/>
          <p:cNvSpPr/>
          <p:nvPr/>
        </p:nvSpPr>
        <p:spPr>
          <a:xfrm>
            <a:off x="5828458" y="1365395"/>
            <a:ext cx="1311077" cy="274320"/>
          </a:xfrm>
          <a:prstGeom prst="rect">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PolicyCenter</a:t>
            </a:r>
            <a:endParaRPr lang="en-US" sz="1200" dirty="0"/>
          </a:p>
        </p:txBody>
      </p:sp>
      <p:sp>
        <p:nvSpPr>
          <p:cNvPr id="68" name="Rectangle 67"/>
          <p:cNvSpPr/>
          <p:nvPr/>
        </p:nvSpPr>
        <p:spPr>
          <a:xfrm>
            <a:off x="8209175" y="1367110"/>
            <a:ext cx="1311077" cy="274320"/>
          </a:xfrm>
          <a:prstGeom prst="rect">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BillingCenter</a:t>
            </a:r>
            <a:endParaRPr lang="en-US" sz="1200" dirty="0"/>
          </a:p>
        </p:txBody>
      </p:sp>
      <p:sp>
        <p:nvSpPr>
          <p:cNvPr id="9" name="Flowchart: Multidocument 8"/>
          <p:cNvSpPr/>
          <p:nvPr/>
        </p:nvSpPr>
        <p:spPr>
          <a:xfrm>
            <a:off x="8562181" y="2181241"/>
            <a:ext cx="805069" cy="537555"/>
          </a:xfrm>
          <a:prstGeom prst="flowChartMultidocument">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US" sz="1200" dirty="0"/>
          </a:p>
        </p:txBody>
      </p:sp>
      <p:sp>
        <p:nvSpPr>
          <p:cNvPr id="11" name="TextBox 10"/>
          <p:cNvSpPr txBox="1"/>
          <p:nvPr/>
        </p:nvSpPr>
        <p:spPr>
          <a:xfrm>
            <a:off x="8563225" y="2266505"/>
            <a:ext cx="693419" cy="461665"/>
          </a:xfrm>
          <a:prstGeom prst="rect">
            <a:avLst/>
          </a:prstGeom>
          <a:noFill/>
        </p:spPr>
        <p:txBody>
          <a:bodyPr wrap="square" rtlCol="0">
            <a:spAutoFit/>
          </a:bodyPr>
          <a:lstStyle/>
          <a:p>
            <a:pPr algn="l"/>
            <a:r>
              <a:rPr lang="en-US" sz="1200" dirty="0" smtClean="0">
                <a:solidFill>
                  <a:schemeClr val="bg1"/>
                </a:solidFill>
                <a:cs typeface="Arial Black" panose="020B0604020202020204" pitchFamily="34" charset="0"/>
              </a:rPr>
              <a:t>Cognos Reports</a:t>
            </a:r>
            <a:endParaRPr lang="en-US" sz="1200" dirty="0">
              <a:solidFill>
                <a:schemeClr val="bg1"/>
              </a:solidFill>
              <a:cs typeface="Arial Black" panose="020B0604020202020204" pitchFamily="34" charset="0"/>
            </a:endParaRPr>
          </a:p>
        </p:txBody>
      </p:sp>
      <p:sp>
        <p:nvSpPr>
          <p:cNvPr id="81" name="Rounded Rectangle 80"/>
          <p:cNvSpPr/>
          <p:nvPr/>
        </p:nvSpPr>
        <p:spPr>
          <a:xfrm>
            <a:off x="9942188" y="1099528"/>
            <a:ext cx="1866820" cy="1906037"/>
          </a:xfrm>
          <a:prstGeom prst="roundRect">
            <a:avLst>
              <a:gd name="adj" fmla="val 823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sz="1400" b="1" dirty="0" smtClean="0">
                <a:solidFill>
                  <a:schemeClr val="tx1"/>
                </a:solidFill>
              </a:rPr>
              <a:t>Downstream Feeds</a:t>
            </a:r>
            <a:endParaRPr lang="en-US" sz="1400" b="1" dirty="0">
              <a:solidFill>
                <a:schemeClr val="tx1"/>
              </a:solidFill>
            </a:endParaRPr>
          </a:p>
        </p:txBody>
      </p:sp>
      <p:sp>
        <p:nvSpPr>
          <p:cNvPr id="12" name="Flowchart: Document 11"/>
          <p:cNvSpPr/>
          <p:nvPr/>
        </p:nvSpPr>
        <p:spPr>
          <a:xfrm>
            <a:off x="10535068" y="1479905"/>
            <a:ext cx="731520" cy="275685"/>
          </a:xfrm>
          <a:prstGeom prst="flowChartDocument">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MIS</a:t>
            </a:r>
            <a:endParaRPr lang="en-US" sz="1200" dirty="0"/>
          </a:p>
        </p:txBody>
      </p:sp>
      <p:sp>
        <p:nvSpPr>
          <p:cNvPr id="78" name="Flowchart: Document 77"/>
          <p:cNvSpPr/>
          <p:nvPr/>
        </p:nvSpPr>
        <p:spPr>
          <a:xfrm>
            <a:off x="10535068" y="1841392"/>
            <a:ext cx="731520" cy="275685"/>
          </a:xfrm>
          <a:prstGeom prst="flowChartDocument">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MVR</a:t>
            </a:r>
            <a:endParaRPr lang="en-US" sz="1200" dirty="0"/>
          </a:p>
        </p:txBody>
      </p:sp>
      <p:sp>
        <p:nvSpPr>
          <p:cNvPr id="79" name="Flowchart: Document 78"/>
          <p:cNvSpPr/>
          <p:nvPr/>
        </p:nvSpPr>
        <p:spPr>
          <a:xfrm>
            <a:off x="10535068" y="2187565"/>
            <a:ext cx="731520" cy="275685"/>
          </a:xfrm>
          <a:prstGeom prst="flowChartDocument">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EARS</a:t>
            </a:r>
            <a:endParaRPr lang="en-US" sz="1200" dirty="0"/>
          </a:p>
        </p:txBody>
      </p:sp>
      <p:sp>
        <p:nvSpPr>
          <p:cNvPr id="80" name="Flowchart: Document 79"/>
          <p:cNvSpPr/>
          <p:nvPr/>
        </p:nvSpPr>
        <p:spPr>
          <a:xfrm>
            <a:off x="10535068" y="2525172"/>
            <a:ext cx="731520" cy="275685"/>
          </a:xfrm>
          <a:prstGeom prst="flowChartDocument">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Verisk</a:t>
            </a:r>
            <a:endParaRPr lang="en-US" sz="1200" dirty="0"/>
          </a:p>
        </p:txBody>
      </p:sp>
      <p:sp>
        <p:nvSpPr>
          <p:cNvPr id="13" name="Rectangle 12"/>
          <p:cNvSpPr/>
          <p:nvPr/>
        </p:nvSpPr>
        <p:spPr>
          <a:xfrm rot="16200000">
            <a:off x="-193900" y="1766122"/>
            <a:ext cx="1895777" cy="54264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Flow</a:t>
            </a:r>
            <a:endParaRPr lang="en-US" dirty="0"/>
          </a:p>
        </p:txBody>
      </p:sp>
      <p:cxnSp>
        <p:nvCxnSpPr>
          <p:cNvPr id="21" name="Straight Arrow Connector 20"/>
          <p:cNvCxnSpPr>
            <a:stCxn id="8" idx="3"/>
            <a:endCxn id="72" idx="1"/>
          </p:cNvCxnSpPr>
          <p:nvPr/>
        </p:nvCxnSpPr>
        <p:spPr>
          <a:xfrm>
            <a:off x="2799801" y="2032318"/>
            <a:ext cx="241759" cy="10261"/>
          </a:xfrm>
          <a:prstGeom prst="straightConnector1">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407901" y="2435521"/>
            <a:ext cx="420557" cy="0"/>
          </a:xfrm>
          <a:prstGeom prst="straightConnector1">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7" idx="2"/>
            <a:endCxn id="7" idx="0"/>
          </p:cNvCxnSpPr>
          <p:nvPr/>
        </p:nvCxnSpPr>
        <p:spPr>
          <a:xfrm rot="16200000" flipH="1">
            <a:off x="6915652" y="1208059"/>
            <a:ext cx="320009" cy="1183319"/>
          </a:xfrm>
          <a:prstGeom prst="bentConnector3">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68" idx="2"/>
            <a:endCxn id="7" idx="0"/>
          </p:cNvCxnSpPr>
          <p:nvPr/>
        </p:nvCxnSpPr>
        <p:spPr>
          <a:xfrm rot="5400000">
            <a:off x="8106868" y="1201878"/>
            <a:ext cx="318294" cy="1197398"/>
          </a:xfrm>
          <a:prstGeom prst="bentConnector3">
            <a:avLst>
              <a:gd name="adj1" fmla="val 50000"/>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7" idx="3"/>
            <a:endCxn id="12" idx="1"/>
          </p:cNvCxnSpPr>
          <p:nvPr/>
        </p:nvCxnSpPr>
        <p:spPr>
          <a:xfrm flipV="1">
            <a:off x="9506174" y="1617748"/>
            <a:ext cx="1028894" cy="825524"/>
          </a:xfrm>
          <a:prstGeom prst="bentConnector3">
            <a:avLst>
              <a:gd name="adj1" fmla="val 50000"/>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a:xfrm rot="5400000">
            <a:off x="3953545" y="2058566"/>
            <a:ext cx="548640" cy="12208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Isosceles Triangle 108"/>
          <p:cNvSpPr/>
          <p:nvPr/>
        </p:nvSpPr>
        <p:spPr>
          <a:xfrm rot="5400000">
            <a:off x="6951263" y="2436293"/>
            <a:ext cx="548640" cy="12208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Isosceles Triangle 112"/>
          <p:cNvSpPr/>
          <p:nvPr/>
        </p:nvSpPr>
        <p:spPr>
          <a:xfrm rot="5400000">
            <a:off x="8178306" y="2436293"/>
            <a:ext cx="548640" cy="12208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Elbow Connector 40"/>
          <p:cNvCxnSpPr>
            <a:stCxn id="7" idx="3"/>
            <a:endCxn id="78" idx="1"/>
          </p:cNvCxnSpPr>
          <p:nvPr/>
        </p:nvCxnSpPr>
        <p:spPr>
          <a:xfrm flipV="1">
            <a:off x="9506174" y="1979235"/>
            <a:ext cx="1028894" cy="464037"/>
          </a:xfrm>
          <a:prstGeom prst="bentConnector3">
            <a:avLst>
              <a:gd name="adj1" fmla="val 50000"/>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7" idx="3"/>
            <a:endCxn id="79" idx="1"/>
          </p:cNvCxnSpPr>
          <p:nvPr/>
        </p:nvCxnSpPr>
        <p:spPr>
          <a:xfrm flipV="1">
            <a:off x="9506174" y="2325408"/>
            <a:ext cx="1028894" cy="117864"/>
          </a:xfrm>
          <a:prstGeom prst="bentConnector3">
            <a:avLst>
              <a:gd name="adj1" fmla="val 50000"/>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7" idx="3"/>
            <a:endCxn id="80" idx="1"/>
          </p:cNvCxnSpPr>
          <p:nvPr/>
        </p:nvCxnSpPr>
        <p:spPr>
          <a:xfrm>
            <a:off x="9506174" y="2443272"/>
            <a:ext cx="1028894" cy="219743"/>
          </a:xfrm>
          <a:prstGeom prst="bentConnector3">
            <a:avLst>
              <a:gd name="adj1" fmla="val 50000"/>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484827" y="3099639"/>
            <a:ext cx="538322" cy="2164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smtClean="0"/>
              <a:t>Testing Focus Areas</a:t>
            </a:r>
            <a:endParaRPr lang="en-US" dirty="0"/>
          </a:p>
        </p:txBody>
      </p:sp>
      <p:sp>
        <p:nvSpPr>
          <p:cNvPr id="126" name="Rectangle 125"/>
          <p:cNvSpPr/>
          <p:nvPr/>
        </p:nvSpPr>
        <p:spPr>
          <a:xfrm>
            <a:off x="3041559" y="3099639"/>
            <a:ext cx="8778240" cy="274320"/>
          </a:xfrm>
          <a:prstGeom prst="rect">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ts val="1200"/>
              </a:lnSpc>
            </a:pPr>
            <a:r>
              <a:rPr lang="en-US" sz="1200" dirty="0"/>
              <a:t>Data </a:t>
            </a:r>
            <a:r>
              <a:rPr lang="en-US" sz="1200" dirty="0" smtClean="0"/>
              <a:t>Movement</a:t>
            </a:r>
            <a:r>
              <a:rPr lang="en-US" sz="1200" baseline="30000" dirty="0"/>
              <a:t>2</a:t>
            </a:r>
            <a:r>
              <a:rPr lang="en-US" sz="1200" dirty="0" smtClean="0"/>
              <a:t> and </a:t>
            </a:r>
            <a:r>
              <a:rPr lang="en-US" sz="1200" dirty="0"/>
              <a:t>Performance </a:t>
            </a:r>
            <a:r>
              <a:rPr lang="en-US" sz="1200" dirty="0" smtClean="0"/>
              <a:t>Benchmarks/Optimization</a:t>
            </a:r>
            <a:r>
              <a:rPr lang="en-US" sz="1200" baseline="30000" dirty="0"/>
              <a:t>3</a:t>
            </a:r>
            <a:r>
              <a:rPr lang="en-US" sz="1200" dirty="0" smtClean="0"/>
              <a:t> </a:t>
            </a:r>
            <a:endParaRPr lang="en-US" sz="1200" dirty="0"/>
          </a:p>
        </p:txBody>
      </p:sp>
      <p:sp>
        <p:nvSpPr>
          <p:cNvPr id="128" name="Rectangle 127"/>
          <p:cNvSpPr/>
          <p:nvPr/>
        </p:nvSpPr>
        <p:spPr>
          <a:xfrm>
            <a:off x="6228412" y="3400870"/>
            <a:ext cx="3291840" cy="274320"/>
          </a:xfrm>
          <a:prstGeom prst="rect">
            <a:avLst/>
          </a:prstGeom>
          <a:solidFill>
            <a:srgbClr val="00206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Business and Functional </a:t>
            </a:r>
            <a:r>
              <a:rPr lang="en-US" sz="1200" dirty="0" smtClean="0"/>
              <a:t>Testing, </a:t>
            </a:r>
            <a:r>
              <a:rPr lang="en-US" sz="1200" dirty="0"/>
              <a:t>UI/Data Testing</a:t>
            </a:r>
          </a:p>
        </p:txBody>
      </p:sp>
      <p:sp>
        <p:nvSpPr>
          <p:cNvPr id="136" name="Rectangle 135"/>
          <p:cNvSpPr/>
          <p:nvPr/>
        </p:nvSpPr>
        <p:spPr>
          <a:xfrm>
            <a:off x="1222300" y="3099639"/>
            <a:ext cx="1737360" cy="274320"/>
          </a:xfrm>
          <a:prstGeom prst="rect">
            <a:avLst/>
          </a:prstGeom>
          <a:solidFill>
            <a:schemeClr val="bg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ts val="1200"/>
              </a:lnSpc>
            </a:pPr>
            <a:r>
              <a:rPr lang="en-US" sz="1200" i="1" dirty="0" smtClean="0">
                <a:solidFill>
                  <a:schemeClr val="tx1"/>
                </a:solidFill>
              </a:rPr>
              <a:t>Not in DHIC Testing Scope</a:t>
            </a:r>
            <a:r>
              <a:rPr lang="en-US" sz="1200" i="1" baseline="30000" dirty="0" smtClean="0">
                <a:solidFill>
                  <a:schemeClr val="tx1"/>
                </a:solidFill>
              </a:rPr>
              <a:t>1</a:t>
            </a:r>
            <a:endParaRPr lang="en-US" sz="1200" i="1" baseline="30000" dirty="0">
              <a:solidFill>
                <a:schemeClr val="tx1"/>
              </a:solidFill>
            </a:endParaRPr>
          </a:p>
        </p:txBody>
      </p:sp>
      <p:graphicFrame>
        <p:nvGraphicFramePr>
          <p:cNvPr id="52" name="Table 51"/>
          <p:cNvGraphicFramePr>
            <a:graphicFrameLocks noGrp="1"/>
          </p:cNvGraphicFramePr>
          <p:nvPr>
            <p:extLst>
              <p:ext uri="{D42A27DB-BD31-4B8C-83A1-F6EECF244321}">
                <p14:modId xmlns:p14="http://schemas.microsoft.com/office/powerpoint/2010/main" val="2296126253"/>
              </p:ext>
            </p:extLst>
          </p:nvPr>
        </p:nvGraphicFramePr>
        <p:xfrm>
          <a:off x="3067941" y="3730175"/>
          <a:ext cx="5982540" cy="1645920"/>
        </p:xfrm>
        <a:graphic>
          <a:graphicData uri="http://schemas.openxmlformats.org/drawingml/2006/table">
            <a:tbl>
              <a:tblPr firstRow="1" bandRow="1">
                <a:tableStyleId>{69CF1AB2-1976-4502-BF36-3FF5EA218861}</a:tableStyleId>
              </a:tblPr>
              <a:tblGrid>
                <a:gridCol w="1994180">
                  <a:extLst>
                    <a:ext uri="{9D8B030D-6E8A-4147-A177-3AD203B41FA5}">
                      <a16:colId xmlns:a16="http://schemas.microsoft.com/office/drawing/2014/main" val="762042390"/>
                    </a:ext>
                  </a:extLst>
                </a:gridCol>
                <a:gridCol w="1994180">
                  <a:extLst>
                    <a:ext uri="{9D8B030D-6E8A-4147-A177-3AD203B41FA5}">
                      <a16:colId xmlns:a16="http://schemas.microsoft.com/office/drawing/2014/main" val="2962492538"/>
                    </a:ext>
                  </a:extLst>
                </a:gridCol>
                <a:gridCol w="1994180">
                  <a:extLst>
                    <a:ext uri="{9D8B030D-6E8A-4147-A177-3AD203B41FA5}">
                      <a16:colId xmlns:a16="http://schemas.microsoft.com/office/drawing/2014/main" val="4060181614"/>
                    </a:ext>
                  </a:extLst>
                </a:gridCol>
              </a:tblGrid>
              <a:tr h="308610">
                <a:tc>
                  <a:txBody>
                    <a:bodyPr/>
                    <a:lstStyle/>
                    <a:p>
                      <a:pPr algn="ctr"/>
                      <a:r>
                        <a:rPr lang="en-US" sz="1200" dirty="0" smtClean="0">
                          <a:solidFill>
                            <a:schemeClr val="bg1"/>
                          </a:solidFill>
                        </a:rPr>
                        <a:t>ETL Transformation</a:t>
                      </a:r>
                      <a:r>
                        <a:rPr lang="en-US" sz="1200" baseline="0" dirty="0" smtClean="0">
                          <a:solidFill>
                            <a:schemeClr val="bg1"/>
                          </a:solidFill>
                        </a:rPr>
                        <a:t> Testing</a:t>
                      </a:r>
                      <a:endParaRPr lang="en-US" sz="1200" dirty="0">
                        <a:solidFill>
                          <a:schemeClr val="bg1"/>
                        </a:solidFill>
                      </a:endParaRPr>
                    </a:p>
                  </a:txBody>
                  <a:tcPr>
                    <a:solidFill>
                      <a:srgbClr val="018DC6"/>
                    </a:solidFill>
                  </a:tcPr>
                </a:tc>
                <a:tc>
                  <a:txBody>
                    <a:bodyPr/>
                    <a:lstStyle/>
                    <a:p>
                      <a:pPr algn="ctr"/>
                      <a:r>
                        <a:rPr lang="en-US" sz="1200" dirty="0" smtClean="0">
                          <a:solidFill>
                            <a:schemeClr val="bg1"/>
                          </a:solidFill>
                        </a:rPr>
                        <a:t>ETL Job Testing</a:t>
                      </a:r>
                      <a:endParaRPr lang="en-US" sz="1200" dirty="0">
                        <a:solidFill>
                          <a:schemeClr val="bg1"/>
                        </a:solidFill>
                      </a:endParaRPr>
                    </a:p>
                  </a:txBody>
                  <a:tcPr>
                    <a:solidFill>
                      <a:srgbClr val="018DC6"/>
                    </a:solidFill>
                  </a:tcPr>
                </a:tc>
                <a:tc>
                  <a:txBody>
                    <a:bodyPr/>
                    <a:lstStyle/>
                    <a:p>
                      <a:pPr marL="0" indent="0" algn="ctr">
                        <a:buFont typeface="Arial" panose="020B0604020202020204" pitchFamily="34" charset="0"/>
                        <a:buNone/>
                      </a:pPr>
                      <a:r>
                        <a:rPr lang="en-US" sz="1200" b="1" dirty="0" smtClean="0">
                          <a:solidFill>
                            <a:schemeClr val="bg1"/>
                          </a:solidFill>
                        </a:rPr>
                        <a:t>Data</a:t>
                      </a:r>
                      <a:r>
                        <a:rPr lang="en-US" sz="1200" b="1" baseline="0" dirty="0" smtClean="0">
                          <a:solidFill>
                            <a:schemeClr val="bg1"/>
                          </a:solidFill>
                        </a:rPr>
                        <a:t> Load Testing</a:t>
                      </a:r>
                      <a:endParaRPr lang="en-US" sz="1200" b="1" dirty="0">
                        <a:solidFill>
                          <a:schemeClr val="bg1"/>
                        </a:solidFill>
                      </a:endParaRPr>
                    </a:p>
                  </a:txBody>
                  <a:tcPr>
                    <a:solidFill>
                      <a:srgbClr val="018DC6"/>
                    </a:solidFill>
                  </a:tcPr>
                </a:tc>
                <a:extLst>
                  <a:ext uri="{0D108BD9-81ED-4DB2-BD59-A6C34878D82A}">
                    <a16:rowId xmlns:a16="http://schemas.microsoft.com/office/drawing/2014/main" val="3309938476"/>
                  </a:ext>
                </a:extLst>
              </a:tr>
              <a:tr h="1337310">
                <a:tc>
                  <a:txBody>
                    <a:bodyPr/>
                    <a:lstStyle/>
                    <a:p>
                      <a:pPr marL="182880" indent="-182880">
                        <a:buFont typeface="Arial" panose="020B0604020202020204" pitchFamily="34" charset="0"/>
                        <a:buChar char="•"/>
                      </a:pPr>
                      <a:r>
                        <a:rPr lang="en-US" sz="1200" dirty="0" smtClean="0"/>
                        <a:t>Simple Transformation</a:t>
                      </a:r>
                    </a:p>
                    <a:p>
                      <a:pPr marL="182880" indent="-182880">
                        <a:buFont typeface="Arial" panose="020B0604020202020204" pitchFamily="34" charset="0"/>
                        <a:buChar char="•"/>
                      </a:pPr>
                      <a:r>
                        <a:rPr lang="en-US" sz="1200" dirty="0" smtClean="0"/>
                        <a:t>Aggregations</a:t>
                      </a:r>
                    </a:p>
                    <a:p>
                      <a:pPr marL="182880" indent="-182880">
                        <a:buFont typeface="Arial" panose="020B0604020202020204" pitchFamily="34" charset="0"/>
                        <a:buChar char="•"/>
                      </a:pPr>
                      <a:r>
                        <a:rPr lang="en-US" sz="1200" dirty="0" smtClean="0"/>
                        <a:t>Joins</a:t>
                      </a:r>
                    </a:p>
                    <a:p>
                      <a:pPr marL="182880" indent="-182880">
                        <a:buFont typeface="Arial" panose="020B0604020202020204" pitchFamily="34" charset="0"/>
                        <a:buChar char="•"/>
                      </a:pPr>
                      <a:r>
                        <a:rPr lang="en-US" sz="1200" dirty="0" smtClean="0"/>
                        <a:t>Lookup</a:t>
                      </a:r>
                    </a:p>
                    <a:p>
                      <a:pPr marL="182880" indent="-182880">
                        <a:buFont typeface="Arial" panose="020B0604020202020204" pitchFamily="34" charset="0"/>
                        <a:buChar char="•"/>
                      </a:pPr>
                      <a:r>
                        <a:rPr lang="en-US" sz="1200" dirty="0" smtClean="0"/>
                        <a:t>Filter</a:t>
                      </a:r>
                      <a:r>
                        <a:rPr lang="en-US" sz="1200" baseline="0" dirty="0" smtClean="0"/>
                        <a:t> Conditions</a:t>
                      </a:r>
                      <a:endParaRPr lang="en-US" sz="1200" dirty="0"/>
                    </a:p>
                  </a:txBody>
                  <a:tcPr>
                    <a:solidFill>
                      <a:schemeClr val="bg1"/>
                    </a:solidFill>
                  </a:tcPr>
                </a:tc>
                <a:tc>
                  <a:txBody>
                    <a:bodyPr/>
                    <a:lstStyle/>
                    <a:p>
                      <a:pPr marL="182880" indent="-182880">
                        <a:buFont typeface="Arial" panose="020B0604020202020204" pitchFamily="34" charset="0"/>
                        <a:buChar char="•"/>
                      </a:pPr>
                      <a:r>
                        <a:rPr lang="en-US" sz="1200" dirty="0" smtClean="0"/>
                        <a:t>Restart Ability</a:t>
                      </a:r>
                    </a:p>
                    <a:p>
                      <a:pPr marL="182880" indent="-182880">
                        <a:buFont typeface="Arial" panose="020B0604020202020204" pitchFamily="34" charset="0"/>
                        <a:buChar char="•"/>
                      </a:pPr>
                      <a:r>
                        <a:rPr lang="en-US" sz="1200" dirty="0" smtClean="0"/>
                        <a:t>Data Completeness</a:t>
                      </a:r>
                    </a:p>
                    <a:p>
                      <a:pPr marL="182880" indent="-182880">
                        <a:buFont typeface="Arial" panose="020B0604020202020204" pitchFamily="34" charset="0"/>
                        <a:buChar char="•"/>
                      </a:pPr>
                      <a:r>
                        <a:rPr lang="en-US" sz="1200" baseline="0" dirty="0" smtClean="0"/>
                        <a:t>Data Integrity </a:t>
                      </a:r>
                    </a:p>
                    <a:p>
                      <a:pPr marL="182880" indent="-182880">
                        <a:buFont typeface="Arial" panose="020B0604020202020204" pitchFamily="34" charset="0"/>
                        <a:buChar char="•"/>
                      </a:pPr>
                      <a:r>
                        <a:rPr lang="en-US" sz="1200" baseline="0" dirty="0" smtClean="0"/>
                        <a:t>Data Standardization</a:t>
                      </a:r>
                    </a:p>
                    <a:p>
                      <a:pPr marL="182880" marR="0" lvl="0" indent="-18288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Audit, Balance and Control Check</a:t>
                      </a:r>
                    </a:p>
                  </a:txBody>
                  <a:tcPr>
                    <a:solidFill>
                      <a:schemeClr val="bg1"/>
                    </a:solidFill>
                  </a:tcPr>
                </a:tc>
                <a:tc>
                  <a:txBody>
                    <a:bodyPr/>
                    <a:lstStyle/>
                    <a:p>
                      <a:pPr marL="182880" indent="-182880">
                        <a:buFont typeface="Arial" panose="020B0604020202020204" pitchFamily="34" charset="0"/>
                        <a:buChar char="•"/>
                      </a:pPr>
                      <a:r>
                        <a:rPr lang="en-US" sz="1200" dirty="0" smtClean="0"/>
                        <a:t>Environment Readiness</a:t>
                      </a:r>
                    </a:p>
                    <a:p>
                      <a:pPr marL="182880" indent="-182880">
                        <a:buFont typeface="Arial" panose="020B0604020202020204" pitchFamily="34" charset="0"/>
                        <a:buChar char="•"/>
                      </a:pPr>
                      <a:r>
                        <a:rPr lang="en-US" sz="1200" dirty="0" smtClean="0"/>
                        <a:t>Initial and Incremental data</a:t>
                      </a:r>
                      <a:r>
                        <a:rPr lang="en-US" sz="1200" baseline="0" dirty="0" smtClean="0"/>
                        <a:t> loads testing</a:t>
                      </a:r>
                    </a:p>
                    <a:p>
                      <a:pPr marL="182880" indent="-182880">
                        <a:buFont typeface="Arial" panose="020B0604020202020204" pitchFamily="34" charset="0"/>
                        <a:buChar char="•"/>
                      </a:pPr>
                      <a:r>
                        <a:rPr lang="en-US" sz="1200" baseline="0" dirty="0" smtClean="0"/>
                        <a:t>Performance benchmark/Optimization</a:t>
                      </a:r>
                      <a:endParaRPr lang="en-US" sz="1200" dirty="0"/>
                    </a:p>
                  </a:txBody>
                  <a:tcPr>
                    <a:solidFill>
                      <a:schemeClr val="bg1"/>
                    </a:solidFill>
                  </a:tcPr>
                </a:tc>
                <a:extLst>
                  <a:ext uri="{0D108BD9-81ED-4DB2-BD59-A6C34878D82A}">
                    <a16:rowId xmlns:a16="http://schemas.microsoft.com/office/drawing/2014/main" val="2768374778"/>
                  </a:ext>
                </a:extLst>
              </a:tr>
            </a:tbl>
          </a:graphicData>
        </a:graphic>
      </p:graphicFrame>
      <p:graphicFrame>
        <p:nvGraphicFramePr>
          <p:cNvPr id="167" name="Table 166"/>
          <p:cNvGraphicFramePr>
            <a:graphicFrameLocks noGrp="1"/>
          </p:cNvGraphicFramePr>
          <p:nvPr>
            <p:extLst>
              <p:ext uri="{D42A27DB-BD31-4B8C-83A1-F6EECF244321}">
                <p14:modId xmlns:p14="http://schemas.microsoft.com/office/powerpoint/2010/main" val="2435267382"/>
              </p:ext>
            </p:extLst>
          </p:nvPr>
        </p:nvGraphicFramePr>
        <p:xfrm>
          <a:off x="9222335" y="3730175"/>
          <a:ext cx="2586673" cy="1645920"/>
        </p:xfrm>
        <a:graphic>
          <a:graphicData uri="http://schemas.openxmlformats.org/drawingml/2006/table">
            <a:tbl>
              <a:tblPr firstRow="1" bandRow="1">
                <a:tableStyleId>{69CF1AB2-1976-4502-BF36-3FF5EA218861}</a:tableStyleId>
              </a:tblPr>
              <a:tblGrid>
                <a:gridCol w="2586673">
                  <a:extLst>
                    <a:ext uri="{9D8B030D-6E8A-4147-A177-3AD203B41FA5}">
                      <a16:colId xmlns:a16="http://schemas.microsoft.com/office/drawing/2014/main" val="762042390"/>
                    </a:ext>
                  </a:extLst>
                </a:gridCol>
              </a:tblGrid>
              <a:tr h="312255">
                <a:tc>
                  <a:txBody>
                    <a:bodyPr/>
                    <a:lstStyle/>
                    <a:p>
                      <a:pPr marL="0" indent="0" algn="ctr">
                        <a:buFont typeface="Arial" panose="020B0604020202020204" pitchFamily="34" charset="0"/>
                        <a:buNone/>
                      </a:pPr>
                      <a:r>
                        <a:rPr lang="en-US" sz="1200" b="1" dirty="0" smtClean="0">
                          <a:solidFill>
                            <a:schemeClr val="bg1"/>
                          </a:solidFill>
                        </a:rPr>
                        <a:t>Reports</a:t>
                      </a:r>
                      <a:r>
                        <a:rPr lang="en-US" sz="1200" b="1" baseline="0" dirty="0" smtClean="0">
                          <a:solidFill>
                            <a:schemeClr val="bg1"/>
                          </a:solidFill>
                        </a:rPr>
                        <a:t> Testing</a:t>
                      </a:r>
                      <a:endParaRPr lang="en-US" sz="1200" b="1" dirty="0">
                        <a:solidFill>
                          <a:schemeClr val="bg1"/>
                        </a:solidFill>
                      </a:endParaRPr>
                    </a:p>
                  </a:txBody>
                  <a:tcPr>
                    <a:solidFill>
                      <a:srgbClr val="002060"/>
                    </a:solidFill>
                  </a:tcPr>
                </a:tc>
                <a:extLst>
                  <a:ext uri="{0D108BD9-81ED-4DB2-BD59-A6C34878D82A}">
                    <a16:rowId xmlns:a16="http://schemas.microsoft.com/office/drawing/2014/main" val="1059427614"/>
                  </a:ext>
                </a:extLst>
              </a:tr>
              <a:tr h="1333665">
                <a:tc>
                  <a:txBody>
                    <a:bodyPr/>
                    <a:lstStyle/>
                    <a:p>
                      <a:pPr marL="182880" marR="0" lvl="0" indent="-18288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Business and Functional testing</a:t>
                      </a:r>
                    </a:p>
                    <a:p>
                      <a:pPr marL="182880" indent="-182880">
                        <a:buFont typeface="Arial" panose="020B0604020202020204" pitchFamily="34" charset="0"/>
                        <a:buChar char="•"/>
                      </a:pPr>
                      <a:r>
                        <a:rPr lang="en-US" sz="1200" baseline="0" dirty="0" smtClean="0"/>
                        <a:t>Cognos reports layout</a:t>
                      </a:r>
                    </a:p>
                    <a:p>
                      <a:pPr marL="182880" indent="-182880">
                        <a:buFont typeface="Arial" panose="020B0604020202020204" pitchFamily="34" charset="0"/>
                        <a:buChar char="•"/>
                      </a:pPr>
                      <a:r>
                        <a:rPr lang="en-US" sz="1200" baseline="0" dirty="0" smtClean="0"/>
                        <a:t>Prompts and filters</a:t>
                      </a:r>
                    </a:p>
                    <a:p>
                      <a:pPr marL="182880" indent="-182880">
                        <a:buFont typeface="Arial" panose="020B0604020202020204" pitchFamily="34" charset="0"/>
                        <a:buChar char="•"/>
                      </a:pPr>
                      <a:r>
                        <a:rPr lang="en-US" sz="1200" baseline="0" dirty="0" smtClean="0"/>
                        <a:t>Drill down capabilities</a:t>
                      </a:r>
                    </a:p>
                    <a:p>
                      <a:pPr marL="182880" indent="-182880">
                        <a:buFont typeface="Arial" panose="020B0604020202020204" pitchFamily="34" charset="0"/>
                        <a:buChar char="•"/>
                      </a:pPr>
                      <a:r>
                        <a:rPr lang="en-US" sz="1200" baseline="0" dirty="0" smtClean="0"/>
                        <a:t>Security Testing</a:t>
                      </a:r>
                    </a:p>
                    <a:p>
                      <a:pPr marL="182880" indent="-182880">
                        <a:buFont typeface="Arial" panose="020B0604020202020204" pitchFamily="34" charset="0"/>
                        <a:buChar char="•"/>
                      </a:pPr>
                      <a:r>
                        <a:rPr lang="en-US" sz="1200" baseline="0" dirty="0" smtClean="0"/>
                        <a:t>Reports performance testing</a:t>
                      </a:r>
                      <a:endParaRPr lang="en-US" sz="1200" dirty="0"/>
                    </a:p>
                  </a:txBody>
                  <a:tcPr>
                    <a:solidFill>
                      <a:schemeClr val="bg1"/>
                    </a:solidFill>
                  </a:tcPr>
                </a:tc>
                <a:extLst>
                  <a:ext uri="{0D108BD9-81ED-4DB2-BD59-A6C34878D82A}">
                    <a16:rowId xmlns:a16="http://schemas.microsoft.com/office/drawing/2014/main" val="1679713080"/>
                  </a:ext>
                </a:extLst>
              </a:tr>
            </a:tbl>
          </a:graphicData>
        </a:graphic>
      </p:graphicFrame>
      <p:sp>
        <p:nvSpPr>
          <p:cNvPr id="182" name="Rectangle 181"/>
          <p:cNvSpPr/>
          <p:nvPr/>
        </p:nvSpPr>
        <p:spPr>
          <a:xfrm>
            <a:off x="499233" y="5451281"/>
            <a:ext cx="538322" cy="92679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smtClean="0"/>
              <a:t>Test Phases</a:t>
            </a:r>
            <a:endParaRPr lang="en-US" dirty="0"/>
          </a:p>
        </p:txBody>
      </p:sp>
      <p:sp>
        <p:nvSpPr>
          <p:cNvPr id="183" name="Rectangle 182"/>
          <p:cNvSpPr/>
          <p:nvPr/>
        </p:nvSpPr>
        <p:spPr>
          <a:xfrm>
            <a:off x="1037555" y="5451281"/>
            <a:ext cx="10782244" cy="9267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5" name="Right Arrow 184"/>
          <p:cNvSpPr/>
          <p:nvPr/>
        </p:nvSpPr>
        <p:spPr>
          <a:xfrm>
            <a:off x="1212211" y="5725429"/>
            <a:ext cx="1554480" cy="548640"/>
          </a:xfrm>
          <a:prstGeom prst="rightArrow">
            <a:avLst>
              <a:gd name="adj1" fmla="val 100000"/>
              <a:gd name="adj2" fmla="val 50000"/>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ts val="1200"/>
              </a:lnSpc>
            </a:pPr>
            <a:r>
              <a:rPr lang="en-US" sz="1200" dirty="0"/>
              <a:t>Unit Testing</a:t>
            </a:r>
          </a:p>
        </p:txBody>
      </p:sp>
      <p:sp>
        <p:nvSpPr>
          <p:cNvPr id="187" name="Chevron 186"/>
          <p:cNvSpPr/>
          <p:nvPr/>
        </p:nvSpPr>
        <p:spPr bwMode="ltGray">
          <a:xfrm>
            <a:off x="4177959" y="5725429"/>
            <a:ext cx="1554480" cy="548640"/>
          </a:xfrm>
          <a:prstGeom prst="chevron">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ts val="1200"/>
              </a:lnSpc>
            </a:pPr>
            <a:r>
              <a:rPr lang="en-US" sz="1200" dirty="0"/>
              <a:t>Sprint</a:t>
            </a:r>
          </a:p>
          <a:p>
            <a:pPr algn="ctr">
              <a:lnSpc>
                <a:spcPts val="1200"/>
              </a:lnSpc>
            </a:pPr>
            <a:r>
              <a:rPr lang="en-US" sz="1200" dirty="0"/>
              <a:t>Testing</a:t>
            </a:r>
          </a:p>
        </p:txBody>
      </p:sp>
      <p:sp>
        <p:nvSpPr>
          <p:cNvPr id="190" name="Chevron 189"/>
          <p:cNvSpPr/>
          <p:nvPr/>
        </p:nvSpPr>
        <p:spPr bwMode="ltGray">
          <a:xfrm>
            <a:off x="8626581" y="5725429"/>
            <a:ext cx="1554480" cy="548640"/>
          </a:xfrm>
          <a:prstGeom prst="chevron">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ts val="1200"/>
              </a:lnSpc>
            </a:pPr>
            <a:r>
              <a:rPr lang="en-US" sz="1200" dirty="0"/>
              <a:t>Performance Testing</a:t>
            </a:r>
          </a:p>
        </p:txBody>
      </p:sp>
      <p:sp>
        <p:nvSpPr>
          <p:cNvPr id="191" name="Chevron 190"/>
          <p:cNvSpPr/>
          <p:nvPr/>
        </p:nvSpPr>
        <p:spPr bwMode="ltGray">
          <a:xfrm>
            <a:off x="7143707" y="5725429"/>
            <a:ext cx="1554480" cy="548640"/>
          </a:xfrm>
          <a:prstGeom prst="chevron">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ts val="1200"/>
              </a:lnSpc>
            </a:pPr>
            <a:r>
              <a:rPr lang="en-US" sz="1200" dirty="0"/>
              <a:t>Regression Testing</a:t>
            </a:r>
          </a:p>
        </p:txBody>
      </p:sp>
      <p:sp>
        <p:nvSpPr>
          <p:cNvPr id="192" name="Chevron 191"/>
          <p:cNvSpPr/>
          <p:nvPr/>
        </p:nvSpPr>
        <p:spPr bwMode="ltGray">
          <a:xfrm>
            <a:off x="10109454" y="5725429"/>
            <a:ext cx="1554480" cy="548640"/>
          </a:xfrm>
          <a:prstGeom prst="chevron">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ts val="1200"/>
              </a:lnSpc>
            </a:pPr>
            <a:r>
              <a:rPr lang="en-US" sz="1200" dirty="0"/>
              <a:t>UAT</a:t>
            </a:r>
          </a:p>
        </p:txBody>
      </p:sp>
      <p:sp>
        <p:nvSpPr>
          <p:cNvPr id="194" name="Chevron 193"/>
          <p:cNvSpPr/>
          <p:nvPr/>
        </p:nvSpPr>
        <p:spPr bwMode="ltGray">
          <a:xfrm>
            <a:off x="5660833" y="5725429"/>
            <a:ext cx="1554480" cy="548640"/>
          </a:xfrm>
          <a:prstGeom prst="chevron">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ts val="1200"/>
              </a:lnSpc>
            </a:pPr>
            <a:endParaRPr lang="en-US" sz="1200" dirty="0"/>
          </a:p>
          <a:p>
            <a:pPr algn="ctr">
              <a:lnSpc>
                <a:spcPts val="1200"/>
              </a:lnSpc>
            </a:pPr>
            <a:r>
              <a:rPr lang="en-US" sz="1200" smtClean="0"/>
              <a:t>End-to-End</a:t>
            </a:r>
            <a:endParaRPr lang="en-US" sz="1200" dirty="0"/>
          </a:p>
          <a:p>
            <a:pPr algn="ctr">
              <a:lnSpc>
                <a:spcPts val="1200"/>
              </a:lnSpc>
            </a:pPr>
            <a:r>
              <a:rPr lang="en-US" sz="1200" dirty="0"/>
              <a:t>Testing</a:t>
            </a:r>
          </a:p>
          <a:p>
            <a:pPr algn="ctr">
              <a:lnSpc>
                <a:spcPts val="1200"/>
              </a:lnSpc>
            </a:pPr>
            <a:endParaRPr lang="en-US" sz="1200" dirty="0"/>
          </a:p>
        </p:txBody>
      </p:sp>
      <p:sp>
        <p:nvSpPr>
          <p:cNvPr id="195" name="Chevron 194"/>
          <p:cNvSpPr/>
          <p:nvPr/>
        </p:nvSpPr>
        <p:spPr bwMode="ltGray">
          <a:xfrm>
            <a:off x="2695085" y="5725429"/>
            <a:ext cx="1554480" cy="548640"/>
          </a:xfrm>
          <a:prstGeom prst="chevron">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ts val="1200"/>
              </a:lnSpc>
            </a:pPr>
            <a:r>
              <a:rPr lang="en-US" sz="1200" dirty="0"/>
              <a:t>Smoke Testing</a:t>
            </a:r>
          </a:p>
        </p:txBody>
      </p:sp>
      <p:cxnSp>
        <p:nvCxnSpPr>
          <p:cNvPr id="58" name="Straight Connector 57"/>
          <p:cNvCxnSpPr/>
          <p:nvPr/>
        </p:nvCxnSpPr>
        <p:spPr>
          <a:xfrm>
            <a:off x="1212211" y="5610672"/>
            <a:ext cx="4297680" cy="0"/>
          </a:xfrm>
          <a:prstGeom prst="line">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761683" y="5422608"/>
            <a:ext cx="1103617" cy="230832"/>
          </a:xfrm>
          <a:prstGeom prst="rect">
            <a:avLst/>
          </a:prstGeom>
          <a:noFill/>
        </p:spPr>
        <p:txBody>
          <a:bodyPr wrap="square" rtlCol="0">
            <a:spAutoFit/>
          </a:bodyPr>
          <a:lstStyle/>
          <a:p>
            <a:pPr algn="l"/>
            <a:r>
              <a:rPr lang="en-US" sz="900" i="1" dirty="0" smtClean="0">
                <a:cs typeface="Arial Black" panose="020B0604020202020204" pitchFamily="34" charset="0"/>
              </a:rPr>
              <a:t>Every Sprint</a:t>
            </a:r>
            <a:endParaRPr lang="en-US" sz="900" i="1" dirty="0">
              <a:cs typeface="Arial Black" panose="020B0604020202020204" pitchFamily="34" charset="0"/>
            </a:endParaRPr>
          </a:p>
        </p:txBody>
      </p:sp>
      <p:sp>
        <p:nvSpPr>
          <p:cNvPr id="62" name="TextBox 61"/>
          <p:cNvSpPr txBox="1"/>
          <p:nvPr/>
        </p:nvSpPr>
        <p:spPr>
          <a:xfrm>
            <a:off x="422856" y="6394354"/>
            <a:ext cx="11396943" cy="415498"/>
          </a:xfrm>
          <a:prstGeom prst="rect">
            <a:avLst/>
          </a:prstGeom>
          <a:solidFill>
            <a:schemeClr val="bg1"/>
          </a:solidFill>
        </p:spPr>
        <p:txBody>
          <a:bodyPr wrap="square" tIns="0" bIns="0" rtlCol="0">
            <a:spAutoFit/>
          </a:bodyPr>
          <a:lstStyle/>
          <a:p>
            <a:pPr algn="l"/>
            <a:r>
              <a:rPr lang="en-US" sz="900" dirty="0" smtClean="0">
                <a:cs typeface="Arial Black" panose="020B0604020202020204" pitchFamily="34" charset="0"/>
              </a:rPr>
              <a:t>1. Loading data from ACL mainframe to SQL databases is not planned to be tested and is assumed to be accurate. Any defects root caused to this area will be analyzed by DHIC team</a:t>
            </a:r>
          </a:p>
          <a:p>
            <a:pPr algn="l"/>
            <a:r>
              <a:rPr lang="en-US" sz="900" dirty="0" smtClean="0">
                <a:cs typeface="Arial Black" panose="020B0604020202020204" pitchFamily="34" charset="0"/>
              </a:rPr>
              <a:t>2. Test automation will be considered for all regression testing efforts across the testing focus areas. The scripts will be implemented based on the tools availability and feasibility of implementation</a:t>
            </a:r>
          </a:p>
          <a:p>
            <a:pPr algn="l"/>
            <a:r>
              <a:rPr lang="en-US" sz="900" dirty="0" smtClean="0">
                <a:cs typeface="Arial Black" panose="020B0604020202020204" pitchFamily="34" charset="0"/>
              </a:rPr>
              <a:t>3. There is no SLA defined for ETL jobs and Reports at this time. Performance Benchmark/SLA’s will be identified after executing the End-to-End ETL flow few times and this activity is planned for Sprint 7 and 8</a:t>
            </a:r>
            <a:endParaRPr lang="en-US" sz="900" dirty="0">
              <a:cs typeface="Arial Black" panose="020B0604020202020204" pitchFamily="34" charset="0"/>
            </a:endParaRPr>
          </a:p>
        </p:txBody>
      </p:sp>
      <p:cxnSp>
        <p:nvCxnSpPr>
          <p:cNvPr id="69" name="Straight Connector 68"/>
          <p:cNvCxnSpPr/>
          <p:nvPr/>
        </p:nvCxnSpPr>
        <p:spPr>
          <a:xfrm>
            <a:off x="7164538" y="5610672"/>
            <a:ext cx="1397643" cy="0"/>
          </a:xfrm>
          <a:prstGeom prst="line">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114611" y="5422608"/>
            <a:ext cx="1453380" cy="369332"/>
          </a:xfrm>
          <a:prstGeom prst="rect">
            <a:avLst/>
          </a:prstGeom>
          <a:noFill/>
        </p:spPr>
        <p:txBody>
          <a:bodyPr wrap="square" rtlCol="0">
            <a:spAutoFit/>
          </a:bodyPr>
          <a:lstStyle/>
          <a:p>
            <a:pPr algn="ctr"/>
            <a:r>
              <a:rPr lang="en-US" sz="900" i="1" dirty="0" smtClean="0">
                <a:cs typeface="Arial Black" panose="020B0604020202020204" pitchFamily="34" charset="0"/>
              </a:rPr>
              <a:t>Every 3 Sprints or more often in later Sprints</a:t>
            </a:r>
            <a:endParaRPr lang="en-US" sz="900" i="1" dirty="0">
              <a:cs typeface="Arial Black" panose="020B0604020202020204" pitchFamily="34" charset="0"/>
            </a:endParaRPr>
          </a:p>
        </p:txBody>
      </p:sp>
    </p:spTree>
    <p:extLst>
      <p:ext uri="{BB962C8B-B14F-4D97-AF65-F5344CB8AC3E}">
        <p14:creationId xmlns:p14="http://schemas.microsoft.com/office/powerpoint/2010/main" val="733284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271" y="992232"/>
            <a:ext cx="10427458" cy="663944"/>
          </a:xfrm>
        </p:spPr>
        <p:txBody>
          <a:bodyPr/>
          <a:lstStyle/>
          <a:p>
            <a:pPr>
              <a:lnSpc>
                <a:spcPct val="100000"/>
              </a:lnSpc>
            </a:pPr>
            <a:r>
              <a:rPr lang="en-US" sz="1600" dirty="0">
                <a:solidFill>
                  <a:srgbClr val="0099FF"/>
                </a:solidFill>
                <a:latin typeface="+mj-lt"/>
                <a:ea typeface="+mn-ea"/>
                <a:cs typeface="+mn-cs"/>
              </a:rPr>
              <a:t>Sprint testing </a:t>
            </a:r>
            <a:r>
              <a:rPr lang="en-US" sz="1600" dirty="0" smtClean="0">
                <a:solidFill>
                  <a:srgbClr val="0099FF"/>
                </a:solidFill>
                <a:latin typeface="+mj-lt"/>
                <a:ea typeface="+mn-ea"/>
                <a:cs typeface="+mn-cs"/>
              </a:rPr>
              <a:t>emphases on ETL transformation testing, Job testing and data load testing along with dependencies among ETL units</a:t>
            </a:r>
            <a:br>
              <a:rPr lang="en-US" sz="1600" dirty="0" smtClean="0">
                <a:solidFill>
                  <a:srgbClr val="0099FF"/>
                </a:solidFill>
                <a:latin typeface="+mj-lt"/>
                <a:ea typeface="+mn-ea"/>
                <a:cs typeface="+mn-cs"/>
              </a:rPr>
            </a:br>
            <a:r>
              <a:rPr lang="en-US" sz="1600" dirty="0" smtClean="0">
                <a:solidFill>
                  <a:srgbClr val="0099FF"/>
                </a:solidFill>
                <a:latin typeface="+mj-lt"/>
                <a:ea typeface="+mn-ea"/>
                <a:cs typeface="+mn-cs"/>
              </a:rPr>
              <a:t> </a:t>
            </a:r>
            <a:endParaRPr lang="en-US" sz="1600" dirty="0">
              <a:solidFill>
                <a:srgbClr val="0099FF"/>
              </a:solidFill>
              <a:latin typeface="+mj-lt"/>
              <a:ea typeface="+mn-ea"/>
              <a:cs typeface="+mn-cs"/>
            </a:endParaRPr>
          </a:p>
        </p:txBody>
      </p:sp>
      <p:sp>
        <p:nvSpPr>
          <p:cNvPr id="4" name="Text Placeholder 3"/>
          <p:cNvSpPr>
            <a:spLocks noGrp="1"/>
          </p:cNvSpPr>
          <p:nvPr>
            <p:ph type="body" sz="quarter" idx="10"/>
          </p:nvPr>
        </p:nvSpPr>
        <p:spPr/>
        <p:txBody>
          <a:bodyPr/>
          <a:lstStyle/>
          <a:p>
            <a:r>
              <a:rPr lang="en-US" dirty="0" smtClean="0"/>
              <a:t>sprint testing</a:t>
            </a:r>
            <a:endParaRPr lang="en-US" dirty="0"/>
          </a:p>
        </p:txBody>
      </p:sp>
      <p:graphicFrame>
        <p:nvGraphicFramePr>
          <p:cNvPr id="5" name="Group 201"/>
          <p:cNvGraphicFramePr>
            <a:graphicFrameLocks noGrp="1"/>
          </p:cNvGraphicFramePr>
          <p:nvPr>
            <p:extLst>
              <p:ext uri="{D42A27DB-BD31-4B8C-83A1-F6EECF244321}">
                <p14:modId xmlns:p14="http://schemas.microsoft.com/office/powerpoint/2010/main" val="1707908631"/>
              </p:ext>
            </p:extLst>
          </p:nvPr>
        </p:nvGraphicFramePr>
        <p:xfrm>
          <a:off x="915162" y="1669309"/>
          <a:ext cx="10361676" cy="4434840"/>
        </p:xfrm>
        <a:graphic>
          <a:graphicData uri="http://schemas.openxmlformats.org/drawingml/2006/table">
            <a:tbl>
              <a:tblPr/>
              <a:tblGrid>
                <a:gridCol w="2807991">
                  <a:extLst>
                    <a:ext uri="{9D8B030D-6E8A-4147-A177-3AD203B41FA5}">
                      <a16:colId xmlns:a16="http://schemas.microsoft.com/office/drawing/2014/main" val="20000"/>
                    </a:ext>
                  </a:extLst>
                </a:gridCol>
                <a:gridCol w="698153">
                  <a:extLst>
                    <a:ext uri="{9D8B030D-6E8A-4147-A177-3AD203B41FA5}">
                      <a16:colId xmlns:a16="http://schemas.microsoft.com/office/drawing/2014/main" val="20001"/>
                    </a:ext>
                  </a:extLst>
                </a:gridCol>
                <a:gridCol w="1965384">
                  <a:extLst>
                    <a:ext uri="{9D8B030D-6E8A-4147-A177-3AD203B41FA5}">
                      <a16:colId xmlns:a16="http://schemas.microsoft.com/office/drawing/2014/main" val="20002"/>
                    </a:ext>
                  </a:extLst>
                </a:gridCol>
                <a:gridCol w="1660805">
                  <a:extLst>
                    <a:ext uri="{9D8B030D-6E8A-4147-A177-3AD203B41FA5}">
                      <a16:colId xmlns:a16="http://schemas.microsoft.com/office/drawing/2014/main" val="20003"/>
                    </a:ext>
                  </a:extLst>
                </a:gridCol>
                <a:gridCol w="1660805">
                  <a:extLst>
                    <a:ext uri="{9D8B030D-6E8A-4147-A177-3AD203B41FA5}">
                      <a16:colId xmlns:a16="http://schemas.microsoft.com/office/drawing/2014/main" val="20004"/>
                    </a:ext>
                  </a:extLst>
                </a:gridCol>
                <a:gridCol w="1568538">
                  <a:extLst>
                    <a:ext uri="{9D8B030D-6E8A-4147-A177-3AD203B41FA5}">
                      <a16:colId xmlns:a16="http://schemas.microsoft.com/office/drawing/2014/main" val="20005"/>
                    </a:ext>
                  </a:extLst>
                </a:gridCol>
              </a:tblGrid>
              <a:tr h="150782">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j-lt"/>
                        </a:rPr>
                        <a:t>Description</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hMerge="1">
                  <a:txBody>
                    <a:bodyPr/>
                    <a:lstStyle/>
                    <a:p>
                      <a:endParaRPr lang="en-US" dirty="0">
                        <a:latin typeface="Georgia" panose="02040502050405020303" pitchFamily="18" charset="0"/>
                      </a:endParaRPr>
                    </a:p>
                  </a:txBody>
                  <a:tcPr marL="45720" marR="4572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00539F"/>
                    </a:solid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rPr>
                        <a:t>Responsibility</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rPr>
                        <a:t>Support</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rPr>
                        <a:t>Environment</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821610">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sz="1200" dirty="0" smtClean="0">
                          <a:solidFill>
                            <a:schemeClr val="tx1"/>
                          </a:solidFill>
                          <a:latin typeface="+mj-lt"/>
                        </a:rPr>
                        <a:t>Sprint</a:t>
                      </a:r>
                      <a:r>
                        <a:rPr lang="en-US" sz="1200" baseline="0" dirty="0" smtClean="0">
                          <a:solidFill>
                            <a:schemeClr val="tx1"/>
                          </a:solidFill>
                          <a:latin typeface="+mj-lt"/>
                        </a:rPr>
                        <a:t> testing is done for all the user stories for DHIC and Reporting that are included in a particular sprint. </a:t>
                      </a:r>
                    </a:p>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sz="1200" baseline="0" dirty="0" smtClean="0">
                          <a:solidFill>
                            <a:schemeClr val="tx1"/>
                          </a:solidFill>
                          <a:latin typeface="+mj-lt"/>
                        </a:rPr>
                        <a:t>It will be treated as an  integration testing because as the sprint goes on, the new stories will  be added and the testing is  performed in the same environment. </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a:txBody>
                    <a:bodyPr/>
                    <a:lstStyle/>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QA Test Team</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Data Analyst</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Development Team</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j-lt"/>
                          <a:ea typeface="+mn-ea"/>
                          <a:cs typeface="+mn-cs"/>
                        </a:rPr>
                        <a:t>Testing</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gridSpan="5">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 b="1" i="0" u="none" strike="noStrike" cap="none" normalizeH="0" baseline="0" dirty="0" smtClean="0">
                        <a:ln>
                          <a:noFill/>
                        </a:ln>
                        <a:solidFill>
                          <a:srgbClr val="FFFFFF"/>
                        </a:solidFill>
                        <a:effectLst/>
                        <a:latin typeface="+mj-lt"/>
                      </a:endParaRPr>
                    </a:p>
                  </a:txBody>
                  <a:tcPr marL="45720" marR="4572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200" dirty="0">
                        <a:latin typeface="+mj-lt"/>
                      </a:endParaRPr>
                    </a:p>
                  </a:txBody>
                  <a:tcPr marL="45720" marR="4572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071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j-lt"/>
                        </a:rPr>
                        <a:t>Entry / Exit Criteria</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gridSpan="5">
                  <a:txBody>
                    <a:bodyPr/>
                    <a:lstStyle/>
                    <a:p>
                      <a:endParaRPr lang="en-US" sz="1200" dirty="0">
                        <a:latin typeface="+mj-lt"/>
                      </a:endParaRP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68056">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mj-lt"/>
                        </a:rPr>
                        <a:t>Entry Criteria</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mj-lt"/>
                        </a:rPr>
                        <a:t>Exit Criteria</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100" b="1" i="0" u="none" strike="noStrike" kern="1200" cap="none" normalizeH="0" baseline="0" dirty="0" smtClean="0">
                        <a:ln>
                          <a:noFill/>
                        </a:ln>
                        <a:solidFill>
                          <a:schemeClr val="tx1"/>
                        </a:solidFill>
                        <a:effectLst/>
                        <a:latin typeface="+mn-lt"/>
                        <a:ea typeface="+mn-ea"/>
                        <a:cs typeface="+mn-cs"/>
                      </a:endParaRP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extLst>
                  <a:ext uri="{0D108BD9-81ED-4DB2-BD59-A6C34878D82A}">
                    <a16:rowId xmlns:a16="http://schemas.microsoft.com/office/drawing/2014/main" val="10004"/>
                  </a:ext>
                </a:extLst>
              </a:tr>
              <a:tr h="616207">
                <a:tc gridSpan="3">
                  <a:txBody>
                    <a:bodyPr/>
                    <a:lstStyle/>
                    <a:p>
                      <a:pPr marL="177800" lvl="0" indent="-177800">
                        <a:buFont typeface="Arial" panose="020B0604020202020204" pitchFamily="34" charset="0"/>
                        <a:buChar char="•"/>
                      </a:pPr>
                      <a:r>
                        <a:rPr lang="en-US" sz="1200" kern="1200" baseline="0" dirty="0" smtClean="0">
                          <a:solidFill>
                            <a:schemeClr val="tx1"/>
                          </a:solidFill>
                          <a:effectLst/>
                          <a:latin typeface="+mj-lt"/>
                          <a:ea typeface="+mn-ea"/>
                          <a:cs typeface="+mn-cs"/>
                        </a:rPr>
                        <a:t>Test Case signed off by QA Lead</a:t>
                      </a:r>
                    </a:p>
                    <a:p>
                      <a:pPr marL="177800" lvl="0" indent="-177800">
                        <a:buFont typeface="Arial" panose="020B0604020202020204" pitchFamily="34" charset="0"/>
                        <a:buChar char="•"/>
                      </a:pPr>
                      <a:r>
                        <a:rPr lang="en-US" sz="1200" kern="1200" baseline="0" dirty="0" smtClean="0">
                          <a:solidFill>
                            <a:schemeClr val="tx1"/>
                          </a:solidFill>
                          <a:effectLst/>
                          <a:latin typeface="+mj-lt"/>
                          <a:ea typeface="+mn-ea"/>
                          <a:cs typeface="+mn-cs"/>
                        </a:rPr>
                        <a:t>Build is deployed in QA environment</a:t>
                      </a:r>
                    </a:p>
                    <a:p>
                      <a:pPr marL="177800" marR="0" lvl="0" indent="-1778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Smoke Testing</a:t>
                      </a:r>
                      <a:r>
                        <a:rPr lang="en-US" sz="1200" kern="1200" baseline="0" dirty="0" smtClean="0">
                          <a:solidFill>
                            <a:schemeClr val="tx1"/>
                          </a:solidFill>
                          <a:effectLst/>
                          <a:latin typeface="+mn-lt"/>
                          <a:ea typeface="+mn-ea"/>
                          <a:cs typeface="+mn-cs"/>
                        </a:rPr>
                        <a:t> is completed</a:t>
                      </a:r>
                      <a:endParaRPr lang="en-US" sz="1200" kern="1200" baseline="0" dirty="0" smtClean="0">
                        <a:solidFill>
                          <a:schemeClr val="tx1"/>
                        </a:solidFill>
                        <a:effectLst/>
                        <a:latin typeface="+mj-lt"/>
                        <a:ea typeface="+mn-ea"/>
                        <a:cs typeface="+mn-cs"/>
                      </a:endParaRPr>
                    </a:p>
                    <a:p>
                      <a:pPr marL="177800" lvl="0" indent="-177800">
                        <a:buFont typeface="Arial" panose="020B0604020202020204" pitchFamily="34" charset="0"/>
                        <a:buChar char="•"/>
                      </a:pPr>
                      <a:r>
                        <a:rPr lang="en-US" sz="1200" kern="1200" baseline="0" dirty="0" smtClean="0">
                          <a:solidFill>
                            <a:schemeClr val="tx1"/>
                          </a:solidFill>
                          <a:effectLst/>
                          <a:latin typeface="+mj-lt"/>
                          <a:ea typeface="+mn-ea"/>
                          <a:cs typeface="+mn-cs"/>
                        </a:rPr>
                        <a:t>No Blockers from earlier sprints which may effect execution of current sprint</a:t>
                      </a:r>
                    </a:p>
                    <a:p>
                      <a:pPr marL="177800" lvl="0" indent="-177800">
                        <a:buFont typeface="Arial" panose="020B0604020202020204" pitchFamily="34" charset="0"/>
                        <a:buChar char="•"/>
                      </a:pPr>
                      <a:endParaRPr lang="en-US" sz="1200" kern="1200" dirty="0" smtClean="0">
                        <a:solidFill>
                          <a:schemeClr val="tx1"/>
                        </a:solidFill>
                        <a:effectLst/>
                        <a:latin typeface="+mj-lt"/>
                        <a:ea typeface="+mn-ea"/>
                        <a:cs typeface="+mn-cs"/>
                      </a:endParaRPr>
                    </a:p>
                  </a:txBody>
                  <a:tcPr marL="45720" marR="4572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indent="0" algn="ctr" defTabSz="914400" rtl="0" eaLnBrk="1" fontAlgn="t" latinLnBrk="0" hangingPunct="1">
                        <a:lnSpc>
                          <a:spcPct val="100000"/>
                        </a:lnSpc>
                        <a:spcBef>
                          <a:spcPts val="0"/>
                        </a:spcBef>
                        <a:spcAft>
                          <a:spcPts val="0"/>
                        </a:spcAft>
                        <a:buClrTx/>
                        <a:buSzTx/>
                        <a:buFont typeface="Arial" pitchFamily="34" charset="0"/>
                        <a:buNone/>
                        <a:tabLst/>
                        <a:defRPr/>
                      </a:pPr>
                      <a:endParaRPr kumimoji="0" lang="en-US" sz="1000" b="1" i="0" u="none" strike="noStrike" kern="1200" cap="none" spc="0" normalizeH="0" baseline="0" dirty="0" smtClean="0">
                        <a:ln>
                          <a:noFill/>
                        </a:ln>
                        <a:solidFill>
                          <a:srgbClr val="000000"/>
                        </a:solidFill>
                        <a:effectLst/>
                        <a:uLnTx/>
                        <a:uFillTx/>
                        <a:latin typeface="+mj-lt"/>
                        <a:ea typeface="+mn-ea"/>
                        <a:cs typeface="+mn-cs"/>
                      </a:endParaRPr>
                    </a:p>
                  </a:txBody>
                  <a:tcPr marL="9144" marR="9144" marT="0" marB="0" anchor="ctr">
                    <a:lnT w="12700" cap="flat" cmpd="sng" algn="ctr">
                      <a:solidFill>
                        <a:srgbClr val="000000"/>
                      </a:solidFill>
                      <a:prstDash val="solid"/>
                      <a:round/>
                      <a:headEnd type="none" w="med" len="med"/>
                      <a:tailEnd type="none" w="med" len="med"/>
                    </a:lnT>
                    <a:lnTlToBr>
                      <a:noFill/>
                    </a:lnTlToBr>
                    <a:lnBlToTr>
                      <a:noFill/>
                    </a:lnBlToTr>
                    <a:solidFill>
                      <a:schemeClr val="bg1"/>
                    </a:solidFill>
                  </a:tcPr>
                </a:tc>
                <a:tc hMerge="1">
                  <a:txBody>
                    <a:bodyPr/>
                    <a:lstStyle/>
                    <a:p>
                      <a:endParaRPr lang="en-US"/>
                    </a:p>
                  </a:txBody>
                  <a:tcPr/>
                </a:tc>
                <a:tc gridSpan="3">
                  <a:txBody>
                    <a:bodyPr/>
                    <a:lstStyle/>
                    <a:p>
                      <a:pPr marL="177800" lvl="0" indent="-177800" algn="l" defTabSz="457200" rtl="0" eaLnBrk="1" latinLnBrk="0" hangingPunct="1">
                        <a:buFont typeface="Arial" panose="020B0604020202020204" pitchFamily="34" charset="0"/>
                        <a:buChar char="•"/>
                      </a:pPr>
                      <a:r>
                        <a:rPr lang="en-US" sz="1200" kern="1200" baseline="0" dirty="0" smtClean="0">
                          <a:solidFill>
                            <a:schemeClr val="tx1"/>
                          </a:solidFill>
                          <a:effectLst/>
                          <a:latin typeface="+mj-lt"/>
                          <a:ea typeface="+mn-ea"/>
                          <a:cs typeface="+mn-cs"/>
                        </a:rPr>
                        <a:t>ETL Jobs ran successfully.</a:t>
                      </a:r>
                    </a:p>
                    <a:p>
                      <a:pPr marL="177800" lvl="0" indent="-177800" algn="l" defTabSz="457200" rtl="0" eaLnBrk="1" latinLnBrk="0" hangingPunct="1">
                        <a:buFont typeface="Arial" panose="020B0604020202020204" pitchFamily="34" charset="0"/>
                        <a:buChar char="•"/>
                      </a:pPr>
                      <a:r>
                        <a:rPr lang="en-US" sz="1200" kern="1200" baseline="0" dirty="0" smtClean="0">
                          <a:solidFill>
                            <a:schemeClr val="tx1"/>
                          </a:solidFill>
                          <a:effectLst/>
                          <a:latin typeface="+mj-lt"/>
                          <a:ea typeface="+mn-ea"/>
                          <a:cs typeface="+mn-cs"/>
                        </a:rPr>
                        <a:t>ETL transformation satisfy the data specification and functional requirements.</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No Blocker and/or critical defects </a:t>
                      </a:r>
                    </a:p>
                    <a:p>
                      <a:pPr marL="177800" lvl="0" indent="-177800" algn="l" defTabSz="457200" rtl="0" eaLnBrk="1" latinLnBrk="0" hangingPunct="1">
                        <a:buFont typeface="Arial" panose="020B0604020202020204" pitchFamily="34" charset="0"/>
                        <a:buChar char="•"/>
                      </a:pPr>
                      <a:endParaRPr lang="en-US" sz="1200" dirty="0">
                        <a:latin typeface="+mj-lt"/>
                      </a:endParaRPr>
                    </a:p>
                  </a:txBody>
                  <a:tcPr marL="45720" marR="45720" marT="0" marB="0" anchor="ct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algn="ctr"/>
                      <a:endParaRPr lang="en-US" sz="900" dirty="0">
                        <a:solidFill>
                          <a:srgbClr val="FF0000"/>
                        </a:solidFill>
                        <a:latin typeface="+mj-lt"/>
                        <a:cs typeface="Arial" panose="020B0604020202020204" pitchFamily="34" charset="0"/>
                      </a:endParaRPr>
                    </a:p>
                  </a:txBody>
                  <a:tcPr marL="45720" marR="4572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5"/>
                  </a:ext>
                </a:extLst>
              </a:tr>
              <a:tr h="0">
                <a:tc gridSpan="3">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defRPr/>
                      </a:pPr>
                      <a:endParaRPr lang="en-US" sz="200" b="0" kern="1200" dirty="0" smtClean="0">
                        <a:solidFill>
                          <a:schemeClr val="tx1"/>
                        </a:solidFill>
                        <a:latin typeface="+mj-lt"/>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gridSpan="3">
                  <a:txBody>
                    <a:bodyPr/>
                    <a:lstStyle/>
                    <a:p>
                      <a:endParaRPr lang="en-US" sz="1200" dirty="0">
                        <a:latin typeface="+mj-lt"/>
                      </a:endParaRPr>
                    </a:p>
                  </a:txBody>
                  <a:tcPr marL="45720" marR="45720" marT="0"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86729">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normalizeH="0" baseline="0" dirty="0" smtClean="0">
                          <a:ln>
                            <a:noFill/>
                          </a:ln>
                          <a:solidFill>
                            <a:srgbClr val="FFFFFF"/>
                          </a:solidFill>
                          <a:effectLst/>
                          <a:latin typeface="+mj-lt"/>
                          <a:ea typeface="+mn-ea"/>
                          <a:cs typeface="+mn-cs"/>
                        </a:rPr>
                        <a:t>Deliverables and Additional Details</a:t>
                      </a:r>
                    </a:p>
                  </a:txBody>
                  <a:tcPr marL="45720" marR="4572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hMerge="1">
                  <a:txBody>
                    <a:bodyPr/>
                    <a:lstStyle/>
                    <a:p>
                      <a:endParaRPr lang="en-US"/>
                    </a:p>
                  </a:txBody>
                  <a:tcPr/>
                </a:tc>
                <a:tc gridSpan="4">
                  <a:txBody>
                    <a:bodyPr/>
                    <a:lstStyle/>
                    <a:p>
                      <a:endParaRPr lang="en-US" sz="1200" dirty="0">
                        <a:latin typeface="+mj-lt"/>
                      </a:endParaRPr>
                    </a:p>
                  </a:txBody>
                  <a:tcPr marL="45720" marR="45720" anchor="ctr">
                    <a:lnL w="12700" cap="flat" cmpd="sng" algn="ctr">
                      <a:solidFill>
                        <a:schemeClr val="tx1"/>
                      </a:solid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sz="1200" dirty="0">
                        <a:latin typeface="+mj-lt"/>
                      </a:endParaRPr>
                    </a:p>
                  </a:txBody>
                  <a:tcPr marL="45720" marR="45720" marT="0" marB="0">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12038">
                <a:tc gridSpan="3">
                  <a:txBody>
                    <a:bodyPr/>
                    <a:lstStyle/>
                    <a:p>
                      <a:pPr marL="0" marR="0" indent="0" algn="ctr" defTabSz="914400" rtl="0" eaLnBrk="1" fontAlgn="t" latinLnBrk="0" hangingPunct="1">
                        <a:lnSpc>
                          <a:spcPct val="100000"/>
                        </a:lnSpc>
                        <a:spcBef>
                          <a:spcPts val="0"/>
                        </a:spcBef>
                        <a:spcAft>
                          <a:spcPts val="0"/>
                        </a:spcAft>
                        <a:buClrTx/>
                        <a:buSzTx/>
                        <a:buFont typeface="Arial" pitchFamily="34" charset="0"/>
                        <a:buNone/>
                        <a:tabLst/>
                        <a:defRPr/>
                      </a:pPr>
                      <a:r>
                        <a:rPr lang="en-US" sz="1200" b="1" dirty="0" smtClean="0">
                          <a:solidFill>
                            <a:schemeClr val="tx1"/>
                          </a:solidFill>
                          <a:latin typeface="+mj-lt"/>
                          <a:cs typeface="Arial" panose="020B0604020202020204" pitchFamily="34" charset="0"/>
                        </a:rPr>
                        <a:t>Deliverables</a:t>
                      </a:r>
                      <a:endParaRPr lang="en-US" sz="1200" b="1" dirty="0">
                        <a:solidFill>
                          <a:schemeClr val="tx1"/>
                        </a:solidFill>
                        <a:latin typeface="+mj-lt"/>
                        <a:cs typeface="Arial" panose="020B0604020202020204" pitchFamily="34" charset="0"/>
                      </a:endParaRPr>
                    </a:p>
                  </a:txBody>
                  <a:tcPr marL="0" marR="0" marT="0"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hMerge="1">
                  <a:txBody>
                    <a:bodyPr/>
                    <a:lstStyle/>
                    <a:p>
                      <a:endParaRPr lang="en-US"/>
                    </a:p>
                  </a:txBody>
                  <a:tcPr/>
                </a:tc>
                <a:tc gridSpan="3">
                  <a:txBody>
                    <a:bodyPr/>
                    <a:lstStyle/>
                    <a:p>
                      <a:pPr marL="0" marR="0" indent="0" algn="ctr" defTabSz="914400" rtl="0" eaLnBrk="1" fontAlgn="t" latinLnBrk="0" hangingPunct="1">
                        <a:lnSpc>
                          <a:spcPct val="100000"/>
                        </a:lnSpc>
                        <a:spcBef>
                          <a:spcPts val="0"/>
                        </a:spcBef>
                        <a:spcAft>
                          <a:spcPts val="0"/>
                        </a:spcAft>
                        <a:buClrTx/>
                        <a:buSzTx/>
                        <a:buFont typeface="Arial" pitchFamily="34" charset="0"/>
                        <a:buNone/>
                        <a:tabLst/>
                        <a:defRPr/>
                      </a:pPr>
                      <a:r>
                        <a:rPr lang="en-US" sz="1200" b="1" dirty="0" smtClean="0">
                          <a:solidFill>
                            <a:schemeClr val="tx1"/>
                          </a:solidFill>
                          <a:latin typeface="+mj-lt"/>
                          <a:cs typeface="Arial" panose="020B0604020202020204" pitchFamily="34" charset="0"/>
                        </a:rPr>
                        <a:t>Additional</a:t>
                      </a:r>
                      <a:r>
                        <a:rPr lang="en-US" sz="1200" b="1" baseline="0" dirty="0" smtClean="0">
                          <a:solidFill>
                            <a:schemeClr val="tx1"/>
                          </a:solidFill>
                          <a:latin typeface="+mj-lt"/>
                          <a:cs typeface="Arial" panose="020B0604020202020204" pitchFamily="34" charset="0"/>
                        </a:rPr>
                        <a:t> Details</a:t>
                      </a:r>
                      <a:endParaRPr lang="en-US" sz="1200" b="1" dirty="0">
                        <a:solidFill>
                          <a:schemeClr val="tx1"/>
                        </a:solidFill>
                        <a:latin typeface="+mj-lt"/>
                        <a:cs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0" kern="1200" dirty="0" smtClean="0">
                        <a:solidFill>
                          <a:schemeClr val="tx1"/>
                        </a:solidFill>
                        <a:latin typeface="+mn-lt"/>
                        <a:ea typeface="+mn-ea"/>
                        <a:cs typeface="Arial" panose="020B0604020202020204" pitchFamily="34" charset="0"/>
                      </a:endParaRPr>
                    </a:p>
                  </a:txBody>
                  <a:tcPr marL="45720" marR="4572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8"/>
                  </a:ext>
                </a:extLst>
              </a:tr>
              <a:tr h="634880">
                <a:tc gridSpan="3">
                  <a:txBody>
                    <a:bodyPr/>
                    <a:lstStyle/>
                    <a:p>
                      <a:pPr marL="0" lvl="0" indent="0" algn="l" defTabSz="457200" rtl="0" eaLnBrk="1" latinLnBrk="0" hangingPunct="1">
                        <a:buFont typeface="Arial" panose="020B0604020202020204" pitchFamily="34" charset="0"/>
                        <a:buNone/>
                      </a:pPr>
                      <a:r>
                        <a:rPr lang="en-US" sz="1200" kern="1200" dirty="0" smtClean="0">
                          <a:solidFill>
                            <a:schemeClr val="tx1"/>
                          </a:solidFill>
                          <a:effectLst/>
                          <a:latin typeface="+mj-lt"/>
                          <a:ea typeface="+mn-ea"/>
                          <a:cs typeface="+mn-cs"/>
                        </a:rPr>
                        <a:t>The deliverables are</a:t>
                      </a:r>
                      <a:r>
                        <a:rPr lang="en-US" sz="1200" kern="1200" baseline="0" dirty="0" smtClean="0">
                          <a:solidFill>
                            <a:schemeClr val="tx1"/>
                          </a:solidFill>
                          <a:effectLst/>
                          <a:latin typeface="+mj-lt"/>
                          <a:ea typeface="+mn-ea"/>
                          <a:cs typeface="+mn-cs"/>
                        </a:rPr>
                        <a:t> owned by the Testing lead</a:t>
                      </a:r>
                      <a:endParaRPr lang="en-US" sz="1200" kern="1200" dirty="0" smtClean="0">
                        <a:solidFill>
                          <a:schemeClr val="tx1"/>
                        </a:solidFill>
                        <a:effectLst/>
                        <a:latin typeface="+mj-lt"/>
                        <a:ea typeface="+mn-ea"/>
                        <a:cs typeface="+mn-cs"/>
                      </a:endParaRP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Sprint Test Cases</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Sprint Test Results + signoff by Test Lead</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Defects Reports</a:t>
                      </a:r>
                    </a:p>
                    <a:p>
                      <a:pPr marL="177800" lvl="0" indent="-177800" algn="l" defTabSz="457200" rtl="0" eaLnBrk="1" latinLnBrk="0" hangingPunct="1">
                        <a:buFont typeface="Arial" panose="020B0604020202020204" pitchFamily="34" charset="0"/>
                        <a:buChar char="•"/>
                      </a:pPr>
                      <a:endParaRPr lang="en-US" sz="1400" kern="1200" dirty="0" smtClean="0">
                        <a:solidFill>
                          <a:schemeClr val="tx1"/>
                        </a:solidFill>
                        <a:effectLst/>
                        <a:latin typeface="+mj-lt"/>
                        <a:ea typeface="+mn-ea"/>
                        <a:cs typeface="+mn-cs"/>
                      </a:endParaRPr>
                    </a:p>
                  </a:txBody>
                  <a:tcPr marL="45720" marR="4572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TlToBr>
                      <a:noFill/>
                    </a:lnTlToBr>
                    <a:lnBlToTr>
                      <a:noFill/>
                    </a:lnBlToTr>
                    <a:solidFill>
                      <a:schemeClr val="bg1"/>
                    </a:solidFill>
                  </a:tcPr>
                </a:tc>
                <a:tc hMerge="1">
                  <a:txBody>
                    <a:bodyPr/>
                    <a:lstStyle/>
                    <a:p>
                      <a:endParaRPr lang="en-US"/>
                    </a:p>
                  </a:txBody>
                  <a:tcPr/>
                </a:tc>
                <a:tc hMerge="1">
                  <a:txBody>
                    <a:bodyPr/>
                    <a:lstStyle/>
                    <a:p>
                      <a:endParaRPr lang="en-US"/>
                    </a:p>
                  </a:txBody>
                  <a:tcPr/>
                </a:tc>
                <a:tc gridSpan="3">
                  <a:txBody>
                    <a:bodyPr/>
                    <a:lstStyle/>
                    <a:p>
                      <a:pPr marL="177800" lvl="0" indent="-177800" algn="l" defTabSz="457200" rtl="0" eaLnBrk="1" latinLnBrk="0" hangingPunct="1">
                        <a:buFont typeface="Arial" panose="020B0604020202020204" pitchFamily="34" charset="0"/>
                        <a:buChar char="•"/>
                      </a:pPr>
                      <a:r>
                        <a:rPr lang="en-US" sz="1200" kern="1200" baseline="0" dirty="0" smtClean="0">
                          <a:solidFill>
                            <a:schemeClr val="tx1"/>
                          </a:solidFill>
                          <a:effectLst/>
                          <a:latin typeface="+mj-lt"/>
                          <a:ea typeface="+mn-ea"/>
                          <a:cs typeface="+mn-cs"/>
                        </a:rPr>
                        <a:t>Typically the Sprint varies for 4 weeks .</a:t>
                      </a:r>
                    </a:p>
                    <a:p>
                      <a:pPr marL="177800" lvl="0" indent="-177800" algn="l" defTabSz="457200" rtl="0" eaLnBrk="1" latinLnBrk="0" hangingPunct="1">
                        <a:buFont typeface="Arial" panose="020B0604020202020204" pitchFamily="34" charset="0"/>
                        <a:buChar char="•"/>
                      </a:pPr>
                      <a:r>
                        <a:rPr lang="en-US" sz="1200" kern="1200" baseline="0" dirty="0" smtClean="0">
                          <a:solidFill>
                            <a:schemeClr val="tx1"/>
                          </a:solidFill>
                          <a:effectLst/>
                          <a:latin typeface="+mj-lt"/>
                          <a:ea typeface="+mn-ea"/>
                          <a:cs typeface="+mn-cs"/>
                        </a:rPr>
                        <a:t>After every sprint there will be sprint review meeting which highlights the what went well and what didn’t went well for that particular sprint. </a:t>
                      </a:r>
                    </a:p>
                  </a:txBody>
                  <a:tcPr marL="45720" marR="45720" anchor="ctr">
                    <a:lnT w="12700" cap="flat" cmpd="sng" algn="ctr">
                      <a:solidFill>
                        <a:srgbClr val="000000"/>
                      </a:solidFill>
                      <a:prstDash val="solid"/>
                      <a:round/>
                      <a:headEnd type="none" w="med" len="med"/>
                      <a:tailEnd type="none" w="med" len="med"/>
                    </a:lnT>
                    <a:lnTlToBr>
                      <a:noFill/>
                    </a:lnTlToBr>
                    <a:lnBlToTr>
                      <a:noFill/>
                    </a:lnBlToTr>
                    <a:solidFill>
                      <a:schemeClr val="bg1"/>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0" kern="1200" dirty="0" smtClean="0">
                        <a:solidFill>
                          <a:schemeClr val="tx1"/>
                        </a:solidFill>
                        <a:latin typeface="+mn-lt"/>
                        <a:ea typeface="+mn-ea"/>
                        <a:cs typeface="Arial" panose="020B0604020202020204" pitchFamily="34" charset="0"/>
                      </a:endParaRPr>
                    </a:p>
                  </a:txBody>
                  <a:tcPr marL="45720" marR="4572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677320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271" y="1063256"/>
            <a:ext cx="10427458" cy="663944"/>
          </a:xfrm>
        </p:spPr>
        <p:txBody>
          <a:bodyPr/>
          <a:lstStyle/>
          <a:p>
            <a:pPr>
              <a:lnSpc>
                <a:spcPct val="100000"/>
              </a:lnSpc>
            </a:pPr>
            <a:r>
              <a:rPr lang="en-US" sz="1600" dirty="0">
                <a:solidFill>
                  <a:srgbClr val="0099FF"/>
                </a:solidFill>
                <a:latin typeface="+mj-lt"/>
                <a:ea typeface="+mn-ea"/>
                <a:cs typeface="+mn-cs"/>
              </a:rPr>
              <a:t>The focus of the </a:t>
            </a:r>
            <a:r>
              <a:rPr lang="en-US" sz="1600" dirty="0" smtClean="0">
                <a:solidFill>
                  <a:srgbClr val="0099FF"/>
                </a:solidFill>
                <a:latin typeface="+mj-lt"/>
                <a:ea typeface="+mn-ea"/>
                <a:cs typeface="+mn-cs"/>
              </a:rPr>
              <a:t>End-to-End Testing </a:t>
            </a:r>
            <a:r>
              <a:rPr lang="en-US" sz="1600" dirty="0">
                <a:solidFill>
                  <a:srgbClr val="0099FF"/>
                </a:solidFill>
                <a:latin typeface="+mj-lt"/>
                <a:ea typeface="+mn-ea"/>
                <a:cs typeface="+mn-cs"/>
              </a:rPr>
              <a:t>is to test what is covered in the data requirements at an </a:t>
            </a:r>
            <a:r>
              <a:rPr lang="en-US" sz="1600" dirty="0" smtClean="0">
                <a:solidFill>
                  <a:srgbClr val="0099FF"/>
                </a:solidFill>
                <a:latin typeface="+mj-lt"/>
                <a:ea typeface="+mn-ea"/>
                <a:cs typeface="+mn-cs"/>
              </a:rPr>
              <a:t>end-to-end </a:t>
            </a:r>
            <a:r>
              <a:rPr lang="en-US" sz="1600" dirty="0">
                <a:solidFill>
                  <a:srgbClr val="0099FF"/>
                </a:solidFill>
                <a:latin typeface="+mj-lt"/>
                <a:ea typeface="+mn-ea"/>
                <a:cs typeface="+mn-cs"/>
              </a:rPr>
              <a:t>level and to validate the integration of the different ETL </a:t>
            </a:r>
            <a:r>
              <a:rPr lang="en-US" sz="1600" dirty="0" smtClean="0">
                <a:solidFill>
                  <a:srgbClr val="0099FF"/>
                </a:solidFill>
                <a:latin typeface="+mj-lt"/>
                <a:ea typeface="+mn-ea"/>
                <a:cs typeface="+mn-cs"/>
              </a:rPr>
              <a:t>components</a:t>
            </a:r>
            <a:endParaRPr lang="en-US" sz="1600" dirty="0">
              <a:solidFill>
                <a:srgbClr val="0099FF"/>
              </a:solidFill>
              <a:latin typeface="+mj-lt"/>
              <a:ea typeface="+mn-ea"/>
              <a:cs typeface="+mn-cs"/>
            </a:endParaRPr>
          </a:p>
        </p:txBody>
      </p:sp>
      <p:sp>
        <p:nvSpPr>
          <p:cNvPr id="4" name="Text Placeholder 3"/>
          <p:cNvSpPr>
            <a:spLocks noGrp="1"/>
          </p:cNvSpPr>
          <p:nvPr>
            <p:ph type="body" sz="quarter" idx="10"/>
          </p:nvPr>
        </p:nvSpPr>
        <p:spPr/>
        <p:txBody>
          <a:bodyPr/>
          <a:lstStyle/>
          <a:p>
            <a:r>
              <a:rPr lang="en-US" dirty="0" smtClean="0"/>
              <a:t>End-to-End Testing (E2E)</a:t>
            </a:r>
            <a:endParaRPr lang="en-US" dirty="0"/>
          </a:p>
        </p:txBody>
      </p:sp>
      <p:graphicFrame>
        <p:nvGraphicFramePr>
          <p:cNvPr id="6" name="Group 201"/>
          <p:cNvGraphicFramePr>
            <a:graphicFrameLocks noGrp="1"/>
          </p:cNvGraphicFramePr>
          <p:nvPr>
            <p:extLst>
              <p:ext uri="{D42A27DB-BD31-4B8C-83A1-F6EECF244321}">
                <p14:modId xmlns:p14="http://schemas.microsoft.com/office/powerpoint/2010/main" val="3801878658"/>
              </p:ext>
            </p:extLst>
          </p:nvPr>
        </p:nvGraphicFramePr>
        <p:xfrm>
          <a:off x="882272" y="1727200"/>
          <a:ext cx="10427457" cy="4820086"/>
        </p:xfrm>
        <a:graphic>
          <a:graphicData uri="http://schemas.openxmlformats.org/drawingml/2006/table">
            <a:tbl>
              <a:tblPr/>
              <a:tblGrid>
                <a:gridCol w="2825818">
                  <a:extLst>
                    <a:ext uri="{9D8B030D-6E8A-4147-A177-3AD203B41FA5}">
                      <a16:colId xmlns:a16="http://schemas.microsoft.com/office/drawing/2014/main" val="20000"/>
                    </a:ext>
                  </a:extLst>
                </a:gridCol>
                <a:gridCol w="702585">
                  <a:extLst>
                    <a:ext uri="{9D8B030D-6E8A-4147-A177-3AD203B41FA5}">
                      <a16:colId xmlns:a16="http://schemas.microsoft.com/office/drawing/2014/main" val="20001"/>
                    </a:ext>
                  </a:extLst>
                </a:gridCol>
                <a:gridCol w="1977861">
                  <a:extLst>
                    <a:ext uri="{9D8B030D-6E8A-4147-A177-3AD203B41FA5}">
                      <a16:colId xmlns:a16="http://schemas.microsoft.com/office/drawing/2014/main" val="20002"/>
                    </a:ext>
                  </a:extLst>
                </a:gridCol>
                <a:gridCol w="1671349">
                  <a:extLst>
                    <a:ext uri="{9D8B030D-6E8A-4147-A177-3AD203B41FA5}">
                      <a16:colId xmlns:a16="http://schemas.microsoft.com/office/drawing/2014/main" val="20003"/>
                    </a:ext>
                  </a:extLst>
                </a:gridCol>
                <a:gridCol w="1671349">
                  <a:extLst>
                    <a:ext uri="{9D8B030D-6E8A-4147-A177-3AD203B41FA5}">
                      <a16:colId xmlns:a16="http://schemas.microsoft.com/office/drawing/2014/main" val="20004"/>
                    </a:ext>
                  </a:extLst>
                </a:gridCol>
                <a:gridCol w="1578495">
                  <a:extLst>
                    <a:ext uri="{9D8B030D-6E8A-4147-A177-3AD203B41FA5}">
                      <a16:colId xmlns:a16="http://schemas.microsoft.com/office/drawing/2014/main" val="20005"/>
                    </a:ext>
                  </a:extLst>
                </a:gridCol>
              </a:tblGrid>
              <a:tr h="162537">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j-lt"/>
                        </a:rPr>
                        <a:t>Description</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hMerge="1">
                  <a:txBody>
                    <a:bodyPr/>
                    <a:lstStyle/>
                    <a:p>
                      <a:endParaRPr lang="en-US" dirty="0">
                        <a:latin typeface="Georgia" panose="02040502050405020303" pitchFamily="18" charset="0"/>
                      </a:endParaRP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00539F"/>
                    </a:solid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rPr>
                        <a:t>Responsibility</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rPr>
                        <a:t>Support</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rPr>
                        <a:t>Environment</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044881">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kern="1200" dirty="0" smtClean="0">
                          <a:solidFill>
                            <a:schemeClr val="tx1"/>
                          </a:solidFill>
                          <a:effectLst/>
                          <a:latin typeface="+mj-lt"/>
                          <a:ea typeface="+mn-ea"/>
                          <a:cs typeface="+mn-cs"/>
                        </a:rPr>
                        <a:t>End-to-End Testing determines if the different ETL components can connect and work in an integrated fashion. This is an end-to-end testing that encompasses all ETL mappings and flat file feeds from source to DHIC and other target system highlighted in QA Framework.</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kern="1200" dirty="0" smtClean="0">
                          <a:solidFill>
                            <a:schemeClr val="tx1"/>
                          </a:solidFill>
                          <a:effectLst/>
                          <a:latin typeface="+mj-lt"/>
                          <a:ea typeface="+mn-ea"/>
                          <a:cs typeface="+mn-cs"/>
                        </a:rPr>
                        <a:t>E2E for reports focuses on all aspects of reports such as report layout, functionality, filters and drill down/through capabilities. It is always performed under controlled data in terms of volume as well as completeness.</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a:txBody>
                    <a:bodyPr/>
                    <a:lstStyle/>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QA Team</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QA Analyst</a:t>
                      </a:r>
                    </a:p>
                    <a:p>
                      <a:pPr marL="0" lvl="0" indent="0" algn="l" defTabSz="457200" rtl="0" eaLnBrk="1" latinLnBrk="0" hangingPunct="1">
                        <a:buFont typeface="Arial" panose="020B0604020202020204" pitchFamily="34" charset="0"/>
                        <a:buNone/>
                      </a:pPr>
                      <a:endParaRPr lang="en-US" sz="1200" kern="1200" dirty="0">
                        <a:solidFill>
                          <a:schemeClr val="tx1"/>
                        </a:solidFill>
                        <a:effectLst/>
                        <a:latin typeface="+mj-lt"/>
                        <a:ea typeface="+mn-ea"/>
                        <a:cs typeface="+mn-cs"/>
                      </a:endParaRP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77800" marR="0" lvl="0" indent="-1778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j-lt"/>
                          <a:ea typeface="+mn-ea"/>
                          <a:cs typeface="+mn-cs"/>
                        </a:rPr>
                        <a:t>QA</a:t>
                      </a:r>
                    </a:p>
                    <a:p>
                      <a:pPr marL="0" lvl="0" indent="0" algn="l" defTabSz="457200" rtl="0" eaLnBrk="1" latinLnBrk="0" hangingPunct="1">
                        <a:buFont typeface="Arial" panose="020B0604020202020204" pitchFamily="34" charset="0"/>
                        <a:buNone/>
                      </a:pPr>
                      <a:endParaRPr lang="en-US" sz="1200" kern="1200" dirty="0">
                        <a:solidFill>
                          <a:schemeClr val="tx1"/>
                        </a:solidFill>
                        <a:effectLst/>
                        <a:latin typeface="+mj-lt"/>
                        <a:ea typeface="+mn-ea"/>
                        <a:cs typeface="+mn-cs"/>
                      </a:endParaRP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gridSpan="5">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 b="1" i="0" u="none" strike="noStrike" cap="none" normalizeH="0" baseline="0" dirty="0" smtClean="0">
                        <a:ln>
                          <a:noFill/>
                        </a:ln>
                        <a:solidFill>
                          <a:srgbClr val="FFFFFF"/>
                        </a:solidFill>
                        <a:effectLst/>
                        <a:latin typeface="+mj-lt"/>
                      </a:endParaRPr>
                    </a:p>
                  </a:txBody>
                  <a:tcPr marL="45720" marR="4572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200" dirty="0">
                        <a:latin typeface="+mj-lt"/>
                      </a:endParaRPr>
                    </a:p>
                  </a:txBody>
                  <a:tcPr marL="45720" marR="45720" horzOverflow="overflow">
                    <a:lnL cap="flat">
                      <a:noFill/>
                    </a:lnL>
                    <a:lnR cap="flat">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253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j-lt"/>
                        </a:rPr>
                        <a:t>Entry / Exit Criteria</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gridSpan="5">
                  <a:txBody>
                    <a:bodyPr/>
                    <a:lstStyle/>
                    <a:p>
                      <a:endParaRPr lang="en-US" sz="1200" dirty="0">
                        <a:latin typeface="+mj-lt"/>
                      </a:endParaRP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8976">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mj-lt"/>
                        </a:rPr>
                        <a:t>Entry Criteria</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mj-lt"/>
                        </a:rPr>
                        <a:t>Exit Criteria</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100" b="1" i="0" u="none" strike="noStrike" kern="1200" cap="none" normalizeH="0" baseline="0" dirty="0" smtClean="0">
                        <a:ln>
                          <a:noFill/>
                        </a:ln>
                        <a:solidFill>
                          <a:schemeClr val="tx1"/>
                        </a:solidFill>
                        <a:effectLst/>
                        <a:latin typeface="+mn-lt"/>
                        <a:ea typeface="+mn-ea"/>
                        <a:cs typeface="+mn-cs"/>
                      </a:endParaRP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extLst>
                  <a:ext uri="{0D108BD9-81ED-4DB2-BD59-A6C34878D82A}">
                    <a16:rowId xmlns:a16="http://schemas.microsoft.com/office/drawing/2014/main" val="10004"/>
                  </a:ext>
                </a:extLst>
              </a:tr>
              <a:tr h="766246">
                <a:tc gridSpan="3">
                  <a:txBody>
                    <a:bodyPr/>
                    <a:lstStyle/>
                    <a:p>
                      <a:pPr marL="171450" lvl="0" indent="-171450">
                        <a:buFont typeface="Arial" panose="020B0604020202020204" pitchFamily="34" charset="0"/>
                        <a:buChar char="•"/>
                      </a:pPr>
                      <a:r>
                        <a:rPr lang="en-US" sz="1200" b="0" kern="1200" dirty="0" smtClean="0">
                          <a:solidFill>
                            <a:schemeClr val="tx1"/>
                          </a:solidFill>
                          <a:latin typeface="+mj-lt"/>
                          <a:ea typeface="+mn-ea"/>
                          <a:cs typeface="Arial" panose="020B0604020202020204" pitchFamily="34" charset="0"/>
                        </a:rPr>
                        <a:t>End</a:t>
                      </a:r>
                      <a:r>
                        <a:rPr lang="en-US" sz="1200" b="0" kern="1200" baseline="0" dirty="0" smtClean="0">
                          <a:solidFill>
                            <a:schemeClr val="tx1"/>
                          </a:solidFill>
                          <a:latin typeface="+mj-lt"/>
                          <a:ea typeface="+mn-ea"/>
                          <a:cs typeface="Arial" panose="020B0604020202020204" pitchFamily="34" charset="0"/>
                        </a:rPr>
                        <a:t> to End test cases are prepared and signed off</a:t>
                      </a:r>
                    </a:p>
                    <a:p>
                      <a:pPr marL="171450" lvl="0" indent="-171450">
                        <a:buFont typeface="Arial" panose="020B0604020202020204" pitchFamily="34" charset="0"/>
                        <a:buChar char="•"/>
                      </a:pPr>
                      <a:r>
                        <a:rPr lang="en-US" sz="1200" b="0" kern="1200" baseline="0" dirty="0" smtClean="0">
                          <a:solidFill>
                            <a:schemeClr val="tx1"/>
                          </a:solidFill>
                          <a:latin typeface="+mj-lt"/>
                          <a:ea typeface="+mn-ea"/>
                          <a:cs typeface="Arial" panose="020B0604020202020204" pitchFamily="34" charset="0"/>
                        </a:rPr>
                        <a:t>All ETL components for Legacy and GW PC &amp; BC are integrated</a:t>
                      </a:r>
                    </a:p>
                    <a:p>
                      <a:pPr marL="171450" lvl="0" indent="-171450">
                        <a:buFont typeface="Arial" panose="020B0604020202020204" pitchFamily="34" charset="0"/>
                        <a:buChar char="•"/>
                      </a:pPr>
                      <a:r>
                        <a:rPr lang="en-US" sz="1200" b="0" kern="1200" baseline="0" dirty="0" smtClean="0">
                          <a:solidFill>
                            <a:schemeClr val="tx1"/>
                          </a:solidFill>
                          <a:latin typeface="+mj-lt"/>
                          <a:ea typeface="+mn-ea"/>
                          <a:cs typeface="Arial" panose="020B0604020202020204" pitchFamily="34" charset="0"/>
                        </a:rPr>
                        <a:t>Sprint testing is completed for all the entities in scope</a:t>
                      </a:r>
                    </a:p>
                  </a:txBody>
                  <a:tcPr marL="45720" marR="4572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indent="0" algn="ctr" defTabSz="914400" rtl="0" eaLnBrk="1" fontAlgn="t" latinLnBrk="0" hangingPunct="1">
                        <a:lnSpc>
                          <a:spcPct val="100000"/>
                        </a:lnSpc>
                        <a:spcBef>
                          <a:spcPts val="0"/>
                        </a:spcBef>
                        <a:spcAft>
                          <a:spcPts val="0"/>
                        </a:spcAft>
                        <a:buClrTx/>
                        <a:buSzTx/>
                        <a:buFont typeface="Arial" pitchFamily="34" charset="0"/>
                        <a:buNone/>
                        <a:tabLst/>
                        <a:defRPr/>
                      </a:pPr>
                      <a:endParaRPr kumimoji="0" lang="en-US" sz="1000" b="1" i="0" u="none" strike="noStrike" kern="1200" cap="none" spc="0" normalizeH="0" baseline="0" dirty="0" smtClean="0">
                        <a:ln>
                          <a:noFill/>
                        </a:ln>
                        <a:solidFill>
                          <a:srgbClr val="000000"/>
                        </a:solidFill>
                        <a:effectLst/>
                        <a:uLnTx/>
                        <a:uFillTx/>
                        <a:latin typeface="+mj-lt"/>
                        <a:ea typeface="+mn-ea"/>
                        <a:cs typeface="+mn-cs"/>
                      </a:endParaRPr>
                    </a:p>
                  </a:txBody>
                  <a:tcPr marL="9144" marR="9144" marT="0" marB="0" anchor="ctr">
                    <a:lnT w="12700" cap="flat" cmpd="sng" algn="ctr">
                      <a:solidFill>
                        <a:srgbClr val="000000"/>
                      </a:solidFill>
                      <a:prstDash val="solid"/>
                      <a:round/>
                      <a:headEnd type="none" w="med" len="med"/>
                      <a:tailEnd type="none" w="med" len="med"/>
                    </a:lnT>
                    <a:lnTlToBr>
                      <a:noFill/>
                    </a:lnTlToBr>
                    <a:lnBlToTr>
                      <a:noFill/>
                    </a:lnBlToTr>
                    <a:solidFill>
                      <a:schemeClr val="bg1"/>
                    </a:solidFill>
                  </a:tcPr>
                </a:tc>
                <a:tc hMerge="1">
                  <a:txBody>
                    <a:bodyPr/>
                    <a:lstStyle/>
                    <a:p>
                      <a:endParaRPr lang="en-US"/>
                    </a:p>
                  </a:txBody>
                  <a:tcPr/>
                </a:tc>
                <a:tc gridSpan="3">
                  <a:txBody>
                    <a:bodyPr/>
                    <a:lstStyle/>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Accurate data is loaded to target entities as per the business rules specified in data requirements</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No blocker, critical (high or medium) defects</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All test cases and results are available </a:t>
                      </a:r>
                    </a:p>
                  </a:txBody>
                  <a:tcPr marL="45720" marR="45720" marT="0" marB="0" anchor="ct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algn="ctr"/>
                      <a:endParaRPr lang="en-US" sz="900" dirty="0">
                        <a:solidFill>
                          <a:srgbClr val="FF0000"/>
                        </a:solidFill>
                        <a:latin typeface="+mj-lt"/>
                        <a:cs typeface="Arial" panose="020B0604020202020204" pitchFamily="34" charset="0"/>
                      </a:endParaRPr>
                    </a:p>
                  </a:txBody>
                  <a:tcPr marL="45720" marR="4572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5"/>
                  </a:ext>
                </a:extLst>
              </a:tr>
              <a:tr h="139317">
                <a:tc gridSpan="3">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defRPr/>
                      </a:pPr>
                      <a:endParaRPr lang="en-US" sz="200" b="0" kern="1200" dirty="0" smtClean="0">
                        <a:solidFill>
                          <a:schemeClr val="tx1"/>
                        </a:solidFill>
                        <a:latin typeface="+mj-lt"/>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gridSpan="3">
                  <a:txBody>
                    <a:bodyPr/>
                    <a:lstStyle/>
                    <a:p>
                      <a:endParaRPr lang="en-US" sz="1200" dirty="0">
                        <a:latin typeface="+mj-lt"/>
                      </a:endParaRPr>
                    </a:p>
                  </a:txBody>
                  <a:tcPr marL="45720" marR="45720" marT="0"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232196">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normalizeH="0" baseline="0" dirty="0" smtClean="0">
                          <a:ln>
                            <a:noFill/>
                          </a:ln>
                          <a:solidFill>
                            <a:srgbClr val="FFFFFF"/>
                          </a:solidFill>
                          <a:effectLst/>
                          <a:latin typeface="+mj-lt"/>
                          <a:ea typeface="+mn-ea"/>
                          <a:cs typeface="+mn-cs"/>
                        </a:rPr>
                        <a:t>Deliverables and Additional Details</a:t>
                      </a:r>
                    </a:p>
                  </a:txBody>
                  <a:tcPr marL="45720" marR="4572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hMerge="1">
                  <a:txBody>
                    <a:bodyPr/>
                    <a:lstStyle/>
                    <a:p>
                      <a:endParaRPr lang="en-US"/>
                    </a:p>
                  </a:txBody>
                  <a:tcPr/>
                </a:tc>
                <a:tc gridSpan="4">
                  <a:txBody>
                    <a:bodyPr/>
                    <a:lstStyle/>
                    <a:p>
                      <a:endParaRPr lang="en-US" sz="1200" dirty="0">
                        <a:latin typeface="+mj-lt"/>
                      </a:endParaRPr>
                    </a:p>
                  </a:txBody>
                  <a:tcPr marL="45720" marR="45720" anchor="ctr">
                    <a:lnL w="12700" cap="flat" cmpd="sng" algn="ctr">
                      <a:solidFill>
                        <a:schemeClr val="tx1"/>
                      </a:solid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sz="1200" dirty="0">
                        <a:latin typeface="+mj-lt"/>
                      </a:endParaRPr>
                    </a:p>
                  </a:txBody>
                  <a:tcPr marL="45720" marR="45720" marT="0" marB="0">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9317">
                <a:tc gridSpan="3">
                  <a:txBody>
                    <a:bodyPr/>
                    <a:lstStyle/>
                    <a:p>
                      <a:pPr marL="0" marR="0" indent="0" algn="ctr" defTabSz="914400" rtl="0" eaLnBrk="1" fontAlgn="t" latinLnBrk="0" hangingPunct="1">
                        <a:lnSpc>
                          <a:spcPct val="100000"/>
                        </a:lnSpc>
                        <a:spcBef>
                          <a:spcPts val="0"/>
                        </a:spcBef>
                        <a:spcAft>
                          <a:spcPts val="0"/>
                        </a:spcAft>
                        <a:buClrTx/>
                        <a:buSzTx/>
                        <a:buFont typeface="Arial" pitchFamily="34" charset="0"/>
                        <a:buNone/>
                        <a:tabLst/>
                        <a:defRPr/>
                      </a:pPr>
                      <a:r>
                        <a:rPr lang="en-US" sz="1200" b="1" dirty="0" smtClean="0">
                          <a:solidFill>
                            <a:schemeClr val="tx1"/>
                          </a:solidFill>
                          <a:latin typeface="+mj-lt"/>
                          <a:cs typeface="Arial" panose="020B0604020202020204" pitchFamily="34" charset="0"/>
                        </a:rPr>
                        <a:t>Deliverables</a:t>
                      </a:r>
                      <a:endParaRPr lang="en-US" sz="1200" b="1" dirty="0">
                        <a:solidFill>
                          <a:schemeClr val="tx1"/>
                        </a:solidFill>
                        <a:latin typeface="+mj-lt"/>
                        <a:cs typeface="Arial" panose="020B0604020202020204" pitchFamily="34" charset="0"/>
                      </a:endParaRPr>
                    </a:p>
                  </a:txBody>
                  <a:tcPr marL="0" marR="0" marT="0"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hMerge="1">
                  <a:txBody>
                    <a:bodyPr/>
                    <a:lstStyle/>
                    <a:p>
                      <a:endParaRPr lang="en-US"/>
                    </a:p>
                  </a:txBody>
                  <a:tcPr/>
                </a:tc>
                <a:tc gridSpan="3">
                  <a:txBody>
                    <a:bodyPr/>
                    <a:lstStyle/>
                    <a:p>
                      <a:pPr marL="0" marR="0" indent="0" algn="ctr" defTabSz="914400" rtl="0" eaLnBrk="1" fontAlgn="t" latinLnBrk="0" hangingPunct="1">
                        <a:lnSpc>
                          <a:spcPct val="100000"/>
                        </a:lnSpc>
                        <a:spcBef>
                          <a:spcPts val="0"/>
                        </a:spcBef>
                        <a:spcAft>
                          <a:spcPts val="0"/>
                        </a:spcAft>
                        <a:buClrTx/>
                        <a:buSzTx/>
                        <a:buFont typeface="Arial" pitchFamily="34" charset="0"/>
                        <a:buNone/>
                        <a:tabLst/>
                        <a:defRPr/>
                      </a:pPr>
                      <a:r>
                        <a:rPr lang="en-US" sz="1200" b="1" dirty="0" smtClean="0">
                          <a:solidFill>
                            <a:schemeClr val="tx1"/>
                          </a:solidFill>
                          <a:latin typeface="+mj-lt"/>
                          <a:cs typeface="Arial" panose="020B0604020202020204" pitchFamily="34" charset="0"/>
                        </a:rPr>
                        <a:t>Additional</a:t>
                      </a:r>
                      <a:r>
                        <a:rPr lang="en-US" sz="1200" b="1" baseline="0" dirty="0" smtClean="0">
                          <a:solidFill>
                            <a:schemeClr val="tx1"/>
                          </a:solidFill>
                          <a:latin typeface="+mj-lt"/>
                          <a:cs typeface="Arial" panose="020B0604020202020204" pitchFamily="34" charset="0"/>
                        </a:rPr>
                        <a:t> Details</a:t>
                      </a:r>
                      <a:endParaRPr lang="en-US" sz="1200" b="1" dirty="0">
                        <a:solidFill>
                          <a:schemeClr val="tx1"/>
                        </a:solidFill>
                        <a:latin typeface="+mj-lt"/>
                        <a:cs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0" kern="1200" dirty="0" smtClean="0">
                        <a:solidFill>
                          <a:schemeClr val="tx1"/>
                        </a:solidFill>
                        <a:latin typeface="+mn-lt"/>
                        <a:ea typeface="+mn-ea"/>
                        <a:cs typeface="Arial" panose="020B0604020202020204" pitchFamily="34" charset="0"/>
                      </a:endParaRPr>
                    </a:p>
                  </a:txBody>
                  <a:tcPr marL="45720" marR="4572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8"/>
                  </a:ext>
                </a:extLst>
              </a:tr>
              <a:tr h="905564">
                <a:tc gridSpan="3">
                  <a:txBody>
                    <a:bodyPr/>
                    <a:lstStyle/>
                    <a:p>
                      <a:pPr marL="0" lvl="0" indent="0" algn="l" defTabSz="457200" rtl="0" eaLnBrk="1" latinLnBrk="0" hangingPunct="1">
                        <a:buFont typeface="Arial" panose="020B0604020202020204" pitchFamily="34" charset="0"/>
                        <a:buNone/>
                      </a:pPr>
                      <a:r>
                        <a:rPr lang="en-US" sz="1200" kern="1200" dirty="0" smtClean="0">
                          <a:solidFill>
                            <a:schemeClr val="tx1"/>
                          </a:solidFill>
                          <a:effectLst/>
                          <a:latin typeface="+mn-lt"/>
                          <a:ea typeface="+mn-ea"/>
                          <a:cs typeface="+mn-cs"/>
                        </a:rPr>
                        <a:t>The deliverables are</a:t>
                      </a:r>
                      <a:r>
                        <a:rPr lang="en-US" sz="1200" kern="1200" baseline="0" dirty="0" smtClean="0">
                          <a:solidFill>
                            <a:schemeClr val="tx1"/>
                          </a:solidFill>
                          <a:effectLst/>
                          <a:latin typeface="+mn-lt"/>
                          <a:ea typeface="+mn-ea"/>
                          <a:cs typeface="+mn-cs"/>
                        </a:rPr>
                        <a:t> owned by the QA Lead</a:t>
                      </a:r>
                      <a:endParaRPr lang="en-US" sz="1200" kern="1200" dirty="0" smtClean="0">
                        <a:solidFill>
                          <a:schemeClr val="tx1"/>
                        </a:solidFill>
                        <a:effectLst/>
                        <a:latin typeface="+mn-lt"/>
                        <a:ea typeface="+mn-ea"/>
                        <a:cs typeface="+mn-cs"/>
                      </a:endParaRP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n-lt"/>
                          <a:ea typeface="+mn-ea"/>
                          <a:cs typeface="+mn-cs"/>
                        </a:rPr>
                        <a:t>Integration Test Scenarios and/or Cases</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n-lt"/>
                          <a:ea typeface="+mn-ea"/>
                          <a:cs typeface="+mn-cs"/>
                        </a:rPr>
                        <a:t>Integration Test Results + Signoff by QA/project manager </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n-lt"/>
                          <a:ea typeface="+mn-ea"/>
                          <a:cs typeface="+mn-cs"/>
                        </a:rPr>
                        <a:t>Defects Reports</a:t>
                      </a:r>
                    </a:p>
                  </a:txBody>
                  <a:tcPr marL="45720" marR="4572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TlToBr>
                      <a:noFill/>
                    </a:lnTlToBr>
                    <a:lnBlToTr>
                      <a:noFill/>
                    </a:lnBlToTr>
                    <a:solidFill>
                      <a:schemeClr val="bg1"/>
                    </a:solidFill>
                  </a:tcPr>
                </a:tc>
                <a:tc hMerge="1">
                  <a:txBody>
                    <a:bodyPr/>
                    <a:lstStyle/>
                    <a:p>
                      <a:endParaRPr lang="en-US"/>
                    </a:p>
                  </a:txBody>
                  <a:tcPr/>
                </a:tc>
                <a:tc hMerge="1">
                  <a:txBody>
                    <a:bodyPr/>
                    <a:lstStyle/>
                    <a:p>
                      <a:endParaRPr lang="en-US"/>
                    </a:p>
                  </a:txBody>
                  <a:tcPr/>
                </a:tc>
                <a:tc gridSpan="3">
                  <a:txBody>
                    <a:bodyPr/>
                    <a:lstStyle/>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n-lt"/>
                          <a:ea typeface="+mn-ea"/>
                          <a:cs typeface="+mn-cs"/>
                        </a:rPr>
                        <a:t>E2E requires</a:t>
                      </a:r>
                      <a:r>
                        <a:rPr lang="en-US" sz="1200" kern="1200" baseline="0" dirty="0" smtClean="0">
                          <a:solidFill>
                            <a:schemeClr val="tx1"/>
                          </a:solidFill>
                          <a:effectLst/>
                          <a:latin typeface="+mn-lt"/>
                          <a:ea typeface="+mn-ea"/>
                          <a:cs typeface="+mn-cs"/>
                        </a:rPr>
                        <a:t> QA environment preparation that may need an initial and incremental load; load time should be accounted in the planning step of testing cycle </a:t>
                      </a:r>
                    </a:p>
                    <a:p>
                      <a:pPr marL="177800" lvl="0" indent="-177800" algn="l" defTabSz="457200" rtl="0" eaLnBrk="1" latinLnBrk="0" hangingPunct="1">
                        <a:buFont typeface="Arial" panose="020B0604020202020204" pitchFamily="34" charset="0"/>
                        <a:buChar char="•"/>
                      </a:pPr>
                      <a:r>
                        <a:rPr lang="en-US" sz="1200" kern="1200" baseline="0" dirty="0" smtClean="0">
                          <a:solidFill>
                            <a:schemeClr val="tx1"/>
                          </a:solidFill>
                          <a:effectLst/>
                          <a:latin typeface="+mn-lt"/>
                          <a:ea typeface="+mn-ea"/>
                          <a:cs typeface="+mn-cs"/>
                        </a:rPr>
                        <a:t>Typical ETL test cases compare data from source to target entities using SQL queries</a:t>
                      </a:r>
                    </a:p>
                    <a:p>
                      <a:pPr marL="177800" lvl="0" indent="-177800" algn="l" defTabSz="457200" rtl="0" eaLnBrk="1" latinLnBrk="0" hangingPunct="1">
                        <a:buFont typeface="Arial" panose="020B0604020202020204" pitchFamily="34" charset="0"/>
                        <a:buChar char="•"/>
                      </a:pPr>
                      <a:r>
                        <a:rPr lang="en-US" sz="1200" kern="1200" baseline="0" dirty="0" smtClean="0">
                          <a:solidFill>
                            <a:schemeClr val="tx1"/>
                          </a:solidFill>
                          <a:effectLst/>
                          <a:latin typeface="+mn-lt"/>
                          <a:ea typeface="+mn-ea"/>
                          <a:cs typeface="+mn-cs"/>
                        </a:rPr>
                        <a:t>Both functionality and accuracy of the reports is a major focus</a:t>
                      </a:r>
                      <a:endParaRPr lang="en-US" sz="1200" kern="1200" dirty="0">
                        <a:solidFill>
                          <a:schemeClr val="tx1"/>
                        </a:solidFill>
                        <a:effectLst/>
                        <a:latin typeface="+mn-lt"/>
                        <a:ea typeface="+mn-ea"/>
                        <a:cs typeface="+mn-cs"/>
                      </a:endParaRPr>
                    </a:p>
                  </a:txBody>
                  <a:tcPr marL="45720" marR="45720" anchor="ctr">
                    <a:lnT w="12700" cap="flat" cmpd="sng" algn="ctr">
                      <a:solidFill>
                        <a:srgbClr val="000000"/>
                      </a:solidFill>
                      <a:prstDash val="solid"/>
                      <a:round/>
                      <a:headEnd type="none" w="med" len="med"/>
                      <a:tailEnd type="none" w="med" len="med"/>
                    </a:lnT>
                    <a:lnTlToBr>
                      <a:noFill/>
                    </a:lnTlToBr>
                    <a:lnBlToTr>
                      <a:noFill/>
                    </a:lnBlToTr>
                    <a:solidFill>
                      <a:schemeClr val="bg1"/>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0" kern="1200" dirty="0" smtClean="0">
                        <a:solidFill>
                          <a:schemeClr val="tx1"/>
                        </a:solidFill>
                        <a:latin typeface="+mn-lt"/>
                        <a:ea typeface="+mn-ea"/>
                        <a:cs typeface="Arial" panose="020B0604020202020204" pitchFamily="34" charset="0"/>
                      </a:endParaRPr>
                    </a:p>
                  </a:txBody>
                  <a:tcPr marL="45720" marR="4572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0697948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271" y="1063256"/>
            <a:ext cx="10427458" cy="663944"/>
          </a:xfrm>
        </p:spPr>
        <p:txBody>
          <a:bodyPr/>
          <a:lstStyle/>
          <a:p>
            <a:pPr>
              <a:lnSpc>
                <a:spcPct val="100000"/>
              </a:lnSpc>
            </a:pPr>
            <a:r>
              <a:rPr lang="en-US" sz="1600" dirty="0">
                <a:solidFill>
                  <a:srgbClr val="0099FF"/>
                </a:solidFill>
                <a:latin typeface="+mj-lt"/>
                <a:ea typeface="+mn-ea"/>
                <a:cs typeface="+mn-cs"/>
              </a:rPr>
              <a:t>Comprehensive Regression testing ensures that the existing </a:t>
            </a:r>
            <a:r>
              <a:rPr lang="en-US" sz="1600" dirty="0" smtClean="0">
                <a:solidFill>
                  <a:srgbClr val="0099FF"/>
                </a:solidFill>
                <a:latin typeface="+mj-lt"/>
                <a:ea typeface="+mn-ea"/>
                <a:cs typeface="+mn-cs"/>
              </a:rPr>
              <a:t>entities are working as expected due to DHIC extensions and is </a:t>
            </a:r>
            <a:r>
              <a:rPr lang="en-US" sz="1600" dirty="0">
                <a:solidFill>
                  <a:srgbClr val="0099FF"/>
                </a:solidFill>
                <a:latin typeface="+mj-lt"/>
                <a:ea typeface="+mn-ea"/>
                <a:cs typeface="+mn-cs"/>
              </a:rPr>
              <a:t>carried out once the modification </a:t>
            </a:r>
            <a:r>
              <a:rPr lang="en-US" sz="1600" dirty="0" smtClean="0">
                <a:solidFill>
                  <a:srgbClr val="0099FF"/>
                </a:solidFill>
                <a:latin typeface="+mj-lt"/>
                <a:ea typeface="+mn-ea"/>
                <a:cs typeface="+mn-cs"/>
              </a:rPr>
              <a:t>of an entity is built and tested</a:t>
            </a:r>
            <a:endParaRPr lang="en-US" sz="1600" dirty="0">
              <a:solidFill>
                <a:srgbClr val="0099FF"/>
              </a:solidFill>
              <a:latin typeface="+mj-lt"/>
              <a:ea typeface="+mn-ea"/>
              <a:cs typeface="+mn-cs"/>
            </a:endParaRPr>
          </a:p>
        </p:txBody>
      </p:sp>
      <p:sp>
        <p:nvSpPr>
          <p:cNvPr id="4" name="Text Placeholder 3"/>
          <p:cNvSpPr>
            <a:spLocks noGrp="1"/>
          </p:cNvSpPr>
          <p:nvPr>
            <p:ph type="body" sz="quarter" idx="10"/>
          </p:nvPr>
        </p:nvSpPr>
        <p:spPr/>
        <p:txBody>
          <a:bodyPr/>
          <a:lstStyle/>
          <a:p>
            <a:r>
              <a:rPr lang="en-US" dirty="0" smtClean="0"/>
              <a:t>regression testing</a:t>
            </a:r>
            <a:endParaRPr lang="en-US" dirty="0"/>
          </a:p>
        </p:txBody>
      </p:sp>
      <p:graphicFrame>
        <p:nvGraphicFramePr>
          <p:cNvPr id="5" name="Group 201"/>
          <p:cNvGraphicFramePr>
            <a:graphicFrameLocks noGrp="1"/>
          </p:cNvGraphicFramePr>
          <p:nvPr>
            <p:extLst>
              <p:ext uri="{D42A27DB-BD31-4B8C-83A1-F6EECF244321}">
                <p14:modId xmlns:p14="http://schemas.microsoft.com/office/powerpoint/2010/main" val="1413126739"/>
              </p:ext>
            </p:extLst>
          </p:nvPr>
        </p:nvGraphicFramePr>
        <p:xfrm>
          <a:off x="915162" y="1737883"/>
          <a:ext cx="10361676" cy="4358640"/>
        </p:xfrm>
        <a:graphic>
          <a:graphicData uri="http://schemas.openxmlformats.org/drawingml/2006/table">
            <a:tbl>
              <a:tblPr/>
              <a:tblGrid>
                <a:gridCol w="2807991">
                  <a:extLst>
                    <a:ext uri="{9D8B030D-6E8A-4147-A177-3AD203B41FA5}">
                      <a16:colId xmlns:a16="http://schemas.microsoft.com/office/drawing/2014/main" val="20000"/>
                    </a:ext>
                  </a:extLst>
                </a:gridCol>
                <a:gridCol w="698153">
                  <a:extLst>
                    <a:ext uri="{9D8B030D-6E8A-4147-A177-3AD203B41FA5}">
                      <a16:colId xmlns:a16="http://schemas.microsoft.com/office/drawing/2014/main" val="20001"/>
                    </a:ext>
                  </a:extLst>
                </a:gridCol>
                <a:gridCol w="1965384">
                  <a:extLst>
                    <a:ext uri="{9D8B030D-6E8A-4147-A177-3AD203B41FA5}">
                      <a16:colId xmlns:a16="http://schemas.microsoft.com/office/drawing/2014/main" val="20002"/>
                    </a:ext>
                  </a:extLst>
                </a:gridCol>
                <a:gridCol w="1660805">
                  <a:extLst>
                    <a:ext uri="{9D8B030D-6E8A-4147-A177-3AD203B41FA5}">
                      <a16:colId xmlns:a16="http://schemas.microsoft.com/office/drawing/2014/main" val="20003"/>
                    </a:ext>
                  </a:extLst>
                </a:gridCol>
                <a:gridCol w="1660805">
                  <a:extLst>
                    <a:ext uri="{9D8B030D-6E8A-4147-A177-3AD203B41FA5}">
                      <a16:colId xmlns:a16="http://schemas.microsoft.com/office/drawing/2014/main" val="20004"/>
                    </a:ext>
                  </a:extLst>
                </a:gridCol>
                <a:gridCol w="1568538">
                  <a:extLst>
                    <a:ext uri="{9D8B030D-6E8A-4147-A177-3AD203B41FA5}">
                      <a16:colId xmlns:a16="http://schemas.microsoft.com/office/drawing/2014/main" val="20005"/>
                    </a:ext>
                  </a:extLst>
                </a:gridCol>
              </a:tblGrid>
              <a:tr h="130711">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j-lt"/>
                        </a:rPr>
                        <a:t>Description</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hMerge="1">
                  <a:txBody>
                    <a:bodyPr/>
                    <a:lstStyle/>
                    <a:p>
                      <a:endParaRPr lang="en-US" dirty="0">
                        <a:latin typeface="Georgia" panose="02040502050405020303" pitchFamily="18" charset="0"/>
                      </a:endParaRPr>
                    </a:p>
                  </a:txBody>
                  <a:tcPr marL="45720" marR="4572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00539F"/>
                    </a:solid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rPr>
                        <a:t>Responsibility</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rPr>
                        <a:t>Support</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rPr>
                        <a:t>Environment</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821610">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sz="1200" dirty="0" smtClean="0">
                          <a:solidFill>
                            <a:schemeClr val="tx1"/>
                          </a:solidFill>
                          <a:latin typeface="+mj-lt"/>
                        </a:rPr>
                        <a:t>Regression Testing is performed to ensure that no unintended errors result from modifications to DHIC ETL components and</a:t>
                      </a:r>
                      <a:r>
                        <a:rPr lang="en-US" sz="1200" baseline="0" dirty="0" smtClean="0">
                          <a:solidFill>
                            <a:schemeClr val="tx1"/>
                          </a:solidFill>
                          <a:latin typeface="+mj-lt"/>
                        </a:rPr>
                        <a:t> Cognos report</a:t>
                      </a:r>
                      <a:r>
                        <a:rPr lang="en-US" sz="1200" dirty="0" smtClean="0">
                          <a:solidFill>
                            <a:schemeClr val="tx1"/>
                          </a:solidFill>
                          <a:latin typeface="+mj-lt"/>
                        </a:rPr>
                        <a:t>. The results of regression testing are considered as part of the entry / exit and go / no go decisions for</a:t>
                      </a:r>
                      <a:r>
                        <a:rPr lang="en-US" sz="1200" baseline="0" dirty="0" smtClean="0">
                          <a:solidFill>
                            <a:schemeClr val="tx1"/>
                          </a:solidFill>
                          <a:latin typeface="+mj-lt"/>
                        </a:rPr>
                        <a:t> each entity and report.</a:t>
                      </a:r>
                      <a:endParaRPr lang="en-US" sz="1200" dirty="0" smtClean="0">
                        <a:solidFill>
                          <a:schemeClr val="tx1"/>
                        </a:solidFill>
                        <a:latin typeface="+mj-lt"/>
                      </a:endParaRP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a:txBody>
                    <a:bodyPr/>
                    <a:lstStyle/>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QA Test Team</a:t>
                      </a:r>
                    </a:p>
                    <a:p>
                      <a:pPr marL="177800" marR="0" lvl="0" indent="-1778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j-lt"/>
                          <a:ea typeface="+mn-ea"/>
                          <a:cs typeface="+mn-cs"/>
                        </a:rPr>
                        <a:t>Development Team</a:t>
                      </a:r>
                      <a:endParaRPr lang="en-US" sz="1200" kern="1200" baseline="0" dirty="0" smtClean="0">
                        <a:solidFill>
                          <a:schemeClr val="tx1"/>
                        </a:solidFill>
                        <a:effectLst/>
                        <a:latin typeface="+mj-lt"/>
                        <a:ea typeface="+mn-ea"/>
                        <a:cs typeface="+mn-cs"/>
                      </a:endParaRP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Data Analyst</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Development Team</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j-lt"/>
                          <a:ea typeface="+mn-ea"/>
                          <a:cs typeface="+mn-cs"/>
                        </a:rPr>
                        <a:t>Testing</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gridSpan="5">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 b="1" i="0" u="none" strike="noStrike" cap="none" normalizeH="0" baseline="0" dirty="0" smtClean="0">
                        <a:ln>
                          <a:noFill/>
                        </a:ln>
                        <a:solidFill>
                          <a:srgbClr val="FFFFFF"/>
                        </a:solidFill>
                        <a:effectLst/>
                        <a:latin typeface="+mj-lt"/>
                      </a:endParaRPr>
                    </a:p>
                  </a:txBody>
                  <a:tcPr marL="45720" marR="4572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200" dirty="0">
                        <a:latin typeface="+mj-lt"/>
                      </a:endParaRPr>
                    </a:p>
                  </a:txBody>
                  <a:tcPr marL="45720" marR="4572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071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j-lt"/>
                        </a:rPr>
                        <a:t>Entry / Exit Criteria</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gridSpan="5">
                  <a:txBody>
                    <a:bodyPr/>
                    <a:lstStyle/>
                    <a:p>
                      <a:endParaRPr lang="en-US" sz="1200" dirty="0">
                        <a:latin typeface="+mj-lt"/>
                      </a:endParaRP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68056">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mj-lt"/>
                        </a:rPr>
                        <a:t>Entry Criteria</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mj-lt"/>
                        </a:rPr>
                        <a:t>Exit Criteria</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100" b="1" i="0" u="none" strike="noStrike" kern="1200" cap="none" normalizeH="0" baseline="0" dirty="0" smtClean="0">
                        <a:ln>
                          <a:noFill/>
                        </a:ln>
                        <a:solidFill>
                          <a:schemeClr val="tx1"/>
                        </a:solidFill>
                        <a:effectLst/>
                        <a:latin typeface="+mn-lt"/>
                        <a:ea typeface="+mn-ea"/>
                        <a:cs typeface="+mn-cs"/>
                      </a:endParaRP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extLst>
                  <a:ext uri="{0D108BD9-81ED-4DB2-BD59-A6C34878D82A}">
                    <a16:rowId xmlns:a16="http://schemas.microsoft.com/office/drawing/2014/main" val="10004"/>
                  </a:ext>
                </a:extLst>
              </a:tr>
              <a:tr h="616207">
                <a:tc gridSpan="3">
                  <a:txBody>
                    <a:bodyPr/>
                    <a:lstStyle/>
                    <a:p>
                      <a:pPr marL="177800" lvl="0" indent="-177800">
                        <a:buFont typeface="Arial" panose="020B0604020202020204" pitchFamily="34" charset="0"/>
                        <a:buChar char="•"/>
                      </a:pPr>
                      <a:r>
                        <a:rPr lang="en-US" sz="1200" kern="1200" baseline="0" dirty="0" smtClean="0">
                          <a:solidFill>
                            <a:schemeClr val="tx1"/>
                          </a:solidFill>
                          <a:effectLst/>
                          <a:latin typeface="+mj-lt"/>
                          <a:ea typeface="+mn-ea"/>
                          <a:cs typeface="+mn-cs"/>
                        </a:rPr>
                        <a:t>Data specification is updated and signed off </a:t>
                      </a:r>
                    </a:p>
                    <a:p>
                      <a:pPr marL="177800" lvl="0" indent="-177800">
                        <a:buFont typeface="Arial" panose="020B0604020202020204" pitchFamily="34" charset="0"/>
                        <a:buChar char="•"/>
                      </a:pPr>
                      <a:r>
                        <a:rPr lang="en-US" sz="1200" kern="1200" baseline="0" dirty="0" smtClean="0">
                          <a:solidFill>
                            <a:schemeClr val="tx1"/>
                          </a:solidFill>
                          <a:effectLst/>
                          <a:latin typeface="+mj-lt"/>
                          <a:ea typeface="+mn-ea"/>
                          <a:cs typeface="+mn-cs"/>
                        </a:rPr>
                        <a:t>E2E is completed for impacted entities or reports as well as new deployment</a:t>
                      </a:r>
                    </a:p>
                    <a:p>
                      <a:pPr marL="177800" lvl="0" indent="-177800">
                        <a:buFont typeface="Arial" panose="020B0604020202020204" pitchFamily="34" charset="0"/>
                        <a:buChar char="•"/>
                      </a:pPr>
                      <a:r>
                        <a:rPr lang="en-US" sz="1200" kern="1200" baseline="0" dirty="0" smtClean="0">
                          <a:solidFill>
                            <a:schemeClr val="tx1"/>
                          </a:solidFill>
                          <a:effectLst/>
                          <a:latin typeface="+mj-lt"/>
                          <a:ea typeface="+mn-ea"/>
                          <a:cs typeface="+mn-cs"/>
                        </a:rPr>
                        <a:t>The impacted regression test cases are identified for execution</a:t>
                      </a:r>
                    </a:p>
                    <a:p>
                      <a:pPr marL="177800" lvl="0" indent="-177800">
                        <a:buFont typeface="Arial" panose="020B0604020202020204" pitchFamily="34" charset="0"/>
                        <a:buChar char="•"/>
                      </a:pPr>
                      <a:r>
                        <a:rPr lang="en-US" sz="1200" kern="1200" baseline="0" dirty="0" smtClean="0">
                          <a:solidFill>
                            <a:schemeClr val="tx1"/>
                          </a:solidFill>
                          <a:effectLst/>
                          <a:latin typeface="+mj-lt"/>
                          <a:ea typeface="+mn-ea"/>
                          <a:cs typeface="+mn-cs"/>
                        </a:rPr>
                        <a:t>Build is deployed in QA environment</a:t>
                      </a:r>
                    </a:p>
                    <a:p>
                      <a:pPr marL="177800" lvl="0" indent="-177800">
                        <a:buFont typeface="Arial" panose="020B0604020202020204" pitchFamily="34" charset="0"/>
                        <a:buChar char="•"/>
                      </a:pPr>
                      <a:endParaRPr lang="en-US" sz="1200" kern="1200" dirty="0" smtClean="0">
                        <a:solidFill>
                          <a:schemeClr val="tx1"/>
                        </a:solidFill>
                        <a:effectLst/>
                        <a:latin typeface="+mj-lt"/>
                        <a:ea typeface="+mn-ea"/>
                        <a:cs typeface="+mn-cs"/>
                      </a:endParaRPr>
                    </a:p>
                  </a:txBody>
                  <a:tcPr marL="45720" marR="4572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indent="0" algn="ctr" defTabSz="914400" rtl="0" eaLnBrk="1" fontAlgn="t" latinLnBrk="0" hangingPunct="1">
                        <a:lnSpc>
                          <a:spcPct val="100000"/>
                        </a:lnSpc>
                        <a:spcBef>
                          <a:spcPts val="0"/>
                        </a:spcBef>
                        <a:spcAft>
                          <a:spcPts val="0"/>
                        </a:spcAft>
                        <a:buClrTx/>
                        <a:buSzTx/>
                        <a:buFont typeface="Arial" pitchFamily="34" charset="0"/>
                        <a:buNone/>
                        <a:tabLst/>
                        <a:defRPr/>
                      </a:pPr>
                      <a:endParaRPr kumimoji="0" lang="en-US" sz="1000" b="1" i="0" u="none" strike="noStrike" kern="1200" cap="none" spc="0" normalizeH="0" baseline="0" dirty="0" smtClean="0">
                        <a:ln>
                          <a:noFill/>
                        </a:ln>
                        <a:solidFill>
                          <a:srgbClr val="000000"/>
                        </a:solidFill>
                        <a:effectLst/>
                        <a:uLnTx/>
                        <a:uFillTx/>
                        <a:latin typeface="+mj-lt"/>
                        <a:ea typeface="+mn-ea"/>
                        <a:cs typeface="+mn-cs"/>
                      </a:endParaRPr>
                    </a:p>
                  </a:txBody>
                  <a:tcPr marL="9144" marR="9144" marT="0" marB="0" anchor="ctr">
                    <a:lnT w="12700" cap="flat" cmpd="sng" algn="ctr">
                      <a:solidFill>
                        <a:srgbClr val="000000"/>
                      </a:solidFill>
                      <a:prstDash val="solid"/>
                      <a:round/>
                      <a:headEnd type="none" w="med" len="med"/>
                      <a:tailEnd type="none" w="med" len="med"/>
                    </a:lnT>
                    <a:lnTlToBr>
                      <a:noFill/>
                    </a:lnTlToBr>
                    <a:lnBlToTr>
                      <a:noFill/>
                    </a:lnBlToTr>
                    <a:solidFill>
                      <a:schemeClr val="bg1"/>
                    </a:solidFill>
                  </a:tcPr>
                </a:tc>
                <a:tc hMerge="1">
                  <a:txBody>
                    <a:bodyPr/>
                    <a:lstStyle/>
                    <a:p>
                      <a:endParaRPr lang="en-US"/>
                    </a:p>
                  </a:txBody>
                  <a:tcPr/>
                </a:tc>
                <a:tc gridSpan="3">
                  <a:txBody>
                    <a:bodyPr/>
                    <a:lstStyle/>
                    <a:p>
                      <a:pPr marL="177800" lvl="0" indent="-177800" algn="l" defTabSz="457200" rtl="0" eaLnBrk="1" latinLnBrk="0" hangingPunct="1">
                        <a:buFont typeface="Arial" panose="020B0604020202020204" pitchFamily="34" charset="0"/>
                        <a:buChar char="•"/>
                      </a:pPr>
                      <a:r>
                        <a:rPr lang="en-US" sz="1200" kern="1200" baseline="0" dirty="0" smtClean="0">
                          <a:solidFill>
                            <a:schemeClr val="tx1"/>
                          </a:solidFill>
                          <a:effectLst/>
                          <a:latin typeface="+mj-lt"/>
                          <a:ea typeface="+mn-ea"/>
                          <a:cs typeface="+mn-cs"/>
                        </a:rPr>
                        <a:t>No new defects / unintended changes to the code (fixes would be made and regression test cases would be re-run until this occurs)</a:t>
                      </a:r>
                    </a:p>
                    <a:p>
                      <a:pPr marL="177800" lvl="0" indent="-177800" algn="l" defTabSz="457200" rtl="0" eaLnBrk="1" latinLnBrk="0" hangingPunct="1">
                        <a:buFont typeface="Arial" panose="020B0604020202020204" pitchFamily="34" charset="0"/>
                        <a:buChar char="•"/>
                      </a:pPr>
                      <a:r>
                        <a:rPr lang="en-US" sz="1200" kern="1200" baseline="0" dirty="0" smtClean="0">
                          <a:solidFill>
                            <a:schemeClr val="tx1"/>
                          </a:solidFill>
                          <a:effectLst/>
                          <a:latin typeface="+mj-lt"/>
                          <a:ea typeface="+mn-ea"/>
                          <a:cs typeface="+mn-cs"/>
                        </a:rPr>
                        <a:t>All test cases and results are available</a:t>
                      </a:r>
                    </a:p>
                    <a:p>
                      <a:pPr marL="177800" lvl="0" indent="-177800" algn="l" defTabSz="457200" rtl="0" eaLnBrk="1" latinLnBrk="0" hangingPunct="1">
                        <a:buFont typeface="Arial" panose="020B0604020202020204" pitchFamily="34" charset="0"/>
                        <a:buChar char="•"/>
                      </a:pPr>
                      <a:endParaRPr lang="en-US" sz="1200" dirty="0">
                        <a:latin typeface="+mj-lt"/>
                      </a:endParaRPr>
                    </a:p>
                  </a:txBody>
                  <a:tcPr marL="45720" marR="45720" marT="0" marB="0" anchor="ct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algn="ctr"/>
                      <a:endParaRPr lang="en-US" sz="900" dirty="0">
                        <a:solidFill>
                          <a:srgbClr val="FF0000"/>
                        </a:solidFill>
                        <a:latin typeface="+mj-lt"/>
                        <a:cs typeface="Arial" panose="020B0604020202020204" pitchFamily="34" charset="0"/>
                      </a:endParaRPr>
                    </a:p>
                  </a:txBody>
                  <a:tcPr marL="45720" marR="4572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5"/>
                  </a:ext>
                </a:extLst>
              </a:tr>
              <a:tr h="0">
                <a:tc gridSpan="3">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defRPr/>
                      </a:pPr>
                      <a:endParaRPr lang="en-US" sz="200" b="0" kern="1200" dirty="0" smtClean="0">
                        <a:solidFill>
                          <a:schemeClr val="tx1"/>
                        </a:solidFill>
                        <a:latin typeface="+mj-lt"/>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gridSpan="3">
                  <a:txBody>
                    <a:bodyPr/>
                    <a:lstStyle/>
                    <a:p>
                      <a:endParaRPr lang="en-US" sz="1200" dirty="0">
                        <a:latin typeface="+mj-lt"/>
                      </a:endParaRPr>
                    </a:p>
                  </a:txBody>
                  <a:tcPr marL="45720" marR="45720" marT="0"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86729">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normalizeH="0" baseline="0" dirty="0" smtClean="0">
                          <a:ln>
                            <a:noFill/>
                          </a:ln>
                          <a:solidFill>
                            <a:srgbClr val="FFFFFF"/>
                          </a:solidFill>
                          <a:effectLst/>
                          <a:latin typeface="+mj-lt"/>
                          <a:ea typeface="+mn-ea"/>
                          <a:cs typeface="+mn-cs"/>
                        </a:rPr>
                        <a:t>Deliverables and Additional Details</a:t>
                      </a:r>
                    </a:p>
                  </a:txBody>
                  <a:tcPr marL="45720" marR="4572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hMerge="1">
                  <a:txBody>
                    <a:bodyPr/>
                    <a:lstStyle/>
                    <a:p>
                      <a:endParaRPr lang="en-US"/>
                    </a:p>
                  </a:txBody>
                  <a:tcPr/>
                </a:tc>
                <a:tc gridSpan="4">
                  <a:txBody>
                    <a:bodyPr/>
                    <a:lstStyle/>
                    <a:p>
                      <a:endParaRPr lang="en-US" sz="1200" dirty="0">
                        <a:latin typeface="+mj-lt"/>
                      </a:endParaRPr>
                    </a:p>
                  </a:txBody>
                  <a:tcPr marL="45720" marR="45720" anchor="ctr">
                    <a:lnL w="12700" cap="flat" cmpd="sng" algn="ctr">
                      <a:solidFill>
                        <a:schemeClr val="tx1"/>
                      </a:solid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sz="1200" dirty="0">
                        <a:latin typeface="+mj-lt"/>
                      </a:endParaRPr>
                    </a:p>
                  </a:txBody>
                  <a:tcPr marL="45720" marR="45720" marT="0" marB="0">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12038">
                <a:tc gridSpan="3">
                  <a:txBody>
                    <a:bodyPr/>
                    <a:lstStyle/>
                    <a:p>
                      <a:pPr marL="0" marR="0" indent="0" algn="ctr" defTabSz="914400" rtl="0" eaLnBrk="1" fontAlgn="t" latinLnBrk="0" hangingPunct="1">
                        <a:lnSpc>
                          <a:spcPct val="100000"/>
                        </a:lnSpc>
                        <a:spcBef>
                          <a:spcPts val="0"/>
                        </a:spcBef>
                        <a:spcAft>
                          <a:spcPts val="0"/>
                        </a:spcAft>
                        <a:buClrTx/>
                        <a:buSzTx/>
                        <a:buFont typeface="Arial" pitchFamily="34" charset="0"/>
                        <a:buNone/>
                        <a:tabLst/>
                        <a:defRPr/>
                      </a:pPr>
                      <a:r>
                        <a:rPr lang="en-US" sz="1200" b="1" dirty="0" smtClean="0">
                          <a:solidFill>
                            <a:schemeClr val="tx1"/>
                          </a:solidFill>
                          <a:latin typeface="+mj-lt"/>
                          <a:cs typeface="Arial" panose="020B0604020202020204" pitchFamily="34" charset="0"/>
                        </a:rPr>
                        <a:t>Deliverables</a:t>
                      </a:r>
                      <a:endParaRPr lang="en-US" sz="1200" b="1" dirty="0">
                        <a:solidFill>
                          <a:schemeClr val="tx1"/>
                        </a:solidFill>
                        <a:latin typeface="+mj-lt"/>
                        <a:cs typeface="Arial" panose="020B0604020202020204" pitchFamily="34" charset="0"/>
                      </a:endParaRPr>
                    </a:p>
                  </a:txBody>
                  <a:tcPr marL="0" marR="0" marT="0"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hMerge="1">
                  <a:txBody>
                    <a:bodyPr/>
                    <a:lstStyle/>
                    <a:p>
                      <a:endParaRPr lang="en-US"/>
                    </a:p>
                  </a:txBody>
                  <a:tcPr/>
                </a:tc>
                <a:tc gridSpan="3">
                  <a:txBody>
                    <a:bodyPr/>
                    <a:lstStyle/>
                    <a:p>
                      <a:pPr marL="0" marR="0" indent="0" algn="ctr" defTabSz="914400" rtl="0" eaLnBrk="1" fontAlgn="t" latinLnBrk="0" hangingPunct="1">
                        <a:lnSpc>
                          <a:spcPct val="100000"/>
                        </a:lnSpc>
                        <a:spcBef>
                          <a:spcPts val="0"/>
                        </a:spcBef>
                        <a:spcAft>
                          <a:spcPts val="0"/>
                        </a:spcAft>
                        <a:buClrTx/>
                        <a:buSzTx/>
                        <a:buFont typeface="Arial" pitchFamily="34" charset="0"/>
                        <a:buNone/>
                        <a:tabLst/>
                        <a:defRPr/>
                      </a:pPr>
                      <a:r>
                        <a:rPr lang="en-US" sz="1200" b="1" dirty="0" smtClean="0">
                          <a:solidFill>
                            <a:schemeClr val="tx1"/>
                          </a:solidFill>
                          <a:latin typeface="+mj-lt"/>
                          <a:cs typeface="Arial" panose="020B0604020202020204" pitchFamily="34" charset="0"/>
                        </a:rPr>
                        <a:t>Additional</a:t>
                      </a:r>
                      <a:r>
                        <a:rPr lang="en-US" sz="1200" b="1" baseline="0" dirty="0" smtClean="0">
                          <a:solidFill>
                            <a:schemeClr val="tx1"/>
                          </a:solidFill>
                          <a:latin typeface="+mj-lt"/>
                          <a:cs typeface="Arial" panose="020B0604020202020204" pitchFamily="34" charset="0"/>
                        </a:rPr>
                        <a:t> Details</a:t>
                      </a:r>
                      <a:endParaRPr lang="en-US" sz="1200" b="1" dirty="0">
                        <a:solidFill>
                          <a:schemeClr val="tx1"/>
                        </a:solidFill>
                        <a:latin typeface="+mj-lt"/>
                        <a:cs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0" kern="1200" dirty="0" smtClean="0">
                        <a:solidFill>
                          <a:schemeClr val="tx1"/>
                        </a:solidFill>
                        <a:latin typeface="+mn-lt"/>
                        <a:ea typeface="+mn-ea"/>
                        <a:cs typeface="Arial" panose="020B0604020202020204" pitchFamily="34" charset="0"/>
                      </a:endParaRPr>
                    </a:p>
                  </a:txBody>
                  <a:tcPr marL="45720" marR="4572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8"/>
                  </a:ext>
                </a:extLst>
              </a:tr>
              <a:tr h="634880">
                <a:tc gridSpan="3">
                  <a:txBody>
                    <a:bodyPr/>
                    <a:lstStyle/>
                    <a:p>
                      <a:pPr marL="0" lvl="0" indent="0" algn="l" defTabSz="457200" rtl="0" eaLnBrk="1" latinLnBrk="0" hangingPunct="1">
                        <a:buFont typeface="Arial" panose="020B0604020202020204" pitchFamily="34" charset="0"/>
                        <a:buNone/>
                      </a:pPr>
                      <a:r>
                        <a:rPr lang="en-US" sz="1200" kern="1200" dirty="0" smtClean="0">
                          <a:solidFill>
                            <a:schemeClr val="tx1"/>
                          </a:solidFill>
                          <a:effectLst/>
                          <a:latin typeface="+mj-lt"/>
                          <a:ea typeface="+mn-ea"/>
                          <a:cs typeface="+mn-cs"/>
                        </a:rPr>
                        <a:t>The deliverables are</a:t>
                      </a:r>
                      <a:r>
                        <a:rPr lang="en-US" sz="1200" kern="1200" baseline="0" dirty="0" smtClean="0">
                          <a:solidFill>
                            <a:schemeClr val="tx1"/>
                          </a:solidFill>
                          <a:effectLst/>
                          <a:latin typeface="+mj-lt"/>
                          <a:ea typeface="+mn-ea"/>
                          <a:cs typeface="+mn-cs"/>
                        </a:rPr>
                        <a:t> owned by the Technology lead / Test lead</a:t>
                      </a:r>
                      <a:endParaRPr lang="en-US" sz="1200" kern="1200" dirty="0" smtClean="0">
                        <a:solidFill>
                          <a:schemeClr val="tx1"/>
                        </a:solidFill>
                        <a:effectLst/>
                        <a:latin typeface="+mj-lt"/>
                        <a:ea typeface="+mn-ea"/>
                        <a:cs typeface="+mn-cs"/>
                      </a:endParaRP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Regression Test Cases</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Regression </a:t>
                      </a:r>
                      <a:r>
                        <a:rPr lang="en-US" sz="1200" kern="1200" baseline="0" dirty="0" smtClean="0">
                          <a:solidFill>
                            <a:schemeClr val="tx1"/>
                          </a:solidFill>
                          <a:effectLst/>
                          <a:latin typeface="+mj-lt"/>
                          <a:ea typeface="+mn-ea"/>
                          <a:cs typeface="+mn-cs"/>
                        </a:rPr>
                        <a:t> </a:t>
                      </a:r>
                      <a:r>
                        <a:rPr lang="en-US" sz="1200" kern="1200" dirty="0" smtClean="0">
                          <a:solidFill>
                            <a:schemeClr val="tx1"/>
                          </a:solidFill>
                          <a:effectLst/>
                          <a:latin typeface="+mj-lt"/>
                          <a:ea typeface="+mn-ea"/>
                          <a:cs typeface="+mn-cs"/>
                        </a:rPr>
                        <a:t>Test Results + Signoff by Test lead and/or QA/project manager</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Defects Reports</a:t>
                      </a:r>
                    </a:p>
                    <a:p>
                      <a:pPr marL="177800" lvl="0" indent="-177800" algn="l" defTabSz="457200" rtl="0" eaLnBrk="1" latinLnBrk="0" hangingPunct="1">
                        <a:buFont typeface="Arial" panose="020B0604020202020204" pitchFamily="34" charset="0"/>
                        <a:buChar char="•"/>
                      </a:pPr>
                      <a:endParaRPr lang="en-US" sz="1400" kern="1200" dirty="0" smtClean="0">
                        <a:solidFill>
                          <a:schemeClr val="tx1"/>
                        </a:solidFill>
                        <a:effectLst/>
                        <a:latin typeface="+mj-lt"/>
                        <a:ea typeface="+mn-ea"/>
                        <a:cs typeface="+mn-cs"/>
                      </a:endParaRPr>
                    </a:p>
                  </a:txBody>
                  <a:tcPr marL="45720" marR="4572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TlToBr>
                      <a:noFill/>
                    </a:lnTlToBr>
                    <a:lnBlToTr>
                      <a:noFill/>
                    </a:lnBlToTr>
                    <a:solidFill>
                      <a:schemeClr val="bg1"/>
                    </a:solidFill>
                  </a:tcPr>
                </a:tc>
                <a:tc hMerge="1">
                  <a:txBody>
                    <a:bodyPr/>
                    <a:lstStyle/>
                    <a:p>
                      <a:endParaRPr lang="en-US"/>
                    </a:p>
                  </a:txBody>
                  <a:tcPr/>
                </a:tc>
                <a:tc hMerge="1">
                  <a:txBody>
                    <a:bodyPr/>
                    <a:lstStyle/>
                    <a:p>
                      <a:endParaRPr lang="en-US"/>
                    </a:p>
                  </a:txBody>
                  <a:tcPr/>
                </a:tc>
                <a:tc gridSpan="3">
                  <a:txBody>
                    <a:bodyPr/>
                    <a:lstStyle/>
                    <a:p>
                      <a:pPr marL="177800" lvl="0" indent="-177800" algn="l" defTabSz="457200" rtl="0" eaLnBrk="1" latinLnBrk="0" hangingPunct="1">
                        <a:buFont typeface="Arial" panose="020B0604020202020204" pitchFamily="34" charset="0"/>
                        <a:buChar char="•"/>
                      </a:pPr>
                      <a:r>
                        <a:rPr lang="en-US" sz="1200" kern="1200" baseline="0" dirty="0" smtClean="0">
                          <a:solidFill>
                            <a:schemeClr val="tx1"/>
                          </a:solidFill>
                          <a:effectLst/>
                          <a:latin typeface="+mj-lt"/>
                          <a:ea typeface="+mn-ea"/>
                          <a:cs typeface="+mn-cs"/>
                        </a:rPr>
                        <a:t>In case of DHIC, </a:t>
                      </a:r>
                      <a:r>
                        <a:rPr lang="en-US" sz="1200" kern="1200" dirty="0" smtClean="0">
                          <a:solidFill>
                            <a:schemeClr val="tx1"/>
                          </a:solidFill>
                          <a:latin typeface="+mj-lt"/>
                          <a:ea typeface="+mn-ea"/>
                          <a:cs typeface="+mn-cs"/>
                        </a:rPr>
                        <a:t>regression testing is required whenever</a:t>
                      </a:r>
                      <a:r>
                        <a:rPr lang="en-US" sz="1200" kern="1200" baseline="0" dirty="0" smtClean="0">
                          <a:solidFill>
                            <a:schemeClr val="tx1"/>
                          </a:solidFill>
                          <a:latin typeface="+mj-lt"/>
                          <a:ea typeface="+mn-ea"/>
                          <a:cs typeface="+mn-cs"/>
                        </a:rPr>
                        <a:t> there is </a:t>
                      </a:r>
                      <a:r>
                        <a:rPr lang="en-US" sz="1200" kern="1200" dirty="0" smtClean="0">
                          <a:solidFill>
                            <a:schemeClr val="tx1"/>
                          </a:solidFill>
                          <a:latin typeface="+mj-lt"/>
                          <a:ea typeface="+mn-ea"/>
                          <a:cs typeface="+mn-cs"/>
                        </a:rPr>
                        <a:t>change (insert new field or update existing field) in data</a:t>
                      </a:r>
                      <a:r>
                        <a:rPr lang="en-US" sz="1200" kern="1200" baseline="0" dirty="0" smtClean="0">
                          <a:solidFill>
                            <a:schemeClr val="tx1"/>
                          </a:solidFill>
                          <a:latin typeface="+mj-lt"/>
                          <a:ea typeface="+mn-ea"/>
                          <a:cs typeface="+mn-cs"/>
                        </a:rPr>
                        <a:t> specification document</a:t>
                      </a:r>
                    </a:p>
                    <a:p>
                      <a:pPr marL="177800" lvl="0" indent="-177800" algn="l" defTabSz="457200" rtl="0" eaLnBrk="1" latinLnBrk="0" hangingPunct="1">
                        <a:buFont typeface="Arial" panose="020B0604020202020204" pitchFamily="34" charset="0"/>
                        <a:buChar char="•"/>
                      </a:pPr>
                      <a:r>
                        <a:rPr lang="en-US" sz="1200" kern="1200" baseline="0" dirty="0" smtClean="0">
                          <a:solidFill>
                            <a:schemeClr val="tx1"/>
                          </a:solidFill>
                          <a:latin typeface="+mj-lt"/>
                          <a:ea typeface="+mn-ea"/>
                          <a:cs typeface="+mn-cs"/>
                        </a:rPr>
                        <a:t>For Reporting, any changes to reporting requirement after E2E will qualify the report for regression testing</a:t>
                      </a:r>
                    </a:p>
                  </a:txBody>
                  <a:tcPr marL="45720" marR="45720" anchor="ctr">
                    <a:lnT w="12700" cap="flat" cmpd="sng" algn="ctr">
                      <a:solidFill>
                        <a:srgbClr val="000000"/>
                      </a:solidFill>
                      <a:prstDash val="solid"/>
                      <a:round/>
                      <a:headEnd type="none" w="med" len="med"/>
                      <a:tailEnd type="none" w="med" len="med"/>
                    </a:lnT>
                    <a:lnTlToBr>
                      <a:noFill/>
                    </a:lnTlToBr>
                    <a:lnBlToTr>
                      <a:noFill/>
                    </a:lnBlToTr>
                    <a:solidFill>
                      <a:schemeClr val="bg1"/>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0" kern="1200" dirty="0" smtClean="0">
                        <a:solidFill>
                          <a:schemeClr val="tx1"/>
                        </a:solidFill>
                        <a:latin typeface="+mn-lt"/>
                        <a:ea typeface="+mn-ea"/>
                        <a:cs typeface="Arial" panose="020B0604020202020204" pitchFamily="34" charset="0"/>
                      </a:endParaRPr>
                    </a:p>
                  </a:txBody>
                  <a:tcPr marL="45720" marR="4572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342761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271" y="1063256"/>
            <a:ext cx="10427458" cy="663944"/>
          </a:xfrm>
        </p:spPr>
        <p:txBody>
          <a:bodyPr/>
          <a:lstStyle/>
          <a:p>
            <a:pPr>
              <a:lnSpc>
                <a:spcPct val="100000"/>
              </a:lnSpc>
            </a:pPr>
            <a:r>
              <a:rPr lang="en-US" sz="1600" dirty="0">
                <a:solidFill>
                  <a:srgbClr val="0099FF"/>
                </a:solidFill>
                <a:latin typeface="+mj-lt"/>
                <a:ea typeface="+mn-ea"/>
                <a:cs typeface="+mn-cs"/>
              </a:rPr>
              <a:t>Performance testing is used to measure several system characteristics, such </a:t>
            </a:r>
            <a:r>
              <a:rPr lang="en-US" sz="1600" dirty="0" smtClean="0">
                <a:solidFill>
                  <a:srgbClr val="0099FF"/>
                </a:solidFill>
                <a:latin typeface="+mj-lt"/>
                <a:ea typeface="+mn-ea"/>
                <a:cs typeface="+mn-cs"/>
              </a:rPr>
              <a:t>as ETL Job execution time, load time, resource </a:t>
            </a:r>
            <a:r>
              <a:rPr lang="en-US" sz="1600" dirty="0">
                <a:solidFill>
                  <a:srgbClr val="0099FF"/>
                </a:solidFill>
                <a:latin typeface="+mj-lt"/>
                <a:ea typeface="+mn-ea"/>
                <a:cs typeface="+mn-cs"/>
              </a:rPr>
              <a:t>consumption</a:t>
            </a:r>
            <a:r>
              <a:rPr lang="en-US" sz="1600" dirty="0" smtClean="0">
                <a:solidFill>
                  <a:srgbClr val="0099FF"/>
                </a:solidFill>
                <a:latin typeface="+mj-lt"/>
                <a:ea typeface="+mn-ea"/>
                <a:cs typeface="+mn-cs"/>
              </a:rPr>
              <a:t>, and efficiency</a:t>
            </a:r>
            <a:endParaRPr lang="en-US" sz="1600" dirty="0">
              <a:solidFill>
                <a:srgbClr val="0099FF"/>
              </a:solidFill>
              <a:latin typeface="+mj-lt"/>
              <a:ea typeface="+mn-ea"/>
              <a:cs typeface="+mn-cs"/>
            </a:endParaRPr>
          </a:p>
        </p:txBody>
      </p:sp>
      <p:sp>
        <p:nvSpPr>
          <p:cNvPr id="4" name="Text Placeholder 3"/>
          <p:cNvSpPr>
            <a:spLocks noGrp="1"/>
          </p:cNvSpPr>
          <p:nvPr>
            <p:ph type="body" sz="quarter" idx="10"/>
          </p:nvPr>
        </p:nvSpPr>
        <p:spPr/>
        <p:txBody>
          <a:bodyPr/>
          <a:lstStyle/>
          <a:p>
            <a:r>
              <a:rPr lang="en-US" dirty="0" smtClean="0"/>
              <a:t>Performance testing</a:t>
            </a:r>
            <a:endParaRPr lang="en-US" dirty="0"/>
          </a:p>
        </p:txBody>
      </p:sp>
      <p:graphicFrame>
        <p:nvGraphicFramePr>
          <p:cNvPr id="7" name="Group 201"/>
          <p:cNvGraphicFramePr>
            <a:graphicFrameLocks noGrp="1"/>
          </p:cNvGraphicFramePr>
          <p:nvPr>
            <p:extLst>
              <p:ext uri="{D42A27DB-BD31-4B8C-83A1-F6EECF244321}">
                <p14:modId xmlns:p14="http://schemas.microsoft.com/office/powerpoint/2010/main" val="3597835295"/>
              </p:ext>
            </p:extLst>
          </p:nvPr>
        </p:nvGraphicFramePr>
        <p:xfrm>
          <a:off x="882271" y="1727200"/>
          <a:ext cx="10427458" cy="4511040"/>
        </p:xfrm>
        <a:graphic>
          <a:graphicData uri="http://schemas.openxmlformats.org/drawingml/2006/table">
            <a:tbl>
              <a:tblPr/>
              <a:tblGrid>
                <a:gridCol w="2825818">
                  <a:extLst>
                    <a:ext uri="{9D8B030D-6E8A-4147-A177-3AD203B41FA5}">
                      <a16:colId xmlns:a16="http://schemas.microsoft.com/office/drawing/2014/main" val="20000"/>
                    </a:ext>
                  </a:extLst>
                </a:gridCol>
                <a:gridCol w="702585">
                  <a:extLst>
                    <a:ext uri="{9D8B030D-6E8A-4147-A177-3AD203B41FA5}">
                      <a16:colId xmlns:a16="http://schemas.microsoft.com/office/drawing/2014/main" val="20001"/>
                    </a:ext>
                  </a:extLst>
                </a:gridCol>
                <a:gridCol w="1977861">
                  <a:extLst>
                    <a:ext uri="{9D8B030D-6E8A-4147-A177-3AD203B41FA5}">
                      <a16:colId xmlns:a16="http://schemas.microsoft.com/office/drawing/2014/main" val="20002"/>
                    </a:ext>
                  </a:extLst>
                </a:gridCol>
                <a:gridCol w="1671349">
                  <a:extLst>
                    <a:ext uri="{9D8B030D-6E8A-4147-A177-3AD203B41FA5}">
                      <a16:colId xmlns:a16="http://schemas.microsoft.com/office/drawing/2014/main" val="20003"/>
                    </a:ext>
                  </a:extLst>
                </a:gridCol>
                <a:gridCol w="1671349">
                  <a:extLst>
                    <a:ext uri="{9D8B030D-6E8A-4147-A177-3AD203B41FA5}">
                      <a16:colId xmlns:a16="http://schemas.microsoft.com/office/drawing/2014/main" val="20004"/>
                    </a:ext>
                  </a:extLst>
                </a:gridCol>
                <a:gridCol w="1578496">
                  <a:extLst>
                    <a:ext uri="{9D8B030D-6E8A-4147-A177-3AD203B41FA5}">
                      <a16:colId xmlns:a16="http://schemas.microsoft.com/office/drawing/2014/main" val="20005"/>
                    </a:ext>
                  </a:extLst>
                </a:gridCol>
              </a:tblGrid>
              <a:tr h="183155">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j-lt"/>
                        </a:rPr>
                        <a:t>Description</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hMerge="1">
                  <a:txBody>
                    <a:bodyPr/>
                    <a:lstStyle/>
                    <a:p>
                      <a:endParaRPr lang="en-US" dirty="0">
                        <a:latin typeface="Georgia" panose="02040502050405020303" pitchFamily="18" charset="0"/>
                      </a:endParaRP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00539F"/>
                    </a:solid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rPr>
                        <a:t>Responsibility</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rPr>
                        <a:t>Support</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rPr>
                        <a:t>Environment</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020433">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j-lt"/>
                          <a:ea typeface="+mn-ea"/>
                          <a:cs typeface="+mn-cs"/>
                        </a:rPr>
                        <a:t>The Performance Testing determines how the ETL components perform in various load (initial /</a:t>
                      </a:r>
                      <a:r>
                        <a:rPr lang="en-US" sz="1200" kern="1200" baseline="0" dirty="0" smtClean="0">
                          <a:solidFill>
                            <a:schemeClr val="tx1"/>
                          </a:solidFill>
                          <a:effectLst/>
                          <a:latin typeface="+mj-lt"/>
                          <a:ea typeface="+mn-ea"/>
                          <a:cs typeface="+mn-cs"/>
                        </a:rPr>
                        <a:t> incremental) </a:t>
                      </a:r>
                      <a:r>
                        <a:rPr lang="en-US" sz="1200" kern="1200" dirty="0" smtClean="0">
                          <a:solidFill>
                            <a:schemeClr val="tx1"/>
                          </a:solidFill>
                          <a:effectLst/>
                          <a:latin typeface="+mj-lt"/>
                          <a:ea typeface="+mn-ea"/>
                          <a:cs typeface="+mn-cs"/>
                        </a:rPr>
                        <a:t>scenarios. This will be performed</a:t>
                      </a:r>
                      <a:r>
                        <a:rPr lang="en-US" sz="1200" kern="1200" baseline="0" dirty="0" smtClean="0">
                          <a:solidFill>
                            <a:schemeClr val="tx1"/>
                          </a:solidFill>
                          <a:effectLst/>
                          <a:latin typeface="+mj-lt"/>
                          <a:ea typeface="+mn-ea"/>
                          <a:cs typeface="+mn-cs"/>
                        </a:rPr>
                        <a:t> by executing respective ETL job scripts</a:t>
                      </a:r>
                      <a:r>
                        <a:rPr lang="en-US" sz="1200" kern="1200" dirty="0" smtClean="0">
                          <a:solidFill>
                            <a:schemeClr val="tx1"/>
                          </a:solidFill>
                          <a:effectLst/>
                          <a:latin typeface="+mj-lt"/>
                          <a:ea typeface="+mn-ea"/>
                          <a:cs typeface="+mn-cs"/>
                        </a:rPr>
                        <a:t>. Performance</a:t>
                      </a:r>
                      <a:r>
                        <a:rPr lang="en-US" sz="1200" kern="1200" baseline="0" dirty="0" smtClean="0">
                          <a:solidFill>
                            <a:schemeClr val="tx1"/>
                          </a:solidFill>
                          <a:effectLst/>
                          <a:latin typeface="+mj-lt"/>
                          <a:ea typeface="+mn-ea"/>
                          <a:cs typeface="+mn-cs"/>
                        </a:rPr>
                        <a:t> testing for reports validates execution time, database and Cognos resource consumption while multi users accessing individual report at a time. Performance of ETL and reports should be measured against defined SLAs</a:t>
                      </a:r>
                      <a:endParaRPr lang="en-US" sz="1200" kern="1200" dirty="0" smtClean="0">
                        <a:solidFill>
                          <a:schemeClr val="tx1"/>
                        </a:solidFill>
                        <a:latin typeface="+mj-lt"/>
                        <a:ea typeface="+mn-ea"/>
                        <a:cs typeface="Arial" pitchFamily="34" charset="0"/>
                      </a:endParaRPr>
                    </a:p>
                    <a:p>
                      <a:endParaRPr lang="en-US" sz="1200" dirty="0">
                        <a:latin typeface="+mj-lt"/>
                        <a:cs typeface="Arial" pitchFamily="34" charset="0"/>
                      </a:endParaRP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a:txBody>
                    <a:bodyPr/>
                    <a:lstStyle/>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Development Team /</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QA Team /</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Infrastructure Team</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Development Team</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Infrastructure Team</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Data Analyst</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Business Analyst</a:t>
                      </a:r>
                    </a:p>
                    <a:p>
                      <a:pPr marL="0" lvl="0" indent="0" algn="l" defTabSz="457200" rtl="0" eaLnBrk="1" latinLnBrk="0" hangingPunct="1">
                        <a:buFont typeface="Arial" panose="020B0604020202020204" pitchFamily="34" charset="0"/>
                        <a:buNone/>
                      </a:pPr>
                      <a:endParaRPr lang="en-US" sz="1200" kern="1200" dirty="0">
                        <a:solidFill>
                          <a:schemeClr val="tx1"/>
                        </a:solidFill>
                        <a:effectLst/>
                        <a:latin typeface="+mj-lt"/>
                        <a:ea typeface="+mn-ea"/>
                        <a:cs typeface="+mn-cs"/>
                      </a:endParaRP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77800" marR="0" lvl="0" indent="-1778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j-lt"/>
                          <a:ea typeface="+mn-ea"/>
                          <a:cs typeface="+mn-cs"/>
                        </a:rPr>
                        <a:t>QA/E2E</a:t>
                      </a:r>
                    </a:p>
                    <a:p>
                      <a:pPr marL="0" lvl="0" indent="0" algn="l" defTabSz="457200" rtl="0" eaLnBrk="1" latinLnBrk="0" hangingPunct="1">
                        <a:buFont typeface="Arial" panose="020B0604020202020204" pitchFamily="34" charset="0"/>
                        <a:buNone/>
                      </a:pPr>
                      <a:endParaRPr lang="en-US" sz="1200" kern="1200" dirty="0">
                        <a:solidFill>
                          <a:schemeClr val="tx1"/>
                        </a:solidFill>
                        <a:effectLst/>
                        <a:latin typeface="+mj-lt"/>
                        <a:ea typeface="+mn-ea"/>
                        <a:cs typeface="+mn-cs"/>
                      </a:endParaRP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gridSpan="5">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 b="1" i="0" u="none" strike="noStrike" cap="none" normalizeH="0" baseline="0" dirty="0" smtClean="0">
                        <a:ln>
                          <a:noFill/>
                        </a:ln>
                        <a:solidFill>
                          <a:srgbClr val="FFFFFF"/>
                        </a:solidFill>
                        <a:effectLst/>
                        <a:latin typeface="+mj-lt"/>
                      </a:endParaRPr>
                    </a:p>
                  </a:txBody>
                  <a:tcPr marL="45720" marR="4572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200" dirty="0">
                        <a:latin typeface="+mj-lt"/>
                      </a:endParaRPr>
                    </a:p>
                  </a:txBody>
                  <a:tcPr marL="45720" marR="45720" horzOverflow="overflow">
                    <a:lnL cap="flat">
                      <a:noFill/>
                    </a:lnL>
                    <a:lnR cap="flat">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315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j-lt"/>
                        </a:rPr>
                        <a:t>Entry / Exit Criteria</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gridSpan="5">
                  <a:txBody>
                    <a:bodyPr/>
                    <a:lstStyle/>
                    <a:p>
                      <a:endParaRPr lang="en-US" sz="1200" dirty="0">
                        <a:latin typeface="+mj-lt"/>
                      </a:endParaRP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35484">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mj-lt"/>
                        </a:rPr>
                        <a:t>Entry Criteria</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mj-lt"/>
                        </a:rPr>
                        <a:t>Exit Criteria</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100" b="1" i="0" u="none" strike="noStrike" kern="1200" cap="none" normalizeH="0" baseline="0" dirty="0" smtClean="0">
                        <a:ln>
                          <a:noFill/>
                        </a:ln>
                        <a:solidFill>
                          <a:schemeClr val="tx1"/>
                        </a:solidFill>
                        <a:effectLst/>
                        <a:latin typeface="+mn-lt"/>
                        <a:ea typeface="+mn-ea"/>
                        <a:cs typeface="+mn-cs"/>
                      </a:endParaRP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extLst>
                  <a:ext uri="{0D108BD9-81ED-4DB2-BD59-A6C34878D82A}">
                    <a16:rowId xmlns:a16="http://schemas.microsoft.com/office/drawing/2014/main" val="10004"/>
                  </a:ext>
                </a:extLst>
              </a:tr>
              <a:tr h="549464">
                <a:tc gridSpan="3">
                  <a:txBody>
                    <a:bodyPr/>
                    <a:lstStyle/>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Sprint and End-to-End Testing is completed</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Full or larger</a:t>
                      </a:r>
                      <a:r>
                        <a:rPr lang="en-US" sz="1200" kern="1200" baseline="0" dirty="0" smtClean="0">
                          <a:solidFill>
                            <a:schemeClr val="tx1"/>
                          </a:solidFill>
                          <a:effectLst/>
                          <a:latin typeface="+mj-lt"/>
                          <a:ea typeface="+mn-ea"/>
                          <a:cs typeface="+mn-cs"/>
                        </a:rPr>
                        <a:t> volume of d</a:t>
                      </a:r>
                      <a:r>
                        <a:rPr lang="en-US" sz="1200" kern="1200" dirty="0" smtClean="0">
                          <a:solidFill>
                            <a:schemeClr val="tx1"/>
                          </a:solidFill>
                          <a:effectLst/>
                          <a:latin typeface="+mj-lt"/>
                          <a:ea typeface="+mn-ea"/>
                          <a:cs typeface="+mn-cs"/>
                        </a:rPr>
                        <a:t>ata populated in the source system</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Requirements are clearly defined for the expected performance</a:t>
                      </a:r>
                    </a:p>
                  </a:txBody>
                  <a:tcPr marL="45720" marR="4572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indent="0" algn="ctr" defTabSz="914400" rtl="0" eaLnBrk="1" fontAlgn="t" latinLnBrk="0" hangingPunct="1">
                        <a:lnSpc>
                          <a:spcPct val="100000"/>
                        </a:lnSpc>
                        <a:spcBef>
                          <a:spcPts val="0"/>
                        </a:spcBef>
                        <a:spcAft>
                          <a:spcPts val="0"/>
                        </a:spcAft>
                        <a:buClrTx/>
                        <a:buSzTx/>
                        <a:buFont typeface="Arial" pitchFamily="34" charset="0"/>
                        <a:buNone/>
                        <a:tabLst/>
                        <a:defRPr/>
                      </a:pPr>
                      <a:endParaRPr kumimoji="0" lang="en-US" sz="1000" b="1" i="0" u="none" strike="noStrike" kern="1200" cap="none" spc="0" normalizeH="0" baseline="0" dirty="0" smtClean="0">
                        <a:ln>
                          <a:noFill/>
                        </a:ln>
                        <a:solidFill>
                          <a:srgbClr val="000000"/>
                        </a:solidFill>
                        <a:effectLst/>
                        <a:uLnTx/>
                        <a:uFillTx/>
                        <a:latin typeface="+mj-lt"/>
                        <a:ea typeface="+mn-ea"/>
                        <a:cs typeface="+mn-cs"/>
                      </a:endParaRPr>
                    </a:p>
                  </a:txBody>
                  <a:tcPr marL="9144" marR="9144" marT="0" marB="0" anchor="ctr">
                    <a:lnT w="12700" cap="flat" cmpd="sng" algn="ctr">
                      <a:solidFill>
                        <a:srgbClr val="000000"/>
                      </a:solidFill>
                      <a:prstDash val="solid"/>
                      <a:round/>
                      <a:headEnd type="none" w="med" len="med"/>
                      <a:tailEnd type="none" w="med" len="med"/>
                    </a:lnT>
                    <a:lnTlToBr>
                      <a:noFill/>
                    </a:lnTlToBr>
                    <a:lnBlToTr>
                      <a:noFill/>
                    </a:lnBlToTr>
                    <a:solidFill>
                      <a:schemeClr val="bg1"/>
                    </a:solidFill>
                  </a:tcPr>
                </a:tc>
                <a:tc hMerge="1">
                  <a:txBody>
                    <a:bodyPr/>
                    <a:lstStyle/>
                    <a:p>
                      <a:endParaRPr lang="en-US"/>
                    </a:p>
                  </a:txBody>
                  <a:tcPr/>
                </a:tc>
                <a:tc gridSpan="3">
                  <a:txBody>
                    <a:bodyPr/>
                    <a:lstStyle/>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Performance tests meets the</a:t>
                      </a:r>
                      <a:r>
                        <a:rPr lang="en-US" sz="1200" kern="1200" baseline="0" dirty="0" smtClean="0">
                          <a:solidFill>
                            <a:schemeClr val="tx1"/>
                          </a:solidFill>
                          <a:effectLst/>
                          <a:latin typeface="+mj-lt"/>
                          <a:ea typeface="+mn-ea"/>
                          <a:cs typeface="+mn-cs"/>
                        </a:rPr>
                        <a:t> defined SLAs</a:t>
                      </a:r>
                      <a:endParaRPr lang="en-US" sz="1200" kern="1200" dirty="0" smtClean="0">
                        <a:solidFill>
                          <a:schemeClr val="tx1"/>
                        </a:solidFill>
                        <a:effectLst/>
                        <a:latin typeface="+mj-lt"/>
                        <a:ea typeface="+mn-ea"/>
                        <a:cs typeface="+mn-cs"/>
                      </a:endParaRP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Performance test results are available</a:t>
                      </a:r>
                    </a:p>
                  </a:txBody>
                  <a:tcPr marL="45720" marR="45720" marT="0" marB="0" anchor="ct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algn="ctr"/>
                      <a:endParaRPr lang="en-US" sz="900" dirty="0">
                        <a:solidFill>
                          <a:srgbClr val="FF0000"/>
                        </a:solidFill>
                        <a:latin typeface="+mj-lt"/>
                        <a:cs typeface="Arial" panose="020B0604020202020204" pitchFamily="34" charset="0"/>
                      </a:endParaRPr>
                    </a:p>
                  </a:txBody>
                  <a:tcPr marL="45720" marR="4572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5"/>
                  </a:ext>
                </a:extLst>
              </a:tr>
              <a:tr h="156990">
                <a:tc gridSpan="3">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defRPr/>
                      </a:pPr>
                      <a:endParaRPr lang="en-US" sz="200" b="0" kern="1200" dirty="0" smtClean="0">
                        <a:solidFill>
                          <a:schemeClr val="tx1"/>
                        </a:solidFill>
                        <a:latin typeface="+mj-lt"/>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gridSpan="3">
                  <a:txBody>
                    <a:bodyPr/>
                    <a:lstStyle/>
                    <a:p>
                      <a:endParaRPr lang="en-US" sz="1200" dirty="0">
                        <a:latin typeface="+mj-lt"/>
                      </a:endParaRPr>
                    </a:p>
                  </a:txBody>
                  <a:tcPr marL="45720" marR="45720" marT="0"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261649">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normalizeH="0" baseline="0" dirty="0" smtClean="0">
                          <a:ln>
                            <a:noFill/>
                          </a:ln>
                          <a:solidFill>
                            <a:srgbClr val="FFFFFF"/>
                          </a:solidFill>
                          <a:effectLst/>
                          <a:latin typeface="+mj-lt"/>
                          <a:ea typeface="+mn-ea"/>
                          <a:cs typeface="+mn-cs"/>
                        </a:rPr>
                        <a:t>Deliverables and Additional Details</a:t>
                      </a:r>
                    </a:p>
                  </a:txBody>
                  <a:tcPr marL="45720" marR="4572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hMerge="1">
                  <a:txBody>
                    <a:bodyPr/>
                    <a:lstStyle/>
                    <a:p>
                      <a:endParaRPr lang="en-US"/>
                    </a:p>
                  </a:txBody>
                  <a:tcPr/>
                </a:tc>
                <a:tc gridSpan="4">
                  <a:txBody>
                    <a:bodyPr/>
                    <a:lstStyle/>
                    <a:p>
                      <a:endParaRPr lang="en-US" sz="1200" dirty="0">
                        <a:latin typeface="+mj-lt"/>
                      </a:endParaRPr>
                    </a:p>
                  </a:txBody>
                  <a:tcPr marL="45720" marR="45720" anchor="ctr">
                    <a:lnL w="12700" cap="flat" cmpd="sng" algn="ctr">
                      <a:solidFill>
                        <a:schemeClr val="tx1"/>
                      </a:solid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sz="1200" dirty="0">
                        <a:latin typeface="+mj-lt"/>
                      </a:endParaRPr>
                    </a:p>
                  </a:txBody>
                  <a:tcPr marL="45720" marR="45720" marT="0" marB="0">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56990">
                <a:tc gridSpan="3">
                  <a:txBody>
                    <a:bodyPr/>
                    <a:lstStyle/>
                    <a:p>
                      <a:pPr marL="0" marR="0" indent="0" algn="ctr" defTabSz="914400" rtl="0" eaLnBrk="1" fontAlgn="t" latinLnBrk="0" hangingPunct="1">
                        <a:lnSpc>
                          <a:spcPct val="100000"/>
                        </a:lnSpc>
                        <a:spcBef>
                          <a:spcPts val="0"/>
                        </a:spcBef>
                        <a:spcAft>
                          <a:spcPts val="0"/>
                        </a:spcAft>
                        <a:buClrTx/>
                        <a:buSzTx/>
                        <a:buFont typeface="Arial" pitchFamily="34" charset="0"/>
                        <a:buNone/>
                        <a:tabLst/>
                        <a:defRPr/>
                      </a:pPr>
                      <a:r>
                        <a:rPr lang="en-US" sz="1200" b="1" dirty="0" smtClean="0">
                          <a:solidFill>
                            <a:schemeClr val="tx1"/>
                          </a:solidFill>
                          <a:latin typeface="+mj-lt"/>
                          <a:cs typeface="Arial" panose="020B0604020202020204" pitchFamily="34" charset="0"/>
                        </a:rPr>
                        <a:t>Deliverables</a:t>
                      </a:r>
                      <a:endParaRPr lang="en-US" sz="1200" b="1" dirty="0">
                        <a:solidFill>
                          <a:schemeClr val="tx1"/>
                        </a:solidFill>
                        <a:latin typeface="+mj-lt"/>
                        <a:cs typeface="Arial" panose="020B0604020202020204" pitchFamily="34" charset="0"/>
                      </a:endParaRPr>
                    </a:p>
                  </a:txBody>
                  <a:tcPr marL="0" marR="0" marT="0"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hMerge="1">
                  <a:txBody>
                    <a:bodyPr/>
                    <a:lstStyle/>
                    <a:p>
                      <a:endParaRPr lang="en-US"/>
                    </a:p>
                  </a:txBody>
                  <a:tcPr/>
                </a:tc>
                <a:tc gridSpan="3">
                  <a:txBody>
                    <a:bodyPr/>
                    <a:lstStyle/>
                    <a:p>
                      <a:pPr marL="0" marR="0" indent="0" algn="ctr" defTabSz="914400" rtl="0" eaLnBrk="1" fontAlgn="t" latinLnBrk="0" hangingPunct="1">
                        <a:lnSpc>
                          <a:spcPct val="100000"/>
                        </a:lnSpc>
                        <a:spcBef>
                          <a:spcPts val="0"/>
                        </a:spcBef>
                        <a:spcAft>
                          <a:spcPts val="0"/>
                        </a:spcAft>
                        <a:buClrTx/>
                        <a:buSzTx/>
                        <a:buFont typeface="Arial" pitchFamily="34" charset="0"/>
                        <a:buNone/>
                        <a:tabLst/>
                        <a:defRPr/>
                      </a:pPr>
                      <a:r>
                        <a:rPr lang="en-US" sz="1200" b="1" dirty="0" smtClean="0">
                          <a:solidFill>
                            <a:schemeClr val="tx1"/>
                          </a:solidFill>
                          <a:latin typeface="+mj-lt"/>
                          <a:cs typeface="Arial" panose="020B0604020202020204" pitchFamily="34" charset="0"/>
                        </a:rPr>
                        <a:t>Additional</a:t>
                      </a:r>
                      <a:r>
                        <a:rPr lang="en-US" sz="1200" b="1" baseline="0" dirty="0" smtClean="0">
                          <a:solidFill>
                            <a:schemeClr val="tx1"/>
                          </a:solidFill>
                          <a:latin typeface="+mj-lt"/>
                          <a:cs typeface="Arial" panose="020B0604020202020204" pitchFamily="34" charset="0"/>
                        </a:rPr>
                        <a:t> Details</a:t>
                      </a:r>
                      <a:endParaRPr lang="en-US" sz="1200" b="1" dirty="0">
                        <a:solidFill>
                          <a:schemeClr val="tx1"/>
                        </a:solidFill>
                        <a:latin typeface="+mj-lt"/>
                        <a:cs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0" kern="1200" dirty="0" smtClean="0">
                        <a:solidFill>
                          <a:schemeClr val="tx1"/>
                        </a:solidFill>
                        <a:latin typeface="+mn-lt"/>
                        <a:ea typeface="+mn-ea"/>
                        <a:cs typeface="Arial" panose="020B0604020202020204" pitchFamily="34" charset="0"/>
                      </a:endParaRPr>
                    </a:p>
                  </a:txBody>
                  <a:tcPr marL="45720" marR="4572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8"/>
                  </a:ext>
                </a:extLst>
              </a:tr>
              <a:tr h="1020433">
                <a:tc gridSpan="3">
                  <a:txBody>
                    <a:bodyPr/>
                    <a:lstStyle/>
                    <a:p>
                      <a:pPr marL="0" lvl="0" indent="0" algn="l" defTabSz="914400" rtl="0" eaLnBrk="1" latinLnBrk="0" hangingPunct="1">
                        <a:buFont typeface="Arial" panose="020B0604020202020204" pitchFamily="34" charset="0"/>
                        <a:buNone/>
                      </a:pPr>
                      <a:r>
                        <a:rPr lang="en-US" sz="1200" kern="1200" dirty="0" smtClean="0">
                          <a:solidFill>
                            <a:schemeClr val="tx1"/>
                          </a:solidFill>
                          <a:effectLst/>
                          <a:latin typeface="+mj-lt"/>
                          <a:ea typeface="+mn-ea"/>
                          <a:cs typeface="+mn-cs"/>
                        </a:rPr>
                        <a:t>The deliverables are owned by the Development Team and/or QA Team and or DevOps Team</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Performance Test Cases/Scripts+ Signoff by QA/project manager</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Performance Test Results + Signoff by QA/project manager</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Defects Reports</a:t>
                      </a:r>
                    </a:p>
                  </a:txBody>
                  <a:tcPr marL="45720" marR="4572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TlToBr>
                      <a:noFill/>
                    </a:lnTlToBr>
                    <a:lnBlToTr>
                      <a:noFill/>
                    </a:lnBlToTr>
                    <a:solidFill>
                      <a:schemeClr val="bg1"/>
                    </a:solidFill>
                  </a:tcPr>
                </a:tc>
                <a:tc hMerge="1">
                  <a:txBody>
                    <a:bodyPr/>
                    <a:lstStyle/>
                    <a:p>
                      <a:endParaRPr lang="en-US"/>
                    </a:p>
                  </a:txBody>
                  <a:tcPr/>
                </a:tc>
                <a:tc hMerge="1">
                  <a:txBody>
                    <a:bodyPr/>
                    <a:lstStyle/>
                    <a:p>
                      <a:endParaRPr lang="en-US"/>
                    </a:p>
                  </a:txBody>
                  <a:tcPr/>
                </a:tc>
                <a:tc gridSpan="3">
                  <a:txBody>
                    <a:bodyPr/>
                    <a:lstStyle/>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Early in the architecture iterations, performance tests are focused on identifying and eliminating architectural-related performance bottlenecks</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In the construction iterations, the tests help</a:t>
                      </a:r>
                      <a:r>
                        <a:rPr lang="en-US" sz="1200" kern="1200" baseline="0" dirty="0" smtClean="0">
                          <a:solidFill>
                            <a:schemeClr val="tx1"/>
                          </a:solidFill>
                          <a:effectLst/>
                          <a:latin typeface="+mj-lt"/>
                          <a:ea typeface="+mn-ea"/>
                          <a:cs typeface="+mn-cs"/>
                        </a:rPr>
                        <a:t> </a:t>
                      </a:r>
                      <a:r>
                        <a:rPr lang="en-US" sz="1200" kern="1200" dirty="0" smtClean="0">
                          <a:solidFill>
                            <a:schemeClr val="tx1"/>
                          </a:solidFill>
                          <a:effectLst/>
                          <a:latin typeface="+mj-lt"/>
                          <a:ea typeface="+mn-ea"/>
                          <a:cs typeface="+mn-cs"/>
                        </a:rPr>
                        <a:t>to tune the ETL Jobs</a:t>
                      </a:r>
                      <a:r>
                        <a:rPr lang="en-US" sz="1200" kern="1200" baseline="0" dirty="0" smtClean="0">
                          <a:solidFill>
                            <a:schemeClr val="tx1"/>
                          </a:solidFill>
                          <a:effectLst/>
                          <a:latin typeface="+mj-lt"/>
                          <a:ea typeface="+mn-ea"/>
                          <a:cs typeface="+mn-cs"/>
                        </a:rPr>
                        <a:t> and Reports</a:t>
                      </a:r>
                      <a:r>
                        <a:rPr lang="en-US" sz="1200" kern="1200" dirty="0" smtClean="0">
                          <a:solidFill>
                            <a:schemeClr val="tx1"/>
                          </a:solidFill>
                          <a:effectLst/>
                          <a:latin typeface="+mj-lt"/>
                          <a:ea typeface="+mn-ea"/>
                          <a:cs typeface="+mn-cs"/>
                        </a:rPr>
                        <a:t> and to verify that the Reports acceptably handle high load</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Performance</a:t>
                      </a:r>
                      <a:r>
                        <a:rPr lang="en-US" sz="1200" kern="1200" baseline="0" dirty="0" smtClean="0">
                          <a:solidFill>
                            <a:schemeClr val="tx1"/>
                          </a:solidFill>
                          <a:effectLst/>
                          <a:latin typeface="+mj-lt"/>
                          <a:ea typeface="+mn-ea"/>
                          <a:cs typeface="+mn-cs"/>
                        </a:rPr>
                        <a:t> testing of data ecosystem needs production (or prod like) data both in terms of quality and volume</a:t>
                      </a:r>
                      <a:endParaRPr lang="en-US" sz="1200" kern="1200" dirty="0" smtClean="0">
                        <a:solidFill>
                          <a:schemeClr val="tx1"/>
                        </a:solidFill>
                        <a:effectLst/>
                        <a:latin typeface="+mj-lt"/>
                        <a:ea typeface="+mn-ea"/>
                        <a:cs typeface="+mn-cs"/>
                      </a:endParaRPr>
                    </a:p>
                  </a:txBody>
                  <a:tcPr marL="45720" marR="45720" anchor="ctr">
                    <a:lnT w="12700" cap="flat" cmpd="sng" algn="ctr">
                      <a:solidFill>
                        <a:srgbClr val="000000"/>
                      </a:solidFill>
                      <a:prstDash val="solid"/>
                      <a:round/>
                      <a:headEnd type="none" w="med" len="med"/>
                      <a:tailEnd type="none" w="med" len="med"/>
                    </a:lnT>
                    <a:lnTlToBr>
                      <a:noFill/>
                    </a:lnTlToBr>
                    <a:lnBlToTr>
                      <a:noFill/>
                    </a:lnBlToTr>
                    <a:solidFill>
                      <a:schemeClr val="bg1"/>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0" kern="1200" dirty="0" smtClean="0">
                        <a:solidFill>
                          <a:schemeClr val="tx1"/>
                        </a:solidFill>
                        <a:latin typeface="+mn-lt"/>
                        <a:ea typeface="+mn-ea"/>
                        <a:cs typeface="Arial" panose="020B0604020202020204" pitchFamily="34" charset="0"/>
                      </a:endParaRPr>
                    </a:p>
                  </a:txBody>
                  <a:tcPr marL="45720" marR="4572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536146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271" y="1063256"/>
            <a:ext cx="10427458" cy="663944"/>
          </a:xfrm>
        </p:spPr>
        <p:txBody>
          <a:bodyPr/>
          <a:lstStyle/>
          <a:p>
            <a:pPr>
              <a:lnSpc>
                <a:spcPct val="100000"/>
              </a:lnSpc>
            </a:pPr>
            <a:r>
              <a:rPr lang="en-US" sz="1600" dirty="0">
                <a:solidFill>
                  <a:srgbClr val="0099FF"/>
                </a:solidFill>
                <a:latin typeface="+mj-lt"/>
                <a:ea typeface="+mn-ea"/>
                <a:cs typeface="+mn-cs"/>
              </a:rPr>
              <a:t>This is a Business/User driven testing that is performed with the intent of replicating as closely as possible the actual use of the </a:t>
            </a:r>
            <a:r>
              <a:rPr lang="en-US" sz="1600" dirty="0" smtClean="0">
                <a:solidFill>
                  <a:srgbClr val="0099FF"/>
                </a:solidFill>
                <a:latin typeface="+mj-lt"/>
                <a:ea typeface="+mn-ea"/>
                <a:cs typeface="+mn-cs"/>
              </a:rPr>
              <a:t>reports from IC and flat file feeds to external system </a:t>
            </a:r>
            <a:r>
              <a:rPr lang="en-US" sz="1600" dirty="0">
                <a:solidFill>
                  <a:srgbClr val="0099FF"/>
                </a:solidFill>
                <a:latin typeface="+mj-lt"/>
                <a:ea typeface="+mn-ea"/>
                <a:cs typeface="+mn-cs"/>
              </a:rPr>
              <a:t>in production</a:t>
            </a:r>
          </a:p>
        </p:txBody>
      </p:sp>
      <p:sp>
        <p:nvSpPr>
          <p:cNvPr id="4" name="Text Placeholder 3"/>
          <p:cNvSpPr>
            <a:spLocks noGrp="1"/>
          </p:cNvSpPr>
          <p:nvPr>
            <p:ph type="body" sz="quarter" idx="10"/>
          </p:nvPr>
        </p:nvSpPr>
        <p:spPr/>
        <p:txBody>
          <a:bodyPr/>
          <a:lstStyle/>
          <a:p>
            <a:r>
              <a:rPr lang="en-US" dirty="0" smtClean="0"/>
              <a:t>UAT testing</a:t>
            </a:r>
            <a:endParaRPr lang="en-US" dirty="0"/>
          </a:p>
        </p:txBody>
      </p:sp>
      <p:graphicFrame>
        <p:nvGraphicFramePr>
          <p:cNvPr id="5" name="Group 201"/>
          <p:cNvGraphicFramePr>
            <a:graphicFrameLocks noGrp="1"/>
          </p:cNvGraphicFramePr>
          <p:nvPr>
            <p:extLst>
              <p:ext uri="{D42A27DB-BD31-4B8C-83A1-F6EECF244321}">
                <p14:modId xmlns:p14="http://schemas.microsoft.com/office/powerpoint/2010/main" val="3305225396"/>
              </p:ext>
            </p:extLst>
          </p:nvPr>
        </p:nvGraphicFramePr>
        <p:xfrm>
          <a:off x="882272" y="1847850"/>
          <a:ext cx="10427456" cy="4541520"/>
        </p:xfrm>
        <a:graphic>
          <a:graphicData uri="http://schemas.openxmlformats.org/drawingml/2006/table">
            <a:tbl>
              <a:tblPr/>
              <a:tblGrid>
                <a:gridCol w="5849720">
                  <a:extLst>
                    <a:ext uri="{9D8B030D-6E8A-4147-A177-3AD203B41FA5}">
                      <a16:colId xmlns:a16="http://schemas.microsoft.com/office/drawing/2014/main" val="20000"/>
                    </a:ext>
                  </a:extLst>
                </a:gridCol>
                <a:gridCol w="1671349">
                  <a:extLst>
                    <a:ext uri="{9D8B030D-6E8A-4147-A177-3AD203B41FA5}">
                      <a16:colId xmlns:a16="http://schemas.microsoft.com/office/drawing/2014/main" val="20001"/>
                    </a:ext>
                  </a:extLst>
                </a:gridCol>
                <a:gridCol w="1485643">
                  <a:extLst>
                    <a:ext uri="{9D8B030D-6E8A-4147-A177-3AD203B41FA5}">
                      <a16:colId xmlns:a16="http://schemas.microsoft.com/office/drawing/2014/main" val="20002"/>
                    </a:ext>
                  </a:extLst>
                </a:gridCol>
                <a:gridCol w="1420744">
                  <a:extLst>
                    <a:ext uri="{9D8B030D-6E8A-4147-A177-3AD203B41FA5}">
                      <a16:colId xmlns:a16="http://schemas.microsoft.com/office/drawing/2014/main" val="20003"/>
                    </a:ext>
                  </a:extLst>
                </a:gridCol>
              </a:tblGrid>
              <a:tr h="14357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j-lt"/>
                        </a:rPr>
                        <a:t>Description</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rPr>
                        <a:t>Responsibility</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rPr>
                        <a:t>Support</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rPr>
                        <a:t>Environment</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extLst>
                  <a:ext uri="{0D108BD9-81ED-4DB2-BD59-A6C34878D82A}">
                    <a16:rowId xmlns:a16="http://schemas.microsoft.com/office/drawing/2014/main" val="10000"/>
                  </a:ext>
                </a:extLst>
              </a:tr>
              <a:tr h="56883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l" defTabSz="457200" rtl="0" eaLnBrk="1" latinLnBrk="0" hangingPunct="1">
                        <a:buFont typeface="Arial" panose="020B0604020202020204" pitchFamily="34" charset="0"/>
                        <a:buNone/>
                      </a:pPr>
                      <a:r>
                        <a:rPr lang="en-US" sz="1200" kern="1200" dirty="0" smtClean="0">
                          <a:solidFill>
                            <a:schemeClr val="tx1"/>
                          </a:solidFill>
                          <a:effectLst/>
                          <a:latin typeface="+mj-lt"/>
                          <a:ea typeface="+mn-ea"/>
                          <a:cs typeface="+mn-cs"/>
                        </a:rPr>
                        <a:t>After the QA testing is successfully completed, the reports are tested by business users. The testing ensures that the acquired</a:t>
                      </a:r>
                      <a:r>
                        <a:rPr lang="en-US" sz="1200" kern="1200" baseline="0" dirty="0" smtClean="0">
                          <a:solidFill>
                            <a:schemeClr val="tx1"/>
                          </a:solidFill>
                          <a:effectLst/>
                          <a:latin typeface="+mj-lt"/>
                          <a:ea typeface="+mn-ea"/>
                          <a:cs typeface="+mn-cs"/>
                        </a:rPr>
                        <a:t> data </a:t>
                      </a:r>
                      <a:r>
                        <a:rPr lang="en-US" sz="1200" kern="1200" dirty="0" smtClean="0">
                          <a:solidFill>
                            <a:schemeClr val="tx1"/>
                          </a:solidFill>
                          <a:effectLst/>
                          <a:latin typeface="+mj-lt"/>
                          <a:ea typeface="+mn-ea"/>
                          <a:cs typeface="+mn-cs"/>
                        </a:rPr>
                        <a:t>meets the business expectations. The test is</a:t>
                      </a:r>
                      <a:r>
                        <a:rPr lang="en-US" sz="1200" kern="1200" baseline="0" dirty="0" smtClean="0">
                          <a:solidFill>
                            <a:schemeClr val="tx1"/>
                          </a:solidFill>
                          <a:effectLst/>
                          <a:latin typeface="+mj-lt"/>
                          <a:ea typeface="+mn-ea"/>
                          <a:cs typeface="+mn-cs"/>
                        </a:rPr>
                        <a:t> carried out with production quality data used in actual business scenarios. </a:t>
                      </a:r>
                      <a:r>
                        <a:rPr lang="en-US" sz="1200" kern="1200" dirty="0" smtClean="0">
                          <a:solidFill>
                            <a:schemeClr val="tx1"/>
                          </a:solidFill>
                          <a:effectLst/>
                          <a:latin typeface="+mj-lt"/>
                          <a:ea typeface="+mn-ea"/>
                          <a:cs typeface="+mn-cs"/>
                        </a:rPr>
                        <a:t>At end of this phase, the system should be acceptable to the client for use, in terms of ETL process integrity and business functionality</a:t>
                      </a:r>
                      <a:endParaRPr lang="en-US" sz="1200" kern="1200" dirty="0">
                        <a:solidFill>
                          <a:schemeClr val="tx1"/>
                        </a:solidFill>
                        <a:effectLst/>
                        <a:latin typeface="+mj-lt"/>
                        <a:ea typeface="+mn-ea"/>
                        <a:cs typeface="+mn-cs"/>
                      </a:endParaRP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Business Users</a:t>
                      </a:r>
                      <a:endParaRPr lang="en-US" sz="1200" kern="1200" dirty="0">
                        <a:solidFill>
                          <a:schemeClr val="tx1"/>
                        </a:solidFill>
                        <a:effectLst/>
                        <a:latin typeface="+mj-lt"/>
                        <a:ea typeface="+mn-ea"/>
                        <a:cs typeface="+mn-cs"/>
                      </a:endParaRP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QA Team,</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Development Team</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Business</a:t>
                      </a:r>
                      <a:r>
                        <a:rPr lang="en-US" sz="1200" kern="1200" baseline="0" dirty="0" smtClean="0">
                          <a:solidFill>
                            <a:schemeClr val="tx1"/>
                          </a:solidFill>
                          <a:effectLst/>
                          <a:latin typeface="+mj-lt"/>
                          <a:ea typeface="+mn-ea"/>
                          <a:cs typeface="+mn-cs"/>
                        </a:rPr>
                        <a:t> Analyst</a:t>
                      </a:r>
                    </a:p>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j-lt"/>
                          <a:ea typeface="+mn-ea"/>
                          <a:cs typeface="+mn-cs"/>
                        </a:rPr>
                        <a:t>Data Analyst</a:t>
                      </a:r>
                      <a:endParaRPr lang="en-US" sz="1200" kern="1200" dirty="0">
                        <a:solidFill>
                          <a:schemeClr val="tx1"/>
                        </a:solidFill>
                        <a:effectLst/>
                        <a:latin typeface="+mj-lt"/>
                        <a:ea typeface="+mn-ea"/>
                        <a:cs typeface="+mn-cs"/>
                      </a:endParaRP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77800" lvl="0" indent="-177800" algn="l" defTabSz="457200" rtl="0" eaLnBrk="1" latinLnBrk="0" hangingPunct="1">
                        <a:buFont typeface="Arial" panose="020B0604020202020204" pitchFamily="34" charset="0"/>
                        <a:buChar char="•"/>
                      </a:pPr>
                      <a:r>
                        <a:rPr lang="en-US" sz="1200" kern="1200" dirty="0" smtClean="0">
                          <a:solidFill>
                            <a:schemeClr val="tx1"/>
                          </a:solidFill>
                          <a:effectLst/>
                          <a:latin typeface="+mn-lt"/>
                          <a:ea typeface="+mn-ea"/>
                          <a:cs typeface="+mn-cs"/>
                        </a:rPr>
                        <a:t>QA</a:t>
                      </a:r>
                      <a:endParaRPr lang="en-US" sz="1200" kern="1200" dirty="0">
                        <a:solidFill>
                          <a:schemeClr val="tx1"/>
                        </a:solidFill>
                        <a:effectLst/>
                        <a:latin typeface="+mn-lt"/>
                        <a:ea typeface="+mn-ea"/>
                        <a:cs typeface="+mn-cs"/>
                      </a:endParaRP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 b="1" i="0" u="none" strike="noStrike" cap="none" normalizeH="0" baseline="0" dirty="0" smtClean="0">
                        <a:ln>
                          <a:noFill/>
                        </a:ln>
                        <a:solidFill>
                          <a:srgbClr val="FFFFFF"/>
                        </a:solidFill>
                        <a:effectLst/>
                        <a:latin typeface="+mj-lt"/>
                      </a:endParaRPr>
                    </a:p>
                  </a:txBody>
                  <a:tcPr marL="45720" marR="45720"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endParaRPr lang="en-US" sz="200" dirty="0"/>
                    </a:p>
                  </a:txBody>
                  <a:tcPr marL="45720" marR="45720" horzOverflow="overflow">
                    <a:lnL cap="flat">
                      <a:noFill/>
                    </a:lnL>
                    <a:lnR cap="flat">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2746">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j-lt"/>
                        </a:rPr>
                        <a:t>Entry / Exit Criteria</a:t>
                      </a:r>
                    </a:p>
                  </a:txBody>
                  <a:tcPr marL="45720" marR="4572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gridSpan="3">
                  <a:txBody>
                    <a:bodyPr/>
                    <a:lstStyle/>
                    <a:p>
                      <a:endParaRPr lang="en-US" dirty="0">
                        <a:latin typeface="+mj-lt"/>
                      </a:endParaRPr>
                    </a:p>
                  </a:txBody>
                  <a:tcPr marL="45720" marR="45720" marT="0" marB="0" horzOverflow="overflow">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4357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mj-lt"/>
                        </a:rPr>
                        <a:t>Entry Criteria</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mj-lt"/>
                        </a:rPr>
                        <a:t>Exit Criteria</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100" b="1" i="0" u="none" strike="noStrike" kern="1200" cap="none" normalizeH="0" baseline="0" dirty="0" smtClean="0">
                        <a:ln>
                          <a:noFill/>
                        </a:ln>
                        <a:solidFill>
                          <a:schemeClr val="tx1"/>
                        </a:solidFill>
                        <a:effectLst/>
                        <a:latin typeface="+mn-lt"/>
                        <a:ea typeface="+mn-ea"/>
                        <a:cs typeface="+mn-cs"/>
                      </a:endParaRP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extLst>
                  <a:ext uri="{0D108BD9-81ED-4DB2-BD59-A6C34878D82A}">
                    <a16:rowId xmlns:a16="http://schemas.microsoft.com/office/drawing/2014/main" val="10004"/>
                  </a:ext>
                </a:extLst>
              </a:tr>
              <a:tr h="568839">
                <a:tc>
                  <a:txBody>
                    <a:bodyPr/>
                    <a:lstStyle/>
                    <a:p>
                      <a:pPr marL="171450" lvl="0" indent="-171450">
                        <a:buFont typeface="Arial" panose="020B0604020202020204" pitchFamily="34" charset="0"/>
                        <a:buChar char="•"/>
                      </a:pPr>
                      <a:r>
                        <a:rPr lang="en-US" sz="1200" b="0" kern="1200" baseline="0" dirty="0" smtClean="0">
                          <a:solidFill>
                            <a:schemeClr val="tx1"/>
                          </a:solidFill>
                          <a:latin typeface="+mj-lt"/>
                          <a:ea typeface="+mn-ea"/>
                          <a:cs typeface="+mn-cs"/>
                        </a:rPr>
                        <a:t>QA Testing is complete with no critical or high defects in OPEN status</a:t>
                      </a:r>
                    </a:p>
                    <a:p>
                      <a:pPr marL="171450" lvl="0" indent="-171450">
                        <a:buFont typeface="Arial" panose="020B0604020202020204" pitchFamily="34" charset="0"/>
                        <a:buChar char="•"/>
                      </a:pPr>
                      <a:r>
                        <a:rPr lang="en-US" sz="1200" b="0" kern="1200" baseline="0" dirty="0" smtClean="0">
                          <a:solidFill>
                            <a:schemeClr val="tx1"/>
                          </a:solidFill>
                          <a:latin typeface="+mj-lt"/>
                          <a:ea typeface="+mn-ea"/>
                          <a:cs typeface="+mn-cs"/>
                        </a:rPr>
                        <a:t>Defect reports with un-resolved defects have been reviewed by project/program management and Business Users</a:t>
                      </a:r>
                    </a:p>
                    <a:p>
                      <a:pPr marL="0" marR="0" lvl="0" indent="0" algn="l" defTabSz="914400" rtl="0" eaLnBrk="0" fontAlgn="base" latinLnBrk="0" hangingPunct="0">
                        <a:lnSpc>
                          <a:spcPct val="100000"/>
                        </a:lnSpc>
                        <a:spcBef>
                          <a:spcPct val="0"/>
                        </a:spcBef>
                        <a:spcAft>
                          <a:spcPct val="0"/>
                        </a:spcAft>
                        <a:buClrTx/>
                        <a:buSzTx/>
                        <a:buFont typeface="Arial" pitchFamily="34" charset="0"/>
                        <a:buNone/>
                        <a:tabLst/>
                        <a:defRPr/>
                      </a:pPr>
                      <a:endParaRPr lang="en-US" sz="1200" b="0" kern="1200" dirty="0" smtClean="0">
                        <a:solidFill>
                          <a:schemeClr val="tx1"/>
                        </a:solidFill>
                        <a:latin typeface="+mj-lt"/>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3">
                  <a:txBody>
                    <a:bodyPr/>
                    <a:lstStyle/>
                    <a:p>
                      <a:pPr marL="171450" lvl="0" indent="-171450" algn="l" defTabSz="457200" rtl="0" eaLnBrk="1" latinLnBrk="0" hangingPunct="1">
                        <a:buFont typeface="Arial" panose="020B0604020202020204" pitchFamily="34" charset="0"/>
                        <a:buChar char="•"/>
                      </a:pPr>
                      <a:r>
                        <a:rPr lang="en-US" sz="1200" b="0" kern="1200" baseline="0" dirty="0" smtClean="0">
                          <a:solidFill>
                            <a:schemeClr val="tx1"/>
                          </a:solidFill>
                          <a:latin typeface="+mj-lt"/>
                          <a:ea typeface="+mn-ea"/>
                          <a:cs typeface="+mn-cs"/>
                        </a:rPr>
                        <a:t>All UAT cases pass and business signs off on the ETL components and / or Reports</a:t>
                      </a:r>
                      <a:endParaRPr lang="en-US" sz="1200" b="0" kern="1200" baseline="0" dirty="0">
                        <a:solidFill>
                          <a:schemeClr val="tx1"/>
                        </a:solidFill>
                        <a:latin typeface="+mj-lt"/>
                        <a:ea typeface="+mn-ea"/>
                        <a:cs typeface="+mn-cs"/>
                      </a:endParaRPr>
                    </a:p>
                  </a:txBody>
                  <a:tcPr marL="45720" marR="45720" marT="0" marB="0">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algn="ctr"/>
                      <a:endParaRPr lang="en-US" sz="900" dirty="0">
                        <a:solidFill>
                          <a:srgbClr val="FF0000"/>
                        </a:solidFill>
                        <a:latin typeface="+mj-lt"/>
                        <a:cs typeface="Arial" panose="020B0604020202020204" pitchFamily="34" charset="0"/>
                      </a:endParaRPr>
                    </a:p>
                  </a:txBody>
                  <a:tcPr marL="45720" marR="4572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dirty="0"/>
                    </a:p>
                  </a:txBody>
                  <a:tcPr/>
                </a:tc>
                <a:extLst>
                  <a:ext uri="{0D108BD9-81ED-4DB2-BD59-A6C34878D82A}">
                    <a16:rowId xmlns:a16="http://schemas.microsoft.com/office/drawing/2014/main" val="10005"/>
                  </a:ext>
                </a:extLst>
              </a:tr>
              <a:tr h="142746">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defRPr/>
                      </a:pPr>
                      <a:endParaRPr lang="en-US" sz="200" b="0" kern="1200" dirty="0" smtClean="0">
                        <a:solidFill>
                          <a:schemeClr val="tx1"/>
                        </a:solidFill>
                        <a:latin typeface="+mj-lt"/>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3">
                  <a:txBody>
                    <a:bodyPr/>
                    <a:lstStyle/>
                    <a:p>
                      <a:endParaRPr lang="en-US" dirty="0">
                        <a:latin typeface="+mj-lt"/>
                      </a:endParaRPr>
                    </a:p>
                  </a:txBody>
                  <a:tcPr marL="45720" marR="45720" marT="0" marB="0">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282055">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normalizeH="0" baseline="0" dirty="0" smtClean="0">
                          <a:ln>
                            <a:noFill/>
                          </a:ln>
                          <a:solidFill>
                            <a:srgbClr val="FFFFFF"/>
                          </a:solidFill>
                          <a:effectLst/>
                          <a:latin typeface="+mj-lt"/>
                          <a:ea typeface="+mn-ea"/>
                          <a:cs typeface="+mn-cs"/>
                        </a:rPr>
                        <a:t>Deliverables and Additional Details</a:t>
                      </a:r>
                    </a:p>
                  </a:txBody>
                  <a:tcPr marL="45720" marR="4572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gridSpan="3">
                  <a:txBody>
                    <a:bodyPr/>
                    <a:lstStyle/>
                    <a:p>
                      <a:endParaRPr lang="en-US" dirty="0">
                        <a:latin typeface="+mj-lt"/>
                      </a:endParaRPr>
                    </a:p>
                  </a:txBody>
                  <a:tcPr marL="45720" marR="45720">
                    <a:lnL w="12700" cap="flat" cmpd="sng" algn="ctr">
                      <a:solidFill>
                        <a:schemeClr val="tx1"/>
                      </a:solid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0224">
                <a:tc>
                  <a:txBody>
                    <a:bodyPr/>
                    <a:lstStyle/>
                    <a:p>
                      <a:pPr marL="0" marR="0" indent="0" algn="ctr" defTabSz="914400" rtl="0" eaLnBrk="1" fontAlgn="t" latinLnBrk="0" hangingPunct="1">
                        <a:lnSpc>
                          <a:spcPct val="100000"/>
                        </a:lnSpc>
                        <a:spcBef>
                          <a:spcPts val="0"/>
                        </a:spcBef>
                        <a:spcAft>
                          <a:spcPts val="0"/>
                        </a:spcAft>
                        <a:buClrTx/>
                        <a:buSzTx/>
                        <a:buFont typeface="Arial" pitchFamily="34" charset="0"/>
                        <a:buNone/>
                        <a:tabLst/>
                        <a:defRPr/>
                      </a:pPr>
                      <a:r>
                        <a:rPr lang="en-US" sz="1200" b="1" dirty="0" smtClean="0">
                          <a:solidFill>
                            <a:schemeClr val="tx1"/>
                          </a:solidFill>
                          <a:latin typeface="+mj-lt"/>
                          <a:cs typeface="Arial" panose="020B0604020202020204" pitchFamily="34" charset="0"/>
                        </a:rPr>
                        <a:t>Deliverables</a:t>
                      </a:r>
                      <a:endParaRPr lang="en-US" sz="1200" b="1" dirty="0">
                        <a:solidFill>
                          <a:schemeClr val="tx1"/>
                        </a:solidFill>
                        <a:latin typeface="+mj-lt"/>
                        <a:cs typeface="Arial" panose="020B0604020202020204" pitchFamily="34" charset="0"/>
                      </a:endParaRPr>
                    </a:p>
                  </a:txBody>
                  <a:tcPr marL="0" marR="0" marT="0"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gridSpan="3">
                  <a:txBody>
                    <a:bodyPr/>
                    <a:lstStyle/>
                    <a:p>
                      <a:pPr marL="0" marR="0" indent="0" algn="ctr" defTabSz="914400" rtl="0" eaLnBrk="1" fontAlgn="t" latinLnBrk="0" hangingPunct="1">
                        <a:lnSpc>
                          <a:spcPct val="100000"/>
                        </a:lnSpc>
                        <a:spcBef>
                          <a:spcPts val="0"/>
                        </a:spcBef>
                        <a:spcAft>
                          <a:spcPts val="0"/>
                        </a:spcAft>
                        <a:buClrTx/>
                        <a:buSzTx/>
                        <a:buFont typeface="Arial" pitchFamily="34" charset="0"/>
                        <a:buNone/>
                        <a:tabLst/>
                        <a:defRPr/>
                      </a:pPr>
                      <a:r>
                        <a:rPr lang="en-US" sz="1200" b="1" dirty="0" smtClean="0">
                          <a:solidFill>
                            <a:schemeClr val="tx1"/>
                          </a:solidFill>
                          <a:latin typeface="+mj-lt"/>
                          <a:cs typeface="Arial" panose="020B0604020202020204" pitchFamily="34" charset="0"/>
                        </a:rPr>
                        <a:t>Additional</a:t>
                      </a:r>
                      <a:r>
                        <a:rPr lang="en-US" sz="1200" b="1" baseline="0" dirty="0" smtClean="0">
                          <a:solidFill>
                            <a:schemeClr val="tx1"/>
                          </a:solidFill>
                          <a:latin typeface="+mj-lt"/>
                          <a:cs typeface="Arial" panose="020B0604020202020204" pitchFamily="34" charset="0"/>
                        </a:rPr>
                        <a:t> Details</a:t>
                      </a:r>
                      <a:endParaRPr lang="en-US" sz="1200" b="1" dirty="0">
                        <a:solidFill>
                          <a:schemeClr val="tx1"/>
                        </a:solidFill>
                        <a:latin typeface="+mj-lt"/>
                        <a:cs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0" kern="1200" dirty="0" smtClean="0">
                        <a:solidFill>
                          <a:schemeClr val="tx1"/>
                        </a:solidFill>
                        <a:latin typeface="+mn-lt"/>
                        <a:ea typeface="+mn-ea"/>
                        <a:cs typeface="Arial" panose="020B0604020202020204" pitchFamily="34" charset="0"/>
                      </a:endParaRPr>
                    </a:p>
                  </a:txBody>
                  <a:tcPr marL="45720" marR="4572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8"/>
                  </a:ext>
                </a:extLst>
              </a:tr>
              <a:tr h="638091">
                <a:tc>
                  <a:txBody>
                    <a:bodyPr/>
                    <a:lstStyle/>
                    <a:p>
                      <a:pPr marL="0" lvl="0" indent="0" algn="l" defTabSz="457200" rtl="0" eaLnBrk="1" latinLnBrk="0" hangingPunct="1">
                        <a:buFont typeface="Arial" panose="020B0604020202020204" pitchFamily="34" charset="0"/>
                        <a:buNone/>
                      </a:pPr>
                      <a:r>
                        <a:rPr lang="en-US" sz="1200" kern="1200" dirty="0" smtClean="0">
                          <a:solidFill>
                            <a:schemeClr val="tx1"/>
                          </a:solidFill>
                          <a:effectLst/>
                          <a:latin typeface="+mj-lt"/>
                          <a:ea typeface="+mn-ea"/>
                          <a:cs typeface="+mn-cs"/>
                        </a:rPr>
                        <a:t>The deliverables are</a:t>
                      </a:r>
                      <a:r>
                        <a:rPr lang="en-US" sz="1200" kern="1200" baseline="0" dirty="0" smtClean="0">
                          <a:solidFill>
                            <a:schemeClr val="tx1"/>
                          </a:solidFill>
                          <a:effectLst/>
                          <a:latin typeface="+mj-lt"/>
                          <a:ea typeface="+mn-ea"/>
                          <a:cs typeface="+mn-cs"/>
                        </a:rPr>
                        <a:t> owned by the Business Lead</a:t>
                      </a:r>
                      <a:endParaRPr lang="en-US" sz="1200" kern="1200" dirty="0" smtClean="0">
                        <a:solidFill>
                          <a:schemeClr val="tx1"/>
                        </a:solidFill>
                        <a:effectLst/>
                        <a:latin typeface="+mj-lt"/>
                        <a:ea typeface="+mn-ea"/>
                        <a:cs typeface="+mn-cs"/>
                      </a:endParaRPr>
                    </a:p>
                    <a:p>
                      <a:pPr marL="171450" lvl="0" indent="-171450" algn="l" defTabSz="457200" rtl="0" eaLnBrk="1" latinLnBrk="0" hangingPunct="1">
                        <a:buFont typeface="Arial" panose="020B0604020202020204" pitchFamily="34" charset="0"/>
                        <a:buChar char="•"/>
                      </a:pPr>
                      <a:r>
                        <a:rPr lang="en-US" sz="1200" b="0" kern="1200" baseline="0" dirty="0" smtClean="0">
                          <a:solidFill>
                            <a:schemeClr val="tx1"/>
                          </a:solidFill>
                          <a:latin typeface="+mj-lt"/>
                          <a:ea typeface="+mn-ea"/>
                          <a:cs typeface="+mn-cs"/>
                        </a:rPr>
                        <a:t>Test Summary Report Sign off</a:t>
                      </a:r>
                    </a:p>
                    <a:p>
                      <a:pPr marL="171450" lvl="0" indent="-171450" algn="l" defTabSz="457200" rtl="0" eaLnBrk="1" latinLnBrk="0" hangingPunct="1">
                        <a:buFont typeface="Arial" panose="020B0604020202020204" pitchFamily="34" charset="0"/>
                        <a:buChar char="•"/>
                      </a:pPr>
                      <a:r>
                        <a:rPr lang="en-US" sz="1200" b="0" kern="1200" baseline="0" dirty="0" smtClean="0">
                          <a:solidFill>
                            <a:schemeClr val="tx1"/>
                          </a:solidFill>
                          <a:latin typeface="+mj-lt"/>
                          <a:ea typeface="+mn-ea"/>
                          <a:cs typeface="+mn-cs"/>
                        </a:rPr>
                        <a:t>Business Scenarios</a:t>
                      </a:r>
                    </a:p>
                    <a:p>
                      <a:pPr marL="171450" lvl="0" indent="-171450" algn="l" defTabSz="457200" rtl="0" eaLnBrk="1" latinLnBrk="0" hangingPunct="1">
                        <a:buFont typeface="Arial" panose="020B0604020202020204" pitchFamily="34" charset="0"/>
                        <a:buChar char="•"/>
                      </a:pPr>
                      <a:r>
                        <a:rPr lang="en-US" sz="1200" b="0" kern="1200" baseline="0" dirty="0" smtClean="0">
                          <a:solidFill>
                            <a:schemeClr val="tx1"/>
                          </a:solidFill>
                          <a:latin typeface="+mj-lt"/>
                          <a:ea typeface="+mn-ea"/>
                          <a:cs typeface="+mn-cs"/>
                        </a:rPr>
                        <a:t>Business users sign off</a:t>
                      </a:r>
                    </a:p>
                  </a:txBody>
                  <a:tcPr marL="45720" marR="45720">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TlToBr>
                      <a:noFill/>
                    </a:lnTlToBr>
                    <a:lnBlToTr>
                      <a:noFill/>
                    </a:lnBlToTr>
                    <a:solidFill>
                      <a:schemeClr val="bg1"/>
                    </a:solidFill>
                  </a:tcPr>
                </a:tc>
                <a:tc gridSpan="3">
                  <a:txBody>
                    <a:bodyPr/>
                    <a:lstStyle/>
                    <a:p>
                      <a:pPr marL="171450" lvl="0" indent="-171450" algn="l" defTabSz="457200" rtl="0" eaLnBrk="1" latinLnBrk="0" hangingPunct="1">
                        <a:buFont typeface="Arial" panose="020B0604020202020204" pitchFamily="34" charset="0"/>
                        <a:buChar char="•"/>
                      </a:pPr>
                      <a:r>
                        <a:rPr lang="en-US" sz="1200" b="0" kern="1200" baseline="0" dirty="0" smtClean="0">
                          <a:solidFill>
                            <a:schemeClr val="tx1"/>
                          </a:solidFill>
                          <a:latin typeface="+mj-lt"/>
                          <a:ea typeface="+mn-ea"/>
                          <a:cs typeface="+mn-cs"/>
                        </a:rPr>
                        <a:t>It is critical to define the right group of business user for this test to ensure overall acceptability</a:t>
                      </a:r>
                    </a:p>
                    <a:p>
                      <a:pPr marL="171450" lvl="0" indent="-171450" algn="l" defTabSz="457200" rtl="0" eaLnBrk="1" latinLnBrk="0" hangingPunct="1">
                        <a:buFont typeface="Arial" panose="020B0604020202020204" pitchFamily="34" charset="0"/>
                        <a:buChar char="•"/>
                      </a:pPr>
                      <a:r>
                        <a:rPr lang="en-US" sz="1200" b="0" kern="1200" baseline="0" dirty="0" smtClean="0">
                          <a:solidFill>
                            <a:schemeClr val="tx1"/>
                          </a:solidFill>
                          <a:latin typeface="+mj-lt"/>
                          <a:ea typeface="+mn-ea"/>
                          <a:cs typeface="+mn-cs"/>
                        </a:rPr>
                        <a:t>UAT for data applications will be conducted using scenarios from business users; while the QA team will provide underlying data details</a:t>
                      </a:r>
                    </a:p>
                  </a:txBody>
                  <a:tcPr marL="45720" marR="45720">
                    <a:lnT w="12700" cap="flat" cmpd="sng" algn="ctr">
                      <a:solidFill>
                        <a:srgbClr val="000000"/>
                      </a:solidFill>
                      <a:prstDash val="solid"/>
                      <a:round/>
                      <a:headEnd type="none" w="med" len="med"/>
                      <a:tailEnd type="none" w="med" len="med"/>
                    </a:lnT>
                    <a:lnTlToBr>
                      <a:noFill/>
                    </a:lnTlToBr>
                    <a:lnBlToTr>
                      <a:noFill/>
                    </a:lnBlToTr>
                    <a:solidFill>
                      <a:schemeClr val="bg1"/>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0" kern="1200" dirty="0" smtClean="0">
                        <a:solidFill>
                          <a:schemeClr val="tx1"/>
                        </a:solidFill>
                        <a:latin typeface="+mn-lt"/>
                        <a:ea typeface="+mn-ea"/>
                        <a:cs typeface="Arial" panose="020B0604020202020204" pitchFamily="34" charset="0"/>
                      </a:endParaRPr>
                    </a:p>
                  </a:txBody>
                  <a:tcPr marL="45720" marR="4572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9384708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Glossary and Definitions</a:t>
            </a:r>
          </a:p>
        </p:txBody>
      </p:sp>
      <p:graphicFrame>
        <p:nvGraphicFramePr>
          <p:cNvPr id="6" name="Table 5"/>
          <p:cNvGraphicFramePr>
            <a:graphicFrameLocks noGrp="1"/>
          </p:cNvGraphicFramePr>
          <p:nvPr>
            <p:extLst>
              <p:ext uri="{D42A27DB-BD31-4B8C-83A1-F6EECF244321}">
                <p14:modId xmlns:p14="http://schemas.microsoft.com/office/powerpoint/2010/main" val="571901178"/>
              </p:ext>
            </p:extLst>
          </p:nvPr>
        </p:nvGraphicFramePr>
        <p:xfrm>
          <a:off x="2209800" y="1645920"/>
          <a:ext cx="7772400" cy="3447955"/>
        </p:xfrm>
        <a:graphic>
          <a:graphicData uri="http://schemas.openxmlformats.org/drawingml/2006/table">
            <a:tbl>
              <a:tblPr firstRow="1" bandRow="1">
                <a:tableStyleId>{7E9639D4-E3E2-4D34-9284-5A2195B3D0D7}</a:tableStyleId>
              </a:tblPr>
              <a:tblGrid>
                <a:gridCol w="1891145">
                  <a:extLst>
                    <a:ext uri="{9D8B030D-6E8A-4147-A177-3AD203B41FA5}">
                      <a16:colId xmlns:a16="http://schemas.microsoft.com/office/drawing/2014/main" val="4082598948"/>
                    </a:ext>
                  </a:extLst>
                </a:gridCol>
                <a:gridCol w="5881255">
                  <a:extLst>
                    <a:ext uri="{9D8B030D-6E8A-4147-A177-3AD203B41FA5}">
                      <a16:colId xmlns:a16="http://schemas.microsoft.com/office/drawing/2014/main" val="2224739416"/>
                    </a:ext>
                  </a:extLst>
                </a:gridCol>
              </a:tblGrid>
              <a:tr h="253579">
                <a:tc>
                  <a:txBody>
                    <a:bodyPr/>
                    <a:lstStyle/>
                    <a:p>
                      <a:pPr algn="ctr" defTabSz="914377" rtl="0" eaLnBrk="1" latinLnBrk="0" hangingPunct="1"/>
                      <a:r>
                        <a:rPr lang="en-US" sz="1800" kern="1200" dirty="0" smtClean="0">
                          <a:solidFill>
                            <a:schemeClr val="bg1"/>
                          </a:solidFill>
                          <a:latin typeface="+mn-lt"/>
                          <a:ea typeface="+mn-ea"/>
                          <a:cs typeface="+mn-cs"/>
                        </a:rPr>
                        <a:t>Term</a:t>
                      </a:r>
                      <a:endParaRPr lang="en-US" sz="1800" kern="1200" dirty="0">
                        <a:solidFill>
                          <a:schemeClr val="bg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defTabSz="914377" rtl="0" eaLnBrk="1" latinLnBrk="0" hangingPunct="1"/>
                      <a:r>
                        <a:rPr lang="en-US" sz="1800" kern="1200" dirty="0" smtClean="0">
                          <a:solidFill>
                            <a:schemeClr val="bg1"/>
                          </a:solidFill>
                          <a:latin typeface="+mn-lt"/>
                          <a:ea typeface="+mn-ea"/>
                          <a:cs typeface="+mn-cs"/>
                        </a:rPr>
                        <a:t>Description</a:t>
                      </a:r>
                      <a:endParaRPr lang="en-US" sz="1800" kern="1200" dirty="0">
                        <a:solidFill>
                          <a:schemeClr val="bg1"/>
                        </a:solidFill>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861448602"/>
                  </a:ext>
                </a:extLst>
              </a:tr>
              <a:tr h="253579">
                <a:tc>
                  <a:txBody>
                    <a:bodyPr/>
                    <a:lstStyle/>
                    <a:p>
                      <a:pPr marL="0" marR="0" algn="ctr">
                        <a:spcBef>
                          <a:spcPts val="0"/>
                        </a:spcBef>
                        <a:spcAft>
                          <a:spcPts val="900"/>
                        </a:spcAft>
                      </a:pPr>
                      <a:r>
                        <a:rPr lang="en-US" sz="1000" b="1" dirty="0" smtClean="0">
                          <a:solidFill>
                            <a:schemeClr val="tx1"/>
                          </a:solidFill>
                          <a:effectLst/>
                          <a:latin typeface="+mj-lt"/>
                          <a:ea typeface="Times New Roman"/>
                          <a:cs typeface="Times New Roman"/>
                        </a:rPr>
                        <a:t>GW</a:t>
                      </a:r>
                      <a:endParaRPr lang="en-US" sz="1000" b="1" dirty="0">
                        <a:solidFill>
                          <a:schemeClr val="tx1"/>
                        </a:solidFill>
                        <a:effectLst/>
                        <a:latin typeface="+mj-lt"/>
                        <a:ea typeface="Times New Roman"/>
                        <a:cs typeface="Times New Roman"/>
                      </a:endParaRPr>
                    </a:p>
                  </a:txBody>
                  <a:tcPr marL="73025" marR="73025" marT="184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900"/>
                        </a:spcAft>
                      </a:pPr>
                      <a:r>
                        <a:rPr lang="en-US" sz="1200" dirty="0" smtClean="0">
                          <a:solidFill>
                            <a:schemeClr val="tx1"/>
                          </a:solidFill>
                          <a:effectLst/>
                          <a:latin typeface="+mj-lt"/>
                          <a:ea typeface="Times New Roman"/>
                          <a:cs typeface="Times New Roman"/>
                        </a:rPr>
                        <a:t>Guidewire</a:t>
                      </a:r>
                      <a:endParaRPr lang="en-US" sz="1200" dirty="0">
                        <a:solidFill>
                          <a:schemeClr val="tx1"/>
                        </a:solidFill>
                        <a:effectLst/>
                        <a:latin typeface="+mj-lt"/>
                        <a:ea typeface="Times New Roman"/>
                        <a:cs typeface="Times New Roman"/>
                      </a:endParaRPr>
                    </a:p>
                  </a:txBody>
                  <a:tcPr marL="73025" marR="73025" marT="1841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5106617"/>
                  </a:ext>
                </a:extLst>
              </a:tr>
              <a:tr h="253579">
                <a:tc>
                  <a:txBody>
                    <a:bodyPr/>
                    <a:lstStyle/>
                    <a:p>
                      <a:pPr marL="0" marR="0" algn="ctr">
                        <a:spcBef>
                          <a:spcPts val="0"/>
                        </a:spcBef>
                        <a:spcAft>
                          <a:spcPts val="900"/>
                        </a:spcAft>
                      </a:pPr>
                      <a:r>
                        <a:rPr lang="en-US" sz="1000" b="1" dirty="0" smtClean="0">
                          <a:solidFill>
                            <a:schemeClr val="tx1"/>
                          </a:solidFill>
                          <a:effectLst/>
                          <a:latin typeface="+mj-lt"/>
                          <a:ea typeface="Times New Roman"/>
                          <a:cs typeface="Times New Roman"/>
                        </a:rPr>
                        <a:t>PC</a:t>
                      </a:r>
                      <a:endParaRPr lang="en-US" sz="1000" b="1" dirty="0">
                        <a:solidFill>
                          <a:schemeClr val="tx1"/>
                        </a:solidFill>
                        <a:effectLst/>
                        <a:latin typeface="+mj-lt"/>
                        <a:ea typeface="Times New Roman"/>
                        <a:cs typeface="Times New Roman"/>
                      </a:endParaRPr>
                    </a:p>
                  </a:txBody>
                  <a:tcPr marL="73025" marR="73025" marT="184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900"/>
                        </a:spcAft>
                      </a:pPr>
                      <a:r>
                        <a:rPr lang="en-US" sz="1200" dirty="0" smtClean="0">
                          <a:solidFill>
                            <a:schemeClr val="tx1"/>
                          </a:solidFill>
                          <a:effectLst/>
                          <a:latin typeface="+mj-lt"/>
                          <a:ea typeface="Times New Roman"/>
                          <a:cs typeface="Times New Roman"/>
                        </a:rPr>
                        <a:t>PolicyCenter</a:t>
                      </a:r>
                      <a:endParaRPr lang="en-US" sz="1200" dirty="0">
                        <a:solidFill>
                          <a:schemeClr val="tx1"/>
                        </a:solidFill>
                        <a:effectLst/>
                        <a:latin typeface="+mj-lt"/>
                        <a:ea typeface="Times New Roman"/>
                        <a:cs typeface="Times New Roman"/>
                      </a:endParaRPr>
                    </a:p>
                  </a:txBody>
                  <a:tcPr marL="73025" marR="73025" marT="1841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8279745"/>
                  </a:ext>
                </a:extLst>
              </a:tr>
              <a:tr h="316973">
                <a:tc>
                  <a:txBody>
                    <a:bodyPr/>
                    <a:lstStyle/>
                    <a:p>
                      <a:pPr marL="0" marR="0" algn="ctr">
                        <a:spcBef>
                          <a:spcPts val="0"/>
                        </a:spcBef>
                        <a:spcAft>
                          <a:spcPts val="900"/>
                        </a:spcAft>
                      </a:pPr>
                      <a:r>
                        <a:rPr lang="en-US" sz="1000" b="1" dirty="0" smtClean="0">
                          <a:solidFill>
                            <a:schemeClr val="tx1"/>
                          </a:solidFill>
                          <a:effectLst/>
                          <a:latin typeface="+mj-lt"/>
                          <a:ea typeface="Times New Roman"/>
                          <a:cs typeface="Times New Roman"/>
                        </a:rPr>
                        <a:t>BC</a:t>
                      </a:r>
                      <a:endParaRPr lang="en-US" sz="1000" b="1" dirty="0">
                        <a:solidFill>
                          <a:schemeClr val="tx1"/>
                        </a:solidFill>
                        <a:effectLst/>
                        <a:latin typeface="+mj-lt"/>
                        <a:ea typeface="Times New Roman"/>
                        <a:cs typeface="Times New Roman"/>
                      </a:endParaRPr>
                    </a:p>
                  </a:txBody>
                  <a:tcPr marL="73025" marR="73025" marT="184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900"/>
                        </a:spcAft>
                      </a:pPr>
                      <a:r>
                        <a:rPr lang="en-US" sz="1200" dirty="0" smtClean="0">
                          <a:solidFill>
                            <a:schemeClr val="tx1"/>
                          </a:solidFill>
                          <a:effectLst/>
                          <a:latin typeface="+mj-lt"/>
                          <a:ea typeface="Times New Roman"/>
                          <a:cs typeface="Times New Roman"/>
                        </a:rPr>
                        <a:t>BillingCenter</a:t>
                      </a:r>
                      <a:endParaRPr lang="en-US" sz="1200" dirty="0">
                        <a:solidFill>
                          <a:schemeClr val="tx1"/>
                        </a:solidFill>
                        <a:effectLst/>
                        <a:latin typeface="+mj-lt"/>
                        <a:ea typeface="Times New Roman"/>
                        <a:cs typeface="Times New Roman"/>
                      </a:endParaRPr>
                    </a:p>
                  </a:txBody>
                  <a:tcPr marL="73025" marR="73025" marT="1841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9269507"/>
                  </a:ext>
                </a:extLst>
              </a:tr>
              <a:tr h="282258">
                <a:tc>
                  <a:txBody>
                    <a:bodyPr/>
                    <a:lstStyle/>
                    <a:p>
                      <a:pPr marL="0" marR="0" algn="ctr">
                        <a:spcBef>
                          <a:spcPts val="0"/>
                        </a:spcBef>
                        <a:spcAft>
                          <a:spcPts val="900"/>
                        </a:spcAft>
                      </a:pPr>
                      <a:r>
                        <a:rPr lang="en-US" sz="1000" b="1" dirty="0" smtClean="0">
                          <a:solidFill>
                            <a:schemeClr val="tx1"/>
                          </a:solidFill>
                          <a:effectLst/>
                          <a:latin typeface="+mj-lt"/>
                          <a:ea typeface="Times New Roman"/>
                          <a:cs typeface="Calibri"/>
                        </a:rPr>
                        <a:t>DHIC</a:t>
                      </a:r>
                      <a:endParaRPr lang="en-US" sz="1000" b="1" dirty="0">
                        <a:solidFill>
                          <a:schemeClr val="tx1"/>
                        </a:solidFill>
                        <a:effectLst/>
                        <a:latin typeface="+mj-lt"/>
                        <a:ea typeface="Times New Roman"/>
                        <a:cs typeface="Times New Roman"/>
                      </a:endParaRPr>
                    </a:p>
                  </a:txBody>
                  <a:tcPr marL="73025" marR="73025" marT="184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900"/>
                        </a:spcAft>
                      </a:pPr>
                      <a:r>
                        <a:rPr lang="en-US" sz="1200" dirty="0" smtClean="0">
                          <a:solidFill>
                            <a:schemeClr val="tx1"/>
                          </a:solidFill>
                          <a:effectLst/>
                          <a:latin typeface="+mj-lt"/>
                          <a:ea typeface="Times New Roman"/>
                          <a:cs typeface="Calibri"/>
                        </a:rPr>
                        <a:t>DataHub</a:t>
                      </a:r>
                      <a:r>
                        <a:rPr lang="en-US" sz="1200" baseline="0" dirty="0" smtClean="0">
                          <a:solidFill>
                            <a:schemeClr val="tx1"/>
                          </a:solidFill>
                          <a:effectLst/>
                          <a:latin typeface="+mj-lt"/>
                          <a:ea typeface="Times New Roman"/>
                          <a:cs typeface="Calibri"/>
                        </a:rPr>
                        <a:t> &amp; InfoCenter</a:t>
                      </a:r>
                      <a:endParaRPr lang="en-US" sz="1200" dirty="0">
                        <a:solidFill>
                          <a:schemeClr val="tx1"/>
                        </a:solidFill>
                        <a:effectLst/>
                        <a:latin typeface="+mj-lt"/>
                        <a:ea typeface="Times New Roman"/>
                        <a:cs typeface="Times New Roman"/>
                      </a:endParaRPr>
                    </a:p>
                  </a:txBody>
                  <a:tcPr marL="73025" marR="73025" marT="1841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434521"/>
                  </a:ext>
                </a:extLst>
              </a:tr>
              <a:tr h="282258">
                <a:tc>
                  <a:txBody>
                    <a:bodyPr/>
                    <a:lstStyle/>
                    <a:p>
                      <a:pPr marL="0" marR="0" algn="ctr">
                        <a:spcBef>
                          <a:spcPts val="0"/>
                        </a:spcBef>
                        <a:spcAft>
                          <a:spcPts val="900"/>
                        </a:spcAft>
                      </a:pPr>
                      <a:r>
                        <a:rPr lang="en-US" sz="1000" b="1" dirty="0">
                          <a:solidFill>
                            <a:schemeClr val="tx1"/>
                          </a:solidFill>
                          <a:effectLst/>
                          <a:latin typeface="+mj-lt"/>
                          <a:ea typeface="Times New Roman"/>
                          <a:cs typeface="Calibri"/>
                        </a:rPr>
                        <a:t>QA/QC</a:t>
                      </a:r>
                      <a:endParaRPr lang="en-US" sz="1000" b="1" dirty="0">
                        <a:solidFill>
                          <a:schemeClr val="tx1"/>
                        </a:solidFill>
                        <a:effectLst/>
                        <a:latin typeface="+mj-lt"/>
                        <a:ea typeface="Times New Roman"/>
                        <a:cs typeface="Times New Roman"/>
                      </a:endParaRPr>
                    </a:p>
                  </a:txBody>
                  <a:tcPr marL="73025" marR="73025" marT="184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900"/>
                        </a:spcAft>
                      </a:pPr>
                      <a:r>
                        <a:rPr lang="en-US" sz="1200" dirty="0">
                          <a:solidFill>
                            <a:schemeClr val="tx1"/>
                          </a:solidFill>
                          <a:effectLst/>
                          <a:latin typeface="+mj-lt"/>
                          <a:ea typeface="Times New Roman"/>
                          <a:cs typeface="Calibri"/>
                        </a:rPr>
                        <a:t>Quality Assurance/Quality Control</a:t>
                      </a:r>
                      <a:endParaRPr lang="en-US" sz="1200" dirty="0">
                        <a:solidFill>
                          <a:schemeClr val="tx1"/>
                        </a:solidFill>
                        <a:effectLst/>
                        <a:latin typeface="+mj-lt"/>
                        <a:ea typeface="Times New Roman"/>
                        <a:cs typeface="Times New Roman"/>
                      </a:endParaRPr>
                    </a:p>
                  </a:txBody>
                  <a:tcPr marL="73025" marR="73025" marT="1841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9507243"/>
                  </a:ext>
                </a:extLst>
              </a:tr>
              <a:tr h="282258">
                <a:tc>
                  <a:txBody>
                    <a:bodyPr/>
                    <a:lstStyle/>
                    <a:p>
                      <a:pPr marL="0" marR="0" algn="ctr">
                        <a:spcBef>
                          <a:spcPts val="0"/>
                        </a:spcBef>
                        <a:spcAft>
                          <a:spcPts val="900"/>
                        </a:spcAft>
                      </a:pPr>
                      <a:r>
                        <a:rPr lang="en-US" sz="1000" b="1" dirty="0">
                          <a:solidFill>
                            <a:schemeClr val="tx1"/>
                          </a:solidFill>
                          <a:effectLst/>
                          <a:latin typeface="+mj-lt"/>
                          <a:ea typeface="Times New Roman"/>
                          <a:cs typeface="Calibri"/>
                        </a:rPr>
                        <a:t>STLC</a:t>
                      </a:r>
                      <a:endParaRPr lang="en-US" sz="1000" b="1" dirty="0">
                        <a:solidFill>
                          <a:schemeClr val="tx1"/>
                        </a:solidFill>
                        <a:effectLst/>
                        <a:latin typeface="+mj-lt"/>
                        <a:ea typeface="Times New Roman"/>
                        <a:cs typeface="Times New Roman"/>
                      </a:endParaRPr>
                    </a:p>
                  </a:txBody>
                  <a:tcPr marL="73025" marR="73025" marT="184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900"/>
                        </a:spcAft>
                      </a:pPr>
                      <a:r>
                        <a:rPr lang="en-US" sz="1200" dirty="0">
                          <a:solidFill>
                            <a:schemeClr val="tx1"/>
                          </a:solidFill>
                          <a:effectLst/>
                          <a:latin typeface="+mj-lt"/>
                          <a:ea typeface="Times New Roman"/>
                          <a:cs typeface="Calibri"/>
                        </a:rPr>
                        <a:t>Software Testing Lifecycle</a:t>
                      </a:r>
                      <a:endParaRPr lang="en-US" sz="1200" dirty="0">
                        <a:solidFill>
                          <a:schemeClr val="tx1"/>
                        </a:solidFill>
                        <a:effectLst/>
                        <a:latin typeface="+mj-lt"/>
                        <a:ea typeface="Times New Roman"/>
                        <a:cs typeface="Times New Roman"/>
                      </a:endParaRPr>
                    </a:p>
                  </a:txBody>
                  <a:tcPr marL="73025" marR="73025" marT="1841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5760098"/>
                  </a:ext>
                </a:extLst>
              </a:tr>
              <a:tr h="282258">
                <a:tc>
                  <a:txBody>
                    <a:bodyPr/>
                    <a:lstStyle/>
                    <a:p>
                      <a:pPr marL="0" marR="0" algn="ctr">
                        <a:spcBef>
                          <a:spcPts val="0"/>
                        </a:spcBef>
                        <a:spcAft>
                          <a:spcPts val="900"/>
                        </a:spcAft>
                      </a:pPr>
                      <a:r>
                        <a:rPr lang="en-US" sz="1000" b="1" dirty="0">
                          <a:solidFill>
                            <a:schemeClr val="tx1"/>
                          </a:solidFill>
                          <a:effectLst/>
                          <a:latin typeface="+mj-lt"/>
                          <a:ea typeface="Times New Roman"/>
                          <a:cs typeface="Calibri"/>
                        </a:rPr>
                        <a:t>ETL</a:t>
                      </a:r>
                      <a:endParaRPr lang="en-US" sz="1000" b="1" dirty="0">
                        <a:solidFill>
                          <a:schemeClr val="tx1"/>
                        </a:solidFill>
                        <a:effectLst/>
                        <a:latin typeface="+mj-lt"/>
                        <a:ea typeface="Times New Roman"/>
                        <a:cs typeface="Times New Roman"/>
                      </a:endParaRPr>
                    </a:p>
                  </a:txBody>
                  <a:tcPr marL="73025" marR="73025" marT="184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900"/>
                        </a:spcAft>
                      </a:pPr>
                      <a:r>
                        <a:rPr lang="en-US" sz="1200" dirty="0">
                          <a:solidFill>
                            <a:schemeClr val="tx1"/>
                          </a:solidFill>
                          <a:effectLst/>
                          <a:latin typeface="+mj-lt"/>
                          <a:ea typeface="Times New Roman"/>
                          <a:cs typeface="Calibri"/>
                        </a:rPr>
                        <a:t>Extract, Transform and Load</a:t>
                      </a:r>
                      <a:endParaRPr lang="en-US" sz="1200" dirty="0">
                        <a:solidFill>
                          <a:schemeClr val="tx1"/>
                        </a:solidFill>
                        <a:effectLst/>
                        <a:latin typeface="+mj-lt"/>
                        <a:ea typeface="Times New Roman"/>
                        <a:cs typeface="Times New Roman"/>
                      </a:endParaRPr>
                    </a:p>
                  </a:txBody>
                  <a:tcPr marL="73025" marR="73025" marT="1841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40855"/>
                  </a:ext>
                </a:extLst>
              </a:tr>
              <a:tr h="282258">
                <a:tc>
                  <a:txBody>
                    <a:bodyPr/>
                    <a:lstStyle/>
                    <a:p>
                      <a:pPr marL="0" marR="0" algn="ctr">
                        <a:spcBef>
                          <a:spcPts val="0"/>
                        </a:spcBef>
                        <a:spcAft>
                          <a:spcPts val="900"/>
                        </a:spcAft>
                      </a:pPr>
                      <a:r>
                        <a:rPr lang="en-US" sz="1000" b="1" dirty="0">
                          <a:solidFill>
                            <a:schemeClr val="tx1"/>
                          </a:solidFill>
                          <a:effectLst/>
                          <a:latin typeface="+mj-lt"/>
                          <a:ea typeface="Times New Roman"/>
                          <a:cs typeface="Calibri"/>
                        </a:rPr>
                        <a:t>BI</a:t>
                      </a:r>
                      <a:endParaRPr lang="en-US" sz="1000" b="1" dirty="0">
                        <a:solidFill>
                          <a:schemeClr val="tx1"/>
                        </a:solidFill>
                        <a:effectLst/>
                        <a:latin typeface="+mj-lt"/>
                        <a:ea typeface="Times New Roman"/>
                        <a:cs typeface="Times New Roman"/>
                      </a:endParaRPr>
                    </a:p>
                  </a:txBody>
                  <a:tcPr marL="73025" marR="73025" marT="184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900"/>
                        </a:spcAft>
                      </a:pPr>
                      <a:r>
                        <a:rPr lang="en-US" sz="1200" dirty="0">
                          <a:solidFill>
                            <a:schemeClr val="tx1"/>
                          </a:solidFill>
                          <a:effectLst/>
                          <a:latin typeface="+mj-lt"/>
                          <a:ea typeface="Times New Roman"/>
                          <a:cs typeface="Calibri"/>
                        </a:rPr>
                        <a:t>Business Intelligence </a:t>
                      </a:r>
                      <a:endParaRPr lang="en-US" sz="1200" dirty="0">
                        <a:solidFill>
                          <a:schemeClr val="tx1"/>
                        </a:solidFill>
                        <a:effectLst/>
                        <a:latin typeface="+mj-lt"/>
                        <a:ea typeface="Times New Roman"/>
                        <a:cs typeface="Times New Roman"/>
                      </a:endParaRPr>
                    </a:p>
                  </a:txBody>
                  <a:tcPr marL="73025" marR="73025" marT="1841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6888652"/>
                  </a:ext>
                </a:extLst>
              </a:tr>
              <a:tr h="282258">
                <a:tc>
                  <a:txBody>
                    <a:bodyPr/>
                    <a:lstStyle/>
                    <a:p>
                      <a:pPr marL="0" marR="0" algn="ctr">
                        <a:spcBef>
                          <a:spcPts val="0"/>
                        </a:spcBef>
                        <a:spcAft>
                          <a:spcPts val="900"/>
                        </a:spcAft>
                      </a:pPr>
                      <a:r>
                        <a:rPr lang="en-US" sz="1000" b="1" dirty="0">
                          <a:solidFill>
                            <a:schemeClr val="tx1"/>
                          </a:solidFill>
                          <a:effectLst/>
                          <a:latin typeface="+mj-lt"/>
                          <a:ea typeface="Times New Roman"/>
                          <a:cs typeface="Calibri"/>
                        </a:rPr>
                        <a:t>UAT</a:t>
                      </a:r>
                      <a:endParaRPr lang="en-US" sz="1000" b="1" dirty="0">
                        <a:solidFill>
                          <a:schemeClr val="tx1"/>
                        </a:solidFill>
                        <a:effectLst/>
                        <a:latin typeface="+mj-lt"/>
                        <a:ea typeface="Times New Roman"/>
                        <a:cs typeface="Times New Roman"/>
                      </a:endParaRPr>
                    </a:p>
                  </a:txBody>
                  <a:tcPr marL="73025" marR="73025" marT="184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900"/>
                        </a:spcAft>
                      </a:pPr>
                      <a:r>
                        <a:rPr lang="en-US" sz="1200" dirty="0">
                          <a:solidFill>
                            <a:schemeClr val="tx1"/>
                          </a:solidFill>
                          <a:effectLst/>
                          <a:latin typeface="+mj-lt"/>
                          <a:ea typeface="Times New Roman"/>
                          <a:cs typeface="Calibri"/>
                        </a:rPr>
                        <a:t>User Acceptance Testing</a:t>
                      </a:r>
                      <a:endParaRPr lang="en-US" sz="1200" dirty="0">
                        <a:solidFill>
                          <a:schemeClr val="tx1"/>
                        </a:solidFill>
                        <a:effectLst/>
                        <a:latin typeface="+mj-lt"/>
                        <a:ea typeface="Times New Roman"/>
                        <a:cs typeface="Times New Roman"/>
                      </a:endParaRPr>
                    </a:p>
                  </a:txBody>
                  <a:tcPr marL="73025" marR="73025" marT="1841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3975368"/>
                  </a:ext>
                </a:extLst>
              </a:tr>
              <a:tr h="282258">
                <a:tc>
                  <a:txBody>
                    <a:bodyPr/>
                    <a:lstStyle/>
                    <a:p>
                      <a:pPr marL="0" marR="0" algn="ctr">
                        <a:spcBef>
                          <a:spcPts val="0"/>
                        </a:spcBef>
                        <a:spcAft>
                          <a:spcPts val="900"/>
                        </a:spcAft>
                      </a:pPr>
                      <a:r>
                        <a:rPr lang="en-US" sz="1000" b="1" dirty="0" smtClean="0">
                          <a:solidFill>
                            <a:schemeClr val="tx1"/>
                          </a:solidFill>
                          <a:effectLst/>
                          <a:latin typeface="+mj-lt"/>
                          <a:ea typeface="Times New Roman"/>
                          <a:cs typeface="Times New Roman"/>
                        </a:rPr>
                        <a:t>E2E</a:t>
                      </a:r>
                      <a:endParaRPr lang="en-US" sz="1000" b="1" dirty="0">
                        <a:solidFill>
                          <a:schemeClr val="tx1"/>
                        </a:solidFill>
                        <a:effectLst/>
                        <a:latin typeface="+mj-lt"/>
                        <a:ea typeface="Times New Roman"/>
                        <a:cs typeface="Times New Roman"/>
                      </a:endParaRPr>
                    </a:p>
                  </a:txBody>
                  <a:tcPr marL="73025" marR="73025" marT="184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900"/>
                        </a:spcAft>
                      </a:pPr>
                      <a:r>
                        <a:rPr lang="en-US" sz="1200" dirty="0" smtClean="0">
                          <a:solidFill>
                            <a:schemeClr val="tx1"/>
                          </a:solidFill>
                          <a:effectLst/>
                          <a:latin typeface="+mj-lt"/>
                          <a:ea typeface="Times New Roman"/>
                          <a:cs typeface="Times New Roman"/>
                        </a:rPr>
                        <a:t>End-to-End Testing</a:t>
                      </a:r>
                      <a:endParaRPr lang="en-US" sz="1200" dirty="0">
                        <a:solidFill>
                          <a:schemeClr val="tx1"/>
                        </a:solidFill>
                        <a:effectLst/>
                        <a:latin typeface="+mj-lt"/>
                        <a:ea typeface="Times New Roman"/>
                        <a:cs typeface="Times New Roman"/>
                      </a:endParaRPr>
                    </a:p>
                  </a:txBody>
                  <a:tcPr marL="73025" marR="73025" marT="1841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685532"/>
                  </a:ext>
                </a:extLst>
              </a:tr>
              <a:tr h="282258">
                <a:tc>
                  <a:txBody>
                    <a:bodyPr/>
                    <a:lstStyle/>
                    <a:p>
                      <a:pPr marL="0" marR="0" algn="ctr">
                        <a:spcBef>
                          <a:spcPts val="0"/>
                        </a:spcBef>
                        <a:spcAft>
                          <a:spcPts val="900"/>
                        </a:spcAft>
                      </a:pPr>
                      <a:r>
                        <a:rPr lang="en-US" sz="1000" b="1" dirty="0" smtClean="0">
                          <a:solidFill>
                            <a:schemeClr val="tx1"/>
                          </a:solidFill>
                          <a:effectLst/>
                          <a:latin typeface="+mj-lt"/>
                          <a:ea typeface="Times New Roman"/>
                          <a:cs typeface="Times New Roman"/>
                        </a:rPr>
                        <a:t>TAT</a:t>
                      </a:r>
                      <a:endParaRPr lang="en-US" sz="1000" b="1" dirty="0">
                        <a:solidFill>
                          <a:schemeClr val="tx1"/>
                        </a:solidFill>
                        <a:effectLst/>
                        <a:latin typeface="+mj-lt"/>
                        <a:ea typeface="Times New Roman"/>
                        <a:cs typeface="Times New Roman"/>
                      </a:endParaRPr>
                    </a:p>
                  </a:txBody>
                  <a:tcPr marL="73025" marR="73025" marT="184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latin typeface="+mj-lt"/>
                        </a:rPr>
                        <a:t>Time</a:t>
                      </a:r>
                      <a:r>
                        <a:rPr lang="en-US" sz="1200" baseline="0" dirty="0" smtClean="0">
                          <a:solidFill>
                            <a:schemeClr val="tx1"/>
                          </a:solidFill>
                          <a:latin typeface="+mj-lt"/>
                        </a:rPr>
                        <a:t> Advance Testing</a:t>
                      </a:r>
                      <a:endParaRPr lang="en-US" sz="1200" dirty="0">
                        <a:solidFill>
                          <a:schemeClr val="tx1"/>
                        </a:solidFill>
                        <a:latin typeface="+mj-l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2774212"/>
                  </a:ext>
                </a:extLst>
              </a:tr>
            </a:tbl>
          </a:graphicData>
        </a:graphic>
      </p:graphicFrame>
    </p:spTree>
    <p:extLst>
      <p:ext uri="{BB962C8B-B14F-4D97-AF65-F5344CB8AC3E}">
        <p14:creationId xmlns:p14="http://schemas.microsoft.com/office/powerpoint/2010/main" val="2847902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buSzPct val="120000"/>
            </a:pPr>
            <a:r>
              <a:rPr lang="en-US" sz="1600" dirty="0"/>
              <a:t>DHIC QA Scope </a:t>
            </a:r>
            <a:r>
              <a:rPr lang="en-US" sz="1600" dirty="0" smtClean="0"/>
              <a:t>Details – Scope Definitions</a:t>
            </a: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1523632759"/>
              </p:ext>
            </p:extLst>
          </p:nvPr>
        </p:nvGraphicFramePr>
        <p:xfrm>
          <a:off x="876396" y="976545"/>
          <a:ext cx="10439208" cy="5395072"/>
        </p:xfrm>
        <a:graphic>
          <a:graphicData uri="http://schemas.openxmlformats.org/drawingml/2006/table">
            <a:tbl>
              <a:tblPr firstRow="1" bandRow="1">
                <a:tableStyleId>{69CF1AB2-1976-4502-BF36-3FF5EA218861}</a:tableStyleId>
              </a:tblPr>
              <a:tblGrid>
                <a:gridCol w="4968306">
                  <a:extLst>
                    <a:ext uri="{9D8B030D-6E8A-4147-A177-3AD203B41FA5}">
                      <a16:colId xmlns:a16="http://schemas.microsoft.com/office/drawing/2014/main" val="2752887945"/>
                    </a:ext>
                  </a:extLst>
                </a:gridCol>
                <a:gridCol w="349686">
                  <a:extLst>
                    <a:ext uri="{9D8B030D-6E8A-4147-A177-3AD203B41FA5}">
                      <a16:colId xmlns:a16="http://schemas.microsoft.com/office/drawing/2014/main" val="1869721294"/>
                    </a:ext>
                  </a:extLst>
                </a:gridCol>
                <a:gridCol w="5121216">
                  <a:extLst>
                    <a:ext uri="{9D8B030D-6E8A-4147-A177-3AD203B41FA5}">
                      <a16:colId xmlns:a16="http://schemas.microsoft.com/office/drawing/2014/main" val="14744851"/>
                    </a:ext>
                  </a:extLst>
                </a:gridCol>
              </a:tblGrid>
              <a:tr h="327002">
                <a:tc>
                  <a:txBody>
                    <a:bodyPr/>
                    <a:lstStyle/>
                    <a:p>
                      <a:pPr algn="ctr"/>
                      <a:r>
                        <a:rPr lang="en-US" sz="1600" dirty="0" smtClean="0">
                          <a:solidFill>
                            <a:schemeClr val="bg1"/>
                          </a:solidFill>
                        </a:rPr>
                        <a:t>Legacy History</a:t>
                      </a:r>
                      <a:r>
                        <a:rPr lang="en-US" sz="1600" baseline="0" dirty="0" smtClean="0">
                          <a:solidFill>
                            <a:schemeClr val="bg1"/>
                          </a:solidFill>
                        </a:rPr>
                        <a:t> Data Migration</a:t>
                      </a:r>
                      <a:endParaRPr lang="en-US" sz="1600" dirty="0">
                        <a:solidFill>
                          <a:schemeClr val="bg1"/>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rowSpan="2">
                  <a:txBody>
                    <a:bodyPr/>
                    <a:lstStyle/>
                    <a:p>
                      <a:endParaRPr lang="en-US" sz="1600" dirty="0">
                        <a:solidFill>
                          <a:schemeClr val="bg1"/>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smtClean="0">
                          <a:solidFill>
                            <a:schemeClr val="bg1"/>
                          </a:solidFill>
                        </a:rPr>
                        <a:t>DHIC Integrations</a:t>
                      </a:r>
                      <a:endParaRPr lang="en-US" sz="1600" dirty="0">
                        <a:solidFill>
                          <a:schemeClr val="bg1"/>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198773415"/>
                  </a:ext>
                </a:extLst>
              </a:tr>
              <a:tr h="2316592">
                <a:tc>
                  <a:txBody>
                    <a:bodyPr/>
                    <a:lstStyle/>
                    <a:p>
                      <a:pPr marL="171461" lvl="0" indent="-171450">
                        <a:buFont typeface="Arial" panose="020B0604020202020204" pitchFamily="34" charset="0"/>
                        <a:buChar char="•"/>
                      </a:pPr>
                      <a:r>
                        <a:rPr lang="en-US" sz="1100" kern="1200" dirty="0" smtClean="0">
                          <a:solidFill>
                            <a:schemeClr val="dk1"/>
                          </a:solidFill>
                          <a:latin typeface="+mn-lt"/>
                          <a:ea typeface="+mn-ea"/>
                          <a:cs typeface="+mn-cs"/>
                        </a:rPr>
                        <a:t>ETL transformation testing, job testing and data load testing for legacy historical data migration for:</a:t>
                      </a:r>
                    </a:p>
                    <a:p>
                      <a:pPr marL="685800" lvl="1" indent="-228600">
                        <a:buFont typeface="Wingdings" panose="05000000000000000000" pitchFamily="2" charset="2"/>
                        <a:buChar char="q"/>
                      </a:pPr>
                      <a:r>
                        <a:rPr lang="en-US" sz="1100" kern="1200" dirty="0" smtClean="0">
                          <a:solidFill>
                            <a:schemeClr val="dk1"/>
                          </a:solidFill>
                          <a:latin typeface="+mn-lt"/>
                          <a:ea typeface="+mn-ea"/>
                          <a:cs typeface="+mn-cs"/>
                        </a:rPr>
                        <a:t>ACL DB to Intermediate</a:t>
                      </a:r>
                      <a:r>
                        <a:rPr lang="en-US" sz="1100" kern="1200" baseline="0" dirty="0" smtClean="0">
                          <a:solidFill>
                            <a:schemeClr val="dk1"/>
                          </a:solidFill>
                          <a:latin typeface="+mn-lt"/>
                          <a:ea typeface="+mn-ea"/>
                          <a:cs typeface="+mn-cs"/>
                        </a:rPr>
                        <a:t> Stage (DataHub_Stage)</a:t>
                      </a:r>
                      <a:r>
                        <a:rPr lang="en-US" sz="1100" kern="1200" dirty="0" smtClean="0">
                          <a:solidFill>
                            <a:schemeClr val="dk1"/>
                          </a:solidFill>
                          <a:latin typeface="+mn-lt"/>
                          <a:ea typeface="+mn-ea"/>
                          <a:cs typeface="+mn-cs"/>
                        </a:rPr>
                        <a:t> </a:t>
                      </a:r>
                    </a:p>
                    <a:p>
                      <a:pPr marL="685800" marR="0" lvl="1" indent="-228600" algn="l" defTabSz="914377"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dirty="0" smtClean="0"/>
                        <a:t>Intermediate Stage</a:t>
                      </a:r>
                      <a:r>
                        <a:rPr lang="en-US" sz="1100" baseline="0" dirty="0" smtClean="0"/>
                        <a:t> </a:t>
                      </a:r>
                      <a:r>
                        <a:rPr lang="en-US" sz="1100" dirty="0" smtClean="0"/>
                        <a:t>to GW DH</a:t>
                      </a:r>
                      <a:r>
                        <a:rPr lang="en-US" sz="1100" baseline="0" dirty="0" smtClean="0"/>
                        <a:t> </a:t>
                      </a:r>
                      <a:r>
                        <a:rPr lang="en-US" sz="1100" dirty="0" smtClean="0"/>
                        <a:t>(DataHub) tables</a:t>
                      </a:r>
                      <a:endParaRPr lang="en-US" sz="1100" kern="1200" dirty="0" smtClean="0">
                        <a:solidFill>
                          <a:schemeClr val="dk1"/>
                        </a:solidFill>
                        <a:latin typeface="+mn-lt"/>
                        <a:ea typeface="+mn-ea"/>
                        <a:cs typeface="+mn-cs"/>
                      </a:endParaRPr>
                    </a:p>
                    <a:p>
                      <a:pPr marL="685812" lvl="1" indent="-228600">
                        <a:buFont typeface="Wingdings" panose="05000000000000000000" pitchFamily="2" charset="2"/>
                        <a:buChar char="q"/>
                      </a:pPr>
                      <a:r>
                        <a:rPr lang="en-US" sz="1100" dirty="0" smtClean="0"/>
                        <a:t>External replica ACL DB to GW DH tables</a:t>
                      </a:r>
                    </a:p>
                    <a:p>
                      <a:pPr marL="685812" lvl="1" indent="-228600">
                        <a:buFont typeface="Wingdings" panose="05000000000000000000" pitchFamily="2" charset="2"/>
                        <a:buChar char="q"/>
                      </a:pPr>
                      <a:r>
                        <a:rPr lang="en-US" sz="1100" dirty="0" smtClean="0"/>
                        <a:t>External replica MIS DB to GW DH tables</a:t>
                      </a:r>
                    </a:p>
                    <a:p>
                      <a:pPr marL="685812" lvl="1" indent="-228600">
                        <a:buFont typeface="Wingdings" panose="05000000000000000000" pitchFamily="2" charset="2"/>
                        <a:buChar char="q"/>
                      </a:pPr>
                      <a:r>
                        <a:rPr lang="en-US" sz="1100" dirty="0" smtClean="0"/>
                        <a:t>Premium balancing for legacy data in DataHub</a:t>
                      </a:r>
                    </a:p>
                    <a:p>
                      <a:pPr marL="685812" lvl="1" indent="-228600">
                        <a:buFont typeface="Wingdings" panose="05000000000000000000" pitchFamily="2" charset="2"/>
                        <a:buChar char="q"/>
                      </a:pPr>
                      <a:r>
                        <a:rPr lang="en-US" sz="1100" kern="1200" dirty="0" smtClean="0">
                          <a:solidFill>
                            <a:schemeClr val="dk1"/>
                          </a:solidFill>
                          <a:latin typeface="+mn-lt"/>
                          <a:ea typeface="+mn-ea"/>
                          <a:cs typeface="+mn-cs"/>
                        </a:rPr>
                        <a:t>Entities for which DHIC extensions are added</a:t>
                      </a:r>
                    </a:p>
                    <a:p>
                      <a:pPr marL="685812" lvl="1" indent="-228600">
                        <a:buFont typeface="Wingdings" panose="05000000000000000000" pitchFamily="2" charset="2"/>
                        <a:buChar char="q"/>
                      </a:pPr>
                      <a:r>
                        <a:rPr lang="en-US" sz="1100" dirty="0" smtClean="0"/>
                        <a:t>New entities created in DHIC</a:t>
                      </a:r>
                    </a:p>
                    <a:p>
                      <a:pPr marL="171473" lvl="0" indent="-171450">
                        <a:spcBef>
                          <a:spcPts val="1200"/>
                        </a:spcBef>
                        <a:buFont typeface="Arial" panose="020B0604020202020204" pitchFamily="34" charset="0"/>
                        <a:buChar char="•"/>
                      </a:pPr>
                      <a:r>
                        <a:rPr lang="en-US" sz="1100" kern="1200" dirty="0" smtClean="0">
                          <a:solidFill>
                            <a:schemeClr val="dk1"/>
                          </a:solidFill>
                          <a:latin typeface="+mn-lt"/>
                          <a:ea typeface="+mn-ea"/>
                          <a:cs typeface="+mn-cs"/>
                        </a:rPr>
                        <a:t>Regression Testing for:</a:t>
                      </a:r>
                    </a:p>
                    <a:p>
                      <a:pPr marL="628662" lvl="1" indent="-171450">
                        <a:buFont typeface="Wingdings" panose="05000000000000000000" pitchFamily="2" charset="2"/>
                        <a:buChar char="q"/>
                      </a:pPr>
                      <a:r>
                        <a:rPr lang="en-US" sz="1100" kern="1200" dirty="0" smtClean="0">
                          <a:solidFill>
                            <a:schemeClr val="dk1"/>
                          </a:solidFill>
                          <a:latin typeface="+mn-lt"/>
                          <a:ea typeface="+mn-ea"/>
                          <a:cs typeface="+mn-cs"/>
                        </a:rPr>
                        <a:t>DHIC (DataHub &amp; InfoCenter) entities </a:t>
                      </a:r>
                    </a:p>
                    <a:p>
                      <a:pPr marL="628662" lvl="1" indent="-171450">
                        <a:buFont typeface="Wingdings" panose="05000000000000000000" pitchFamily="2" charset="2"/>
                        <a:buChar char="q"/>
                      </a:pPr>
                      <a:r>
                        <a:rPr lang="en-US" sz="1100" kern="1200" baseline="0" dirty="0" smtClean="0">
                          <a:solidFill>
                            <a:schemeClr val="dk1"/>
                          </a:solidFill>
                          <a:latin typeface="+mn-lt"/>
                          <a:ea typeface="+mn-ea"/>
                          <a:cs typeface="+mn-cs"/>
                        </a:rPr>
                        <a:t>Business </a:t>
                      </a:r>
                      <a:r>
                        <a:rPr lang="en-US" sz="1100" kern="1200" dirty="0" smtClean="0">
                          <a:solidFill>
                            <a:schemeClr val="dk1"/>
                          </a:solidFill>
                          <a:latin typeface="+mn-lt"/>
                          <a:ea typeface="+mn-ea"/>
                          <a:cs typeface="+mn-cs"/>
                        </a:rPr>
                        <a:t>impacted sections for Cognos Reports</a:t>
                      </a:r>
                      <a:endParaRPr lang="en-US" sz="11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smtClean="0">
                          <a:ln>
                            <a:noFill/>
                          </a:ln>
                          <a:solidFill>
                            <a:prstClr val="black"/>
                          </a:solidFill>
                          <a:effectLst/>
                          <a:uLnTx/>
                          <a:uFillTx/>
                          <a:latin typeface="+mn-lt"/>
                          <a:ea typeface="+mn-ea"/>
                          <a:cs typeface="+mn-cs"/>
                        </a:rPr>
                        <a:t>ETL transformation testing, job testing and data load testing will be performed for </a:t>
                      </a:r>
                      <a:r>
                        <a:rPr lang="en-US" sz="1100" kern="1200" dirty="0" smtClean="0">
                          <a:solidFill>
                            <a:schemeClr val="dk1"/>
                          </a:solidFill>
                          <a:latin typeface="+mn-lt"/>
                          <a:ea typeface="+mn-ea"/>
                          <a:cs typeface="+mn-cs"/>
                        </a:rPr>
                        <a:t>new entities and extension to existing entities</a:t>
                      </a:r>
                      <a:r>
                        <a:rPr lang="en-US" sz="1100" kern="1200" baseline="0" dirty="0" smtClean="0">
                          <a:solidFill>
                            <a:schemeClr val="dk1"/>
                          </a:solidFill>
                          <a:latin typeface="+mn-lt"/>
                          <a:ea typeface="+mn-ea"/>
                          <a:cs typeface="+mn-cs"/>
                        </a:rPr>
                        <a:t> for:</a:t>
                      </a:r>
                      <a:endParaRPr kumimoji="0" lang="en-US" sz="1100" b="0" i="0" u="none" strike="noStrike" kern="1200" cap="none" spc="0" normalizeH="0" baseline="0" noProof="0" dirty="0" smtClean="0">
                        <a:ln>
                          <a:noFill/>
                        </a:ln>
                        <a:solidFill>
                          <a:prstClr val="black"/>
                        </a:solidFill>
                        <a:effectLst/>
                        <a:uLnTx/>
                        <a:uFillTx/>
                        <a:latin typeface="+mn-lt"/>
                        <a:ea typeface="+mn-ea"/>
                        <a:cs typeface="+mn-cs"/>
                      </a:endParaRPr>
                    </a:p>
                    <a:p>
                      <a:pPr marL="685800" lvl="1" indent="-228600" algn="l" defTabSz="914377" rtl="0" eaLnBrk="1" latinLnBrk="0" hangingPunct="1">
                        <a:buFont typeface="Wingdings" panose="05000000000000000000" pitchFamily="2" charset="2"/>
                        <a:buChar char="q"/>
                      </a:pPr>
                      <a:r>
                        <a:rPr lang="en-US" sz="1100" kern="1200" dirty="0" smtClean="0">
                          <a:solidFill>
                            <a:schemeClr val="dk1"/>
                          </a:solidFill>
                          <a:latin typeface="+mn-lt"/>
                          <a:ea typeface="+mn-ea"/>
                          <a:cs typeface="+mn-cs"/>
                        </a:rPr>
                        <a:t>GW PC</a:t>
                      </a:r>
                      <a:r>
                        <a:rPr lang="en-US" sz="1100" kern="1200" baseline="0" dirty="0" smtClean="0">
                          <a:solidFill>
                            <a:schemeClr val="dk1"/>
                          </a:solidFill>
                          <a:latin typeface="+mn-lt"/>
                          <a:ea typeface="+mn-ea"/>
                          <a:cs typeface="+mn-cs"/>
                        </a:rPr>
                        <a:t> (PolicyCenter)</a:t>
                      </a:r>
                      <a:r>
                        <a:rPr lang="en-US" sz="1100" kern="1200" dirty="0" smtClean="0">
                          <a:solidFill>
                            <a:schemeClr val="dk1"/>
                          </a:solidFill>
                          <a:latin typeface="+mn-lt"/>
                          <a:ea typeface="+mn-ea"/>
                          <a:cs typeface="+mn-cs"/>
                        </a:rPr>
                        <a:t> and BC (BillingCenter) to GW DH</a:t>
                      </a:r>
                    </a:p>
                    <a:p>
                      <a:pPr marL="685800" lvl="1" indent="-228600" algn="l" defTabSz="914377" rtl="0" eaLnBrk="1" latinLnBrk="0" hangingPunct="1">
                        <a:buFont typeface="Wingdings" panose="05000000000000000000" pitchFamily="2" charset="2"/>
                        <a:buChar char="q"/>
                      </a:pPr>
                      <a:r>
                        <a:rPr lang="en-US" sz="1100" kern="1200" dirty="0" smtClean="0">
                          <a:solidFill>
                            <a:schemeClr val="dk1"/>
                          </a:solidFill>
                          <a:latin typeface="+mn-lt"/>
                          <a:ea typeface="+mn-ea"/>
                          <a:cs typeface="+mn-cs"/>
                        </a:rPr>
                        <a:t>DataHub to InfoCenter </a:t>
                      </a:r>
                    </a:p>
                    <a:p>
                      <a:pPr marL="171473" lvl="0" indent="-171450">
                        <a:spcBef>
                          <a:spcPts val="1200"/>
                        </a:spcBef>
                        <a:buFont typeface="Arial" panose="020B0604020202020204" pitchFamily="34" charset="0"/>
                        <a:buChar char="•"/>
                      </a:pPr>
                      <a:r>
                        <a:rPr lang="en-US" sz="1100" kern="1200" dirty="0" smtClean="0">
                          <a:solidFill>
                            <a:schemeClr val="dk1"/>
                          </a:solidFill>
                          <a:latin typeface="+mn-lt"/>
                          <a:ea typeface="+mn-ea"/>
                          <a:cs typeface="+mn-cs"/>
                        </a:rPr>
                        <a:t>Regression Testing for:</a:t>
                      </a:r>
                    </a:p>
                    <a:p>
                      <a:pPr marL="628662" lvl="1" indent="-171450">
                        <a:buFont typeface="Wingdings" panose="05000000000000000000" pitchFamily="2" charset="2"/>
                        <a:buChar char="q"/>
                      </a:pPr>
                      <a:r>
                        <a:rPr lang="en-US" sz="1100" kern="1200" dirty="0" smtClean="0">
                          <a:solidFill>
                            <a:schemeClr val="dk1"/>
                          </a:solidFill>
                          <a:latin typeface="+mn-lt"/>
                          <a:ea typeface="+mn-ea"/>
                          <a:cs typeface="+mn-cs"/>
                        </a:rPr>
                        <a:t>DHIC (DataHub &amp; InfoCenter) entities </a:t>
                      </a:r>
                    </a:p>
                    <a:p>
                      <a:pPr marL="628662" lvl="1" indent="-171450">
                        <a:buFont typeface="Wingdings" panose="05000000000000000000" pitchFamily="2" charset="2"/>
                        <a:buChar char="q"/>
                      </a:pPr>
                      <a:r>
                        <a:rPr lang="en-US" sz="1100" kern="1200" baseline="0" dirty="0" smtClean="0">
                          <a:solidFill>
                            <a:schemeClr val="dk1"/>
                          </a:solidFill>
                          <a:latin typeface="+mn-lt"/>
                          <a:ea typeface="+mn-ea"/>
                          <a:cs typeface="+mn-cs"/>
                        </a:rPr>
                        <a:t>Business </a:t>
                      </a:r>
                      <a:r>
                        <a:rPr lang="en-US" sz="1100" kern="1200" dirty="0" smtClean="0">
                          <a:solidFill>
                            <a:schemeClr val="dk1"/>
                          </a:solidFill>
                          <a:latin typeface="+mn-lt"/>
                          <a:ea typeface="+mn-ea"/>
                          <a:cs typeface="+mn-cs"/>
                        </a:rPr>
                        <a:t>impacted sections for Cognos Reports</a:t>
                      </a:r>
                      <a:endParaRPr lang="en-US" sz="1100" dirty="0" smtClean="0"/>
                    </a:p>
                    <a:p>
                      <a:pPr marL="171473" marR="0" lvl="0" indent="-171450" algn="l" defTabSz="914377"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100" dirty="0" smtClean="0">
                          <a:solidFill>
                            <a:prstClr val="black"/>
                          </a:solidFill>
                        </a:rPr>
                        <a:t>Validating the data in the flat files (dummy tables) feed to MIS, MVR, EARS and</a:t>
                      </a:r>
                      <a:r>
                        <a:rPr lang="en-US" sz="1100" baseline="0" dirty="0" smtClean="0">
                          <a:solidFill>
                            <a:prstClr val="black"/>
                          </a:solidFill>
                        </a:rPr>
                        <a:t> Verisk</a:t>
                      </a:r>
                      <a:r>
                        <a:rPr lang="en-US" sz="1100" dirty="0" smtClean="0">
                          <a:solidFill>
                            <a:prstClr val="black"/>
                          </a:solidFill>
                        </a:rPr>
                        <a:t> as per the data specifications</a:t>
                      </a:r>
                      <a:endParaRPr kumimoji="0" lang="en-US" sz="1100" b="0" i="0" u="none" strike="noStrike" kern="1200" cap="none" spc="0" normalizeH="0" baseline="0" noProof="0" dirty="0" smtClean="0">
                        <a:ln>
                          <a:noFill/>
                        </a:ln>
                        <a:solidFill>
                          <a:prstClr val="black"/>
                        </a:solidFill>
                        <a:effectLst/>
                        <a:uLnTx/>
                        <a:uFillTx/>
                        <a:latin typeface="+mn-lt"/>
                        <a:ea typeface="+mn-ea"/>
                        <a:cs typeface="+mn-cs"/>
                      </a:endParaRPr>
                    </a:p>
                    <a:p>
                      <a:pPr marL="457200" lvl="1" indent="0" algn="l" defTabSz="914377" rtl="0" eaLnBrk="1" latinLnBrk="0" hangingPunct="1">
                        <a:buFont typeface="+mj-lt"/>
                        <a:buNone/>
                      </a:pPr>
                      <a:endParaRPr lang="en-US" sz="11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0268061"/>
                  </a:ext>
                </a:extLst>
              </a:tr>
              <a:tr h="327002">
                <a:tc gridSpan="3">
                  <a:txBody>
                    <a:bodyPr/>
                    <a:lstStyle/>
                    <a:p>
                      <a:pPr algn="ctr"/>
                      <a:endParaRPr lang="en-US" sz="1600" b="1" dirty="0">
                        <a:solidFill>
                          <a:schemeClr val="bg1"/>
                        </a:solidFill>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53873265"/>
                  </a:ext>
                </a:extLst>
              </a:tr>
              <a:tr h="327002">
                <a:tc gridSpan="3">
                  <a:txBody>
                    <a:bodyPr/>
                    <a:lstStyle/>
                    <a:p>
                      <a:pPr algn="ctr"/>
                      <a:r>
                        <a:rPr lang="en-US" sz="1600" b="1" dirty="0" smtClean="0">
                          <a:solidFill>
                            <a:schemeClr val="bg1"/>
                          </a:solidFill>
                        </a:rPr>
                        <a:t>End-to-End Integrated System &amp; Performance Testing</a:t>
                      </a:r>
                      <a:endParaRPr lang="en-US" sz="16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16893839"/>
                  </a:ext>
                </a:extLst>
              </a:tr>
              <a:tr h="1798511">
                <a:tc gridSpan="3">
                  <a:txBody>
                    <a:bodyPr/>
                    <a:lstStyle/>
                    <a:p>
                      <a:pPr marL="171461"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u="none" kern="1200" baseline="0" dirty="0" smtClean="0">
                          <a:solidFill>
                            <a:schemeClr val="tx1"/>
                          </a:solidFill>
                          <a:effectLst/>
                          <a:latin typeface="+mn-lt"/>
                          <a:ea typeface="+mn-ea"/>
                          <a:cs typeface="+mn-cs"/>
                        </a:rPr>
                        <a:t>ETL jobs (</a:t>
                      </a:r>
                      <a:r>
                        <a:rPr lang="en-US" sz="1100" u="none" kern="1200" dirty="0" smtClean="0">
                          <a:solidFill>
                            <a:schemeClr val="tx1"/>
                          </a:solidFill>
                          <a:effectLst/>
                          <a:latin typeface="+mn-lt"/>
                          <a:ea typeface="+mn-ea"/>
                          <a:cs typeface="+mn-cs"/>
                        </a:rPr>
                        <a:t>Initial</a:t>
                      </a:r>
                      <a:r>
                        <a:rPr lang="en-US" sz="1100" u="none" kern="1200" baseline="0" dirty="0" smtClean="0">
                          <a:solidFill>
                            <a:schemeClr val="tx1"/>
                          </a:solidFill>
                          <a:effectLst/>
                          <a:latin typeface="+mn-lt"/>
                          <a:ea typeface="+mn-ea"/>
                          <a:cs typeface="+mn-cs"/>
                        </a:rPr>
                        <a:t> and Incremental) will be executed sequentially in testing/E2E environment against larger (production like) volume of data. Below testing will be performed:</a:t>
                      </a:r>
                    </a:p>
                    <a:p>
                      <a:pPr marL="685800" marR="0" lvl="1" indent="-2286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1" u="none" kern="1200" dirty="0" smtClean="0">
                          <a:solidFill>
                            <a:schemeClr val="tx1"/>
                          </a:solidFill>
                          <a:effectLst/>
                          <a:latin typeface="+mn-lt"/>
                          <a:ea typeface="+mn-ea"/>
                          <a:cs typeface="+mn-cs"/>
                        </a:rPr>
                        <a:t>End-to-End Testing </a:t>
                      </a:r>
                      <a:r>
                        <a:rPr lang="en-US" sz="1100" u="none" kern="1200" dirty="0" smtClean="0">
                          <a:solidFill>
                            <a:schemeClr val="tx1"/>
                          </a:solidFill>
                          <a:effectLst/>
                          <a:latin typeface="+mn-lt"/>
                          <a:ea typeface="+mn-ea"/>
                          <a:cs typeface="+mn-cs"/>
                        </a:rPr>
                        <a:t>to determine if the all the ETL components can connect and work in an integrated fashion</a:t>
                      </a:r>
                    </a:p>
                    <a:p>
                      <a:pPr marL="685789" lvl="1" indent="-228600" defTabSz="457200">
                        <a:buFont typeface="Arial" panose="020B0604020202020204" pitchFamily="34" charset="0"/>
                        <a:buChar char="•"/>
                      </a:pPr>
                      <a:r>
                        <a:rPr lang="en-US" sz="1100" b="1" kern="1200" dirty="0" smtClean="0">
                          <a:solidFill>
                            <a:schemeClr val="dk1"/>
                          </a:solidFill>
                          <a:latin typeface="+mn-lt"/>
                          <a:ea typeface="+mn-ea"/>
                          <a:cs typeface="+mn-cs"/>
                        </a:rPr>
                        <a:t>Performance Testing </a:t>
                      </a:r>
                      <a:r>
                        <a:rPr lang="en-US" sz="1100" kern="1200" dirty="0" smtClean="0">
                          <a:solidFill>
                            <a:schemeClr val="dk1"/>
                          </a:solidFill>
                          <a:latin typeface="+mn-lt"/>
                          <a:ea typeface="+mn-ea"/>
                          <a:cs typeface="+mn-cs"/>
                        </a:rPr>
                        <a:t>to ensure</a:t>
                      </a:r>
                      <a:r>
                        <a:rPr lang="en-US" sz="1100" kern="1200" baseline="0" dirty="0" smtClean="0">
                          <a:solidFill>
                            <a:schemeClr val="dk1"/>
                          </a:solidFill>
                          <a:latin typeface="+mn-lt"/>
                          <a:ea typeface="+mn-ea"/>
                          <a:cs typeface="+mn-cs"/>
                        </a:rPr>
                        <a:t> that </a:t>
                      </a:r>
                      <a:r>
                        <a:rPr lang="en-US" sz="1100" kern="1200" dirty="0" smtClean="0">
                          <a:solidFill>
                            <a:schemeClr val="dk1"/>
                          </a:solidFill>
                          <a:latin typeface="+mn-lt"/>
                          <a:ea typeface="+mn-ea"/>
                          <a:cs typeface="+mn-cs"/>
                        </a:rPr>
                        <a:t>ETL jobs must complete in</a:t>
                      </a:r>
                      <a:r>
                        <a:rPr lang="en-US" sz="1100" kern="1200" baseline="0" dirty="0" smtClean="0">
                          <a:solidFill>
                            <a:schemeClr val="dk1"/>
                          </a:solidFill>
                          <a:latin typeface="+mn-lt"/>
                          <a:ea typeface="+mn-ea"/>
                          <a:cs typeface="+mn-cs"/>
                        </a:rPr>
                        <a:t> </a:t>
                      </a:r>
                      <a:r>
                        <a:rPr lang="en-US" sz="1100" kern="1200" dirty="0" smtClean="0">
                          <a:solidFill>
                            <a:schemeClr val="dk1"/>
                          </a:solidFill>
                          <a:latin typeface="+mn-lt"/>
                          <a:ea typeface="+mn-ea"/>
                          <a:cs typeface="+mn-cs"/>
                        </a:rPr>
                        <a:t>defined SLAs. Testing / Development</a:t>
                      </a:r>
                      <a:r>
                        <a:rPr lang="en-US" sz="1100" kern="1200" baseline="0" dirty="0" smtClean="0">
                          <a:solidFill>
                            <a:schemeClr val="dk1"/>
                          </a:solidFill>
                          <a:latin typeface="+mn-lt"/>
                          <a:ea typeface="+mn-ea"/>
                          <a:cs typeface="+mn-cs"/>
                        </a:rPr>
                        <a:t> team will also focus on:</a:t>
                      </a:r>
                    </a:p>
                    <a:p>
                      <a:pPr marL="1085827" lvl="2" indent="-171450" defTabSz="457200">
                        <a:buFont typeface="Wingdings" panose="05000000000000000000" pitchFamily="2" charset="2"/>
                        <a:buChar char="q"/>
                      </a:pPr>
                      <a:r>
                        <a:rPr lang="en-US" sz="1100" kern="1200" baseline="0" dirty="0" smtClean="0">
                          <a:solidFill>
                            <a:schemeClr val="dk1"/>
                          </a:solidFill>
                          <a:latin typeface="+mn-lt"/>
                          <a:ea typeface="+mn-ea"/>
                          <a:cs typeface="+mn-cs"/>
                        </a:rPr>
                        <a:t>A</a:t>
                      </a:r>
                      <a:r>
                        <a:rPr lang="en-US" sz="1100" kern="1200" dirty="0" smtClean="0">
                          <a:solidFill>
                            <a:schemeClr val="dk1"/>
                          </a:solidFill>
                          <a:latin typeface="+mn-lt"/>
                          <a:ea typeface="+mn-ea"/>
                          <a:cs typeface="+mn-cs"/>
                        </a:rPr>
                        <a:t>ny performance degradation during large volume of data load</a:t>
                      </a:r>
                    </a:p>
                    <a:p>
                      <a:pPr marL="1085839" lvl="3" indent="-171450" defTabSz="457200">
                        <a:buFont typeface="Wingdings" panose="05000000000000000000" pitchFamily="2" charset="2"/>
                        <a:buChar char="q"/>
                        <a:tabLst>
                          <a:tab pos="457200" algn="l"/>
                        </a:tabLst>
                      </a:pPr>
                      <a:r>
                        <a:rPr lang="en-US" sz="1100" kern="1200" dirty="0" smtClean="0">
                          <a:solidFill>
                            <a:schemeClr val="dk1"/>
                          </a:solidFill>
                          <a:latin typeface="+mn-lt"/>
                          <a:ea typeface="+mn-ea"/>
                          <a:cs typeface="+mn-cs"/>
                        </a:rPr>
                        <a:t>Ability to restart the jobs from the point of failure with maximum efficiency</a:t>
                      </a:r>
                      <a:endParaRPr lang="en-US" sz="1100" u="none" kern="1200" dirty="0" smtClean="0">
                        <a:solidFill>
                          <a:schemeClr val="tx1"/>
                        </a:solidFill>
                        <a:effectLst/>
                        <a:latin typeface="+mn-lt"/>
                        <a:ea typeface="+mn-ea"/>
                        <a:cs typeface="+mn-cs"/>
                      </a:endParaRPr>
                    </a:p>
                    <a:p>
                      <a:pPr marL="171461" marR="0" lvl="0" indent="-171450" algn="l" defTabSz="914377"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100" u="none" kern="1200" dirty="0" smtClean="0">
                          <a:solidFill>
                            <a:schemeClr val="tx1"/>
                          </a:solidFill>
                          <a:effectLst/>
                          <a:latin typeface="+mn-lt"/>
                          <a:ea typeface="+mn-ea"/>
                          <a:cs typeface="+mn-cs"/>
                        </a:rPr>
                        <a:t>QA team will generate reports </a:t>
                      </a:r>
                      <a:r>
                        <a:rPr lang="en-US" sz="1100" u="none" kern="1200" baseline="0" dirty="0" smtClean="0">
                          <a:solidFill>
                            <a:schemeClr val="tx1"/>
                          </a:solidFill>
                          <a:effectLst/>
                          <a:latin typeface="+mn-lt"/>
                          <a:ea typeface="+mn-ea"/>
                          <a:cs typeface="+mn-cs"/>
                        </a:rPr>
                        <a:t>under various load scenarios (Initial &amp; Incremental) to validate:</a:t>
                      </a:r>
                    </a:p>
                    <a:p>
                      <a:pPr marL="685800" marR="0" lvl="1" indent="-228600" algn="l" defTabSz="914377"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u="none" kern="1200" baseline="0" dirty="0" smtClean="0">
                          <a:solidFill>
                            <a:schemeClr val="tx1"/>
                          </a:solidFill>
                          <a:effectLst/>
                          <a:latin typeface="+mn-lt"/>
                          <a:ea typeface="+mn-ea"/>
                          <a:cs typeface="+mn-cs"/>
                        </a:rPr>
                        <a:t>Report layout, filters, high level functionality, drill down and drill through capabilities</a:t>
                      </a:r>
                    </a:p>
                    <a:p>
                      <a:pPr marL="685800" marR="0" lvl="1" indent="-228600" algn="l" defTabSz="914377"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u="none" kern="1200" baseline="0" dirty="0" smtClean="0">
                          <a:solidFill>
                            <a:schemeClr val="tx1"/>
                          </a:solidFill>
                          <a:effectLst/>
                          <a:latin typeface="+mn-lt"/>
                          <a:ea typeface="+mn-ea"/>
                          <a:cs typeface="+mn-cs"/>
                        </a:rPr>
                        <a:t>Performance, scalability and stability of reporting tool (Cognos)</a:t>
                      </a:r>
                      <a:endParaRPr lang="en-US" sz="1100" u="none" kern="1200" dirty="0" smtClean="0">
                        <a:solidFill>
                          <a:schemeClr val="tx1"/>
                        </a:solidFill>
                        <a:effectLst/>
                        <a:latin typeface="+mn-lt"/>
                        <a:ea typeface="+mn-ea"/>
                        <a:cs typeface="+mn-cs"/>
                      </a:endParaRPr>
                    </a:p>
                    <a:p>
                      <a:pPr marL="171461" marR="0" lvl="0" indent="-171450" algn="l" defTabSz="914377"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100" b="1" u="none" kern="1200" dirty="0" smtClean="0">
                          <a:solidFill>
                            <a:schemeClr val="tx1"/>
                          </a:solidFill>
                          <a:effectLst/>
                          <a:latin typeface="+mn-lt"/>
                          <a:ea typeface="+mn-ea"/>
                          <a:cs typeface="+mn-cs"/>
                        </a:rPr>
                        <a:t>Time</a:t>
                      </a:r>
                      <a:r>
                        <a:rPr lang="en-US" sz="1100" b="1" u="none" kern="1200" baseline="0" dirty="0" smtClean="0">
                          <a:solidFill>
                            <a:schemeClr val="tx1"/>
                          </a:solidFill>
                          <a:effectLst/>
                          <a:latin typeface="+mn-lt"/>
                          <a:ea typeface="+mn-ea"/>
                          <a:cs typeface="+mn-cs"/>
                        </a:rPr>
                        <a:t> Advance testing (TAT)</a:t>
                      </a:r>
                      <a:r>
                        <a:rPr lang="en-US" sz="1100" u="none" kern="1200" baseline="0" dirty="0" smtClean="0">
                          <a:solidFill>
                            <a:schemeClr val="tx1"/>
                          </a:solidFill>
                          <a:effectLst/>
                          <a:latin typeface="+mn-lt"/>
                          <a:ea typeface="+mn-ea"/>
                          <a:cs typeface="+mn-cs"/>
                        </a:rPr>
                        <a:t> focused on</a:t>
                      </a:r>
                      <a:r>
                        <a:rPr lang="en-US" sz="1100" u="none" kern="1200" dirty="0" smtClean="0">
                          <a:solidFill>
                            <a:schemeClr val="tx1"/>
                          </a:solidFill>
                          <a:effectLst/>
                          <a:latin typeface="+mn-lt"/>
                          <a:ea typeface="+mn-ea"/>
                          <a:cs typeface="+mn-cs"/>
                        </a:rPr>
                        <a:t> validating transactions as part of renewal or other subsequent transactions and billing delinquency to e</a:t>
                      </a:r>
                      <a:r>
                        <a:rPr lang="en-US" sz="1100" u="none" kern="1200" baseline="0" dirty="0" smtClean="0">
                          <a:solidFill>
                            <a:schemeClr val="tx1"/>
                          </a:solidFill>
                          <a:effectLst/>
                          <a:latin typeface="+mn-lt"/>
                          <a:ea typeface="+mn-ea"/>
                          <a:cs typeface="+mn-cs"/>
                        </a:rPr>
                        <a:t>nsures that reports/dashboards work as expected for key business scenarios in a production like controlled environment. Please refer </a:t>
                      </a:r>
                      <a:r>
                        <a:rPr lang="en-US" sz="1100" i="1" u="none" kern="1200" baseline="0" dirty="0" smtClean="0">
                          <a:solidFill>
                            <a:schemeClr val="tx1"/>
                          </a:solidFill>
                          <a:effectLst/>
                          <a:latin typeface="+mn-lt"/>
                          <a:ea typeface="+mn-ea"/>
                          <a:cs typeface="+mn-cs"/>
                        </a:rPr>
                        <a:t>Slide # 26 </a:t>
                      </a:r>
                      <a:r>
                        <a:rPr lang="en-US" sz="1100" u="none" kern="1200" baseline="0" dirty="0" smtClean="0">
                          <a:solidFill>
                            <a:schemeClr val="tx1"/>
                          </a:solidFill>
                          <a:effectLst/>
                          <a:latin typeface="+mn-lt"/>
                          <a:ea typeface="+mn-ea"/>
                          <a:cs typeface="+mn-cs"/>
                        </a:rPr>
                        <a:t>for more details on TAT</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06821618"/>
                  </a:ext>
                </a:extLst>
              </a:tr>
            </a:tbl>
          </a:graphicData>
        </a:graphic>
      </p:graphicFrame>
      <p:sp>
        <p:nvSpPr>
          <p:cNvPr id="7" name="Oval 6"/>
          <p:cNvSpPr/>
          <p:nvPr/>
        </p:nvSpPr>
        <p:spPr>
          <a:xfrm>
            <a:off x="683099" y="760756"/>
            <a:ext cx="360296" cy="38446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 name="Oval 7"/>
          <p:cNvSpPr/>
          <p:nvPr/>
        </p:nvSpPr>
        <p:spPr>
          <a:xfrm>
            <a:off x="5983213" y="784313"/>
            <a:ext cx="360296" cy="38446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p:cNvSpPr/>
          <p:nvPr/>
        </p:nvSpPr>
        <p:spPr>
          <a:xfrm>
            <a:off x="683099" y="3829203"/>
            <a:ext cx="360296" cy="38446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3558453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buSzPct val="120000"/>
            </a:pPr>
            <a:r>
              <a:rPr lang="en-US" sz="1600" dirty="0"/>
              <a:t>DHIC QA Scope Details – Out of Scope Items</a:t>
            </a:r>
          </a:p>
        </p:txBody>
      </p:sp>
      <p:graphicFrame>
        <p:nvGraphicFramePr>
          <p:cNvPr id="5" name="Table 4"/>
          <p:cNvGraphicFramePr>
            <a:graphicFrameLocks noGrp="1"/>
          </p:cNvGraphicFramePr>
          <p:nvPr>
            <p:extLst>
              <p:ext uri="{D42A27DB-BD31-4B8C-83A1-F6EECF244321}">
                <p14:modId xmlns:p14="http://schemas.microsoft.com/office/powerpoint/2010/main" val="4189703401"/>
              </p:ext>
            </p:extLst>
          </p:nvPr>
        </p:nvGraphicFramePr>
        <p:xfrm>
          <a:off x="876396" y="976545"/>
          <a:ext cx="10439208" cy="5120943"/>
        </p:xfrm>
        <a:graphic>
          <a:graphicData uri="http://schemas.openxmlformats.org/drawingml/2006/table">
            <a:tbl>
              <a:tblPr firstRow="1" bandRow="1">
                <a:tableStyleId>{69CF1AB2-1976-4502-BF36-3FF5EA218861}</a:tableStyleId>
              </a:tblPr>
              <a:tblGrid>
                <a:gridCol w="4968306">
                  <a:extLst>
                    <a:ext uri="{9D8B030D-6E8A-4147-A177-3AD203B41FA5}">
                      <a16:colId xmlns:a16="http://schemas.microsoft.com/office/drawing/2014/main" val="2752887945"/>
                    </a:ext>
                  </a:extLst>
                </a:gridCol>
                <a:gridCol w="349686">
                  <a:extLst>
                    <a:ext uri="{9D8B030D-6E8A-4147-A177-3AD203B41FA5}">
                      <a16:colId xmlns:a16="http://schemas.microsoft.com/office/drawing/2014/main" val="1869721294"/>
                    </a:ext>
                  </a:extLst>
                </a:gridCol>
                <a:gridCol w="5121216">
                  <a:extLst>
                    <a:ext uri="{9D8B030D-6E8A-4147-A177-3AD203B41FA5}">
                      <a16:colId xmlns:a16="http://schemas.microsoft.com/office/drawing/2014/main" val="14744851"/>
                    </a:ext>
                  </a:extLst>
                </a:gridCol>
              </a:tblGrid>
              <a:tr h="327002">
                <a:tc>
                  <a:txBody>
                    <a:bodyPr/>
                    <a:lstStyle/>
                    <a:p>
                      <a:pPr algn="ctr"/>
                      <a:r>
                        <a:rPr lang="en-US" sz="1600" dirty="0" smtClean="0">
                          <a:solidFill>
                            <a:schemeClr val="bg1"/>
                          </a:solidFill>
                        </a:rPr>
                        <a:t>Legacy History</a:t>
                      </a:r>
                      <a:r>
                        <a:rPr lang="en-US" sz="1600" baseline="0" dirty="0" smtClean="0">
                          <a:solidFill>
                            <a:schemeClr val="bg1"/>
                          </a:solidFill>
                        </a:rPr>
                        <a:t> Data Migration</a:t>
                      </a:r>
                      <a:endParaRPr lang="en-US" sz="1600" dirty="0">
                        <a:solidFill>
                          <a:schemeClr val="bg1"/>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rowSpan="2">
                  <a:txBody>
                    <a:bodyPr/>
                    <a:lstStyle/>
                    <a:p>
                      <a:endParaRPr lang="en-US" sz="1600" dirty="0">
                        <a:solidFill>
                          <a:schemeClr val="bg1"/>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smtClean="0">
                          <a:solidFill>
                            <a:schemeClr val="bg1"/>
                          </a:solidFill>
                        </a:rPr>
                        <a:t>DHIC Integrations</a:t>
                      </a:r>
                      <a:endParaRPr lang="en-US" sz="1600" dirty="0">
                        <a:solidFill>
                          <a:schemeClr val="bg1"/>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198773415"/>
                  </a:ext>
                </a:extLst>
              </a:tr>
              <a:tr h="2316592">
                <a:tc>
                  <a:txBody>
                    <a:bodyPr/>
                    <a:lstStyle/>
                    <a:p>
                      <a:pPr marL="171461" lvl="0" indent="-171450">
                        <a:buFont typeface="Arial" panose="020B0604020202020204" pitchFamily="34" charset="0"/>
                        <a:buChar char="•"/>
                      </a:pPr>
                      <a:r>
                        <a:rPr lang="en-US" sz="1100" kern="1200" dirty="0" smtClean="0">
                          <a:solidFill>
                            <a:schemeClr val="dk1"/>
                          </a:solidFill>
                          <a:latin typeface="+mn-lt"/>
                          <a:ea typeface="+mn-ea"/>
                          <a:cs typeface="+mn-cs"/>
                        </a:rPr>
                        <a:t>Loading data from ACL mainframe to SQL databases is not planned to be tested and is assumed to be accurate. Any defects root caused to this area will be assigned to EA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marL="171461"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u="none" kern="1200" baseline="0" dirty="0" smtClean="0">
                          <a:solidFill>
                            <a:schemeClr val="tx1"/>
                          </a:solidFill>
                          <a:effectLst/>
                          <a:latin typeface="+mn-lt"/>
                          <a:ea typeface="+mn-ea"/>
                          <a:cs typeface="+mn-cs"/>
                        </a:rPr>
                        <a:t>Validation of how mainframe or other source systems consume the flat files (example ISS integration/files or GL feeds) is out of DHIC QA scope</a:t>
                      </a:r>
                    </a:p>
                    <a:p>
                      <a:pPr marL="457200" lvl="1" indent="0" algn="l" defTabSz="914377" rtl="0" eaLnBrk="1" latinLnBrk="0" hangingPunct="1">
                        <a:buFont typeface="+mj-lt"/>
                        <a:buNone/>
                      </a:pPr>
                      <a:endParaRPr lang="en-US" sz="11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0268061"/>
                  </a:ext>
                </a:extLst>
              </a:tr>
              <a:tr h="327002">
                <a:tc gridSpan="3">
                  <a:txBody>
                    <a:bodyPr/>
                    <a:lstStyle/>
                    <a:p>
                      <a:pPr algn="ctr"/>
                      <a:endParaRPr lang="en-US" sz="1600" b="1" dirty="0">
                        <a:solidFill>
                          <a:schemeClr val="bg1"/>
                        </a:solidFill>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53873265"/>
                  </a:ext>
                </a:extLst>
              </a:tr>
              <a:tr h="327002">
                <a:tc gridSpan="3">
                  <a:txBody>
                    <a:bodyPr/>
                    <a:lstStyle/>
                    <a:p>
                      <a:pPr algn="ctr"/>
                      <a:r>
                        <a:rPr lang="en-US" sz="1600" b="1" dirty="0" smtClean="0">
                          <a:solidFill>
                            <a:schemeClr val="bg1"/>
                          </a:solidFill>
                        </a:rPr>
                        <a:t>End-to-End Integrated System &amp; Performance Testing</a:t>
                      </a:r>
                      <a:endParaRPr lang="en-US" sz="16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16893839"/>
                  </a:ext>
                </a:extLst>
              </a:tr>
              <a:tr h="1798511">
                <a:tc gridSpan="3">
                  <a:txBody>
                    <a:bodyPr/>
                    <a:lstStyle/>
                    <a:p>
                      <a:pPr marL="171461"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u="none" kern="1200" baseline="0" dirty="0" smtClean="0">
                          <a:solidFill>
                            <a:schemeClr val="tx1"/>
                          </a:solidFill>
                          <a:effectLst/>
                          <a:latin typeface="+mn-lt"/>
                          <a:ea typeface="+mn-ea"/>
                          <a:cs typeface="+mn-cs"/>
                        </a:rPr>
                        <a:t>Testing of MIS Finance reports are out of QA scope and it has been discussed and agreed with the Finance and Accounting team</a:t>
                      </a:r>
                    </a:p>
                    <a:p>
                      <a:pPr marL="171461"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u="none" kern="1200" baseline="0" dirty="0" smtClean="0">
                          <a:solidFill>
                            <a:schemeClr val="tx1"/>
                          </a:solidFill>
                          <a:effectLst/>
                          <a:latin typeface="+mn-lt"/>
                          <a:ea typeface="+mn-ea"/>
                          <a:cs typeface="+mn-cs"/>
                        </a:rPr>
                        <a:t>Finance and Accounting team would own validating the Finance reports coming out of MIS and any other downstream systems from MIS</a:t>
                      </a:r>
                    </a:p>
                    <a:p>
                      <a:pPr marL="171461"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u="none" kern="1200" baseline="0" dirty="0" smtClean="0">
                          <a:solidFill>
                            <a:schemeClr val="tx1"/>
                          </a:solidFill>
                          <a:effectLst/>
                          <a:latin typeface="+mn-lt"/>
                          <a:ea typeface="+mn-ea"/>
                          <a:cs typeface="+mn-cs"/>
                        </a:rPr>
                        <a:t>Operational reports from ACL and Synergy is out of QA scope, however these reports will be validated by owners of each of the reports </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06821618"/>
                  </a:ext>
                </a:extLst>
              </a:tr>
            </a:tbl>
          </a:graphicData>
        </a:graphic>
      </p:graphicFrame>
      <p:sp>
        <p:nvSpPr>
          <p:cNvPr id="7" name="Oval 6"/>
          <p:cNvSpPr/>
          <p:nvPr/>
        </p:nvSpPr>
        <p:spPr>
          <a:xfrm>
            <a:off x="683099" y="760756"/>
            <a:ext cx="360296" cy="38446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 name="Oval 7"/>
          <p:cNvSpPr/>
          <p:nvPr/>
        </p:nvSpPr>
        <p:spPr>
          <a:xfrm>
            <a:off x="5983213" y="784313"/>
            <a:ext cx="360296" cy="38446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p:cNvSpPr/>
          <p:nvPr/>
        </p:nvSpPr>
        <p:spPr>
          <a:xfrm>
            <a:off x="683099" y="3829203"/>
            <a:ext cx="360296" cy="38446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2018359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422400" y="342900"/>
            <a:ext cx="7772400" cy="304800"/>
          </a:xfrm>
        </p:spPr>
        <p:txBody>
          <a:bodyPr/>
          <a:lstStyle/>
          <a:p>
            <a:pPr>
              <a:buSzPct val="120000"/>
            </a:pPr>
            <a:r>
              <a:rPr lang="en-US" sz="1600" dirty="0"/>
              <a:t>Legacy historical data </a:t>
            </a:r>
            <a:r>
              <a:rPr lang="en-US" sz="1600" dirty="0" smtClean="0"/>
              <a:t>migration FLOW</a:t>
            </a:r>
            <a:endParaRPr lang="en-US" sz="1600" dirty="0"/>
          </a:p>
        </p:txBody>
      </p:sp>
      <p:sp>
        <p:nvSpPr>
          <p:cNvPr id="72" name="Rounded Rectangle 71"/>
          <p:cNvSpPr/>
          <p:nvPr/>
        </p:nvSpPr>
        <p:spPr>
          <a:xfrm>
            <a:off x="3041560" y="1089560"/>
            <a:ext cx="2366341" cy="1906037"/>
          </a:xfrm>
          <a:prstGeom prst="roundRect">
            <a:avLst>
              <a:gd name="adj" fmla="val 823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sz="1400" b="1" dirty="0" smtClean="0">
                <a:solidFill>
                  <a:schemeClr val="tx1"/>
                </a:solidFill>
              </a:rPr>
              <a:t>Staging</a:t>
            </a:r>
            <a:endParaRPr lang="en-US" sz="1400" b="1" dirty="0">
              <a:solidFill>
                <a:schemeClr val="tx1"/>
              </a:solidFill>
            </a:endParaRPr>
          </a:p>
        </p:txBody>
      </p:sp>
      <p:sp>
        <p:nvSpPr>
          <p:cNvPr id="4" name="Flowchart: Magnetic Disk 3"/>
          <p:cNvSpPr/>
          <p:nvPr/>
        </p:nvSpPr>
        <p:spPr>
          <a:xfrm>
            <a:off x="3123536" y="1808536"/>
            <a:ext cx="1005840" cy="613555"/>
          </a:xfrm>
          <a:prstGeom prst="flowChartMagneticDisk">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ACL &amp; MIS DB</a:t>
            </a:r>
            <a:endParaRPr lang="en-US" sz="1200" dirty="0"/>
          </a:p>
        </p:txBody>
      </p:sp>
      <p:sp>
        <p:nvSpPr>
          <p:cNvPr id="60" name="Flowchart: Magnetic Disk 59"/>
          <p:cNvSpPr/>
          <p:nvPr/>
        </p:nvSpPr>
        <p:spPr>
          <a:xfrm>
            <a:off x="4310928" y="1808536"/>
            <a:ext cx="1005840" cy="613555"/>
          </a:xfrm>
          <a:prstGeom prst="flowChartMagneticDisk">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Intermediate Stage</a:t>
            </a:r>
            <a:endParaRPr lang="en-US" sz="1200" dirty="0"/>
          </a:p>
        </p:txBody>
      </p:sp>
      <p:sp>
        <p:nvSpPr>
          <p:cNvPr id="3" name="Rectangle 2"/>
          <p:cNvSpPr/>
          <p:nvPr/>
        </p:nvSpPr>
        <p:spPr>
          <a:xfrm>
            <a:off x="1359731" y="2222928"/>
            <a:ext cx="1311077" cy="365760"/>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i="1" dirty="0"/>
              <a:t>MIS</a:t>
            </a:r>
          </a:p>
        </p:txBody>
      </p:sp>
      <p:sp>
        <p:nvSpPr>
          <p:cNvPr id="8" name="Rounded Rectangle 7"/>
          <p:cNvSpPr/>
          <p:nvPr/>
        </p:nvSpPr>
        <p:spPr>
          <a:xfrm>
            <a:off x="1267072" y="1079299"/>
            <a:ext cx="1532729" cy="1906037"/>
          </a:xfrm>
          <a:prstGeom prst="roundRect">
            <a:avLst>
              <a:gd name="adj" fmla="val 8237"/>
            </a:avLst>
          </a:prstGeom>
          <a:noFill/>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sz="1400" b="1" dirty="0" smtClean="0">
                <a:solidFill>
                  <a:schemeClr val="tx1"/>
                </a:solidFill>
              </a:rPr>
              <a:t>Legacy Systems</a:t>
            </a:r>
            <a:endParaRPr lang="en-US" sz="1400" b="1" dirty="0">
              <a:solidFill>
                <a:schemeClr val="tx1"/>
              </a:solidFill>
            </a:endParaRPr>
          </a:p>
        </p:txBody>
      </p:sp>
      <p:sp>
        <p:nvSpPr>
          <p:cNvPr id="71" name="Rectangle 70"/>
          <p:cNvSpPr/>
          <p:nvPr/>
        </p:nvSpPr>
        <p:spPr>
          <a:xfrm>
            <a:off x="1359731" y="1656794"/>
            <a:ext cx="1311077" cy="365760"/>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i="1" dirty="0"/>
              <a:t>ACL (UNISYS)</a:t>
            </a:r>
          </a:p>
        </p:txBody>
      </p:sp>
      <p:sp>
        <p:nvSpPr>
          <p:cNvPr id="73" name="Rounded Rectangle 72"/>
          <p:cNvSpPr/>
          <p:nvPr/>
        </p:nvSpPr>
        <p:spPr>
          <a:xfrm>
            <a:off x="5609904" y="1099527"/>
            <a:ext cx="4116304" cy="1906037"/>
          </a:xfrm>
          <a:prstGeom prst="roundRect">
            <a:avLst>
              <a:gd name="adj" fmla="val 823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sz="1400" b="1" dirty="0" smtClean="0">
                <a:solidFill>
                  <a:schemeClr val="tx1"/>
                </a:solidFill>
              </a:rPr>
              <a:t>Guidewire Suite</a:t>
            </a:r>
            <a:endParaRPr lang="en-US" sz="1400" b="1" dirty="0">
              <a:solidFill>
                <a:schemeClr val="tx1"/>
              </a:solidFill>
            </a:endParaRPr>
          </a:p>
        </p:txBody>
      </p:sp>
      <p:sp>
        <p:nvSpPr>
          <p:cNvPr id="7" name="Rectangle 6"/>
          <p:cNvSpPr/>
          <p:nvPr/>
        </p:nvSpPr>
        <p:spPr>
          <a:xfrm>
            <a:off x="5828458" y="1959724"/>
            <a:ext cx="3677716" cy="967095"/>
          </a:xfrm>
          <a:prstGeom prst="rect">
            <a:avLst/>
          </a:prstGeom>
          <a:solidFill>
            <a:schemeClr val="accent5">
              <a:lumMod val="40000"/>
              <a:lumOff val="60000"/>
            </a:schemeClr>
          </a:solidFill>
          <a:ln w="12700">
            <a:solidFill>
              <a:srgbClr val="018DC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200"/>
              </a:lnSpc>
            </a:pPr>
            <a:r>
              <a:rPr lang="en-US" sz="1200" b="1" u="sng" dirty="0" smtClean="0">
                <a:solidFill>
                  <a:schemeClr val="tx1"/>
                </a:solidFill>
              </a:rPr>
              <a:t>DHIC Product</a:t>
            </a:r>
            <a:endParaRPr lang="en-US" sz="1200" b="1" u="sng" dirty="0">
              <a:solidFill>
                <a:schemeClr val="tx1"/>
              </a:solidFill>
            </a:endParaRPr>
          </a:p>
        </p:txBody>
      </p:sp>
      <p:sp>
        <p:nvSpPr>
          <p:cNvPr id="64" name="Flowchart: Magnetic Disk 63"/>
          <p:cNvSpPr/>
          <p:nvPr/>
        </p:nvSpPr>
        <p:spPr>
          <a:xfrm>
            <a:off x="6068501" y="2251520"/>
            <a:ext cx="1005840" cy="613555"/>
          </a:xfrm>
          <a:prstGeom prst="flowChartMagneticDisk">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US" sz="1200" dirty="0"/>
          </a:p>
        </p:txBody>
      </p:sp>
      <p:sp>
        <p:nvSpPr>
          <p:cNvPr id="65" name="Flowchart: Magnetic Disk 64"/>
          <p:cNvSpPr/>
          <p:nvPr/>
        </p:nvSpPr>
        <p:spPr>
          <a:xfrm>
            <a:off x="5970563" y="2121573"/>
            <a:ext cx="1005840" cy="613555"/>
          </a:xfrm>
          <a:prstGeom prst="flowChartMagneticDisk">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Datahub DBs</a:t>
            </a:r>
            <a:endParaRPr lang="en-US" sz="1200" dirty="0"/>
          </a:p>
        </p:txBody>
      </p:sp>
      <p:sp>
        <p:nvSpPr>
          <p:cNvPr id="66" name="Flowchart: Magnetic Disk 65"/>
          <p:cNvSpPr/>
          <p:nvPr/>
        </p:nvSpPr>
        <p:spPr>
          <a:xfrm>
            <a:off x="7336184" y="2190560"/>
            <a:ext cx="1005840" cy="613555"/>
          </a:xfrm>
          <a:prstGeom prst="flowChartMagneticDisk">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InfoCenter DIM &amp; FACT</a:t>
            </a:r>
            <a:endParaRPr lang="en-US" sz="1200" dirty="0"/>
          </a:p>
        </p:txBody>
      </p:sp>
      <p:sp>
        <p:nvSpPr>
          <p:cNvPr id="67" name="Rectangle 66"/>
          <p:cNvSpPr/>
          <p:nvPr/>
        </p:nvSpPr>
        <p:spPr>
          <a:xfrm>
            <a:off x="5828458" y="1365395"/>
            <a:ext cx="1311077" cy="274320"/>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i="1" dirty="0"/>
              <a:t>PolicyCenter</a:t>
            </a:r>
          </a:p>
        </p:txBody>
      </p:sp>
      <p:sp>
        <p:nvSpPr>
          <p:cNvPr id="68" name="Rectangle 67"/>
          <p:cNvSpPr/>
          <p:nvPr/>
        </p:nvSpPr>
        <p:spPr>
          <a:xfrm>
            <a:off x="8209175" y="1367110"/>
            <a:ext cx="1311077" cy="274320"/>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i="1" dirty="0"/>
              <a:t>BillingCenter</a:t>
            </a:r>
          </a:p>
        </p:txBody>
      </p:sp>
      <p:sp>
        <p:nvSpPr>
          <p:cNvPr id="9" name="Flowchart: Multidocument 8"/>
          <p:cNvSpPr/>
          <p:nvPr/>
        </p:nvSpPr>
        <p:spPr>
          <a:xfrm>
            <a:off x="8562181" y="2181241"/>
            <a:ext cx="805069" cy="537555"/>
          </a:xfrm>
          <a:prstGeom prst="flowChartMultidocument">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US" sz="1200" dirty="0"/>
          </a:p>
        </p:txBody>
      </p:sp>
      <p:sp>
        <p:nvSpPr>
          <p:cNvPr id="11" name="TextBox 10"/>
          <p:cNvSpPr txBox="1"/>
          <p:nvPr/>
        </p:nvSpPr>
        <p:spPr>
          <a:xfrm>
            <a:off x="8563225" y="2266505"/>
            <a:ext cx="693419" cy="461665"/>
          </a:xfrm>
          <a:prstGeom prst="rect">
            <a:avLst/>
          </a:prstGeom>
          <a:noFill/>
        </p:spPr>
        <p:txBody>
          <a:bodyPr wrap="square" rtlCol="0">
            <a:spAutoFit/>
          </a:bodyPr>
          <a:lstStyle/>
          <a:p>
            <a:pPr algn="l"/>
            <a:r>
              <a:rPr lang="en-US" sz="1200" dirty="0" smtClean="0">
                <a:solidFill>
                  <a:schemeClr val="bg1"/>
                </a:solidFill>
                <a:cs typeface="Arial Black" panose="020B0604020202020204" pitchFamily="34" charset="0"/>
              </a:rPr>
              <a:t>Cognos Reports</a:t>
            </a:r>
            <a:endParaRPr lang="en-US" sz="1200" dirty="0">
              <a:solidFill>
                <a:schemeClr val="bg1"/>
              </a:solidFill>
              <a:cs typeface="Arial Black" panose="020B0604020202020204" pitchFamily="34" charset="0"/>
            </a:endParaRPr>
          </a:p>
        </p:txBody>
      </p:sp>
      <p:sp>
        <p:nvSpPr>
          <p:cNvPr id="81" name="Rounded Rectangle 80"/>
          <p:cNvSpPr/>
          <p:nvPr/>
        </p:nvSpPr>
        <p:spPr>
          <a:xfrm>
            <a:off x="9942188" y="1099528"/>
            <a:ext cx="1866820" cy="1906037"/>
          </a:xfrm>
          <a:prstGeom prst="roundRect">
            <a:avLst>
              <a:gd name="adj" fmla="val 823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sz="1400" b="1" dirty="0" smtClean="0">
                <a:solidFill>
                  <a:schemeClr val="tx1"/>
                </a:solidFill>
              </a:rPr>
              <a:t>Downstream Feeds</a:t>
            </a:r>
            <a:endParaRPr lang="en-US" sz="1400" b="1" dirty="0">
              <a:solidFill>
                <a:schemeClr val="tx1"/>
              </a:solidFill>
            </a:endParaRPr>
          </a:p>
        </p:txBody>
      </p:sp>
      <p:sp>
        <p:nvSpPr>
          <p:cNvPr id="12" name="Flowchart: Document 11"/>
          <p:cNvSpPr/>
          <p:nvPr/>
        </p:nvSpPr>
        <p:spPr>
          <a:xfrm>
            <a:off x="10535068" y="1479905"/>
            <a:ext cx="731520" cy="275685"/>
          </a:xfrm>
          <a:prstGeom prst="flowChartDocumen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i="1" dirty="0"/>
              <a:t>MIS</a:t>
            </a:r>
          </a:p>
        </p:txBody>
      </p:sp>
      <p:sp>
        <p:nvSpPr>
          <p:cNvPr id="78" name="Flowchart: Document 77"/>
          <p:cNvSpPr/>
          <p:nvPr/>
        </p:nvSpPr>
        <p:spPr>
          <a:xfrm>
            <a:off x="10535068" y="1841392"/>
            <a:ext cx="731520" cy="275685"/>
          </a:xfrm>
          <a:prstGeom prst="flowChartDocumen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i="1" dirty="0"/>
              <a:t>MVR</a:t>
            </a:r>
          </a:p>
        </p:txBody>
      </p:sp>
      <p:sp>
        <p:nvSpPr>
          <p:cNvPr id="79" name="Flowchart: Document 78"/>
          <p:cNvSpPr/>
          <p:nvPr/>
        </p:nvSpPr>
        <p:spPr>
          <a:xfrm>
            <a:off x="10535068" y="2187565"/>
            <a:ext cx="731520" cy="275685"/>
          </a:xfrm>
          <a:prstGeom prst="flowChartDocumen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i="1" dirty="0"/>
              <a:t>EARS</a:t>
            </a:r>
          </a:p>
        </p:txBody>
      </p:sp>
      <p:sp>
        <p:nvSpPr>
          <p:cNvPr id="80" name="Flowchart: Document 79"/>
          <p:cNvSpPr/>
          <p:nvPr/>
        </p:nvSpPr>
        <p:spPr>
          <a:xfrm>
            <a:off x="10535068" y="2525172"/>
            <a:ext cx="731520" cy="275685"/>
          </a:xfrm>
          <a:prstGeom prst="flowChartDocumen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i="1" dirty="0" smtClean="0"/>
              <a:t>Verisk</a:t>
            </a:r>
            <a:endParaRPr lang="en-US" sz="1200" i="1" dirty="0"/>
          </a:p>
        </p:txBody>
      </p:sp>
      <p:sp>
        <p:nvSpPr>
          <p:cNvPr id="13" name="Rectangle 12"/>
          <p:cNvSpPr/>
          <p:nvPr/>
        </p:nvSpPr>
        <p:spPr>
          <a:xfrm rot="16200000">
            <a:off x="-193900" y="1766122"/>
            <a:ext cx="1895777" cy="54264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Flow</a:t>
            </a:r>
            <a:endParaRPr lang="en-US" dirty="0"/>
          </a:p>
        </p:txBody>
      </p:sp>
      <p:cxnSp>
        <p:nvCxnSpPr>
          <p:cNvPr id="21" name="Straight Arrow Connector 20"/>
          <p:cNvCxnSpPr>
            <a:stCxn id="8" idx="3"/>
            <a:endCxn id="72" idx="1"/>
          </p:cNvCxnSpPr>
          <p:nvPr/>
        </p:nvCxnSpPr>
        <p:spPr>
          <a:xfrm>
            <a:off x="2799801" y="2032318"/>
            <a:ext cx="241759" cy="10261"/>
          </a:xfrm>
          <a:prstGeom prst="straightConnector1">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407901" y="2435521"/>
            <a:ext cx="420557" cy="0"/>
          </a:xfrm>
          <a:prstGeom prst="straightConnector1">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7" idx="2"/>
            <a:endCxn id="7" idx="0"/>
          </p:cNvCxnSpPr>
          <p:nvPr/>
        </p:nvCxnSpPr>
        <p:spPr>
          <a:xfrm rot="16200000" flipH="1">
            <a:off x="6915652" y="1208059"/>
            <a:ext cx="320009" cy="1183319"/>
          </a:xfrm>
          <a:prstGeom prst="bentConnector3">
            <a:avLst/>
          </a:prstGeom>
          <a:ln w="12700">
            <a:solidFill>
              <a:schemeClr val="bg1">
                <a:lumMod val="50000"/>
              </a:schemeClr>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68" idx="2"/>
            <a:endCxn id="7" idx="0"/>
          </p:cNvCxnSpPr>
          <p:nvPr/>
        </p:nvCxnSpPr>
        <p:spPr>
          <a:xfrm rot="5400000">
            <a:off x="8106868" y="1201878"/>
            <a:ext cx="318294" cy="1197398"/>
          </a:xfrm>
          <a:prstGeom prst="bentConnector3">
            <a:avLst>
              <a:gd name="adj1" fmla="val 50000"/>
            </a:avLst>
          </a:prstGeom>
          <a:ln w="12700">
            <a:solidFill>
              <a:schemeClr val="bg1">
                <a:lumMod val="50000"/>
              </a:schemeClr>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7" idx="3"/>
            <a:endCxn id="12" idx="1"/>
          </p:cNvCxnSpPr>
          <p:nvPr/>
        </p:nvCxnSpPr>
        <p:spPr>
          <a:xfrm flipV="1">
            <a:off x="9506174" y="1617748"/>
            <a:ext cx="1028894" cy="825524"/>
          </a:xfrm>
          <a:prstGeom prst="bentConnector3">
            <a:avLst>
              <a:gd name="adj1" fmla="val 50000"/>
            </a:avLst>
          </a:prstGeom>
          <a:ln w="12700">
            <a:solidFill>
              <a:schemeClr val="bg1">
                <a:lumMod val="50000"/>
              </a:schemeClr>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a:xfrm rot="5400000">
            <a:off x="3953545" y="2058566"/>
            <a:ext cx="548640" cy="12208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Isosceles Triangle 108"/>
          <p:cNvSpPr/>
          <p:nvPr/>
        </p:nvSpPr>
        <p:spPr>
          <a:xfrm rot="5400000">
            <a:off x="6951263" y="2436293"/>
            <a:ext cx="548640" cy="12208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Isosceles Triangle 112"/>
          <p:cNvSpPr/>
          <p:nvPr/>
        </p:nvSpPr>
        <p:spPr>
          <a:xfrm rot="5400000">
            <a:off x="8178306" y="2436293"/>
            <a:ext cx="548640" cy="12208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Elbow Connector 40"/>
          <p:cNvCxnSpPr>
            <a:stCxn id="7" idx="3"/>
            <a:endCxn id="78" idx="1"/>
          </p:cNvCxnSpPr>
          <p:nvPr/>
        </p:nvCxnSpPr>
        <p:spPr>
          <a:xfrm flipV="1">
            <a:off x="9506174" y="1979235"/>
            <a:ext cx="1028894" cy="464037"/>
          </a:xfrm>
          <a:prstGeom prst="bentConnector3">
            <a:avLst>
              <a:gd name="adj1" fmla="val 50000"/>
            </a:avLst>
          </a:prstGeom>
          <a:ln w="12700">
            <a:solidFill>
              <a:schemeClr val="bg1">
                <a:lumMod val="50000"/>
              </a:schemeClr>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7" idx="3"/>
            <a:endCxn id="79" idx="1"/>
          </p:cNvCxnSpPr>
          <p:nvPr/>
        </p:nvCxnSpPr>
        <p:spPr>
          <a:xfrm flipV="1">
            <a:off x="9506174" y="2325408"/>
            <a:ext cx="1028894" cy="117864"/>
          </a:xfrm>
          <a:prstGeom prst="bentConnector3">
            <a:avLst>
              <a:gd name="adj1" fmla="val 50000"/>
            </a:avLst>
          </a:prstGeom>
          <a:ln w="12700">
            <a:solidFill>
              <a:schemeClr val="bg1">
                <a:lumMod val="50000"/>
              </a:schemeClr>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7" idx="3"/>
            <a:endCxn id="80" idx="1"/>
          </p:cNvCxnSpPr>
          <p:nvPr/>
        </p:nvCxnSpPr>
        <p:spPr>
          <a:xfrm>
            <a:off x="9506174" y="2443272"/>
            <a:ext cx="1028894" cy="219743"/>
          </a:xfrm>
          <a:prstGeom prst="bentConnector3">
            <a:avLst>
              <a:gd name="adj1" fmla="val 50000"/>
            </a:avLst>
          </a:prstGeom>
          <a:ln w="12700">
            <a:solidFill>
              <a:schemeClr val="bg1">
                <a:lumMod val="50000"/>
              </a:schemeClr>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Table 55"/>
          <p:cNvGraphicFramePr>
            <a:graphicFrameLocks noGrp="1"/>
          </p:cNvGraphicFramePr>
          <p:nvPr>
            <p:extLst>
              <p:ext uri="{D42A27DB-BD31-4B8C-83A1-F6EECF244321}">
                <p14:modId xmlns:p14="http://schemas.microsoft.com/office/powerpoint/2010/main" val="3736102815"/>
              </p:ext>
            </p:extLst>
          </p:nvPr>
        </p:nvGraphicFramePr>
        <p:xfrm>
          <a:off x="482665" y="3323139"/>
          <a:ext cx="11326343" cy="1443413"/>
        </p:xfrm>
        <a:graphic>
          <a:graphicData uri="http://schemas.openxmlformats.org/drawingml/2006/table">
            <a:tbl>
              <a:tblPr firstRow="1" bandRow="1">
                <a:tableStyleId>{69CF1AB2-1976-4502-BF36-3FF5EA218861}</a:tableStyleId>
              </a:tblPr>
              <a:tblGrid>
                <a:gridCol w="11326343">
                  <a:extLst>
                    <a:ext uri="{9D8B030D-6E8A-4147-A177-3AD203B41FA5}">
                      <a16:colId xmlns:a16="http://schemas.microsoft.com/office/drawing/2014/main" val="762042390"/>
                    </a:ext>
                  </a:extLst>
                </a:gridCol>
              </a:tblGrid>
              <a:tr h="343339">
                <a:tc>
                  <a:txBody>
                    <a:bodyPr/>
                    <a:lstStyle/>
                    <a:p>
                      <a:pPr algn="ctr"/>
                      <a:r>
                        <a:rPr lang="en-US" sz="1800" dirty="0" smtClean="0">
                          <a:solidFill>
                            <a:schemeClr val="bg1"/>
                          </a:solidFill>
                        </a:rPr>
                        <a:t>Testing key considerations</a:t>
                      </a:r>
                    </a:p>
                  </a:txBody>
                  <a:tcPr>
                    <a:solidFill>
                      <a:srgbClr val="002060"/>
                    </a:solidFill>
                  </a:tcPr>
                </a:tc>
                <a:extLst>
                  <a:ext uri="{0D108BD9-81ED-4DB2-BD59-A6C34878D82A}">
                    <a16:rowId xmlns:a16="http://schemas.microsoft.com/office/drawing/2014/main" val="3309938476"/>
                  </a:ext>
                </a:extLst>
              </a:tr>
              <a:tr h="1077653">
                <a:tc>
                  <a:txBody>
                    <a:bodyPr/>
                    <a:lstStyle/>
                    <a:p>
                      <a:pPr marL="285750" marR="0" lvl="0"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baseline="0" dirty="0" smtClean="0"/>
                        <a:t>Premium balancing </a:t>
                      </a:r>
                      <a:r>
                        <a:rPr lang="en-US" sz="1400" b="0" baseline="0" dirty="0" smtClean="0"/>
                        <a:t>in DH tables against Legacy source system</a:t>
                      </a:r>
                    </a:p>
                    <a:p>
                      <a:pPr marL="285750" indent="-285750">
                        <a:buFont typeface="Arial" panose="020B0604020202020204" pitchFamily="34" charset="0"/>
                        <a:buChar char="•"/>
                      </a:pPr>
                      <a:r>
                        <a:rPr lang="en-US" sz="1400" b="0" baseline="0" dirty="0" smtClean="0"/>
                        <a:t>Test scenarios to ensure </a:t>
                      </a:r>
                      <a:r>
                        <a:rPr lang="en-US" sz="1400" b="1" baseline="0" dirty="0" smtClean="0"/>
                        <a:t>No loss of data </a:t>
                      </a:r>
                      <a:r>
                        <a:rPr lang="en-US" sz="1400" b="0" baseline="0" dirty="0" smtClean="0"/>
                        <a:t>while migrating to GW DH</a:t>
                      </a:r>
                    </a:p>
                    <a:p>
                      <a:pPr marL="285750" marR="0" lvl="0"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baseline="0" dirty="0" smtClean="0"/>
                        <a:t>Data archival </a:t>
                      </a:r>
                      <a:r>
                        <a:rPr lang="en-US" sz="1400" b="0" baseline="0" dirty="0" smtClean="0"/>
                        <a:t>process in DH and IC for Legacy data</a:t>
                      </a:r>
                    </a:p>
                    <a:p>
                      <a:pPr marL="285750" marR="0" lvl="0"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baseline="0" dirty="0" smtClean="0"/>
                        <a:t>Rollback Plan</a:t>
                      </a:r>
                      <a:r>
                        <a:rPr lang="en-US" sz="1400" b="0" baseline="0" dirty="0" smtClean="0"/>
                        <a:t> in case of incorrect data loaded into DH after initial or incremental loads</a:t>
                      </a:r>
                    </a:p>
                  </a:txBody>
                  <a:tcPr>
                    <a:solidFill>
                      <a:schemeClr val="bg1"/>
                    </a:solidFill>
                  </a:tcPr>
                </a:tc>
                <a:extLst>
                  <a:ext uri="{0D108BD9-81ED-4DB2-BD59-A6C34878D82A}">
                    <a16:rowId xmlns:a16="http://schemas.microsoft.com/office/drawing/2014/main" val="2768374778"/>
                  </a:ext>
                </a:extLst>
              </a:tr>
            </a:tbl>
          </a:graphicData>
        </a:graphic>
      </p:graphicFrame>
      <p:sp>
        <p:nvSpPr>
          <p:cNvPr id="2" name="Oval 1"/>
          <p:cNvSpPr/>
          <p:nvPr/>
        </p:nvSpPr>
        <p:spPr>
          <a:xfrm>
            <a:off x="713587" y="303068"/>
            <a:ext cx="360296" cy="38446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Tree>
    <p:extLst>
      <p:ext uri="{BB962C8B-B14F-4D97-AF65-F5344CB8AC3E}">
        <p14:creationId xmlns:p14="http://schemas.microsoft.com/office/powerpoint/2010/main" val="284649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buSzPct val="120000"/>
            </a:pPr>
            <a:r>
              <a:rPr lang="en-US" sz="1600" dirty="0" smtClean="0"/>
              <a:t>Datahub integrations FLOW</a:t>
            </a:r>
            <a:endParaRPr lang="en-US" sz="1600" dirty="0"/>
          </a:p>
        </p:txBody>
      </p:sp>
      <p:sp>
        <p:nvSpPr>
          <p:cNvPr id="38" name="Rounded Rectangle 37"/>
          <p:cNvSpPr/>
          <p:nvPr/>
        </p:nvSpPr>
        <p:spPr>
          <a:xfrm>
            <a:off x="3041560" y="1089560"/>
            <a:ext cx="2366341" cy="1906037"/>
          </a:xfrm>
          <a:prstGeom prst="roundRect">
            <a:avLst>
              <a:gd name="adj" fmla="val 823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sz="1400" b="1" dirty="0" smtClean="0">
                <a:solidFill>
                  <a:schemeClr val="tx1"/>
                </a:solidFill>
              </a:rPr>
              <a:t>Staging</a:t>
            </a:r>
            <a:endParaRPr lang="en-US" sz="1400" b="1" dirty="0">
              <a:solidFill>
                <a:schemeClr val="tx1"/>
              </a:solidFill>
            </a:endParaRPr>
          </a:p>
        </p:txBody>
      </p:sp>
      <p:sp>
        <p:nvSpPr>
          <p:cNvPr id="40" name="Flowchart: Magnetic Disk 39"/>
          <p:cNvSpPr/>
          <p:nvPr/>
        </p:nvSpPr>
        <p:spPr>
          <a:xfrm>
            <a:off x="3123536" y="1808536"/>
            <a:ext cx="1005840" cy="613555"/>
          </a:xfrm>
          <a:prstGeom prst="flowChartMagneticDisk">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i="1" dirty="0"/>
              <a:t>ACL &amp; MIS DB</a:t>
            </a:r>
          </a:p>
        </p:txBody>
      </p:sp>
      <p:sp>
        <p:nvSpPr>
          <p:cNvPr id="42" name="Flowchart: Magnetic Disk 41"/>
          <p:cNvSpPr/>
          <p:nvPr/>
        </p:nvSpPr>
        <p:spPr>
          <a:xfrm>
            <a:off x="4310928" y="1808536"/>
            <a:ext cx="1005840" cy="613555"/>
          </a:xfrm>
          <a:prstGeom prst="flowChartMagneticDisk">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i="1" dirty="0"/>
              <a:t>Intermediate Stage</a:t>
            </a:r>
          </a:p>
        </p:txBody>
      </p:sp>
      <p:sp>
        <p:nvSpPr>
          <p:cNvPr id="44" name="Rectangle 43"/>
          <p:cNvSpPr/>
          <p:nvPr/>
        </p:nvSpPr>
        <p:spPr>
          <a:xfrm>
            <a:off x="1359731" y="2222928"/>
            <a:ext cx="1311077" cy="365760"/>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i="1" dirty="0"/>
              <a:t>MIS</a:t>
            </a:r>
          </a:p>
        </p:txBody>
      </p:sp>
      <p:sp>
        <p:nvSpPr>
          <p:cNvPr id="45" name="Rounded Rectangle 44"/>
          <p:cNvSpPr/>
          <p:nvPr/>
        </p:nvSpPr>
        <p:spPr>
          <a:xfrm>
            <a:off x="1267072" y="1079299"/>
            <a:ext cx="1532729" cy="1906037"/>
          </a:xfrm>
          <a:prstGeom prst="roundRect">
            <a:avLst>
              <a:gd name="adj" fmla="val 8237"/>
            </a:avLst>
          </a:prstGeom>
          <a:noFill/>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sz="1400" b="1" dirty="0" smtClean="0">
                <a:solidFill>
                  <a:schemeClr val="tx1"/>
                </a:solidFill>
              </a:rPr>
              <a:t>Legacy Systems</a:t>
            </a:r>
            <a:endParaRPr lang="en-US" sz="1400" b="1" dirty="0">
              <a:solidFill>
                <a:schemeClr val="tx1"/>
              </a:solidFill>
            </a:endParaRPr>
          </a:p>
        </p:txBody>
      </p:sp>
      <p:sp>
        <p:nvSpPr>
          <p:cNvPr id="47" name="Rectangle 46"/>
          <p:cNvSpPr/>
          <p:nvPr/>
        </p:nvSpPr>
        <p:spPr>
          <a:xfrm>
            <a:off x="1359731" y="1656794"/>
            <a:ext cx="1311077" cy="365760"/>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i="1" dirty="0"/>
              <a:t>ACL (UNISYS)</a:t>
            </a:r>
          </a:p>
        </p:txBody>
      </p:sp>
      <p:sp>
        <p:nvSpPr>
          <p:cNvPr id="48" name="Rounded Rectangle 47"/>
          <p:cNvSpPr/>
          <p:nvPr/>
        </p:nvSpPr>
        <p:spPr>
          <a:xfrm>
            <a:off x="5609904" y="1099527"/>
            <a:ext cx="4116304" cy="1906037"/>
          </a:xfrm>
          <a:prstGeom prst="roundRect">
            <a:avLst>
              <a:gd name="adj" fmla="val 823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sz="1400" b="1" dirty="0" smtClean="0">
                <a:solidFill>
                  <a:schemeClr val="tx1"/>
                </a:solidFill>
              </a:rPr>
              <a:t>Guidewire Suite</a:t>
            </a:r>
            <a:endParaRPr lang="en-US" sz="1400" b="1" dirty="0">
              <a:solidFill>
                <a:schemeClr val="tx1"/>
              </a:solidFill>
            </a:endParaRPr>
          </a:p>
        </p:txBody>
      </p:sp>
      <p:sp>
        <p:nvSpPr>
          <p:cNvPr id="49" name="Rectangle 48"/>
          <p:cNvSpPr/>
          <p:nvPr/>
        </p:nvSpPr>
        <p:spPr>
          <a:xfrm>
            <a:off x="5828458" y="1959724"/>
            <a:ext cx="3677716" cy="967095"/>
          </a:xfrm>
          <a:prstGeom prst="rect">
            <a:avLst/>
          </a:prstGeom>
          <a:solidFill>
            <a:schemeClr val="accent5">
              <a:lumMod val="40000"/>
              <a:lumOff val="60000"/>
            </a:schemeClr>
          </a:solidFill>
          <a:ln w="12700">
            <a:solidFill>
              <a:srgbClr val="018DC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200"/>
              </a:lnSpc>
            </a:pPr>
            <a:r>
              <a:rPr lang="en-US" sz="1200" b="1" u="sng" dirty="0" smtClean="0">
                <a:solidFill>
                  <a:schemeClr val="tx1"/>
                </a:solidFill>
              </a:rPr>
              <a:t>DHIC Product</a:t>
            </a:r>
            <a:endParaRPr lang="en-US" sz="1200" b="1" u="sng" dirty="0">
              <a:solidFill>
                <a:schemeClr val="tx1"/>
              </a:solidFill>
            </a:endParaRPr>
          </a:p>
        </p:txBody>
      </p:sp>
      <p:sp>
        <p:nvSpPr>
          <p:cNvPr id="50" name="Flowchart: Magnetic Disk 49"/>
          <p:cNvSpPr/>
          <p:nvPr/>
        </p:nvSpPr>
        <p:spPr>
          <a:xfrm>
            <a:off x="6068501" y="2251520"/>
            <a:ext cx="1005840" cy="613555"/>
          </a:xfrm>
          <a:prstGeom prst="flowChartMagneticDisk">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US" sz="1200" dirty="0"/>
          </a:p>
        </p:txBody>
      </p:sp>
      <p:sp>
        <p:nvSpPr>
          <p:cNvPr id="51" name="Flowchart: Magnetic Disk 50"/>
          <p:cNvSpPr/>
          <p:nvPr/>
        </p:nvSpPr>
        <p:spPr>
          <a:xfrm>
            <a:off x="5970563" y="2121573"/>
            <a:ext cx="1005840" cy="613555"/>
          </a:xfrm>
          <a:prstGeom prst="flowChartMagneticDisk">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Datahub DBs</a:t>
            </a:r>
            <a:endParaRPr lang="en-US" sz="1200" dirty="0"/>
          </a:p>
        </p:txBody>
      </p:sp>
      <p:sp>
        <p:nvSpPr>
          <p:cNvPr id="56" name="Rectangle 55"/>
          <p:cNvSpPr/>
          <p:nvPr/>
        </p:nvSpPr>
        <p:spPr>
          <a:xfrm>
            <a:off x="5828458" y="1365395"/>
            <a:ext cx="1311077" cy="274320"/>
          </a:xfrm>
          <a:prstGeom prst="rect">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PolicyCenter</a:t>
            </a:r>
            <a:endParaRPr lang="en-US" sz="1200" dirty="0"/>
          </a:p>
        </p:txBody>
      </p:sp>
      <p:sp>
        <p:nvSpPr>
          <p:cNvPr id="57" name="Rectangle 56"/>
          <p:cNvSpPr/>
          <p:nvPr/>
        </p:nvSpPr>
        <p:spPr>
          <a:xfrm>
            <a:off x="8209175" y="1367110"/>
            <a:ext cx="1311077" cy="274320"/>
          </a:xfrm>
          <a:prstGeom prst="rect">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BillingCenter</a:t>
            </a:r>
            <a:endParaRPr lang="en-US" sz="1200" dirty="0"/>
          </a:p>
        </p:txBody>
      </p:sp>
      <p:sp>
        <p:nvSpPr>
          <p:cNvPr id="61" name="Rounded Rectangle 60"/>
          <p:cNvSpPr/>
          <p:nvPr/>
        </p:nvSpPr>
        <p:spPr>
          <a:xfrm>
            <a:off x="9942188" y="1099528"/>
            <a:ext cx="1866820" cy="1906037"/>
          </a:xfrm>
          <a:prstGeom prst="roundRect">
            <a:avLst>
              <a:gd name="adj" fmla="val 823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sz="1400" b="1" dirty="0" smtClean="0">
                <a:solidFill>
                  <a:schemeClr val="tx1"/>
                </a:solidFill>
              </a:rPr>
              <a:t>Downstream Feeds</a:t>
            </a:r>
            <a:endParaRPr lang="en-US" sz="1400" b="1" dirty="0">
              <a:solidFill>
                <a:schemeClr val="tx1"/>
              </a:solidFill>
            </a:endParaRPr>
          </a:p>
        </p:txBody>
      </p:sp>
      <p:sp>
        <p:nvSpPr>
          <p:cNvPr id="62" name="Flowchart: Document 61"/>
          <p:cNvSpPr/>
          <p:nvPr/>
        </p:nvSpPr>
        <p:spPr>
          <a:xfrm>
            <a:off x="10535068" y="1479905"/>
            <a:ext cx="731520" cy="275685"/>
          </a:xfrm>
          <a:prstGeom prst="flowChartDocument">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MIS</a:t>
            </a:r>
            <a:endParaRPr lang="en-US" sz="1200" dirty="0"/>
          </a:p>
        </p:txBody>
      </p:sp>
      <p:sp>
        <p:nvSpPr>
          <p:cNvPr id="63" name="Flowchart: Document 62"/>
          <p:cNvSpPr/>
          <p:nvPr/>
        </p:nvSpPr>
        <p:spPr>
          <a:xfrm>
            <a:off x="10535068" y="1841392"/>
            <a:ext cx="731520" cy="275685"/>
          </a:xfrm>
          <a:prstGeom prst="flowChartDocument">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MVR</a:t>
            </a:r>
            <a:endParaRPr lang="en-US" sz="1200" dirty="0"/>
          </a:p>
        </p:txBody>
      </p:sp>
      <p:sp>
        <p:nvSpPr>
          <p:cNvPr id="69" name="Flowchart: Document 68"/>
          <p:cNvSpPr/>
          <p:nvPr/>
        </p:nvSpPr>
        <p:spPr>
          <a:xfrm>
            <a:off x="10535068" y="2187565"/>
            <a:ext cx="731520" cy="275685"/>
          </a:xfrm>
          <a:prstGeom prst="flowChartDocument">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EARS</a:t>
            </a:r>
            <a:endParaRPr lang="en-US" sz="1200" dirty="0"/>
          </a:p>
        </p:txBody>
      </p:sp>
      <p:sp>
        <p:nvSpPr>
          <p:cNvPr id="70" name="Flowchart: Document 69"/>
          <p:cNvSpPr/>
          <p:nvPr/>
        </p:nvSpPr>
        <p:spPr>
          <a:xfrm>
            <a:off x="10535068" y="2525172"/>
            <a:ext cx="731520" cy="275685"/>
          </a:xfrm>
          <a:prstGeom prst="flowChartDocument">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Verisk</a:t>
            </a:r>
            <a:endParaRPr lang="en-US" sz="1200" dirty="0"/>
          </a:p>
        </p:txBody>
      </p:sp>
      <p:sp>
        <p:nvSpPr>
          <p:cNvPr id="74" name="Rectangle 73"/>
          <p:cNvSpPr/>
          <p:nvPr/>
        </p:nvSpPr>
        <p:spPr>
          <a:xfrm rot="16200000">
            <a:off x="-193900" y="1766122"/>
            <a:ext cx="1895777" cy="54264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Flow</a:t>
            </a:r>
            <a:endParaRPr lang="en-US" dirty="0"/>
          </a:p>
        </p:txBody>
      </p:sp>
      <p:cxnSp>
        <p:nvCxnSpPr>
          <p:cNvPr id="75" name="Straight Arrow Connector 74"/>
          <p:cNvCxnSpPr>
            <a:stCxn id="45" idx="3"/>
            <a:endCxn id="38" idx="1"/>
          </p:cNvCxnSpPr>
          <p:nvPr/>
        </p:nvCxnSpPr>
        <p:spPr>
          <a:xfrm>
            <a:off x="2799801" y="2032318"/>
            <a:ext cx="241759" cy="10261"/>
          </a:xfrm>
          <a:prstGeom prst="straightConnector1">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5407901" y="2435521"/>
            <a:ext cx="420557" cy="0"/>
          </a:xfrm>
          <a:prstGeom prst="straightConnector1">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56" idx="2"/>
            <a:endCxn id="49" idx="0"/>
          </p:cNvCxnSpPr>
          <p:nvPr/>
        </p:nvCxnSpPr>
        <p:spPr>
          <a:xfrm rot="16200000" flipH="1">
            <a:off x="6915652" y="1208059"/>
            <a:ext cx="320009" cy="1183319"/>
          </a:xfrm>
          <a:prstGeom prst="bentConnector3">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7" idx="2"/>
            <a:endCxn id="49" idx="0"/>
          </p:cNvCxnSpPr>
          <p:nvPr/>
        </p:nvCxnSpPr>
        <p:spPr>
          <a:xfrm rot="5400000">
            <a:off x="8106868" y="1201878"/>
            <a:ext cx="318294" cy="1197398"/>
          </a:xfrm>
          <a:prstGeom prst="bentConnector3">
            <a:avLst>
              <a:gd name="adj1" fmla="val 50000"/>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49" idx="3"/>
            <a:endCxn id="62" idx="1"/>
          </p:cNvCxnSpPr>
          <p:nvPr/>
        </p:nvCxnSpPr>
        <p:spPr>
          <a:xfrm flipV="1">
            <a:off x="9506174" y="1617748"/>
            <a:ext cx="1028894" cy="825524"/>
          </a:xfrm>
          <a:prstGeom prst="bentConnector3">
            <a:avLst>
              <a:gd name="adj1" fmla="val 50000"/>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4" name="Isosceles Triangle 83"/>
          <p:cNvSpPr/>
          <p:nvPr/>
        </p:nvSpPr>
        <p:spPr>
          <a:xfrm rot="5400000">
            <a:off x="3953545" y="2058566"/>
            <a:ext cx="548640" cy="122089"/>
          </a:xfrm>
          <a:prstGeom prst="triangle">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US" sz="1200" i="1" dirty="0"/>
          </a:p>
        </p:txBody>
      </p:sp>
      <p:cxnSp>
        <p:nvCxnSpPr>
          <p:cNvPr id="87" name="Elbow Connector 86"/>
          <p:cNvCxnSpPr>
            <a:stCxn id="49" idx="3"/>
            <a:endCxn id="63" idx="1"/>
          </p:cNvCxnSpPr>
          <p:nvPr/>
        </p:nvCxnSpPr>
        <p:spPr>
          <a:xfrm flipV="1">
            <a:off x="9506174" y="1979235"/>
            <a:ext cx="1028894" cy="464037"/>
          </a:xfrm>
          <a:prstGeom prst="bentConnector3">
            <a:avLst>
              <a:gd name="adj1" fmla="val 50000"/>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49" idx="3"/>
            <a:endCxn id="69" idx="1"/>
          </p:cNvCxnSpPr>
          <p:nvPr/>
        </p:nvCxnSpPr>
        <p:spPr>
          <a:xfrm flipV="1">
            <a:off x="9506174" y="2325408"/>
            <a:ext cx="1028894" cy="117864"/>
          </a:xfrm>
          <a:prstGeom prst="bentConnector3">
            <a:avLst>
              <a:gd name="adj1" fmla="val 50000"/>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p:cNvCxnSpPr>
            <a:stCxn id="49" idx="3"/>
            <a:endCxn id="70" idx="1"/>
          </p:cNvCxnSpPr>
          <p:nvPr/>
        </p:nvCxnSpPr>
        <p:spPr>
          <a:xfrm>
            <a:off x="9506174" y="2443272"/>
            <a:ext cx="1028894" cy="219743"/>
          </a:xfrm>
          <a:prstGeom prst="bentConnector3">
            <a:avLst>
              <a:gd name="adj1" fmla="val 50000"/>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713587" y="303068"/>
            <a:ext cx="360296" cy="38446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1" name="Flowchart: Magnetic Disk 40"/>
          <p:cNvSpPr/>
          <p:nvPr/>
        </p:nvSpPr>
        <p:spPr>
          <a:xfrm>
            <a:off x="7336184" y="2190560"/>
            <a:ext cx="1005840" cy="613555"/>
          </a:xfrm>
          <a:prstGeom prst="flowChartMagneticDisk">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InfoCenter DIM &amp; FACT</a:t>
            </a:r>
            <a:endParaRPr lang="en-US" sz="1200" dirty="0"/>
          </a:p>
        </p:txBody>
      </p:sp>
      <p:sp>
        <p:nvSpPr>
          <p:cNvPr id="43" name="Flowchart: Multidocument 42"/>
          <p:cNvSpPr/>
          <p:nvPr/>
        </p:nvSpPr>
        <p:spPr>
          <a:xfrm>
            <a:off x="8562181" y="2181241"/>
            <a:ext cx="805069" cy="537555"/>
          </a:xfrm>
          <a:prstGeom prst="flowChartMultidocument">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US" sz="1200" dirty="0"/>
          </a:p>
        </p:txBody>
      </p:sp>
      <p:sp>
        <p:nvSpPr>
          <p:cNvPr id="46" name="TextBox 45"/>
          <p:cNvSpPr txBox="1"/>
          <p:nvPr/>
        </p:nvSpPr>
        <p:spPr>
          <a:xfrm>
            <a:off x="8563225" y="2266505"/>
            <a:ext cx="693419" cy="461665"/>
          </a:xfrm>
          <a:prstGeom prst="rect">
            <a:avLst/>
          </a:prstGeom>
          <a:noFill/>
        </p:spPr>
        <p:txBody>
          <a:bodyPr wrap="square" rtlCol="0">
            <a:spAutoFit/>
          </a:bodyPr>
          <a:lstStyle/>
          <a:p>
            <a:pPr algn="l"/>
            <a:r>
              <a:rPr lang="en-US" sz="1200" dirty="0" smtClean="0">
                <a:solidFill>
                  <a:schemeClr val="bg1"/>
                </a:solidFill>
                <a:cs typeface="Arial Black" panose="020B0604020202020204" pitchFamily="34" charset="0"/>
              </a:rPr>
              <a:t>Cognos Reports</a:t>
            </a:r>
            <a:endParaRPr lang="en-US" sz="1200" dirty="0">
              <a:solidFill>
                <a:schemeClr val="bg1"/>
              </a:solidFill>
              <a:cs typeface="Arial Black" panose="020B0604020202020204" pitchFamily="34" charset="0"/>
            </a:endParaRPr>
          </a:p>
        </p:txBody>
      </p:sp>
      <p:sp>
        <p:nvSpPr>
          <p:cNvPr id="60" name="Isosceles Triangle 59"/>
          <p:cNvSpPr/>
          <p:nvPr/>
        </p:nvSpPr>
        <p:spPr>
          <a:xfrm rot="5400000">
            <a:off x="6951263" y="2436293"/>
            <a:ext cx="548640" cy="12208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Isosceles Triangle 63"/>
          <p:cNvSpPr/>
          <p:nvPr/>
        </p:nvSpPr>
        <p:spPr>
          <a:xfrm rot="5400000">
            <a:off x="8178306" y="2436293"/>
            <a:ext cx="548640" cy="12208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9" name="Table 38"/>
          <p:cNvGraphicFramePr>
            <a:graphicFrameLocks noGrp="1"/>
          </p:cNvGraphicFramePr>
          <p:nvPr>
            <p:extLst>
              <p:ext uri="{D42A27DB-BD31-4B8C-83A1-F6EECF244321}">
                <p14:modId xmlns:p14="http://schemas.microsoft.com/office/powerpoint/2010/main" val="2487254270"/>
              </p:ext>
            </p:extLst>
          </p:nvPr>
        </p:nvGraphicFramePr>
        <p:xfrm>
          <a:off x="482665" y="3323139"/>
          <a:ext cx="11326343" cy="1737360"/>
        </p:xfrm>
        <a:graphic>
          <a:graphicData uri="http://schemas.openxmlformats.org/drawingml/2006/table">
            <a:tbl>
              <a:tblPr firstRow="1" bandRow="1">
                <a:tableStyleId>{69CF1AB2-1976-4502-BF36-3FF5EA218861}</a:tableStyleId>
              </a:tblPr>
              <a:tblGrid>
                <a:gridCol w="11326343">
                  <a:extLst>
                    <a:ext uri="{9D8B030D-6E8A-4147-A177-3AD203B41FA5}">
                      <a16:colId xmlns:a16="http://schemas.microsoft.com/office/drawing/2014/main" val="762042390"/>
                    </a:ext>
                  </a:extLst>
                </a:gridCol>
              </a:tblGrid>
              <a:tr h="343339">
                <a:tc>
                  <a:txBody>
                    <a:bodyPr/>
                    <a:lstStyle/>
                    <a:p>
                      <a:pPr algn="ctr"/>
                      <a:r>
                        <a:rPr lang="en-US" sz="1800" dirty="0" smtClean="0">
                          <a:solidFill>
                            <a:schemeClr val="bg1"/>
                          </a:solidFill>
                        </a:rPr>
                        <a:t>Testing key considerations</a:t>
                      </a:r>
                    </a:p>
                  </a:txBody>
                  <a:tcPr>
                    <a:solidFill>
                      <a:srgbClr val="002060"/>
                    </a:solidFill>
                  </a:tcPr>
                </a:tc>
                <a:extLst>
                  <a:ext uri="{0D108BD9-81ED-4DB2-BD59-A6C34878D82A}">
                    <a16:rowId xmlns:a16="http://schemas.microsoft.com/office/drawing/2014/main" val="3309938476"/>
                  </a:ext>
                </a:extLst>
              </a:tr>
              <a:tr h="1077653">
                <a:tc>
                  <a:txBody>
                    <a:bodyPr/>
                    <a:lstStyle/>
                    <a:p>
                      <a:pPr marL="285750" lvl="0" indent="-285750" algn="l" defTabSz="914377" rtl="0" eaLnBrk="1" latinLnBrk="0" hangingPunct="1">
                        <a:buFont typeface="Arial" panose="020B0604020202020204" pitchFamily="34" charset="0"/>
                        <a:buChar char="•"/>
                      </a:pPr>
                      <a:r>
                        <a:rPr lang="en-US" sz="1400" b="1" kern="1200" baseline="0" dirty="0" smtClean="0">
                          <a:solidFill>
                            <a:schemeClr val="dk1"/>
                          </a:solidFill>
                          <a:latin typeface="+mn-lt"/>
                          <a:ea typeface="+mn-ea"/>
                          <a:cs typeface="+mn-cs"/>
                        </a:rPr>
                        <a:t>Flat file feed validation – </a:t>
                      </a:r>
                      <a:r>
                        <a:rPr lang="en-US" sz="1400" b="0" kern="1200" baseline="0" dirty="0" smtClean="0">
                          <a:solidFill>
                            <a:schemeClr val="dk1"/>
                          </a:solidFill>
                          <a:latin typeface="+mn-lt"/>
                          <a:ea typeface="+mn-ea"/>
                          <a:cs typeface="+mn-cs"/>
                        </a:rPr>
                        <a:t>Testing team will validate the file name, format, content, size, processing time and delivery method</a:t>
                      </a:r>
                    </a:p>
                    <a:p>
                      <a:pPr marL="285750" lvl="0" indent="-285750" algn="l" defTabSz="914377" rtl="0" eaLnBrk="1" latinLnBrk="0" hangingPunct="1">
                        <a:buFont typeface="Arial" panose="020B0604020202020204" pitchFamily="34" charset="0"/>
                        <a:buChar char="•"/>
                      </a:pPr>
                      <a:r>
                        <a:rPr lang="en-US" sz="1400" b="1" kern="1200" baseline="0" dirty="0" smtClean="0">
                          <a:solidFill>
                            <a:schemeClr val="tx1"/>
                          </a:solidFill>
                          <a:latin typeface="+mn-lt"/>
                          <a:ea typeface="+mn-ea"/>
                          <a:cs typeface="+mn-cs"/>
                        </a:rPr>
                        <a:t>DH Audit table validation </a:t>
                      </a:r>
                      <a:r>
                        <a:rPr lang="en-US" sz="1400" b="0" kern="1200" baseline="0" dirty="0" smtClean="0">
                          <a:solidFill>
                            <a:schemeClr val="dk1"/>
                          </a:solidFill>
                          <a:latin typeface="+mn-lt"/>
                          <a:ea typeface="+mn-ea"/>
                          <a:cs typeface="+mn-cs"/>
                        </a:rPr>
                        <a:t>– Validate data in audit tables to ensure that no data was lost during migration</a:t>
                      </a:r>
                    </a:p>
                    <a:p>
                      <a:pPr marL="285750" marR="0" lvl="0"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baseline="0" dirty="0" smtClean="0"/>
                        <a:t>Extract File / Data archival </a:t>
                      </a:r>
                      <a:r>
                        <a:rPr lang="en-US" sz="1400" b="0" baseline="0" dirty="0" smtClean="0"/>
                        <a:t>process in DH and IC for Legacy data using Delphix/GW built-in process</a:t>
                      </a:r>
                    </a:p>
                    <a:p>
                      <a:pPr marL="285750" marR="0" lvl="0"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baseline="0" dirty="0" smtClean="0"/>
                        <a:t>Rollback Plan</a:t>
                      </a:r>
                      <a:r>
                        <a:rPr lang="en-US" sz="1400" b="0" baseline="0" dirty="0" smtClean="0"/>
                        <a:t> in case of incorrect data loaded into DH after initial or incremental loads.</a:t>
                      </a:r>
                    </a:p>
                    <a:p>
                      <a:pPr marL="285750" marR="0" lvl="0"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smtClean="0"/>
                        <a:t>Time advance testing (TAT) </a:t>
                      </a:r>
                      <a:r>
                        <a:rPr lang="en-US" sz="1400" b="0" dirty="0" smtClean="0"/>
                        <a:t>environment</a:t>
                      </a:r>
                      <a:r>
                        <a:rPr lang="en-US" sz="1400" b="0" baseline="0" dirty="0" smtClean="0"/>
                        <a:t> integration </a:t>
                      </a:r>
                      <a:r>
                        <a:rPr lang="en-US" sz="1400" b="0" dirty="0" smtClean="0"/>
                        <a:t>with DH</a:t>
                      </a:r>
                    </a:p>
                    <a:p>
                      <a:pPr marL="285750" marR="0" lvl="0"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b="0" dirty="0" smtClean="0"/>
                    </a:p>
                  </a:txBody>
                  <a:tcPr>
                    <a:solidFill>
                      <a:schemeClr val="bg1"/>
                    </a:solidFill>
                  </a:tcPr>
                </a:tc>
                <a:extLst>
                  <a:ext uri="{0D108BD9-81ED-4DB2-BD59-A6C34878D82A}">
                    <a16:rowId xmlns:a16="http://schemas.microsoft.com/office/drawing/2014/main" val="2768374778"/>
                  </a:ext>
                </a:extLst>
              </a:tr>
            </a:tbl>
          </a:graphicData>
        </a:graphic>
      </p:graphicFrame>
    </p:spTree>
    <p:extLst>
      <p:ext uri="{BB962C8B-B14F-4D97-AF65-F5344CB8AC3E}">
        <p14:creationId xmlns:p14="http://schemas.microsoft.com/office/powerpoint/2010/main" val="3551660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422400" y="342900"/>
            <a:ext cx="10515600" cy="304800"/>
          </a:xfrm>
        </p:spPr>
        <p:txBody>
          <a:bodyPr/>
          <a:lstStyle/>
          <a:p>
            <a:pPr>
              <a:buSzPct val="120000"/>
            </a:pPr>
            <a:r>
              <a:rPr lang="en-US" sz="1600" dirty="0"/>
              <a:t>End-to-End Integrated System &amp; Performance </a:t>
            </a:r>
            <a:r>
              <a:rPr lang="en-US" sz="1600" dirty="0" smtClean="0"/>
              <a:t>Testing FLOW</a:t>
            </a:r>
            <a:endParaRPr lang="en-US" sz="1600" dirty="0"/>
          </a:p>
        </p:txBody>
      </p:sp>
      <p:sp>
        <p:nvSpPr>
          <p:cNvPr id="100" name="Oval 99"/>
          <p:cNvSpPr/>
          <p:nvPr/>
        </p:nvSpPr>
        <p:spPr>
          <a:xfrm>
            <a:off x="713587" y="303068"/>
            <a:ext cx="360296" cy="38446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41" name="Rounded Rectangle 40"/>
          <p:cNvSpPr/>
          <p:nvPr/>
        </p:nvSpPr>
        <p:spPr>
          <a:xfrm>
            <a:off x="3041560" y="1089560"/>
            <a:ext cx="2366341" cy="1906037"/>
          </a:xfrm>
          <a:prstGeom prst="roundRect">
            <a:avLst>
              <a:gd name="adj" fmla="val 823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sz="1400" b="1" dirty="0" smtClean="0">
                <a:solidFill>
                  <a:schemeClr val="tx1"/>
                </a:solidFill>
              </a:rPr>
              <a:t>Staging</a:t>
            </a:r>
            <a:endParaRPr lang="en-US" sz="1400" b="1" dirty="0">
              <a:solidFill>
                <a:schemeClr val="tx1"/>
              </a:solidFill>
            </a:endParaRPr>
          </a:p>
        </p:txBody>
      </p:sp>
      <p:sp>
        <p:nvSpPr>
          <p:cNvPr id="43" name="Flowchart: Magnetic Disk 42"/>
          <p:cNvSpPr/>
          <p:nvPr/>
        </p:nvSpPr>
        <p:spPr>
          <a:xfrm>
            <a:off x="3123536" y="1808536"/>
            <a:ext cx="1005840" cy="613555"/>
          </a:xfrm>
          <a:prstGeom prst="flowChartMagneticDisk">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ACL &amp; MIS DB</a:t>
            </a:r>
            <a:endParaRPr lang="en-US" sz="1200" dirty="0"/>
          </a:p>
        </p:txBody>
      </p:sp>
      <p:sp>
        <p:nvSpPr>
          <p:cNvPr id="46" name="Flowchart: Magnetic Disk 45"/>
          <p:cNvSpPr/>
          <p:nvPr/>
        </p:nvSpPr>
        <p:spPr>
          <a:xfrm>
            <a:off x="4310928" y="1808536"/>
            <a:ext cx="1005840" cy="613555"/>
          </a:xfrm>
          <a:prstGeom prst="flowChartMagneticDisk">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Intermediate Stage</a:t>
            </a:r>
            <a:endParaRPr lang="en-US" sz="1200" dirty="0"/>
          </a:p>
        </p:txBody>
      </p:sp>
      <p:sp>
        <p:nvSpPr>
          <p:cNvPr id="60" name="Rectangle 59"/>
          <p:cNvSpPr/>
          <p:nvPr/>
        </p:nvSpPr>
        <p:spPr>
          <a:xfrm>
            <a:off x="1359731" y="2222928"/>
            <a:ext cx="1311077" cy="365760"/>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i="1" dirty="0"/>
              <a:t>MIS</a:t>
            </a:r>
          </a:p>
        </p:txBody>
      </p:sp>
      <p:sp>
        <p:nvSpPr>
          <p:cNvPr id="64" name="Rounded Rectangle 63"/>
          <p:cNvSpPr/>
          <p:nvPr/>
        </p:nvSpPr>
        <p:spPr>
          <a:xfrm>
            <a:off x="1267072" y="1079299"/>
            <a:ext cx="1532729" cy="1906037"/>
          </a:xfrm>
          <a:prstGeom prst="roundRect">
            <a:avLst>
              <a:gd name="adj" fmla="val 8237"/>
            </a:avLst>
          </a:prstGeom>
          <a:noFill/>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sz="1400" b="1" dirty="0" smtClean="0">
                <a:solidFill>
                  <a:schemeClr val="tx1"/>
                </a:solidFill>
              </a:rPr>
              <a:t>Legacy Systems</a:t>
            </a:r>
            <a:endParaRPr lang="en-US" sz="1400" b="1" dirty="0">
              <a:solidFill>
                <a:schemeClr val="tx1"/>
              </a:solidFill>
            </a:endParaRPr>
          </a:p>
        </p:txBody>
      </p:sp>
      <p:sp>
        <p:nvSpPr>
          <p:cNvPr id="65" name="Rectangle 64"/>
          <p:cNvSpPr/>
          <p:nvPr/>
        </p:nvSpPr>
        <p:spPr>
          <a:xfrm>
            <a:off x="1359731" y="1656794"/>
            <a:ext cx="1311077" cy="365760"/>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i="1" dirty="0"/>
              <a:t>ACL (UNISYS)</a:t>
            </a:r>
          </a:p>
        </p:txBody>
      </p:sp>
      <p:sp>
        <p:nvSpPr>
          <p:cNvPr id="66" name="Rounded Rectangle 65"/>
          <p:cNvSpPr/>
          <p:nvPr/>
        </p:nvSpPr>
        <p:spPr>
          <a:xfrm>
            <a:off x="5609904" y="1099527"/>
            <a:ext cx="4116304" cy="1906037"/>
          </a:xfrm>
          <a:prstGeom prst="roundRect">
            <a:avLst>
              <a:gd name="adj" fmla="val 823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sz="1400" b="1" dirty="0" smtClean="0">
                <a:solidFill>
                  <a:schemeClr val="tx1"/>
                </a:solidFill>
              </a:rPr>
              <a:t>Guidewire Suite</a:t>
            </a:r>
            <a:endParaRPr lang="en-US" sz="1400" b="1" dirty="0">
              <a:solidFill>
                <a:schemeClr val="tx1"/>
              </a:solidFill>
            </a:endParaRPr>
          </a:p>
        </p:txBody>
      </p:sp>
      <p:sp>
        <p:nvSpPr>
          <p:cNvPr id="67" name="Rectangle 66"/>
          <p:cNvSpPr/>
          <p:nvPr/>
        </p:nvSpPr>
        <p:spPr>
          <a:xfrm>
            <a:off x="5828458" y="1959724"/>
            <a:ext cx="3677716" cy="967095"/>
          </a:xfrm>
          <a:prstGeom prst="rect">
            <a:avLst/>
          </a:prstGeom>
          <a:solidFill>
            <a:schemeClr val="accent5">
              <a:lumMod val="40000"/>
              <a:lumOff val="60000"/>
            </a:schemeClr>
          </a:solidFill>
          <a:ln w="12700">
            <a:solidFill>
              <a:srgbClr val="018DC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200"/>
              </a:lnSpc>
            </a:pPr>
            <a:r>
              <a:rPr lang="en-US" sz="1200" b="1" u="sng" dirty="0" smtClean="0">
                <a:solidFill>
                  <a:schemeClr val="tx1"/>
                </a:solidFill>
              </a:rPr>
              <a:t>DHIC Product</a:t>
            </a:r>
            <a:endParaRPr lang="en-US" sz="1200" b="1" u="sng" dirty="0">
              <a:solidFill>
                <a:schemeClr val="tx1"/>
              </a:solidFill>
            </a:endParaRPr>
          </a:p>
        </p:txBody>
      </p:sp>
      <p:sp>
        <p:nvSpPr>
          <p:cNvPr id="68" name="Flowchart: Magnetic Disk 67"/>
          <p:cNvSpPr/>
          <p:nvPr/>
        </p:nvSpPr>
        <p:spPr>
          <a:xfrm>
            <a:off x="6068501" y="2251520"/>
            <a:ext cx="1005840" cy="613555"/>
          </a:xfrm>
          <a:prstGeom prst="flowChartMagneticDisk">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US" sz="1200" dirty="0"/>
          </a:p>
        </p:txBody>
      </p:sp>
      <p:sp>
        <p:nvSpPr>
          <p:cNvPr id="71" name="Flowchart: Magnetic Disk 70"/>
          <p:cNvSpPr/>
          <p:nvPr/>
        </p:nvSpPr>
        <p:spPr>
          <a:xfrm>
            <a:off x="5970563" y="2121573"/>
            <a:ext cx="1005840" cy="613555"/>
          </a:xfrm>
          <a:prstGeom prst="flowChartMagneticDisk">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Datahub DBs</a:t>
            </a:r>
            <a:endParaRPr lang="en-US" sz="1200" dirty="0"/>
          </a:p>
        </p:txBody>
      </p:sp>
      <p:sp>
        <p:nvSpPr>
          <p:cNvPr id="72" name="Flowchart: Magnetic Disk 71"/>
          <p:cNvSpPr/>
          <p:nvPr/>
        </p:nvSpPr>
        <p:spPr>
          <a:xfrm>
            <a:off x="7336184" y="2190560"/>
            <a:ext cx="1005840" cy="613555"/>
          </a:xfrm>
          <a:prstGeom prst="flowChartMagneticDisk">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InfoCenter DIM &amp; FACT</a:t>
            </a:r>
            <a:endParaRPr lang="en-US" sz="1200" dirty="0"/>
          </a:p>
        </p:txBody>
      </p:sp>
      <p:sp>
        <p:nvSpPr>
          <p:cNvPr id="73" name="Rectangle 72"/>
          <p:cNvSpPr/>
          <p:nvPr/>
        </p:nvSpPr>
        <p:spPr>
          <a:xfrm>
            <a:off x="5828458" y="1365395"/>
            <a:ext cx="1311077" cy="274320"/>
          </a:xfrm>
          <a:prstGeom prst="rect">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PolicyCenter</a:t>
            </a:r>
            <a:endParaRPr lang="en-US" sz="1200" dirty="0"/>
          </a:p>
        </p:txBody>
      </p:sp>
      <p:sp>
        <p:nvSpPr>
          <p:cNvPr id="78" name="Rectangle 77"/>
          <p:cNvSpPr/>
          <p:nvPr/>
        </p:nvSpPr>
        <p:spPr>
          <a:xfrm>
            <a:off x="8209175" y="1367110"/>
            <a:ext cx="1311077" cy="274320"/>
          </a:xfrm>
          <a:prstGeom prst="rect">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BillingCenter</a:t>
            </a:r>
            <a:endParaRPr lang="en-US" sz="1200" dirty="0"/>
          </a:p>
        </p:txBody>
      </p:sp>
      <p:sp>
        <p:nvSpPr>
          <p:cNvPr id="79" name="Flowchart: Multidocument 78"/>
          <p:cNvSpPr/>
          <p:nvPr/>
        </p:nvSpPr>
        <p:spPr>
          <a:xfrm>
            <a:off x="8562181" y="2181241"/>
            <a:ext cx="805069" cy="537555"/>
          </a:xfrm>
          <a:prstGeom prst="flowChartMultidocument">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US" sz="1200" dirty="0"/>
          </a:p>
        </p:txBody>
      </p:sp>
      <p:sp>
        <p:nvSpPr>
          <p:cNvPr id="80" name="TextBox 79"/>
          <p:cNvSpPr txBox="1"/>
          <p:nvPr/>
        </p:nvSpPr>
        <p:spPr>
          <a:xfrm>
            <a:off x="8563225" y="2266505"/>
            <a:ext cx="693419" cy="461665"/>
          </a:xfrm>
          <a:prstGeom prst="rect">
            <a:avLst/>
          </a:prstGeom>
          <a:noFill/>
        </p:spPr>
        <p:txBody>
          <a:bodyPr wrap="square" rtlCol="0">
            <a:spAutoFit/>
          </a:bodyPr>
          <a:lstStyle/>
          <a:p>
            <a:pPr algn="l"/>
            <a:r>
              <a:rPr lang="en-US" sz="1200" dirty="0" smtClean="0">
                <a:solidFill>
                  <a:schemeClr val="bg1"/>
                </a:solidFill>
                <a:cs typeface="Arial Black" panose="020B0604020202020204" pitchFamily="34" charset="0"/>
              </a:rPr>
              <a:t>Cognos Reports</a:t>
            </a:r>
            <a:endParaRPr lang="en-US" sz="1200" dirty="0">
              <a:solidFill>
                <a:schemeClr val="bg1"/>
              </a:solidFill>
              <a:cs typeface="Arial Black" panose="020B0604020202020204" pitchFamily="34" charset="0"/>
            </a:endParaRPr>
          </a:p>
        </p:txBody>
      </p:sp>
      <p:sp>
        <p:nvSpPr>
          <p:cNvPr id="81" name="Rounded Rectangle 80"/>
          <p:cNvSpPr/>
          <p:nvPr/>
        </p:nvSpPr>
        <p:spPr>
          <a:xfrm>
            <a:off x="9942188" y="1099528"/>
            <a:ext cx="1866820" cy="1906037"/>
          </a:xfrm>
          <a:prstGeom prst="roundRect">
            <a:avLst>
              <a:gd name="adj" fmla="val 823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sz="1400" b="1" dirty="0" smtClean="0">
                <a:solidFill>
                  <a:schemeClr val="tx1"/>
                </a:solidFill>
              </a:rPr>
              <a:t>Downstream Feeds</a:t>
            </a:r>
            <a:endParaRPr lang="en-US" sz="1400" b="1" dirty="0">
              <a:solidFill>
                <a:schemeClr val="tx1"/>
              </a:solidFill>
            </a:endParaRPr>
          </a:p>
        </p:txBody>
      </p:sp>
      <p:sp>
        <p:nvSpPr>
          <p:cNvPr id="90" name="Flowchart: Document 89"/>
          <p:cNvSpPr/>
          <p:nvPr/>
        </p:nvSpPr>
        <p:spPr>
          <a:xfrm>
            <a:off x="10535068" y="1479905"/>
            <a:ext cx="731520" cy="275685"/>
          </a:xfrm>
          <a:prstGeom prst="flowChartDocument">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MIS</a:t>
            </a:r>
            <a:endParaRPr lang="en-US" sz="1200" dirty="0"/>
          </a:p>
        </p:txBody>
      </p:sp>
      <p:sp>
        <p:nvSpPr>
          <p:cNvPr id="91" name="Flowchart: Document 90"/>
          <p:cNvSpPr/>
          <p:nvPr/>
        </p:nvSpPr>
        <p:spPr>
          <a:xfrm>
            <a:off x="10535068" y="1841392"/>
            <a:ext cx="731520" cy="275685"/>
          </a:xfrm>
          <a:prstGeom prst="flowChartDocument">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MVR</a:t>
            </a:r>
            <a:endParaRPr lang="en-US" sz="1200" dirty="0"/>
          </a:p>
        </p:txBody>
      </p:sp>
      <p:sp>
        <p:nvSpPr>
          <p:cNvPr id="92" name="Flowchart: Document 91"/>
          <p:cNvSpPr/>
          <p:nvPr/>
        </p:nvSpPr>
        <p:spPr>
          <a:xfrm>
            <a:off x="10535068" y="2187565"/>
            <a:ext cx="731520" cy="275685"/>
          </a:xfrm>
          <a:prstGeom prst="flowChartDocument">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EARS</a:t>
            </a:r>
            <a:endParaRPr lang="en-US" sz="1200" dirty="0"/>
          </a:p>
        </p:txBody>
      </p:sp>
      <p:sp>
        <p:nvSpPr>
          <p:cNvPr id="93" name="Flowchart: Document 92"/>
          <p:cNvSpPr/>
          <p:nvPr/>
        </p:nvSpPr>
        <p:spPr>
          <a:xfrm>
            <a:off x="10535068" y="2525172"/>
            <a:ext cx="731520" cy="275685"/>
          </a:xfrm>
          <a:prstGeom prst="flowChartDocument">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smtClean="0"/>
              <a:t>Verisk</a:t>
            </a:r>
            <a:endParaRPr lang="en-US" sz="1200" dirty="0"/>
          </a:p>
        </p:txBody>
      </p:sp>
      <p:sp>
        <p:nvSpPr>
          <p:cNvPr id="94" name="Rectangle 93"/>
          <p:cNvSpPr/>
          <p:nvPr/>
        </p:nvSpPr>
        <p:spPr>
          <a:xfrm rot="16200000">
            <a:off x="-193900" y="1766122"/>
            <a:ext cx="1895777" cy="54264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Flow</a:t>
            </a:r>
            <a:endParaRPr lang="en-US" dirty="0"/>
          </a:p>
        </p:txBody>
      </p:sp>
      <p:cxnSp>
        <p:nvCxnSpPr>
          <p:cNvPr id="95" name="Straight Arrow Connector 94"/>
          <p:cNvCxnSpPr>
            <a:stCxn id="64" idx="3"/>
            <a:endCxn id="41" idx="1"/>
          </p:cNvCxnSpPr>
          <p:nvPr/>
        </p:nvCxnSpPr>
        <p:spPr>
          <a:xfrm>
            <a:off x="2799801" y="2032318"/>
            <a:ext cx="241759" cy="10261"/>
          </a:xfrm>
          <a:prstGeom prst="straightConnector1">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407901" y="2435521"/>
            <a:ext cx="420557" cy="0"/>
          </a:xfrm>
          <a:prstGeom prst="straightConnector1">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7" name="Elbow Connector 96"/>
          <p:cNvCxnSpPr>
            <a:stCxn id="73" idx="2"/>
            <a:endCxn id="67" idx="0"/>
          </p:cNvCxnSpPr>
          <p:nvPr/>
        </p:nvCxnSpPr>
        <p:spPr>
          <a:xfrm rot="16200000" flipH="1">
            <a:off x="6915652" y="1208059"/>
            <a:ext cx="320009" cy="1183319"/>
          </a:xfrm>
          <a:prstGeom prst="bentConnector3">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78" idx="2"/>
            <a:endCxn id="67" idx="0"/>
          </p:cNvCxnSpPr>
          <p:nvPr/>
        </p:nvCxnSpPr>
        <p:spPr>
          <a:xfrm rot="5400000">
            <a:off x="8106868" y="1201878"/>
            <a:ext cx="318294" cy="1197398"/>
          </a:xfrm>
          <a:prstGeom prst="bentConnector3">
            <a:avLst>
              <a:gd name="adj1" fmla="val 50000"/>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Elbow Connector 98"/>
          <p:cNvCxnSpPr>
            <a:stCxn id="67" idx="3"/>
            <a:endCxn id="90" idx="1"/>
          </p:cNvCxnSpPr>
          <p:nvPr/>
        </p:nvCxnSpPr>
        <p:spPr>
          <a:xfrm flipV="1">
            <a:off x="9506174" y="1617748"/>
            <a:ext cx="1028894" cy="825524"/>
          </a:xfrm>
          <a:prstGeom prst="bentConnector3">
            <a:avLst>
              <a:gd name="adj1" fmla="val 50000"/>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2" name="Isosceles Triangle 101"/>
          <p:cNvSpPr/>
          <p:nvPr/>
        </p:nvSpPr>
        <p:spPr>
          <a:xfrm rot="5400000">
            <a:off x="3953545" y="2058566"/>
            <a:ext cx="548640" cy="12208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Isosceles Triangle 102"/>
          <p:cNvSpPr/>
          <p:nvPr/>
        </p:nvSpPr>
        <p:spPr>
          <a:xfrm rot="5400000">
            <a:off x="6951263" y="2436293"/>
            <a:ext cx="548640" cy="12208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Isosceles Triangle 103"/>
          <p:cNvSpPr/>
          <p:nvPr/>
        </p:nvSpPr>
        <p:spPr>
          <a:xfrm rot="5400000">
            <a:off x="8178306" y="2436293"/>
            <a:ext cx="548640" cy="12208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5" name="Elbow Connector 104"/>
          <p:cNvCxnSpPr>
            <a:stCxn id="67" idx="3"/>
            <a:endCxn id="91" idx="1"/>
          </p:cNvCxnSpPr>
          <p:nvPr/>
        </p:nvCxnSpPr>
        <p:spPr>
          <a:xfrm flipV="1">
            <a:off x="9506174" y="1979235"/>
            <a:ext cx="1028894" cy="464037"/>
          </a:xfrm>
          <a:prstGeom prst="bentConnector3">
            <a:avLst>
              <a:gd name="adj1" fmla="val 50000"/>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67" idx="3"/>
            <a:endCxn id="92" idx="1"/>
          </p:cNvCxnSpPr>
          <p:nvPr/>
        </p:nvCxnSpPr>
        <p:spPr>
          <a:xfrm flipV="1">
            <a:off x="9506174" y="2325408"/>
            <a:ext cx="1028894" cy="117864"/>
          </a:xfrm>
          <a:prstGeom prst="bentConnector3">
            <a:avLst>
              <a:gd name="adj1" fmla="val 50000"/>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67" idx="3"/>
            <a:endCxn id="93" idx="1"/>
          </p:cNvCxnSpPr>
          <p:nvPr/>
        </p:nvCxnSpPr>
        <p:spPr>
          <a:xfrm>
            <a:off x="9506174" y="2443272"/>
            <a:ext cx="1028894" cy="219743"/>
          </a:xfrm>
          <a:prstGeom prst="bentConnector3">
            <a:avLst>
              <a:gd name="adj1" fmla="val 50000"/>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73883" y="6478110"/>
            <a:ext cx="5785230" cy="369332"/>
          </a:xfrm>
          <a:prstGeom prst="rect">
            <a:avLst/>
          </a:prstGeom>
          <a:solidFill>
            <a:schemeClr val="bg1"/>
          </a:solidFill>
        </p:spPr>
        <p:txBody>
          <a:bodyPr wrap="square" rtlCol="0">
            <a:spAutoFit/>
          </a:bodyPr>
          <a:lstStyle/>
          <a:p>
            <a:r>
              <a:rPr lang="en-US" sz="1200" b="1" baseline="30000" dirty="0" smtClean="0"/>
              <a:t>1</a:t>
            </a:r>
            <a:r>
              <a:rPr lang="en-US" sz="900" b="1" baseline="30000" dirty="0" smtClean="0"/>
              <a:t> </a:t>
            </a:r>
            <a:r>
              <a:rPr lang="en-US" sz="900" dirty="0" smtClean="0">
                <a:cs typeface="Arial Black" panose="020B0604020202020204" pitchFamily="34" charset="0"/>
              </a:rPr>
              <a:t>In absence of performance testing tool, report load performance testing will be done manually by 4-5 (or more) users</a:t>
            </a:r>
          </a:p>
          <a:p>
            <a:r>
              <a:rPr lang="en-US" sz="1200" b="1" baseline="30000" dirty="0" smtClean="0"/>
              <a:t>2</a:t>
            </a:r>
            <a:r>
              <a:rPr lang="en-US" sz="900" b="1" dirty="0" smtClean="0"/>
              <a:t> </a:t>
            </a:r>
            <a:r>
              <a:rPr lang="en-US" sz="900" dirty="0" smtClean="0"/>
              <a:t>QA team will work with DevOps team to monitor Database and Cognos server.</a:t>
            </a:r>
            <a:endParaRPr lang="en-US" sz="900" dirty="0">
              <a:cs typeface="Arial Black" panose="020B0604020202020204" pitchFamily="34" charset="0"/>
            </a:endParaRPr>
          </a:p>
        </p:txBody>
      </p:sp>
      <p:graphicFrame>
        <p:nvGraphicFramePr>
          <p:cNvPr id="39" name="Table 38"/>
          <p:cNvGraphicFramePr>
            <a:graphicFrameLocks noGrp="1"/>
          </p:cNvGraphicFramePr>
          <p:nvPr>
            <p:extLst>
              <p:ext uri="{D42A27DB-BD31-4B8C-83A1-F6EECF244321}">
                <p14:modId xmlns:p14="http://schemas.microsoft.com/office/powerpoint/2010/main" val="1902258170"/>
              </p:ext>
            </p:extLst>
          </p:nvPr>
        </p:nvGraphicFramePr>
        <p:xfrm>
          <a:off x="482665" y="3323139"/>
          <a:ext cx="11326343" cy="3048000"/>
        </p:xfrm>
        <a:graphic>
          <a:graphicData uri="http://schemas.openxmlformats.org/drawingml/2006/table">
            <a:tbl>
              <a:tblPr firstRow="1" bandRow="1">
                <a:tableStyleId>{69CF1AB2-1976-4502-BF36-3FF5EA218861}</a:tableStyleId>
              </a:tblPr>
              <a:tblGrid>
                <a:gridCol w="11326343">
                  <a:extLst>
                    <a:ext uri="{9D8B030D-6E8A-4147-A177-3AD203B41FA5}">
                      <a16:colId xmlns:a16="http://schemas.microsoft.com/office/drawing/2014/main" val="762042390"/>
                    </a:ext>
                  </a:extLst>
                </a:gridCol>
              </a:tblGrid>
              <a:tr h="343339">
                <a:tc>
                  <a:txBody>
                    <a:bodyPr/>
                    <a:lstStyle/>
                    <a:p>
                      <a:pPr algn="ctr"/>
                      <a:r>
                        <a:rPr lang="en-US" sz="1800" dirty="0" smtClean="0">
                          <a:solidFill>
                            <a:schemeClr val="bg1"/>
                          </a:solidFill>
                        </a:rPr>
                        <a:t>Testing key considerations</a:t>
                      </a:r>
                    </a:p>
                  </a:txBody>
                  <a:tcPr>
                    <a:solidFill>
                      <a:srgbClr val="002060"/>
                    </a:solidFill>
                  </a:tcPr>
                </a:tc>
                <a:extLst>
                  <a:ext uri="{0D108BD9-81ED-4DB2-BD59-A6C34878D82A}">
                    <a16:rowId xmlns:a16="http://schemas.microsoft.com/office/drawing/2014/main" val="3309938476"/>
                  </a:ext>
                </a:extLst>
              </a:tr>
              <a:tr h="1077653">
                <a:tc>
                  <a:txBody>
                    <a:bodyPr/>
                    <a:lstStyle/>
                    <a:p>
                      <a:pPr marL="342900" indent="-342900">
                        <a:buFont typeface="Arial" panose="020B0604020202020204" pitchFamily="34" charset="0"/>
                        <a:buChar char="•"/>
                      </a:pPr>
                      <a:r>
                        <a:rPr lang="en-US" sz="1200" b="1" dirty="0" smtClean="0"/>
                        <a:t>E2E</a:t>
                      </a:r>
                      <a:r>
                        <a:rPr lang="en-US" sz="1200" b="1" baseline="0" dirty="0" smtClean="0"/>
                        <a:t> environment readiness dependency:</a:t>
                      </a:r>
                    </a:p>
                    <a:p>
                      <a:pPr marL="800089" lvl="1" indent="-342900">
                        <a:buFont typeface="Wingdings" panose="05000000000000000000" pitchFamily="2" charset="2"/>
                        <a:buChar char="§"/>
                      </a:pPr>
                      <a:r>
                        <a:rPr lang="en-US" sz="1200" b="0" baseline="0" dirty="0" smtClean="0"/>
                        <a:t>Successful initial data load for:</a:t>
                      </a:r>
                    </a:p>
                    <a:p>
                      <a:pPr marL="1257277" lvl="2" indent="-342900">
                        <a:buSzPct val="80000"/>
                        <a:buFont typeface="Wingdings" panose="05000000000000000000" pitchFamily="2" charset="2"/>
                        <a:buChar char="q"/>
                      </a:pPr>
                      <a:r>
                        <a:rPr lang="en-US" sz="1200" b="0" baseline="0" dirty="0" smtClean="0"/>
                        <a:t>Legacy to IC</a:t>
                      </a:r>
                    </a:p>
                    <a:p>
                      <a:pPr marL="1257277" lvl="2" indent="-342900">
                        <a:buSzPct val="80000"/>
                        <a:buFont typeface="Wingdings" panose="05000000000000000000" pitchFamily="2" charset="2"/>
                        <a:buChar char="q"/>
                      </a:pPr>
                      <a:r>
                        <a:rPr lang="en-US" sz="1200" b="0" baseline="0" dirty="0" smtClean="0"/>
                        <a:t>PC &amp; BC to IC</a:t>
                      </a:r>
                    </a:p>
                    <a:p>
                      <a:pPr marL="1257277" lvl="2" indent="-342900">
                        <a:buSzPct val="80000"/>
                        <a:buFont typeface="Wingdings" panose="05000000000000000000" pitchFamily="2" charset="2"/>
                        <a:buChar char="q"/>
                      </a:pPr>
                      <a:r>
                        <a:rPr lang="en-US" sz="1200" b="0" baseline="0" dirty="0" smtClean="0"/>
                        <a:t>Generate reports from IC</a:t>
                      </a:r>
                      <a:endParaRPr lang="en-US" sz="1200" b="1" dirty="0" smtClean="0"/>
                    </a:p>
                    <a:p>
                      <a:pPr marL="342900" indent="-342900">
                        <a:buFont typeface="Arial" panose="020B0604020202020204" pitchFamily="34" charset="0"/>
                        <a:buChar char="•"/>
                      </a:pPr>
                      <a:r>
                        <a:rPr lang="en-US" sz="1200" b="1" baseline="0" dirty="0" smtClean="0"/>
                        <a:t>Smoke Testing </a:t>
                      </a:r>
                      <a:r>
                        <a:rPr lang="en-US" sz="1200" b="0" baseline="0" dirty="0" smtClean="0"/>
                        <a:t>on data loaded as part of E2E</a:t>
                      </a:r>
                    </a:p>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smtClean="0"/>
                        <a:t>Golden</a:t>
                      </a:r>
                      <a:r>
                        <a:rPr lang="en-US" sz="1200" b="1" baseline="0" dirty="0" smtClean="0"/>
                        <a:t> Count Validation </a:t>
                      </a:r>
                      <a:r>
                        <a:rPr lang="en-US" sz="1200" b="0" baseline="0" dirty="0" smtClean="0"/>
                        <a:t>– Validate record count for key dimensions and facts in IC/Reports against source system</a:t>
                      </a:r>
                      <a:endParaRPr lang="en-US" sz="1200" b="0" dirty="0" smtClean="0"/>
                    </a:p>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baseline="0" dirty="0" smtClean="0"/>
                        <a:t>Sum balancing </a:t>
                      </a:r>
                      <a:r>
                        <a:rPr lang="en-US" sz="1200" b="0" baseline="0" dirty="0" smtClean="0"/>
                        <a:t>for identified key fields in reports generated.</a:t>
                      </a:r>
                    </a:p>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baseline="0" dirty="0" smtClean="0"/>
                        <a:t>Delta load scheduling </a:t>
                      </a:r>
                      <a:r>
                        <a:rPr lang="en-US" sz="1200" b="0" baseline="0" dirty="0" smtClean="0"/>
                        <a:t>– Delta loads will be scheduled in QA environment and testing team will Key in policies in Policy Center in between subsequent incremental loads. Monitor the loads to ensure data is loaded accurately after each load.</a:t>
                      </a:r>
                    </a:p>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baseline="0" dirty="0" smtClean="0"/>
                        <a:t>ETL load performance </a:t>
                      </a:r>
                      <a:r>
                        <a:rPr lang="en-US" sz="1200" b="0" baseline="0" dirty="0" smtClean="0"/>
                        <a:t>for DHIC Initial and Incremental loads</a:t>
                      </a:r>
                    </a:p>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baseline="0" dirty="0" smtClean="0"/>
                        <a:t>Report load performance testing</a:t>
                      </a:r>
                      <a:r>
                        <a:rPr lang="en-US" sz="1600" b="1" baseline="30000" dirty="0" smtClean="0"/>
                        <a:t>1</a:t>
                      </a:r>
                      <a:r>
                        <a:rPr lang="en-US" sz="1200" b="0" baseline="0" dirty="0" smtClean="0"/>
                        <a:t> with multiple users (4-5) accessing individual report at a point of time</a:t>
                      </a:r>
                    </a:p>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baseline="0" dirty="0" smtClean="0"/>
                        <a:t>Server/Resource Monitoring</a:t>
                      </a:r>
                      <a:r>
                        <a:rPr lang="en-US" sz="1600" b="1" baseline="30000" dirty="0" smtClean="0"/>
                        <a:t>2</a:t>
                      </a:r>
                      <a:r>
                        <a:rPr lang="en-US" sz="1200" b="1" baseline="0" dirty="0" smtClean="0"/>
                        <a:t> – </a:t>
                      </a:r>
                      <a:r>
                        <a:rPr lang="en-US" sz="1200" b="0" baseline="0" dirty="0" smtClean="0"/>
                        <a:t>Monitor</a:t>
                      </a:r>
                      <a:r>
                        <a:rPr lang="en-US" sz="1200" b="1" baseline="0" dirty="0" smtClean="0"/>
                        <a:t> </a:t>
                      </a:r>
                      <a:r>
                        <a:rPr lang="en-US" sz="1200" b="0" baseline="0" dirty="0" smtClean="0"/>
                        <a:t>Database and Cognos server while generating Critical and heavy reports with multiple users</a:t>
                      </a:r>
                    </a:p>
                    <a:p>
                      <a:pPr marL="285750" marR="0" lvl="0"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b="0" dirty="0" smtClean="0"/>
                    </a:p>
                  </a:txBody>
                  <a:tcPr>
                    <a:solidFill>
                      <a:schemeClr val="bg1"/>
                    </a:solidFill>
                  </a:tcPr>
                </a:tc>
                <a:extLst>
                  <a:ext uri="{0D108BD9-81ED-4DB2-BD59-A6C34878D82A}">
                    <a16:rowId xmlns:a16="http://schemas.microsoft.com/office/drawing/2014/main" val="2768374778"/>
                  </a:ext>
                </a:extLst>
              </a:tr>
            </a:tbl>
          </a:graphicData>
        </a:graphic>
      </p:graphicFrame>
    </p:spTree>
    <p:extLst>
      <p:ext uri="{BB962C8B-B14F-4D97-AF65-F5344CB8AC3E}">
        <p14:creationId xmlns:p14="http://schemas.microsoft.com/office/powerpoint/2010/main" val="3865199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1600" dirty="0" smtClean="0"/>
              <a:t>Test Phases Details</a:t>
            </a:r>
            <a:endParaRPr lang="en-US" sz="1600" dirty="0"/>
          </a:p>
        </p:txBody>
      </p:sp>
      <p:sp>
        <p:nvSpPr>
          <p:cNvPr id="22" name="Rectangle 21"/>
          <p:cNvSpPr/>
          <p:nvPr/>
        </p:nvSpPr>
        <p:spPr>
          <a:xfrm>
            <a:off x="499233" y="1118272"/>
            <a:ext cx="548640" cy="92679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smtClean="0"/>
              <a:t>Test Phases</a:t>
            </a:r>
            <a:endParaRPr lang="en-US" dirty="0"/>
          </a:p>
        </p:txBody>
      </p:sp>
      <p:sp>
        <p:nvSpPr>
          <p:cNvPr id="24" name="Right Arrow 23"/>
          <p:cNvSpPr/>
          <p:nvPr/>
        </p:nvSpPr>
        <p:spPr>
          <a:xfrm>
            <a:off x="1212211" y="1348030"/>
            <a:ext cx="1554480" cy="548640"/>
          </a:xfrm>
          <a:prstGeom prst="rightArrow">
            <a:avLst>
              <a:gd name="adj1" fmla="val 100000"/>
              <a:gd name="adj2" fmla="val 50000"/>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ts val="1200"/>
              </a:lnSpc>
            </a:pPr>
            <a:r>
              <a:rPr lang="en-US" sz="1200" dirty="0"/>
              <a:t>Unit Testing</a:t>
            </a:r>
          </a:p>
        </p:txBody>
      </p:sp>
      <p:sp>
        <p:nvSpPr>
          <p:cNvPr id="25" name="Chevron 24"/>
          <p:cNvSpPr/>
          <p:nvPr/>
        </p:nvSpPr>
        <p:spPr bwMode="ltGray">
          <a:xfrm>
            <a:off x="4177959" y="1348030"/>
            <a:ext cx="1554480" cy="548640"/>
          </a:xfrm>
          <a:prstGeom prst="chevron">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ts val="1200"/>
              </a:lnSpc>
            </a:pPr>
            <a:r>
              <a:rPr lang="en-US" sz="1200" dirty="0"/>
              <a:t>Sprint</a:t>
            </a:r>
          </a:p>
          <a:p>
            <a:pPr algn="ctr">
              <a:lnSpc>
                <a:spcPts val="1200"/>
              </a:lnSpc>
            </a:pPr>
            <a:r>
              <a:rPr lang="en-US" sz="1200" dirty="0"/>
              <a:t>Testing</a:t>
            </a:r>
          </a:p>
        </p:txBody>
      </p:sp>
      <p:sp>
        <p:nvSpPr>
          <p:cNvPr id="26" name="Chevron 25"/>
          <p:cNvSpPr/>
          <p:nvPr/>
        </p:nvSpPr>
        <p:spPr bwMode="ltGray">
          <a:xfrm>
            <a:off x="8865574" y="1348030"/>
            <a:ext cx="1554480" cy="548640"/>
          </a:xfrm>
          <a:prstGeom prst="chevron">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ts val="1200"/>
              </a:lnSpc>
            </a:pPr>
            <a:r>
              <a:rPr lang="en-US" sz="1200" dirty="0"/>
              <a:t>Performance Testing</a:t>
            </a:r>
          </a:p>
        </p:txBody>
      </p:sp>
      <p:sp>
        <p:nvSpPr>
          <p:cNvPr id="27" name="Chevron 26"/>
          <p:cNvSpPr/>
          <p:nvPr/>
        </p:nvSpPr>
        <p:spPr bwMode="ltGray">
          <a:xfrm>
            <a:off x="7382700" y="1348030"/>
            <a:ext cx="1554480" cy="548640"/>
          </a:xfrm>
          <a:prstGeom prst="chevron">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ts val="1200"/>
              </a:lnSpc>
            </a:pPr>
            <a:r>
              <a:rPr lang="en-US" sz="1200" dirty="0"/>
              <a:t>Regression Testing</a:t>
            </a:r>
          </a:p>
        </p:txBody>
      </p:sp>
      <p:sp>
        <p:nvSpPr>
          <p:cNvPr id="28" name="Chevron 27"/>
          <p:cNvSpPr/>
          <p:nvPr/>
        </p:nvSpPr>
        <p:spPr bwMode="ltGray">
          <a:xfrm>
            <a:off x="10348447" y="1348030"/>
            <a:ext cx="1554480" cy="548640"/>
          </a:xfrm>
          <a:prstGeom prst="chevron">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ts val="1200"/>
              </a:lnSpc>
            </a:pPr>
            <a:r>
              <a:rPr lang="en-US" sz="1200" dirty="0"/>
              <a:t>UAT</a:t>
            </a:r>
          </a:p>
        </p:txBody>
      </p:sp>
      <p:sp>
        <p:nvSpPr>
          <p:cNvPr id="29" name="Chevron 28"/>
          <p:cNvSpPr/>
          <p:nvPr/>
        </p:nvSpPr>
        <p:spPr bwMode="ltGray">
          <a:xfrm>
            <a:off x="5899826" y="1348030"/>
            <a:ext cx="1554480" cy="548640"/>
          </a:xfrm>
          <a:prstGeom prst="chevron">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0" rIns="0" bIns="0" numCol="1" spcCol="0" rtlCol="0" fromWordArt="0" anchor="ctr" anchorCtr="0" forceAA="0" compatLnSpc="1">
            <a:prstTxWarp prst="textNoShape">
              <a:avLst/>
            </a:prstTxWarp>
            <a:noAutofit/>
          </a:bodyPr>
          <a:lstStyle/>
          <a:p>
            <a:pPr algn="ctr">
              <a:lnSpc>
                <a:spcPts val="1200"/>
              </a:lnSpc>
            </a:pPr>
            <a:endParaRPr lang="en-US" sz="1200" dirty="0"/>
          </a:p>
          <a:p>
            <a:pPr algn="ctr">
              <a:lnSpc>
                <a:spcPts val="1200"/>
              </a:lnSpc>
            </a:pPr>
            <a:r>
              <a:rPr lang="en-US" sz="1200" dirty="0" smtClean="0"/>
              <a:t>End-to-End</a:t>
            </a:r>
            <a:endParaRPr lang="en-US" sz="1200" dirty="0"/>
          </a:p>
          <a:p>
            <a:pPr algn="ctr">
              <a:lnSpc>
                <a:spcPts val="1200"/>
              </a:lnSpc>
            </a:pPr>
            <a:r>
              <a:rPr lang="en-US" sz="1200" dirty="0"/>
              <a:t>Testing</a:t>
            </a:r>
          </a:p>
          <a:p>
            <a:pPr algn="ctr">
              <a:lnSpc>
                <a:spcPts val="1200"/>
              </a:lnSpc>
            </a:pPr>
            <a:endParaRPr lang="en-US" sz="1200" dirty="0"/>
          </a:p>
        </p:txBody>
      </p:sp>
      <p:sp>
        <p:nvSpPr>
          <p:cNvPr id="30" name="Chevron 29"/>
          <p:cNvSpPr/>
          <p:nvPr/>
        </p:nvSpPr>
        <p:spPr bwMode="ltGray">
          <a:xfrm>
            <a:off x="2695085" y="1348030"/>
            <a:ext cx="1554480" cy="548640"/>
          </a:xfrm>
          <a:prstGeom prst="chevron">
            <a:avLst/>
          </a:prstGeom>
          <a:solidFill>
            <a:srgbClr val="018DC6"/>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ts val="1200"/>
              </a:lnSpc>
            </a:pPr>
            <a:r>
              <a:rPr lang="en-US" sz="1200" dirty="0"/>
              <a:t>Smoke Testing</a:t>
            </a:r>
          </a:p>
        </p:txBody>
      </p:sp>
      <p:cxnSp>
        <p:nvCxnSpPr>
          <p:cNvPr id="31" name="Straight Connector 30"/>
          <p:cNvCxnSpPr/>
          <p:nvPr/>
        </p:nvCxnSpPr>
        <p:spPr>
          <a:xfrm>
            <a:off x="1212211" y="1182840"/>
            <a:ext cx="4297680" cy="0"/>
          </a:xfrm>
          <a:prstGeom prst="line">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959660" y="987863"/>
            <a:ext cx="893193" cy="261610"/>
          </a:xfrm>
          <a:prstGeom prst="rect">
            <a:avLst/>
          </a:prstGeom>
          <a:noFill/>
        </p:spPr>
        <p:txBody>
          <a:bodyPr wrap="none" rtlCol="0">
            <a:spAutoFit/>
          </a:bodyPr>
          <a:lstStyle/>
          <a:p>
            <a:pPr algn="l"/>
            <a:r>
              <a:rPr lang="en-US" sz="1100" i="1" dirty="0" smtClean="0">
                <a:cs typeface="Arial Black" panose="020B0604020202020204" pitchFamily="34" charset="0"/>
              </a:rPr>
              <a:t>Every Sprint</a:t>
            </a:r>
            <a:endParaRPr lang="en-US" sz="1100" i="1" dirty="0">
              <a:cs typeface="Arial Black"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235903285"/>
              </p:ext>
            </p:extLst>
          </p:nvPr>
        </p:nvGraphicFramePr>
        <p:xfrm>
          <a:off x="499232" y="2080517"/>
          <a:ext cx="11442949" cy="4372534"/>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3280157057"/>
                    </a:ext>
                  </a:extLst>
                </a:gridCol>
                <a:gridCol w="1517609">
                  <a:extLst>
                    <a:ext uri="{9D8B030D-6E8A-4147-A177-3AD203B41FA5}">
                      <a16:colId xmlns:a16="http://schemas.microsoft.com/office/drawing/2014/main" val="136619079"/>
                    </a:ext>
                  </a:extLst>
                </a:gridCol>
                <a:gridCol w="1517609">
                  <a:extLst>
                    <a:ext uri="{9D8B030D-6E8A-4147-A177-3AD203B41FA5}">
                      <a16:colId xmlns:a16="http://schemas.microsoft.com/office/drawing/2014/main" val="1617522585"/>
                    </a:ext>
                  </a:extLst>
                </a:gridCol>
                <a:gridCol w="1517609">
                  <a:extLst>
                    <a:ext uri="{9D8B030D-6E8A-4147-A177-3AD203B41FA5}">
                      <a16:colId xmlns:a16="http://schemas.microsoft.com/office/drawing/2014/main" val="1214155083"/>
                    </a:ext>
                  </a:extLst>
                </a:gridCol>
                <a:gridCol w="322118">
                  <a:extLst>
                    <a:ext uri="{9D8B030D-6E8A-4147-A177-3AD203B41FA5}">
                      <a16:colId xmlns:a16="http://schemas.microsoft.com/office/drawing/2014/main" val="143471049"/>
                    </a:ext>
                  </a:extLst>
                </a:gridCol>
                <a:gridCol w="1504841">
                  <a:extLst>
                    <a:ext uri="{9D8B030D-6E8A-4147-A177-3AD203B41FA5}">
                      <a16:colId xmlns:a16="http://schemas.microsoft.com/office/drawing/2014/main" val="3549806085"/>
                    </a:ext>
                  </a:extLst>
                </a:gridCol>
                <a:gridCol w="1504841">
                  <a:extLst>
                    <a:ext uri="{9D8B030D-6E8A-4147-A177-3AD203B41FA5}">
                      <a16:colId xmlns:a16="http://schemas.microsoft.com/office/drawing/2014/main" val="154953503"/>
                    </a:ext>
                  </a:extLst>
                </a:gridCol>
                <a:gridCol w="1504841">
                  <a:extLst>
                    <a:ext uri="{9D8B030D-6E8A-4147-A177-3AD203B41FA5}">
                      <a16:colId xmlns:a16="http://schemas.microsoft.com/office/drawing/2014/main" val="3951426906"/>
                    </a:ext>
                  </a:extLst>
                </a:gridCol>
                <a:gridCol w="1504841">
                  <a:extLst>
                    <a:ext uri="{9D8B030D-6E8A-4147-A177-3AD203B41FA5}">
                      <a16:colId xmlns:a16="http://schemas.microsoft.com/office/drawing/2014/main" val="865793749"/>
                    </a:ext>
                  </a:extLst>
                </a:gridCol>
              </a:tblGrid>
              <a:tr h="1768672">
                <a:tc>
                  <a:txBody>
                    <a:bodyPr/>
                    <a:lstStyle/>
                    <a:p>
                      <a:pPr algn="ctr"/>
                      <a:r>
                        <a:rPr lang="en-US" sz="1800" b="0" dirty="0" smtClean="0"/>
                        <a:t>Description</a:t>
                      </a:r>
                      <a:endParaRPr lang="en-US" sz="1800" b="0" dirty="0"/>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algn="l"/>
                      <a:r>
                        <a:rPr lang="en-US" sz="1000" b="0" dirty="0" smtClean="0">
                          <a:solidFill>
                            <a:schemeClr val="tx1"/>
                          </a:solidFill>
                        </a:rPr>
                        <a:t>Unit test is carried out by the developers to review their code against the spec, check-in into Central,</a:t>
                      </a:r>
                      <a:r>
                        <a:rPr lang="en-US" sz="1000" b="0" baseline="0" dirty="0" smtClean="0">
                          <a:solidFill>
                            <a:schemeClr val="tx1"/>
                          </a:solidFill>
                        </a:rPr>
                        <a:t> </a:t>
                      </a:r>
                      <a:r>
                        <a:rPr lang="en-US" sz="1000" b="0" dirty="0" smtClean="0">
                          <a:solidFill>
                            <a:schemeClr val="tx1"/>
                          </a:solidFill>
                        </a:rPr>
                        <a:t>run the ETL jobs and validate</a:t>
                      </a:r>
                      <a:r>
                        <a:rPr lang="en-US" sz="1000" b="0" baseline="0" dirty="0" smtClean="0">
                          <a:solidFill>
                            <a:schemeClr val="tx1"/>
                          </a:solidFill>
                        </a:rPr>
                        <a:t> if tables are loaded successfully </a:t>
                      </a:r>
                      <a:r>
                        <a:rPr lang="en-US" sz="1000" b="0" dirty="0" smtClean="0">
                          <a:solidFill>
                            <a:schemeClr val="tx1"/>
                          </a:solidFill>
                        </a:rPr>
                        <a:t>before handing over to the QA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indent="-274320" algn="l">
                        <a:spcAft>
                          <a:spcPts val="900"/>
                        </a:spcAft>
                      </a:pPr>
                      <a:r>
                        <a:rPr lang="en-US" sz="1000" b="0" kern="1200" dirty="0" smtClean="0">
                          <a:solidFill>
                            <a:schemeClr val="tx1"/>
                          </a:solidFill>
                          <a:latin typeface="+mn-lt"/>
                          <a:ea typeface="+mn-ea"/>
                          <a:cs typeface="+mn-cs"/>
                        </a:rPr>
                        <a:t>Smoke Testing is required when ever ETL</a:t>
                      </a:r>
                      <a:r>
                        <a:rPr lang="en-US" sz="1000" b="0" kern="1200" baseline="0" dirty="0" smtClean="0">
                          <a:solidFill>
                            <a:schemeClr val="tx1"/>
                          </a:solidFill>
                          <a:latin typeface="+mn-lt"/>
                          <a:ea typeface="+mn-ea"/>
                          <a:cs typeface="+mn-cs"/>
                        </a:rPr>
                        <a:t> code</a:t>
                      </a:r>
                      <a:r>
                        <a:rPr lang="en-US" sz="1000" b="0" kern="1200" dirty="0" smtClean="0">
                          <a:solidFill>
                            <a:schemeClr val="tx1"/>
                          </a:solidFill>
                          <a:latin typeface="+mn-lt"/>
                          <a:ea typeface="+mn-ea"/>
                          <a:cs typeface="+mn-cs"/>
                        </a:rPr>
                        <a:t> build is deployed in QA environment to make sure that tables are loaded in QA env.</a:t>
                      </a:r>
                      <a:r>
                        <a:rPr lang="en-US" sz="1000" b="0" kern="1200" baseline="0" dirty="0" smtClean="0">
                          <a:solidFill>
                            <a:schemeClr val="tx1"/>
                          </a:solidFill>
                          <a:latin typeface="+mn-lt"/>
                          <a:ea typeface="+mn-ea"/>
                          <a:cs typeface="+mn-cs"/>
                        </a:rPr>
                        <a:t> Testing team will perform record count and duplicate checks before testing the entity.</a:t>
                      </a:r>
                      <a:endParaRPr lang="en-US" sz="1000" b="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indent="-274320" algn="l">
                        <a:spcAft>
                          <a:spcPts val="900"/>
                        </a:spcAft>
                      </a:pPr>
                      <a:r>
                        <a:rPr lang="en-US" sz="1000" b="0" kern="1200" dirty="0" smtClean="0">
                          <a:solidFill>
                            <a:schemeClr val="tx1"/>
                          </a:solidFill>
                          <a:latin typeface="+mn-lt"/>
                          <a:ea typeface="+mn-ea"/>
                          <a:cs typeface="+mn-cs"/>
                        </a:rPr>
                        <a:t>Sprint testing is performed for all the user stories for DHIC. Testing</a:t>
                      </a:r>
                      <a:r>
                        <a:rPr lang="en-US" sz="1000" b="0" kern="1200" baseline="0" dirty="0" smtClean="0">
                          <a:solidFill>
                            <a:schemeClr val="tx1"/>
                          </a:solidFill>
                          <a:latin typeface="+mn-lt"/>
                          <a:ea typeface="+mn-ea"/>
                          <a:cs typeface="+mn-cs"/>
                        </a:rPr>
                        <a:t> team focusses on</a:t>
                      </a:r>
                      <a:r>
                        <a:rPr lang="en-US" sz="1000" b="0" kern="1200" dirty="0" smtClean="0">
                          <a:solidFill>
                            <a:schemeClr val="tx1"/>
                          </a:solidFill>
                          <a:latin typeface="+mn-lt"/>
                          <a:ea typeface="+mn-ea"/>
                          <a:cs typeface="+mn-cs"/>
                        </a:rPr>
                        <a:t> ETL Transformation testing,</a:t>
                      </a:r>
                      <a:r>
                        <a:rPr lang="en-US" sz="1000" b="0" kern="1200" baseline="0" dirty="0" smtClean="0">
                          <a:solidFill>
                            <a:schemeClr val="tx1"/>
                          </a:solidFill>
                          <a:latin typeface="+mn-lt"/>
                          <a:ea typeface="+mn-ea"/>
                          <a:cs typeface="+mn-cs"/>
                        </a:rPr>
                        <a:t> Job testing and Data load testing on data loaded in QA Database.</a:t>
                      </a:r>
                      <a:endParaRPr lang="en-US" sz="1000" b="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rowSpan="4">
                  <a:txBody>
                    <a:bodyPr/>
                    <a:lstStyle/>
                    <a:p>
                      <a:pPr indent="-274320" algn="ctr">
                        <a:spcAft>
                          <a:spcPts val="900"/>
                        </a:spcAft>
                      </a:pPr>
                      <a:r>
                        <a:rPr lang="en-US" sz="1000" b="1" i="1" dirty="0" smtClean="0">
                          <a:solidFill>
                            <a:schemeClr val="tx1"/>
                          </a:solidFill>
                        </a:rPr>
                        <a:t>Beginning in Sprint 6 (July/Aug 2018)</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indent="-274320" algn="l">
                        <a:spcAft>
                          <a:spcPts val="900"/>
                        </a:spcAft>
                      </a:pPr>
                      <a:r>
                        <a:rPr lang="en-US" sz="1000" b="0" kern="1200" dirty="0" smtClean="0">
                          <a:solidFill>
                            <a:schemeClr val="tx1"/>
                          </a:solidFill>
                          <a:latin typeface="+mn-lt"/>
                          <a:ea typeface="+mn-ea"/>
                          <a:cs typeface="+mn-cs"/>
                        </a:rPr>
                        <a:t>ETL jobs (Initial and Incremental) will be executed in E2E environment against larger volume of data</a:t>
                      </a:r>
                      <a:r>
                        <a:rPr lang="en-US" sz="1000" b="0" kern="1200" baseline="0" dirty="0" smtClean="0">
                          <a:solidFill>
                            <a:schemeClr val="tx1"/>
                          </a:solidFill>
                          <a:latin typeface="+mn-lt"/>
                          <a:ea typeface="+mn-ea"/>
                          <a:cs typeface="+mn-cs"/>
                        </a:rPr>
                        <a:t> to validate the integration of different ETL components. Both functionality and accuracy of data is major focus.</a:t>
                      </a:r>
                      <a:endParaRPr lang="en-US" sz="10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indent="-274320" algn="l">
                        <a:spcAft>
                          <a:spcPts val="900"/>
                        </a:spcAft>
                      </a:pPr>
                      <a:r>
                        <a:rPr lang="en-US" sz="1000" b="0" kern="1200" dirty="0" smtClean="0">
                          <a:solidFill>
                            <a:schemeClr val="tx1"/>
                          </a:solidFill>
                          <a:latin typeface="+mn-lt"/>
                          <a:ea typeface="+mn-ea"/>
                          <a:cs typeface="+mn-cs"/>
                        </a:rPr>
                        <a:t>Regression Testing is performed to ensure that no unintended errors result from modifications to DHIC ETL components and Cognos report.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indent="-274320" algn="l">
                        <a:spcAft>
                          <a:spcPts val="900"/>
                        </a:spcAft>
                      </a:pPr>
                      <a:r>
                        <a:rPr lang="en-US" sz="1000" b="0" kern="1200" dirty="0" smtClean="0">
                          <a:solidFill>
                            <a:schemeClr val="tx1"/>
                          </a:solidFill>
                          <a:latin typeface="+mn-lt"/>
                          <a:ea typeface="+mn-ea"/>
                          <a:cs typeface="+mn-cs"/>
                        </a:rPr>
                        <a:t>Performance testing is performed during E2E data load to ensures time required for DHIC initial and incremental job runs within optimal time and defined SLAs. Also, Report generation (with multiple</a:t>
                      </a:r>
                      <a:r>
                        <a:rPr lang="en-US" sz="1000" b="0" kern="1200" baseline="0" dirty="0" smtClean="0">
                          <a:solidFill>
                            <a:schemeClr val="tx1"/>
                          </a:solidFill>
                          <a:latin typeface="+mn-lt"/>
                          <a:ea typeface="+mn-ea"/>
                          <a:cs typeface="+mn-cs"/>
                        </a:rPr>
                        <a:t> users)</a:t>
                      </a:r>
                      <a:r>
                        <a:rPr lang="en-US" sz="1000" b="0" kern="1200" dirty="0" smtClean="0">
                          <a:solidFill>
                            <a:schemeClr val="tx1"/>
                          </a:solidFill>
                          <a:latin typeface="+mn-lt"/>
                          <a:ea typeface="+mn-ea"/>
                          <a:cs typeface="+mn-cs"/>
                        </a:rPr>
                        <a:t> must complete within agreed upon SLA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indent="-274320" algn="l">
                        <a:spcAft>
                          <a:spcPts val="900"/>
                        </a:spcAft>
                      </a:pPr>
                      <a:r>
                        <a:rPr lang="en-US" sz="1000" b="0" kern="1200" dirty="0" smtClean="0">
                          <a:solidFill>
                            <a:schemeClr val="tx1"/>
                          </a:solidFill>
                          <a:latin typeface="+mn-lt"/>
                          <a:ea typeface="+mn-ea"/>
                          <a:cs typeface="+mn-cs"/>
                        </a:rPr>
                        <a:t>After QA testing</a:t>
                      </a:r>
                      <a:r>
                        <a:rPr lang="en-US" sz="1000" b="0" kern="1200" baseline="0" dirty="0" smtClean="0">
                          <a:solidFill>
                            <a:schemeClr val="tx1"/>
                          </a:solidFill>
                          <a:latin typeface="+mn-lt"/>
                          <a:ea typeface="+mn-ea"/>
                          <a:cs typeface="+mn-cs"/>
                        </a:rPr>
                        <a:t> is successfully completed, t</a:t>
                      </a:r>
                      <a:r>
                        <a:rPr lang="en-US" sz="1000" b="0" kern="1200" dirty="0" smtClean="0">
                          <a:solidFill>
                            <a:schemeClr val="tx1"/>
                          </a:solidFill>
                          <a:latin typeface="+mn-lt"/>
                          <a:ea typeface="+mn-ea"/>
                          <a:cs typeface="+mn-cs"/>
                        </a:rPr>
                        <a:t>his is a Business/User driven testing that encompasses key business scenarios and</a:t>
                      </a:r>
                      <a:r>
                        <a:rPr lang="en-US" sz="1000" b="0" kern="1200" baseline="0" dirty="0" smtClean="0">
                          <a:solidFill>
                            <a:schemeClr val="tx1"/>
                          </a:solidFill>
                          <a:latin typeface="+mn-lt"/>
                          <a:ea typeface="+mn-ea"/>
                          <a:cs typeface="+mn-cs"/>
                        </a:rPr>
                        <a:t> reports with the intent of replicating as closely as possible the actual use of the data/ reports in production</a:t>
                      </a:r>
                      <a:endParaRPr lang="en-US" sz="1000" b="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076508578"/>
                  </a:ext>
                </a:extLst>
              </a:tr>
              <a:tr h="548640">
                <a:tc>
                  <a:txBody>
                    <a:bodyPr/>
                    <a:lstStyle/>
                    <a:p>
                      <a:pPr algn="ctr"/>
                      <a:r>
                        <a:rPr lang="en-US" sz="1800" dirty="0" smtClean="0">
                          <a:solidFill>
                            <a:schemeClr val="bg1"/>
                          </a:solidFill>
                        </a:rPr>
                        <a:t>Env</a:t>
                      </a:r>
                      <a:endParaRPr lang="en-US" sz="1800" dirty="0">
                        <a:solidFill>
                          <a:schemeClr val="bg1"/>
                        </a:solidFill>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algn="ctr"/>
                      <a:r>
                        <a:rPr lang="en-US" sz="1000" b="1" dirty="0" smtClean="0"/>
                        <a:t>Development</a:t>
                      </a: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000" b="1" dirty="0" smtClean="0"/>
                        <a:t>QA</a:t>
                      </a: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indent="-274320" algn="ctr">
                        <a:spcAft>
                          <a:spcPts val="900"/>
                        </a:spcAft>
                      </a:pPr>
                      <a:r>
                        <a:rPr lang="en-US" sz="1000" b="1" dirty="0" smtClean="0"/>
                        <a:t>QA</a:t>
                      </a: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vMerge="1">
                  <a:txBody>
                    <a:bodyPr/>
                    <a:lstStyle/>
                    <a:p>
                      <a:endParaRPr lang="en-US"/>
                    </a:p>
                  </a:txBody>
                  <a:tcPr/>
                </a:tc>
                <a:tc>
                  <a:txBody>
                    <a:bodyPr/>
                    <a:lstStyle/>
                    <a:p>
                      <a:pPr algn="ctr"/>
                      <a:r>
                        <a:rPr lang="en-US" sz="1000" b="1" dirty="0" smtClean="0"/>
                        <a:t>QA</a:t>
                      </a: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indent="-274320" algn="ctr">
                        <a:spcAft>
                          <a:spcPts val="900"/>
                        </a:spcAft>
                      </a:pPr>
                      <a:r>
                        <a:rPr lang="en-US" sz="1000" b="1" dirty="0" smtClean="0"/>
                        <a:t>QA</a:t>
                      </a: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indent="-274320" algn="ctr">
                        <a:spcAft>
                          <a:spcPts val="900"/>
                        </a:spcAft>
                      </a:pPr>
                      <a:r>
                        <a:rPr lang="en-US" sz="1000" b="1" dirty="0" smtClean="0"/>
                        <a:t>E2E/Pre-Prod</a:t>
                      </a: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000" b="1" dirty="0" smtClean="0"/>
                        <a:t>Pre-Prod</a:t>
                      </a: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654538926"/>
                  </a:ext>
                </a:extLst>
              </a:tr>
              <a:tr h="1454331">
                <a:tc>
                  <a:txBody>
                    <a:bodyPr/>
                    <a:lstStyle/>
                    <a:p>
                      <a:pPr algn="ctr"/>
                      <a:r>
                        <a:rPr lang="en-US" sz="1800" dirty="0" smtClean="0">
                          <a:solidFill>
                            <a:schemeClr val="bg1"/>
                          </a:solidFill>
                        </a:rPr>
                        <a:t>Deliverables</a:t>
                      </a:r>
                      <a:endParaRPr lang="en-US" sz="1800" dirty="0">
                        <a:solidFill>
                          <a:schemeClr val="bg1"/>
                        </a:solidFill>
                      </a:endParaRPr>
                    </a:p>
                  </a:txBody>
                  <a:tcPr marL="0" marR="0" marT="0"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marL="0" indent="0">
                        <a:buFont typeface="Arial" panose="020B0604020202020204" pitchFamily="34" charset="0"/>
                        <a:buNone/>
                      </a:pPr>
                      <a:r>
                        <a:rPr lang="en-US" sz="1000" b="0" kern="1200" dirty="0" smtClean="0">
                          <a:solidFill>
                            <a:schemeClr val="dk1"/>
                          </a:solidFill>
                          <a:effectLst/>
                          <a:latin typeface="+mn-lt"/>
                          <a:ea typeface="+mn-ea"/>
                          <a:cs typeface="+mn-cs"/>
                        </a:rPr>
                        <a:t>Unit Test Cases</a:t>
                      </a:r>
                    </a:p>
                    <a:p>
                      <a:pPr marL="0" indent="0">
                        <a:buFont typeface="Arial" panose="020B0604020202020204" pitchFamily="34" charset="0"/>
                        <a:buNone/>
                      </a:pPr>
                      <a:r>
                        <a:rPr lang="en-US" sz="1000" b="0" kern="1200" dirty="0" smtClean="0">
                          <a:solidFill>
                            <a:schemeClr val="dk1"/>
                          </a:solidFill>
                          <a:effectLst/>
                          <a:latin typeface="+mn-lt"/>
                          <a:ea typeface="+mn-ea"/>
                          <a:cs typeface="+mn-cs"/>
                        </a:rPr>
                        <a:t>Test Results</a:t>
                      </a:r>
                    </a:p>
                    <a:p>
                      <a:pPr marL="0" indent="0">
                        <a:buFont typeface="Arial" panose="020B0604020202020204" pitchFamily="34" charset="0"/>
                        <a:buNone/>
                      </a:pPr>
                      <a:r>
                        <a:rPr lang="en-US" sz="1000" b="0" kern="1200" dirty="0" smtClean="0">
                          <a:solidFill>
                            <a:schemeClr val="dk1"/>
                          </a:solidFill>
                          <a:effectLst/>
                          <a:latin typeface="+mn-lt"/>
                          <a:ea typeface="+mn-ea"/>
                          <a:cs typeface="+mn-cs"/>
                        </a:rPr>
                        <a:t>Defects Reports</a:t>
                      </a:r>
                      <a:endParaRPr kumimoji="0" lang="en-US" sz="1000" b="0" i="0" u="none" strike="noStrike" kern="1200" cap="none" spc="0" normalizeH="0" baseline="0" noProof="0" dirty="0" smtClean="0">
                        <a:ln>
                          <a:noFill/>
                        </a:ln>
                        <a:solidFill>
                          <a:prstClr val="black"/>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177800" lvl="0" indent="-177800" algn="l" defTabSz="457200" rtl="0" eaLnBrk="1" latinLnBrk="0" hangingPunct="1">
                        <a:buFont typeface="Arial" panose="020B0604020202020204" pitchFamily="34" charset="0"/>
                        <a:buChar char="•"/>
                      </a:pPr>
                      <a:r>
                        <a:rPr lang="en-US" sz="1000" kern="1200" dirty="0" smtClean="0">
                          <a:solidFill>
                            <a:schemeClr val="tx1"/>
                          </a:solidFill>
                          <a:effectLst/>
                          <a:latin typeface="+mn-lt"/>
                          <a:ea typeface="+mn-ea"/>
                          <a:cs typeface="+mn-cs"/>
                        </a:rPr>
                        <a:t>Smoke</a:t>
                      </a:r>
                      <a:r>
                        <a:rPr lang="en-US" sz="1000" kern="1200" baseline="0" dirty="0" smtClean="0">
                          <a:solidFill>
                            <a:schemeClr val="tx1"/>
                          </a:solidFill>
                          <a:effectLst/>
                          <a:latin typeface="+mn-lt"/>
                          <a:ea typeface="+mn-ea"/>
                          <a:cs typeface="+mn-cs"/>
                        </a:rPr>
                        <a:t> </a:t>
                      </a:r>
                      <a:r>
                        <a:rPr lang="en-US" sz="1000" kern="1200" dirty="0" smtClean="0">
                          <a:solidFill>
                            <a:schemeClr val="tx1"/>
                          </a:solidFill>
                          <a:effectLst/>
                          <a:latin typeface="+mn-lt"/>
                          <a:ea typeface="+mn-ea"/>
                          <a:cs typeface="+mn-cs"/>
                        </a:rPr>
                        <a:t>Test Cases</a:t>
                      </a:r>
                    </a:p>
                    <a:p>
                      <a:pPr marL="177800" lvl="0" indent="-177800" algn="l" defTabSz="457200" rtl="0" eaLnBrk="1" latinLnBrk="0" hangingPunct="1">
                        <a:buFont typeface="Arial" panose="020B0604020202020204" pitchFamily="34" charset="0"/>
                        <a:buChar char="•"/>
                      </a:pPr>
                      <a:r>
                        <a:rPr lang="en-US" sz="1000" kern="1200" dirty="0" smtClean="0">
                          <a:solidFill>
                            <a:schemeClr val="tx1"/>
                          </a:solidFill>
                          <a:effectLst/>
                          <a:latin typeface="+mn-lt"/>
                          <a:ea typeface="+mn-ea"/>
                          <a:cs typeface="+mn-cs"/>
                        </a:rPr>
                        <a:t>Test Results</a:t>
                      </a:r>
                    </a:p>
                    <a:p>
                      <a:pPr marL="177800" lvl="0" indent="-177800" algn="l" defTabSz="457200" rtl="0" eaLnBrk="1" latinLnBrk="0" hangingPunct="1">
                        <a:buFont typeface="Arial" panose="020B0604020202020204" pitchFamily="34" charset="0"/>
                        <a:buChar char="•"/>
                      </a:pPr>
                      <a:r>
                        <a:rPr lang="en-US" sz="1000" kern="1200" dirty="0" smtClean="0">
                          <a:solidFill>
                            <a:schemeClr val="tx1"/>
                          </a:solidFill>
                          <a:effectLst/>
                          <a:latin typeface="+mn-lt"/>
                          <a:ea typeface="+mn-ea"/>
                          <a:cs typeface="+mn-cs"/>
                        </a:rPr>
                        <a:t>Defects Reports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177800" lvl="0" indent="-177800" algn="l" defTabSz="457200" rtl="0" eaLnBrk="1" latinLnBrk="0" hangingPunct="1">
                        <a:buFont typeface="Arial" panose="020B0604020202020204" pitchFamily="34" charset="0"/>
                        <a:buChar char="•"/>
                      </a:pPr>
                      <a:r>
                        <a:rPr lang="en-US" sz="1000" kern="1200" dirty="0" smtClean="0">
                          <a:solidFill>
                            <a:schemeClr val="tx1"/>
                          </a:solidFill>
                          <a:effectLst/>
                          <a:latin typeface="+mn-lt"/>
                          <a:ea typeface="+mn-ea"/>
                          <a:cs typeface="+mn-cs"/>
                        </a:rPr>
                        <a:t>Test Cases</a:t>
                      </a:r>
                    </a:p>
                    <a:p>
                      <a:pPr marL="177800" lvl="0" indent="-177800" algn="l" defTabSz="457200" rtl="0" eaLnBrk="1" latinLnBrk="0" hangingPunct="1">
                        <a:buFont typeface="Arial" panose="020B0604020202020204" pitchFamily="34" charset="0"/>
                        <a:buChar char="•"/>
                      </a:pPr>
                      <a:r>
                        <a:rPr lang="en-US" sz="1000" kern="1200" dirty="0" smtClean="0">
                          <a:solidFill>
                            <a:schemeClr val="tx1"/>
                          </a:solidFill>
                          <a:effectLst/>
                          <a:latin typeface="+mn-lt"/>
                          <a:ea typeface="+mn-ea"/>
                          <a:cs typeface="+mn-cs"/>
                        </a:rPr>
                        <a:t>Test Results</a:t>
                      </a:r>
                    </a:p>
                    <a:p>
                      <a:pPr marL="177800" lvl="0" indent="-177800" algn="l" defTabSz="457200" rtl="0" eaLnBrk="1" latinLnBrk="0" hangingPunct="1">
                        <a:buFont typeface="Arial" panose="020B0604020202020204" pitchFamily="34" charset="0"/>
                        <a:buChar char="•"/>
                      </a:pPr>
                      <a:r>
                        <a:rPr lang="en-US" sz="1000" kern="1200" dirty="0" smtClean="0">
                          <a:solidFill>
                            <a:schemeClr val="tx1"/>
                          </a:solidFill>
                          <a:effectLst/>
                          <a:latin typeface="+mn-lt"/>
                          <a:ea typeface="+mn-ea"/>
                          <a:cs typeface="+mn-cs"/>
                        </a:rPr>
                        <a:t>Defects Reports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vMerge="1">
                  <a:txBody>
                    <a:bodyPr/>
                    <a:lstStyle/>
                    <a:p>
                      <a:endParaRPr lang="en-US"/>
                    </a:p>
                  </a:txBody>
                  <a:tcPr/>
                </a:tc>
                <a:tc>
                  <a:txBody>
                    <a:bodyPr/>
                    <a:lstStyle/>
                    <a:p>
                      <a:pPr marL="171450" indent="-171450" algn="l" defTabSz="457200" rtl="0" eaLnBrk="1" latinLnBrk="0" hangingPunct="1">
                        <a:buFont typeface="Arial" panose="020B0604020202020204" pitchFamily="34" charset="0"/>
                        <a:buChar char="•"/>
                      </a:pPr>
                      <a:r>
                        <a:rPr lang="en-US" sz="1000" b="0" kern="1200" dirty="0" smtClean="0">
                          <a:solidFill>
                            <a:schemeClr val="dk1"/>
                          </a:solidFill>
                          <a:effectLst/>
                          <a:latin typeface="+mn-lt"/>
                          <a:ea typeface="+mn-ea"/>
                          <a:cs typeface="+mn-cs"/>
                        </a:rPr>
                        <a:t>Integration Test Scenarios / Cases</a:t>
                      </a:r>
                      <a:br>
                        <a:rPr lang="en-US" sz="1000" b="0" kern="1200" dirty="0" smtClean="0">
                          <a:solidFill>
                            <a:schemeClr val="dk1"/>
                          </a:solidFill>
                          <a:effectLst/>
                          <a:latin typeface="+mn-lt"/>
                          <a:ea typeface="+mn-ea"/>
                          <a:cs typeface="+mn-cs"/>
                        </a:rPr>
                      </a:br>
                      <a:r>
                        <a:rPr lang="en-US" sz="1000" b="0" kern="1200" dirty="0" smtClean="0">
                          <a:solidFill>
                            <a:schemeClr val="dk1"/>
                          </a:solidFill>
                          <a:effectLst/>
                          <a:latin typeface="+mn-lt"/>
                          <a:ea typeface="+mn-ea"/>
                          <a:cs typeface="+mn-cs"/>
                        </a:rPr>
                        <a:t>Integration</a:t>
                      </a:r>
                    </a:p>
                    <a:p>
                      <a:pPr marL="171450" indent="-171450" algn="l" defTabSz="457200" rtl="0" eaLnBrk="1" latinLnBrk="0" hangingPunct="1">
                        <a:buFont typeface="Arial" panose="020B0604020202020204" pitchFamily="34" charset="0"/>
                        <a:buChar char="•"/>
                      </a:pPr>
                      <a:r>
                        <a:rPr lang="en-US" sz="1000" b="0" kern="1200" dirty="0" smtClean="0">
                          <a:solidFill>
                            <a:schemeClr val="dk1"/>
                          </a:solidFill>
                          <a:effectLst/>
                          <a:latin typeface="+mn-lt"/>
                          <a:ea typeface="+mn-ea"/>
                          <a:cs typeface="+mn-cs"/>
                        </a:rPr>
                        <a:t>Test Results</a:t>
                      </a:r>
                    </a:p>
                    <a:p>
                      <a:pPr marL="171450" indent="-171450" algn="l" defTabSz="457200" rtl="0" eaLnBrk="1" latinLnBrk="0" hangingPunct="1">
                        <a:buFont typeface="Arial" panose="020B0604020202020204" pitchFamily="34" charset="0"/>
                        <a:buChar char="•"/>
                      </a:pPr>
                      <a:r>
                        <a:rPr lang="en-US" sz="1000" b="0" kern="1200" dirty="0" smtClean="0">
                          <a:solidFill>
                            <a:schemeClr val="dk1"/>
                          </a:solidFill>
                          <a:effectLst/>
                          <a:latin typeface="+mn-lt"/>
                          <a:ea typeface="+mn-ea"/>
                          <a:cs typeface="+mn-cs"/>
                        </a:rPr>
                        <a:t>Defects Reports</a:t>
                      </a:r>
                      <a:endParaRPr lang="en-US" sz="1000" b="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smtClean="0">
                          <a:solidFill>
                            <a:schemeClr val="tx1"/>
                          </a:solidFill>
                          <a:latin typeface="+mn-lt"/>
                          <a:ea typeface="+mn-ea"/>
                          <a:cs typeface="+mn-cs"/>
                        </a:rPr>
                        <a:t>Regression Test scenarios identify by QA during Sprint</a:t>
                      </a:r>
                      <a:r>
                        <a:rPr lang="en-US" sz="1000" b="0" kern="1200" baseline="0" dirty="0" smtClean="0">
                          <a:solidFill>
                            <a:schemeClr val="tx1"/>
                          </a:solidFill>
                          <a:latin typeface="+mn-lt"/>
                          <a:ea typeface="+mn-ea"/>
                          <a:cs typeface="+mn-cs"/>
                        </a:rPr>
                        <a:t> testing</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mn-lt"/>
                          <a:ea typeface="+mn-ea"/>
                          <a:cs typeface="+mn-cs"/>
                        </a:rPr>
                        <a:t>Test Results</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mn-lt"/>
                          <a:ea typeface="+mn-ea"/>
                          <a:cs typeface="+mn-cs"/>
                        </a:rPr>
                        <a:t>Defects Reports</a:t>
                      </a:r>
                      <a:endParaRPr lang="en-US" sz="10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smtClean="0">
                          <a:solidFill>
                            <a:schemeClr val="tx1"/>
                          </a:solidFill>
                          <a:latin typeface="+mn-lt"/>
                          <a:ea typeface="+mn-ea"/>
                          <a:cs typeface="+mn-cs"/>
                        </a:rPr>
                        <a:t>Performance</a:t>
                      </a:r>
                      <a:r>
                        <a:rPr lang="en-US" sz="1000" b="0" kern="1200" baseline="0" dirty="0" smtClean="0">
                          <a:solidFill>
                            <a:schemeClr val="tx1"/>
                          </a:solidFill>
                          <a:latin typeface="+mn-lt"/>
                          <a:ea typeface="+mn-ea"/>
                          <a:cs typeface="+mn-cs"/>
                        </a:rPr>
                        <a:t> Test scenarios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mn-lt"/>
                          <a:ea typeface="+mn-ea"/>
                          <a:cs typeface="+mn-cs"/>
                        </a:rPr>
                        <a:t>ETL job, ETL load and report execution time log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mn-lt"/>
                          <a:ea typeface="+mn-ea"/>
                          <a:cs typeface="+mn-cs"/>
                        </a:rPr>
                        <a:t>Defects Reports</a:t>
                      </a:r>
                      <a:endParaRPr lang="en-US" sz="10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smtClean="0">
                          <a:solidFill>
                            <a:schemeClr val="tx1"/>
                          </a:solidFill>
                          <a:latin typeface="+mn-lt"/>
                          <a:ea typeface="+mn-ea"/>
                          <a:cs typeface="+mn-cs"/>
                        </a:rPr>
                        <a:t>Business</a:t>
                      </a:r>
                      <a:r>
                        <a:rPr lang="en-US" sz="1000" b="0" kern="1200" baseline="0" dirty="0" smtClean="0">
                          <a:solidFill>
                            <a:schemeClr val="tx1"/>
                          </a:solidFill>
                          <a:latin typeface="+mn-lt"/>
                          <a:ea typeface="+mn-ea"/>
                          <a:cs typeface="+mn-cs"/>
                        </a:rPr>
                        <a:t> scenarios</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mn-lt"/>
                          <a:ea typeface="+mn-ea"/>
                          <a:cs typeface="+mn-cs"/>
                        </a:rPr>
                        <a:t>Business user sign off</a:t>
                      </a:r>
                      <a:endParaRPr lang="en-US" sz="10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493698429"/>
                  </a:ext>
                </a:extLst>
              </a:tr>
              <a:tr h="600891">
                <a:tc>
                  <a:txBody>
                    <a:bodyPr/>
                    <a:lstStyle/>
                    <a:p>
                      <a:pPr algn="ctr"/>
                      <a:r>
                        <a:rPr lang="en-US" sz="1800" dirty="0" smtClean="0">
                          <a:solidFill>
                            <a:schemeClr val="bg1"/>
                          </a:solidFill>
                        </a:rPr>
                        <a:t>Team</a:t>
                      </a:r>
                      <a:endParaRPr lang="en-US" sz="1800" dirty="0">
                        <a:solidFill>
                          <a:schemeClr val="bg1"/>
                        </a:solidFill>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indent="0" algn="ctr">
                        <a:buFont typeface="Arial" panose="020B0604020202020204" pitchFamily="34" charset="0"/>
                        <a:buNone/>
                      </a:pPr>
                      <a:r>
                        <a:rPr lang="en-US" sz="1000" dirty="0" smtClean="0"/>
                        <a:t>Development</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anose="020B0604020202020204" pitchFamily="34" charset="0"/>
                        <a:buNone/>
                      </a:pPr>
                      <a:r>
                        <a:rPr lang="en-US" sz="1000" dirty="0" smtClean="0"/>
                        <a:t>Testing</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0" indent="0" algn="ctr">
                        <a:spcAft>
                          <a:spcPts val="900"/>
                        </a:spcAft>
                        <a:buFont typeface="Arial" panose="020B0604020202020204" pitchFamily="34" charset="0"/>
                        <a:buNone/>
                      </a:pPr>
                      <a:r>
                        <a:rPr lang="en-US" sz="1000" dirty="0" smtClean="0"/>
                        <a:t>Testing</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marL="0" indent="0" algn="ctr">
                        <a:buFont typeface="Arial" panose="020B0604020202020204" pitchFamily="34" charset="0"/>
                        <a:buNone/>
                      </a:pPr>
                      <a:r>
                        <a:rPr lang="en-US" sz="1000" dirty="0" smtClean="0"/>
                        <a:t>Development</a:t>
                      </a:r>
                      <a:r>
                        <a:rPr lang="en-US" sz="1000" baseline="0" dirty="0" smtClean="0"/>
                        <a:t> /</a:t>
                      </a:r>
                      <a:r>
                        <a:rPr lang="en-US" sz="1000" dirty="0" smtClean="0"/>
                        <a:t>Testing</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anose="020B0604020202020204" pitchFamily="34" charset="0"/>
                        <a:buNone/>
                      </a:pPr>
                      <a:r>
                        <a:rPr lang="en-US" sz="1000" dirty="0" smtClean="0"/>
                        <a:t>Testing</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defTabSz="457200">
                        <a:buFont typeface="Arial" panose="020B0604020202020204" pitchFamily="34" charset="0"/>
                        <a:buNone/>
                      </a:pPr>
                      <a:r>
                        <a:rPr lang="en-US" sz="1000" dirty="0" smtClean="0"/>
                        <a:t>Development, Testing, DevOps</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anose="020B0604020202020204" pitchFamily="34" charset="0"/>
                        <a:buNone/>
                      </a:pPr>
                      <a:r>
                        <a:rPr lang="en-US" sz="1000" dirty="0" smtClean="0"/>
                        <a:t>Business Users</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5320028"/>
                  </a:ext>
                </a:extLst>
              </a:tr>
            </a:tbl>
          </a:graphicData>
        </a:graphic>
      </p:graphicFrame>
      <p:cxnSp>
        <p:nvCxnSpPr>
          <p:cNvPr id="17" name="Straight Connector 16"/>
          <p:cNvCxnSpPr/>
          <p:nvPr/>
        </p:nvCxnSpPr>
        <p:spPr>
          <a:xfrm>
            <a:off x="7462120" y="1182840"/>
            <a:ext cx="1397643" cy="0"/>
          </a:xfrm>
          <a:prstGeom prst="line">
            <a:avLst/>
          </a:prstGeom>
          <a:ln w="12700">
            <a:solidFill>
              <a:schemeClr val="tx2"/>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62120" y="987863"/>
            <a:ext cx="1403453" cy="369332"/>
          </a:xfrm>
          <a:prstGeom prst="rect">
            <a:avLst/>
          </a:prstGeom>
          <a:noFill/>
        </p:spPr>
        <p:txBody>
          <a:bodyPr wrap="square" rtlCol="0">
            <a:spAutoFit/>
          </a:bodyPr>
          <a:lstStyle/>
          <a:p>
            <a:pPr algn="ctr"/>
            <a:r>
              <a:rPr lang="en-US" sz="900" i="1" dirty="0" smtClean="0">
                <a:cs typeface="Arial Black" panose="020B0604020202020204" pitchFamily="34" charset="0"/>
              </a:rPr>
              <a:t>Every 3 Sprints or more often in later Sprints</a:t>
            </a:r>
            <a:endParaRPr lang="en-US" sz="900" i="1" dirty="0">
              <a:cs typeface="Arial Black" panose="020B0604020202020204" pitchFamily="34" charset="0"/>
            </a:endParaRPr>
          </a:p>
        </p:txBody>
      </p:sp>
    </p:spTree>
    <p:extLst>
      <p:ext uri="{BB962C8B-B14F-4D97-AF65-F5344CB8AC3E}">
        <p14:creationId xmlns:p14="http://schemas.microsoft.com/office/powerpoint/2010/main" val="22393737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LENAME" val="C:\Users\ppant004\Downloads\QA Timeline.xlsx"/>
  <p:tag name="TABNAME" val="Sheet1"/>
  <p:tag name="OBJTYPE" val=""/>
  <p:tag name="LASTUPDATEDDATE" val=""/>
  <p:tag name="USERNAME" val=""/>
</p:tagLst>
</file>

<file path=ppt/tags/tag2.xml><?xml version="1.0" encoding="utf-8"?>
<p:tagLst xmlns:a="http://schemas.openxmlformats.org/drawingml/2006/main" xmlns:r="http://schemas.openxmlformats.org/officeDocument/2006/relationships" xmlns:p="http://schemas.openxmlformats.org/presentationml/2006/main">
  <p:tag name="FILENAME" val="C:\Users\ppant004\Downloads\QA Timeline.xlsx"/>
  <p:tag name="TABNAME" val="Sheet1"/>
  <p:tag name="OBJTYPE" val=""/>
  <p:tag name="LASTUPDATEDDATE" val=""/>
  <p:tag name="USERNAME" val=""/>
</p:tagLst>
</file>

<file path=ppt/theme/theme1.xml><?xml version="1.0" encoding="utf-8"?>
<a:theme xmlns:a="http://schemas.openxmlformats.org/drawingml/2006/main" name="UF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tx2"/>
          </a:solidFill>
          <a:prstDash val="sysDash"/>
          <a:headEnd type="none" w="med" len="med"/>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1400" b="1" dirty="0">
            <a:latin typeface="Arial Black" panose="020B0604020202020204" pitchFamily="34" charset="0"/>
            <a:cs typeface="Arial Black" panose="020B0604020202020204" pitchFamily="34" charset="0"/>
          </a:defRPr>
        </a:defPPr>
      </a:lstStyle>
    </a:txDef>
  </a:objectDefaults>
  <a:extraClrSchemeLst/>
  <a:extLst>
    <a:ext uri="{05A4C25C-085E-4340-85A3-A5531E510DB2}">
      <thm15:themeFamily xmlns:thm15="http://schemas.microsoft.com/office/thememl/2012/main" name="UFG" id="{4EC6EF5B-822A-4252-994C-AA428B4A43A9}" vid="{831D0A31-E749-4B06-A804-75D2F82826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UFG</Template>
  <TotalTime>20654</TotalTime>
  <Words>7138</Words>
  <Application>Microsoft Office PowerPoint</Application>
  <PresentationFormat>Widescreen</PresentationFormat>
  <Paragraphs>877</Paragraphs>
  <Slides>35</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3" baseType="lpstr">
      <vt:lpstr>Arial</vt:lpstr>
      <vt:lpstr>Arial Black</vt:lpstr>
      <vt:lpstr>Calibri</vt:lpstr>
      <vt:lpstr>Georgia</vt:lpstr>
      <vt:lpstr>Times New Roman</vt:lpstr>
      <vt:lpstr>Wingdings</vt:lpstr>
      <vt:lpstr>UFG</vt:lpstr>
      <vt:lpstr>Worksheet</vt:lpstr>
      <vt:lpstr>DHIC Testing Approach &amp; Plan  May 2018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DHIC QA Testing Approach and Plan is inline with Program level QA Strategy. Please refer below sections for more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Unit test is carried out by the developers at the time of development with a focus towards business and technology requirements at the unit level </vt:lpstr>
      <vt:lpstr>Smoke Testing is carried out when ever the ETL build is deployed to make sure that QA database is ready for further  testing</vt:lpstr>
      <vt:lpstr>Sprint testing emphases on ETL transformation testing, Job testing and data load testing along with dependencies among ETL units  </vt:lpstr>
      <vt:lpstr>The focus of the End-to-End Testing is to test what is covered in the data requirements at an end-to-end level and to validate the integration of the different ETL components</vt:lpstr>
      <vt:lpstr>Comprehensive Regression testing ensures that the existing entities are working as expected due to DHIC extensions and is carried out once the modification of an entity is built and tested</vt:lpstr>
      <vt:lpstr>Performance testing is used to measure several system characteristics, such as ETL Job execution time, load time, resource consumption, and efficiency</vt:lpstr>
      <vt:lpstr>This is a Business/User driven testing that is performed with the intent of replicating as closely as possible the actual use of the reports from IC and flat file feeds to external system in production</vt:lpstr>
      <vt:lpstr>PowerPoint Presentation</vt:lpstr>
    </vt:vector>
  </TitlesOfParts>
  <Company>PricewaterhouseCoopers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Utkarsh Joshi</dc:creator>
  <cp:lastModifiedBy>Pankaj P</cp:lastModifiedBy>
  <cp:revision>512</cp:revision>
  <dcterms:created xsi:type="dcterms:W3CDTF">2018-03-23T13:38:15Z</dcterms:created>
  <dcterms:modified xsi:type="dcterms:W3CDTF">2018-05-24T18:27:05Z</dcterms:modified>
</cp:coreProperties>
</file>