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8" r:id="rId2"/>
    <p:sldId id="257" r:id="rId3"/>
    <p:sldId id="277" r:id="rId4"/>
    <p:sldId id="259" r:id="rId5"/>
    <p:sldId id="263" r:id="rId6"/>
    <p:sldId id="260" r:id="rId7"/>
    <p:sldId id="271" r:id="rId8"/>
    <p:sldId id="261" r:id="rId9"/>
    <p:sldId id="264" r:id="rId10"/>
    <p:sldId id="265" r:id="rId11"/>
    <p:sldId id="273" r:id="rId12"/>
    <p:sldId id="272" r:id="rId13"/>
    <p:sldId id="267" r:id="rId14"/>
    <p:sldId id="268" r:id="rId15"/>
    <p:sldId id="274" r:id="rId16"/>
    <p:sldId id="270" r:id="rId17"/>
    <p:sldId id="275" r:id="rId18"/>
    <p:sldId id="276" r:id="rId19"/>
    <p:sldId id="279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4"/>
    <p:restoredTop sz="94586"/>
  </p:normalViewPr>
  <p:slideViewPr>
    <p:cSldViewPr snapToGrid="0" snapToObjects="1">
      <p:cViewPr>
        <p:scale>
          <a:sx n="77" d="100"/>
          <a:sy n="77" d="100"/>
        </p:scale>
        <p:origin x="9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4B4B-A17F-F14A-9E04-564D304A2293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1B28-F45B-2B4B-B19E-10A09A8E0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1933-08A7-424A-9ED0-20CDF298D179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63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Fliesstext (Ebene 1), Aufzählung (Eben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783" y="685569"/>
            <a:ext cx="8955986" cy="912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605609" y="1600046"/>
            <a:ext cx="8955985" cy="22092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35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95F7-9C3B-644C-B4D1-37C97ED6804F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63F3-3D5A-7345-B369-B592F744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2266" y="48399"/>
            <a:ext cx="9002038" cy="6751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4781" y="1302800"/>
            <a:ext cx="759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charset="0"/>
              </a:rPr>
              <a:t>Technical overview of </a:t>
            </a:r>
            <a:r>
              <a:rPr lang="en-US" sz="2400" b="1">
                <a:solidFill>
                  <a:srgbClr val="0070C0"/>
                </a:solidFill>
                <a:latin typeface="Calibri" charset="0"/>
              </a:rPr>
              <a:t>single-cell </a:t>
            </a:r>
            <a:r>
              <a:rPr lang="en-US" sz="2400" b="1" smtClean="0">
                <a:solidFill>
                  <a:srgbClr val="0070C0"/>
                </a:solidFill>
                <a:latin typeface="Calibri" charset="0"/>
              </a:rPr>
              <a:t>transcriptomics </a:t>
            </a:r>
            <a:r>
              <a:rPr lang="en-US" sz="2400" b="1" dirty="0">
                <a:solidFill>
                  <a:srgbClr val="0070C0"/>
                </a:solidFill>
                <a:latin typeface="Calibri" charset="0"/>
              </a:rPr>
              <a:t>methods.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3480" y="2462729"/>
            <a:ext cx="8195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Calibri" charset="0"/>
              </a:rPr>
              <a:t>1. collecting single cells.</a:t>
            </a:r>
            <a:endParaRPr lang="en-US" sz="2000" i="1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i="1" dirty="0">
                <a:solidFill>
                  <a:prstClr val="black"/>
                </a:solidFill>
                <a:latin typeface="Calibri" charset="0"/>
              </a:rPr>
              <a:t>2. general </a:t>
            </a:r>
            <a:r>
              <a:rPr lang="en-US" i="1" dirty="0" err="1" smtClean="0">
                <a:solidFill>
                  <a:prstClr val="black"/>
                </a:solidFill>
                <a:latin typeface="Calibri" charset="0"/>
              </a:rPr>
              <a:t>scRNA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-seq 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methods for plate / C1 formats: template-switch versus 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T7.</a:t>
            </a:r>
            <a:endParaRPr lang="en-US" sz="2000" i="1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i="1" dirty="0">
                <a:solidFill>
                  <a:prstClr val="black"/>
                </a:solidFill>
                <a:latin typeface="Calibri" charset="0"/>
              </a:rPr>
              <a:t>3. droplet-based </a:t>
            </a:r>
            <a:r>
              <a:rPr lang="en-US" i="1" dirty="0" err="1" smtClean="0">
                <a:solidFill>
                  <a:prstClr val="black"/>
                </a:solidFill>
                <a:latin typeface="Calibri" charset="0"/>
              </a:rPr>
              <a:t>scRNA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-seq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: Drop-Seq / </a:t>
            </a:r>
            <a:r>
              <a:rPr lang="en-US" i="1" dirty="0" err="1">
                <a:solidFill>
                  <a:prstClr val="black"/>
                </a:solidFill>
                <a:latin typeface="Calibri" charset="0"/>
              </a:rPr>
              <a:t>InDrop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 / 10x platforms.</a:t>
            </a:r>
            <a:endParaRPr lang="en-US" sz="2000" i="1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i="1" dirty="0">
                <a:solidFill>
                  <a:prstClr val="black"/>
                </a:solidFill>
                <a:latin typeface="Calibri" charset="0"/>
              </a:rPr>
              <a:t>4. Combinatorial indexing 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approaches 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for </a:t>
            </a:r>
            <a:r>
              <a:rPr lang="en-US" i="1" dirty="0" err="1" smtClean="0">
                <a:solidFill>
                  <a:prstClr val="black"/>
                </a:solidFill>
                <a:latin typeface="Calibri" charset="0"/>
              </a:rPr>
              <a:t>scRNA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-seq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.</a:t>
            </a:r>
            <a:endParaRPr lang="en-US" sz="2000" i="1" dirty="0">
              <a:solidFill>
                <a:prstClr val="black"/>
              </a:solidFill>
              <a:latin typeface="Calibri" charset="0"/>
            </a:endParaRPr>
          </a:p>
          <a:p>
            <a:r>
              <a:rPr lang="en-US" i="1" dirty="0">
                <a:solidFill>
                  <a:prstClr val="black"/>
                </a:solidFill>
                <a:latin typeface="Calibri" charset="0"/>
              </a:rPr>
              <a:t>5. </a:t>
            </a:r>
            <a:r>
              <a:rPr lang="en-US" i="1" dirty="0" smtClean="0">
                <a:solidFill>
                  <a:prstClr val="black"/>
                </a:solidFill>
                <a:latin typeface="Calibri" charset="0"/>
              </a:rPr>
              <a:t>Integrated </a:t>
            </a:r>
            <a:r>
              <a:rPr lang="en-US" i="1" dirty="0">
                <a:solidFill>
                  <a:prstClr val="black"/>
                </a:solidFill>
                <a:latin typeface="Calibri" charset="0"/>
              </a:rPr>
              <a:t>multi-omics approaches.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756" y="5647335"/>
            <a:ext cx="276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Sébastien Smallwood – FMI</a:t>
            </a:r>
          </a:p>
          <a:p>
            <a:pPr algn="ctr"/>
            <a:r>
              <a:rPr lang="en-US" dirty="0"/>
              <a:t>{</a:t>
            </a:r>
            <a:r>
              <a:rPr lang="en-US" dirty="0" smtClean="0"/>
              <a:t>BC}</a:t>
            </a:r>
            <a:r>
              <a:rPr lang="en-US" baseline="30000" dirty="0" smtClean="0"/>
              <a:t>2</a:t>
            </a:r>
            <a:r>
              <a:rPr lang="en-US" dirty="0" smtClean="0"/>
              <a:t> conference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6438" y="106459"/>
            <a:ext cx="361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T7 </a:t>
            </a:r>
            <a:r>
              <a:rPr lang="en-US" b="1" dirty="0" smtClean="0">
                <a:solidFill>
                  <a:schemeClr val="accent5"/>
                </a:solidFill>
              </a:rPr>
              <a:t>Based approaches – Plate format</a:t>
            </a:r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CEL-Seq2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8874" y="965528"/>
            <a:ext cx="1471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3000" y="80591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000" y="939573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BC1</a:t>
            </a:r>
            <a:r>
              <a:rPr lang="en-US" dirty="0" smtClean="0">
                <a:solidFill>
                  <a:srgbClr val="0070C0"/>
                </a:solidFill>
              </a:rPr>
              <a:t>-UMI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P5</a:t>
            </a:r>
            <a:r>
              <a:rPr lang="en-US" dirty="0" smtClean="0">
                <a:solidFill>
                  <a:srgbClr val="00B050"/>
                </a:solidFill>
              </a:rPr>
              <a:t>-T7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000" y="119043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000" y="1324094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BC2</a:t>
            </a:r>
            <a:r>
              <a:rPr lang="en-US" dirty="0" smtClean="0">
                <a:solidFill>
                  <a:srgbClr val="0070C0"/>
                </a:solidFill>
              </a:rPr>
              <a:t>-UMI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P5</a:t>
            </a:r>
            <a:r>
              <a:rPr lang="en-US" dirty="0" smtClean="0">
                <a:solidFill>
                  <a:srgbClr val="00B050"/>
                </a:solidFill>
              </a:rPr>
              <a:t>-T7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000" y="158162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000" y="171528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BCn</a:t>
            </a:r>
            <a:r>
              <a:rPr lang="en-US" dirty="0" smtClean="0">
                <a:solidFill>
                  <a:srgbClr val="0070C0"/>
                </a:solidFill>
              </a:rPr>
              <a:t>-UMI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P5</a:t>
            </a:r>
            <a:r>
              <a:rPr lang="en-US" dirty="0" smtClean="0">
                <a:solidFill>
                  <a:srgbClr val="00B050"/>
                </a:solidFill>
              </a:rPr>
              <a:t>-T7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607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ourier" charset="0"/>
                <a:cs typeface="Courier" charset="0"/>
              </a:rPr>
              <a:t>Cell 1</a:t>
            </a:r>
            <a:endParaRPr lang="en-US" sz="1400" dirty="0">
              <a:ea typeface="Courier" charset="0"/>
              <a:cs typeface="Courie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36" y="107194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ourier" charset="0"/>
                <a:cs typeface="Courier" charset="0"/>
              </a:rPr>
              <a:t>Cell 2</a:t>
            </a:r>
            <a:endParaRPr lang="en-US" sz="1400" dirty="0"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84" y="148613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ourier" charset="0"/>
                <a:cs typeface="Courier" charset="0"/>
              </a:rPr>
              <a:t>Cell n</a:t>
            </a:r>
            <a:endParaRPr lang="en-US" sz="1400" dirty="0">
              <a:ea typeface="Courier" charset="0"/>
              <a:cs typeface="Courier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874" y="1346954"/>
            <a:ext cx="1471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254" y="1744310"/>
            <a:ext cx="1471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452658" y="802844"/>
            <a:ext cx="5237313" cy="531978"/>
            <a:chOff x="4452658" y="802844"/>
            <a:chExt cx="5237313" cy="5319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452658" y="1016350"/>
              <a:ext cx="875908" cy="9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142479" y="80284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" charset="0"/>
                  <a:ea typeface="Courier" charset="0"/>
                  <a:cs typeface="Courier" charset="0"/>
                </a:rPr>
                <a:t>AAAAAAAA</a:t>
              </a:r>
              <a:endParaRPr lang="en-US" sz="14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42479" y="936503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TTTTTTTT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FF0000"/>
                  </a:solidFill>
                </a:rPr>
                <a:t>BCn</a:t>
              </a:r>
              <a:r>
                <a:rPr lang="en-US" dirty="0" smtClean="0">
                  <a:solidFill>
                    <a:srgbClr val="0070C0"/>
                  </a:solidFill>
                </a:rPr>
                <a:t>-UMI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r>
                <a:rPr lang="en-US" dirty="0" smtClean="0">
                  <a:solidFill>
                    <a:srgbClr val="00B050"/>
                  </a:solidFill>
                </a:rPr>
                <a:t>-T7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710733" y="965528"/>
              <a:ext cx="147119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703113" y="1081596"/>
              <a:ext cx="147119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4669714" y="965490"/>
              <a:ext cx="42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/>
                <a:t>RT</a:t>
              </a:r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31709" y="1517117"/>
            <a:ext cx="3987532" cy="919158"/>
            <a:chOff x="5531709" y="1517117"/>
            <a:chExt cx="3987532" cy="9191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7125541" y="1517117"/>
              <a:ext cx="0" cy="425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125541" y="1517117"/>
              <a:ext cx="18162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2d strand synthesis</a:t>
              </a:r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1749" y="2128498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TTTTTTTT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FF0000"/>
                  </a:solidFill>
                </a:rPr>
                <a:t>BCn</a:t>
              </a:r>
              <a:r>
                <a:rPr lang="en-US" dirty="0" smtClean="0">
                  <a:solidFill>
                    <a:srgbClr val="0070C0"/>
                  </a:solidFill>
                </a:rPr>
                <a:t>-UMI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r>
                <a:rPr lang="en-US" dirty="0" smtClean="0">
                  <a:solidFill>
                    <a:srgbClr val="00B050"/>
                  </a:solidFill>
                </a:rPr>
                <a:t>-T7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5532383" y="2273591"/>
              <a:ext cx="147119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971075" y="1991818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AAAAAAAA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FF0000"/>
                  </a:solidFill>
                </a:rPr>
                <a:t>BCn</a:t>
              </a:r>
              <a:r>
                <a:rPr lang="en-US" dirty="0" smtClean="0">
                  <a:solidFill>
                    <a:srgbClr val="0070C0"/>
                  </a:solidFill>
                </a:rPr>
                <a:t>-UMI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r>
                <a:rPr lang="en-US" dirty="0" smtClean="0">
                  <a:solidFill>
                    <a:srgbClr val="00B050"/>
                  </a:solidFill>
                </a:rPr>
                <a:t>-T7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31709" y="2136911"/>
              <a:ext cx="147119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143946" y="2435742"/>
            <a:ext cx="1449271" cy="741309"/>
            <a:chOff x="7143946" y="2435742"/>
            <a:chExt cx="1449271" cy="74130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143946" y="2454992"/>
              <a:ext cx="0" cy="722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273304" y="2435742"/>
              <a:ext cx="1319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 b="1"/>
              </a:lvl1pPr>
            </a:lstStyle>
            <a:p>
              <a:r>
                <a:rPr lang="en-US" dirty="0"/>
                <a:t>Pool all cells</a:t>
              </a:r>
            </a:p>
            <a:p>
              <a:r>
                <a:rPr lang="en-US" dirty="0"/>
                <a:t>+ purification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66763" y="3177960"/>
            <a:ext cx="3987532" cy="2076526"/>
            <a:chOff x="5466763" y="3177960"/>
            <a:chExt cx="3987532" cy="2076526"/>
          </a:xfrm>
        </p:grpSpPr>
        <p:sp>
          <p:nvSpPr>
            <p:cNvPr id="69" name="TextBox 68"/>
            <p:cNvSpPr txBox="1"/>
            <p:nvPr/>
          </p:nvSpPr>
          <p:spPr>
            <a:xfrm>
              <a:off x="6206671" y="3177960"/>
              <a:ext cx="1874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600" b="1"/>
              </a:lvl1pPr>
            </a:lstStyle>
            <a:p>
              <a:r>
                <a:rPr lang="en-US" dirty="0" smtClean="0"/>
                <a:t>T7 </a:t>
              </a:r>
              <a:r>
                <a:rPr lang="en-US" dirty="0" err="1" smtClean="0"/>
                <a:t>ivt</a:t>
              </a:r>
              <a:endParaRPr lang="en-US" dirty="0" smtClean="0"/>
            </a:p>
            <a:p>
              <a:r>
                <a:rPr lang="en-US" dirty="0" smtClean="0"/>
                <a:t>Linear amplification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06803" y="4946709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TTTTTTTT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FF0000"/>
                  </a:solidFill>
                </a:rPr>
                <a:t>BCn</a:t>
              </a:r>
              <a:r>
                <a:rPr lang="en-US" dirty="0" smtClean="0">
                  <a:solidFill>
                    <a:srgbClr val="0070C0"/>
                  </a:solidFill>
                </a:rPr>
                <a:t>-UMI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r>
                <a:rPr lang="en-US" dirty="0" smtClean="0">
                  <a:solidFill>
                    <a:srgbClr val="00B050"/>
                  </a:solidFill>
                </a:rPr>
                <a:t>-T7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467437" y="5091802"/>
              <a:ext cx="147119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906129" y="4810029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AAAAAAAA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FF0000"/>
                  </a:solidFill>
                </a:rPr>
                <a:t>BCn</a:t>
              </a:r>
              <a:r>
                <a:rPr lang="en-US" dirty="0" smtClean="0">
                  <a:solidFill>
                    <a:srgbClr val="0070C0"/>
                  </a:solidFill>
                </a:rPr>
                <a:t>-UMI</a:t>
              </a:r>
              <a:r>
                <a:rPr lang="en-US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r>
                <a:rPr lang="en-US" dirty="0" smtClean="0">
                  <a:solidFill>
                    <a:srgbClr val="00B050"/>
                  </a:solidFill>
                </a:rPr>
                <a:t>-T7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466763" y="4955122"/>
              <a:ext cx="147119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382165" y="4186015"/>
            <a:ext cx="2399534" cy="544063"/>
            <a:chOff x="6556976" y="5546039"/>
            <a:chExt cx="2399534" cy="544063"/>
          </a:xfrm>
        </p:grpSpPr>
        <p:sp>
          <p:nvSpPr>
            <p:cNvPr id="77" name="TextBox 76"/>
            <p:cNvSpPr txBox="1"/>
            <p:nvPr/>
          </p:nvSpPr>
          <p:spPr>
            <a:xfrm>
              <a:off x="8002403" y="5843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sz="1000" smtClean="0">
                  <a:solidFill>
                    <a:srgbClr val="FF0000"/>
                  </a:solidFill>
                </a:rPr>
                <a:t>BCn</a:t>
              </a:r>
              <a:r>
                <a:rPr lang="en-US" sz="1000" smtClean="0">
                  <a:solidFill>
                    <a:srgbClr val="0070C0"/>
                  </a:solidFill>
                </a:rPr>
                <a:t>-UMI</a:t>
              </a:r>
              <a:r>
                <a:rPr lang="en-US" sz="100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sz="100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Curved Connector 80"/>
            <p:cNvCxnSpPr/>
            <p:nvPr/>
          </p:nvCxnSpPr>
          <p:spPr>
            <a:xfrm>
              <a:off x="6556976" y="5546039"/>
              <a:ext cx="476169" cy="281940"/>
            </a:xfrm>
            <a:prstGeom prst="curvedConnector3">
              <a:avLst>
                <a:gd name="adj1" fmla="val 516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/>
            <p:nvPr/>
          </p:nvCxnSpPr>
          <p:spPr>
            <a:xfrm rot="10800000" flipV="1">
              <a:off x="7016185" y="5687008"/>
              <a:ext cx="587890" cy="14097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/>
            <p:nvPr/>
          </p:nvCxnSpPr>
          <p:spPr>
            <a:xfrm>
              <a:off x="7600900" y="5685052"/>
              <a:ext cx="476169" cy="281940"/>
            </a:xfrm>
            <a:prstGeom prst="curvedConnector3">
              <a:avLst>
                <a:gd name="adj1" fmla="val 211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492004" y="3957393"/>
            <a:ext cx="2399534" cy="544063"/>
            <a:chOff x="6556976" y="5546039"/>
            <a:chExt cx="2399534" cy="544063"/>
          </a:xfrm>
        </p:grpSpPr>
        <p:sp>
          <p:nvSpPr>
            <p:cNvPr id="93" name="TextBox 92"/>
            <p:cNvSpPr txBox="1"/>
            <p:nvPr/>
          </p:nvSpPr>
          <p:spPr>
            <a:xfrm>
              <a:off x="8002403" y="5843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sz="1000" dirty="0" smtClean="0">
                  <a:solidFill>
                    <a:srgbClr val="FF0000"/>
                  </a:solidFill>
                </a:rPr>
                <a:t>BCn</a:t>
              </a:r>
              <a:r>
                <a:rPr lang="en-US" sz="1000" dirty="0" smtClean="0">
                  <a:solidFill>
                    <a:srgbClr val="0070C0"/>
                  </a:solidFill>
                </a:rPr>
                <a:t>-UMI</a:t>
              </a:r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Curved Connector 93"/>
            <p:cNvCxnSpPr/>
            <p:nvPr/>
          </p:nvCxnSpPr>
          <p:spPr>
            <a:xfrm>
              <a:off x="6556976" y="5546039"/>
              <a:ext cx="476169" cy="281940"/>
            </a:xfrm>
            <a:prstGeom prst="curvedConnector3">
              <a:avLst>
                <a:gd name="adj1" fmla="val 516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10800000" flipV="1">
              <a:off x="7016185" y="5687008"/>
              <a:ext cx="587890" cy="14097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/>
            <p:nvPr/>
          </p:nvCxnSpPr>
          <p:spPr>
            <a:xfrm>
              <a:off x="7600900" y="5685052"/>
              <a:ext cx="476169" cy="281940"/>
            </a:xfrm>
            <a:prstGeom prst="curvedConnector3">
              <a:avLst>
                <a:gd name="adj1" fmla="val 211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596120" y="3759697"/>
            <a:ext cx="2399534" cy="544063"/>
            <a:chOff x="6556976" y="5546039"/>
            <a:chExt cx="2399534" cy="544063"/>
          </a:xfrm>
        </p:grpSpPr>
        <p:sp>
          <p:nvSpPr>
            <p:cNvPr id="98" name="TextBox 97"/>
            <p:cNvSpPr txBox="1"/>
            <p:nvPr/>
          </p:nvSpPr>
          <p:spPr>
            <a:xfrm>
              <a:off x="8002403" y="5843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sz="1000" dirty="0" smtClean="0">
                  <a:solidFill>
                    <a:srgbClr val="FF0000"/>
                  </a:solidFill>
                </a:rPr>
                <a:t>BCn</a:t>
              </a:r>
              <a:r>
                <a:rPr lang="en-US" sz="1000" dirty="0" smtClean="0">
                  <a:solidFill>
                    <a:srgbClr val="0070C0"/>
                  </a:solidFill>
                </a:rPr>
                <a:t>-UMI</a:t>
              </a:r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</a:rPr>
                <a:t>-</a:t>
              </a:r>
              <a:r>
                <a:rPr 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P5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99" name="Curved Connector 98"/>
            <p:cNvCxnSpPr/>
            <p:nvPr/>
          </p:nvCxnSpPr>
          <p:spPr>
            <a:xfrm>
              <a:off x="6556976" y="5546039"/>
              <a:ext cx="476169" cy="281940"/>
            </a:xfrm>
            <a:prstGeom prst="curvedConnector3">
              <a:avLst>
                <a:gd name="adj1" fmla="val 516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/>
            <p:nvPr/>
          </p:nvCxnSpPr>
          <p:spPr>
            <a:xfrm rot="10800000" flipV="1">
              <a:off x="7016185" y="5687008"/>
              <a:ext cx="587890" cy="14097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/>
            <p:nvPr/>
          </p:nvCxnSpPr>
          <p:spPr>
            <a:xfrm>
              <a:off x="7600900" y="5685052"/>
              <a:ext cx="476169" cy="281940"/>
            </a:xfrm>
            <a:prstGeom prst="curvedConnector3">
              <a:avLst>
                <a:gd name="adj1" fmla="val 211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441734" y="5647449"/>
            <a:ext cx="4634188" cy="1248856"/>
            <a:chOff x="1441734" y="5647449"/>
            <a:chExt cx="4634188" cy="1248856"/>
          </a:xfrm>
        </p:grpSpPr>
        <p:cxnSp>
          <p:nvCxnSpPr>
            <p:cNvPr id="111" name="Straight Arrow Connector 110"/>
            <p:cNvCxnSpPr/>
            <p:nvPr/>
          </p:nvCxnSpPr>
          <p:spPr>
            <a:xfrm flipH="1">
              <a:off x="4649616" y="5958508"/>
              <a:ext cx="13091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4532423" y="5972975"/>
              <a:ext cx="154349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RT +</a:t>
              </a:r>
              <a:endParaRPr lang="en-US" b="1" dirty="0" smtClean="0"/>
            </a:p>
            <a:p>
              <a:pPr algn="ctr"/>
              <a:r>
                <a:rPr lang="en-US" b="1" dirty="0" smtClean="0"/>
                <a:t>Integration </a:t>
              </a:r>
              <a:r>
                <a:rPr lang="en-US" b="1" dirty="0" smtClean="0"/>
                <a:t>of </a:t>
              </a:r>
              <a:endParaRPr lang="en-US" b="1" dirty="0" smtClean="0"/>
            </a:p>
            <a:p>
              <a:pPr algn="ctr"/>
              <a:r>
                <a:rPr lang="en-US" b="1" dirty="0" smtClean="0"/>
                <a:t>Illumina “</a:t>
              </a:r>
              <a:r>
                <a:rPr lang="en-US" b="1" dirty="0" smtClean="0"/>
                <a:t>P7”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 rot="2549347">
              <a:off x="1709850" y="5647449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Courier" charset="0"/>
                  <a:ea typeface="Courier" charset="0"/>
                  <a:cs typeface="Courier" charset="0"/>
                </a:rPr>
                <a:t>P7-</a:t>
              </a:r>
              <a:r>
                <a:rPr lang="en-US" sz="1600" dirty="0" smtClean="0">
                  <a:latin typeface="Courier" charset="0"/>
                  <a:ea typeface="Courier" charset="0"/>
                  <a:cs typeface="Courier" charset="0"/>
                </a:rPr>
                <a:t>NNNNNN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441734" y="5973010"/>
              <a:ext cx="2399534" cy="544063"/>
              <a:chOff x="6556976" y="5546039"/>
              <a:chExt cx="2399534" cy="54406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002403" y="5843881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BCn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-UMI</a:t>
                </a:r>
                <a:r>
                  <a:rPr lang="en-US" sz="1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</a:t>
                </a:r>
                <a:r>
                  <a:rPr lang="en-US" sz="1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P5</a:t>
                </a:r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68" name="Curved Connector 67"/>
              <p:cNvCxnSpPr/>
              <p:nvPr/>
            </p:nvCxnSpPr>
            <p:spPr>
              <a:xfrm>
                <a:off x="6556976" y="5546039"/>
                <a:ext cx="476169" cy="281940"/>
              </a:xfrm>
              <a:prstGeom prst="curvedConnector3">
                <a:avLst>
                  <a:gd name="adj1" fmla="val 516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0800000" flipV="1">
                <a:off x="7016185" y="5687008"/>
                <a:ext cx="587890" cy="14097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>
                <a:off x="7600900" y="5685052"/>
                <a:ext cx="476169" cy="281940"/>
              </a:xfrm>
              <a:prstGeom prst="curvedConnector3">
                <a:avLst>
                  <a:gd name="adj1" fmla="val 211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598375" y="5254486"/>
            <a:ext cx="2864624" cy="1588662"/>
            <a:chOff x="6598375" y="5254486"/>
            <a:chExt cx="2864624" cy="1588662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7174307" y="5254486"/>
              <a:ext cx="0" cy="55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6858334" y="5330855"/>
              <a:ext cx="26046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mtClean="0"/>
                <a:t>RNA purification</a:t>
              </a:r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598375" y="6299085"/>
              <a:ext cx="2399534" cy="544063"/>
              <a:chOff x="6556976" y="5546039"/>
              <a:chExt cx="2399534" cy="54406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8002403" y="5843881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sz="1000" smtClean="0">
                    <a:solidFill>
                      <a:srgbClr val="FF0000"/>
                    </a:solidFill>
                  </a:rPr>
                  <a:t>BCn</a:t>
                </a:r>
                <a:r>
                  <a:rPr lang="en-US" sz="1000" smtClean="0">
                    <a:solidFill>
                      <a:srgbClr val="0070C0"/>
                    </a:solidFill>
                  </a:rPr>
                  <a:t>-UMI</a:t>
                </a:r>
                <a:r>
                  <a:rPr lang="en-US" sz="1000" smtClean="0">
                    <a:solidFill>
                      <a:schemeClr val="accent4">
                        <a:lumMod val="50000"/>
                      </a:schemeClr>
                    </a:solidFill>
                  </a:rPr>
                  <a:t>-</a:t>
                </a:r>
                <a:r>
                  <a:rPr lang="en-US" sz="1000" smtClean="0">
                    <a:solidFill>
                      <a:schemeClr val="accent4">
                        <a:lumMod val="75000"/>
                      </a:schemeClr>
                    </a:solidFill>
                  </a:rPr>
                  <a:t>P5</a:t>
                </a:r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2" name="Curved Connector 81"/>
              <p:cNvCxnSpPr/>
              <p:nvPr/>
            </p:nvCxnSpPr>
            <p:spPr>
              <a:xfrm>
                <a:off x="6556976" y="5546039"/>
                <a:ext cx="476169" cy="281940"/>
              </a:xfrm>
              <a:prstGeom prst="curvedConnector3">
                <a:avLst>
                  <a:gd name="adj1" fmla="val 516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/>
              <p:nvPr/>
            </p:nvCxnSpPr>
            <p:spPr>
              <a:xfrm rot="10800000" flipV="1">
                <a:off x="7016185" y="5687008"/>
                <a:ext cx="587890" cy="14097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>
                <a:off x="7600900" y="5685052"/>
                <a:ext cx="476169" cy="281940"/>
              </a:xfrm>
              <a:prstGeom prst="curvedConnector3">
                <a:avLst>
                  <a:gd name="adj1" fmla="val 211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708214" y="6070463"/>
              <a:ext cx="2399534" cy="544063"/>
              <a:chOff x="6556976" y="5546039"/>
              <a:chExt cx="2399534" cy="544063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8002403" y="5843881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BCn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-UMI</a:t>
                </a:r>
                <a:r>
                  <a:rPr lang="en-US" sz="1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</a:t>
                </a:r>
                <a:r>
                  <a:rPr lang="en-US" sz="1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P5</a:t>
                </a:r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8" name="Curved Connector 87"/>
              <p:cNvCxnSpPr/>
              <p:nvPr/>
            </p:nvCxnSpPr>
            <p:spPr>
              <a:xfrm>
                <a:off x="6556976" y="5546039"/>
                <a:ext cx="476169" cy="281940"/>
              </a:xfrm>
              <a:prstGeom prst="curvedConnector3">
                <a:avLst>
                  <a:gd name="adj1" fmla="val 516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0800000" flipV="1">
                <a:off x="7016185" y="5687008"/>
                <a:ext cx="587890" cy="14097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>
                <a:off x="7600900" y="5685052"/>
                <a:ext cx="476169" cy="281940"/>
              </a:xfrm>
              <a:prstGeom prst="curvedConnector3">
                <a:avLst>
                  <a:gd name="adj1" fmla="val 211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6812330" y="5872767"/>
              <a:ext cx="2399534" cy="544063"/>
              <a:chOff x="6556976" y="5546039"/>
              <a:chExt cx="2399534" cy="544063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002403" y="5843881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BCn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-UMI</a:t>
                </a:r>
                <a:r>
                  <a:rPr lang="en-US" sz="10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-</a:t>
                </a:r>
                <a:r>
                  <a:rPr lang="en-US" sz="1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P5</a:t>
                </a:r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5" name="Curved Connector 114"/>
              <p:cNvCxnSpPr/>
              <p:nvPr/>
            </p:nvCxnSpPr>
            <p:spPr>
              <a:xfrm>
                <a:off x="6556976" y="5546039"/>
                <a:ext cx="476169" cy="281940"/>
              </a:xfrm>
              <a:prstGeom prst="curvedConnector3">
                <a:avLst>
                  <a:gd name="adj1" fmla="val 516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0800000" flipV="1">
                <a:off x="7016185" y="5687008"/>
                <a:ext cx="587890" cy="14097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>
                <a:off x="7600900" y="5685052"/>
                <a:ext cx="476169" cy="281940"/>
              </a:xfrm>
              <a:prstGeom prst="curvedConnector3">
                <a:avLst>
                  <a:gd name="adj1" fmla="val 2119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-26637" y="3681801"/>
            <a:ext cx="4609795" cy="1794248"/>
            <a:chOff x="-26637" y="3681801"/>
            <a:chExt cx="4609795" cy="1794248"/>
          </a:xfrm>
        </p:grpSpPr>
        <p:cxnSp>
          <p:nvCxnSpPr>
            <p:cNvPr id="118" name="Straight Arrow Connector 117"/>
            <p:cNvCxnSpPr/>
            <p:nvPr/>
          </p:nvCxnSpPr>
          <p:spPr>
            <a:xfrm flipV="1">
              <a:off x="1593222" y="4624354"/>
              <a:ext cx="6328" cy="851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6637" y="4890752"/>
              <a:ext cx="1656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PCR </a:t>
              </a:r>
              <a:r>
                <a:rPr lang="en-US" sz="1600" b="1" dirty="0" smtClean="0"/>
                <a:t>and indexing</a:t>
              </a:r>
              <a:endParaRPr lang="en-US" sz="1600" i="1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607029" y="4013792"/>
              <a:ext cx="128013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610" y="3999576"/>
              <a:ext cx="641846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2882870" y="4006415"/>
              <a:ext cx="562012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>
              <a:off x="3444882" y="4006415"/>
              <a:ext cx="35153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0800000">
              <a:off x="3796420" y="4006415"/>
              <a:ext cx="78673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19468" y="369179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P5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05282" y="3681801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P7</a:t>
              </a:r>
              <a:endParaRPr 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60016" y="400512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i7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9573" y="3855958"/>
              <a:ext cx="8290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UMI-</a:t>
              </a:r>
              <a:r>
                <a:rPr lang="en-US" sz="1400" dirty="0" smtClean="0">
                  <a:solidFill>
                    <a:srgbClr val="FF0000"/>
                  </a:solidFill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4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0833" y="3681801"/>
              <a:ext cx="494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2882869" y="3691799"/>
              <a:ext cx="494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8012097" y="51659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Hashimshony</a:t>
            </a:r>
            <a:r>
              <a:rPr lang="en-US" sz="1400" dirty="0"/>
              <a:t> </a:t>
            </a:r>
            <a:r>
              <a:rPr lang="en-US" sz="1400" i="1" dirty="0" smtClean="0"/>
              <a:t>et al.</a:t>
            </a:r>
          </a:p>
          <a:p>
            <a:r>
              <a:rPr lang="en-US" sz="1400" dirty="0" smtClean="0"/>
              <a:t>Genome Biology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05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4573" y="320040"/>
            <a:ext cx="422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Pros &amp; Cons of Template-Switch versus T7.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6" y="4131681"/>
            <a:ext cx="2765782" cy="2684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34" y="3998681"/>
            <a:ext cx="2743336" cy="2766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775" y="785270"/>
            <a:ext cx="8696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Template-switch based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Fast, easy and reliable. Single tube until preamp: safe for precious samples.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mRNA capture depends on poly-A </a:t>
            </a:r>
            <a:r>
              <a:rPr lang="en-US" u="sng" dirty="0" smtClean="0"/>
              <a:t>and</a:t>
            </a:r>
            <a:r>
              <a:rPr lang="en-US" dirty="0" smtClean="0"/>
              <a:t> Template-switch efficiency.</a:t>
            </a:r>
          </a:p>
          <a:p>
            <a:r>
              <a:rPr lang="en-US" dirty="0"/>
              <a:t> </a:t>
            </a:r>
            <a:r>
              <a:rPr lang="en-US" dirty="0" smtClean="0"/>
              <a:t>          PCR amplification -&gt; </a:t>
            </a:r>
            <a:r>
              <a:rPr lang="en-US" dirty="0" err="1" smtClean="0"/>
              <a:t>biais</a:t>
            </a:r>
            <a:r>
              <a:rPr lang="en-US" dirty="0" smtClean="0"/>
              <a:t>. </a:t>
            </a:r>
            <a:r>
              <a:rPr lang="en-US" dirty="0" err="1" smtClean="0"/>
              <a:t>Nextera</a:t>
            </a:r>
            <a:r>
              <a:rPr lang="en-US" dirty="0" smtClean="0"/>
              <a:t> -&gt; fast but not 100% reliable / loss of complexity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012" y="2136358"/>
            <a:ext cx="7995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T7 based: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Linear Amplification. mRNA capture depends only on poly-A</a:t>
            </a:r>
            <a:r>
              <a:rPr lang="is-IS" dirty="0"/>
              <a:t>.</a:t>
            </a:r>
            <a:endParaRPr lang="en-US" dirty="0" smtClean="0"/>
          </a:p>
          <a:p>
            <a:r>
              <a:rPr lang="en-US" b="1" dirty="0" smtClean="0"/>
              <a:t>Cons</a:t>
            </a:r>
            <a:r>
              <a:rPr lang="en-US" dirty="0" smtClean="0"/>
              <a:t>: Longer and more complex protocols.</a:t>
            </a:r>
          </a:p>
          <a:p>
            <a:r>
              <a:rPr lang="en-US" dirty="0" smtClean="0"/>
              <a:t>           Pooling and purification of samples before amplification -&gt; loss of material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72" y="3429869"/>
            <a:ext cx="873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-&gt; Both approaches are valid. Key is mRNA </a:t>
            </a:r>
            <a:r>
              <a:rPr lang="en-US" b="1" dirty="0"/>
              <a:t>c</a:t>
            </a:r>
            <a:r>
              <a:rPr lang="en-US" b="1" dirty="0" smtClean="0"/>
              <a:t>apture and RT efficiency. Rest is “less” crucial 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766034" y="4102314"/>
            <a:ext cx="225469" cy="245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6906" y="4053612"/>
            <a:ext cx="225469" cy="245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68963" y="6118165"/>
            <a:ext cx="1389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Ziegenhain</a:t>
            </a:r>
            <a:r>
              <a:rPr lang="en-US" sz="1400" dirty="0" smtClean="0"/>
              <a:t> </a:t>
            </a:r>
            <a:r>
              <a:rPr lang="en-US" sz="1400" i="1" dirty="0" smtClean="0"/>
              <a:t>et al.</a:t>
            </a:r>
          </a:p>
          <a:p>
            <a:r>
              <a:rPr lang="en-US" sz="1400" dirty="0" smtClean="0"/>
              <a:t>Mol. Cell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5538732" y="1309421"/>
            <a:ext cx="16122" cy="53794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52" y="778052"/>
            <a:ext cx="384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</a:t>
            </a:r>
          </a:p>
          <a:p>
            <a:pPr algn="ctr"/>
            <a:r>
              <a:rPr lang="en-US" i="1" dirty="0" smtClean="0"/>
              <a:t>PCR amplification of “full length” cDNA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9085" y="1620866"/>
            <a:ext cx="93961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STRT-seq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6581" y="1620866"/>
            <a:ext cx="100540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SmartSeq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64483" y="2361705"/>
            <a:ext cx="110959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SmartSeq2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8943" y="2361705"/>
            <a:ext cx="97975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SCRB-seq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1938547" y="3097196"/>
            <a:ext cx="97174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effectLst/>
              </a:rPr>
              <a:t>sNuc</a:t>
            </a:r>
            <a:r>
              <a:rPr lang="en-US" sz="1600" b="1" i="1" dirty="0" smtClean="0">
                <a:effectLst/>
              </a:rPr>
              <a:t>-Seq</a:t>
            </a:r>
          </a:p>
          <a:p>
            <a:r>
              <a:rPr lang="en-US" sz="1600" b="1" i="1" dirty="0" smtClean="0">
                <a:effectLst/>
              </a:rPr>
              <a:t> </a:t>
            </a:r>
            <a:r>
              <a:rPr lang="en-US" sz="1600" b="1" i="1" dirty="0" err="1" smtClean="0">
                <a:effectLst/>
              </a:rPr>
              <a:t>Div</a:t>
            </a:r>
            <a:r>
              <a:rPr lang="en-US" sz="1600" b="1" i="1" dirty="0" smtClean="0">
                <a:effectLst/>
              </a:rPr>
              <a:t>-Seq </a:t>
            </a:r>
            <a:endParaRPr lang="en-US" sz="16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9358" y="2361705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5366" y="3274500"/>
            <a:ext cx="98052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Drop-Seq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32927" y="725441"/>
            <a:ext cx="286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T7-based</a:t>
            </a:r>
          </a:p>
          <a:p>
            <a:pPr algn="ctr"/>
            <a:r>
              <a:rPr lang="en-US" i="1" dirty="0" smtClean="0"/>
              <a:t>Linear amplification of cDNA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89117" y="1535355"/>
            <a:ext cx="94128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CEL-seq</a:t>
            </a:r>
          </a:p>
          <a:p>
            <a:r>
              <a:rPr lang="en-US" sz="1600" b="1" dirty="0" smtClean="0"/>
              <a:t>CEL-seq2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03660" y="1616032"/>
            <a:ext cx="105740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MARS-seq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67536" y="2662989"/>
            <a:ext cx="77213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InDrop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74122" y="1623699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4866" y="3894822"/>
            <a:ext cx="158333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smtClean="0"/>
              <a:t>10x chromium 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35223" y="5179279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Combinatorial indexing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6017" y="5677250"/>
            <a:ext cx="119532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sci</a:t>
            </a:r>
            <a:r>
              <a:rPr lang="en-US" sz="1600" b="1" dirty="0" smtClean="0"/>
              <a:t>-RNA-seq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97586" y="6105080"/>
            <a:ext cx="97218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SPLiT</a:t>
            </a:r>
            <a:r>
              <a:rPr lang="en-US" sz="1600" b="1" dirty="0" smtClean="0"/>
              <a:t>-seq</a:t>
            </a:r>
            <a:endParaRPr lang="en-US" sz="1600" b="1" dirty="0"/>
          </a:p>
        </p:txBody>
      </p:sp>
      <p:cxnSp>
        <p:nvCxnSpPr>
          <p:cNvPr id="29" name="Straight Connector 28"/>
          <p:cNvCxnSpPr>
            <a:stCxn id="8" idx="3"/>
            <a:endCxn id="9" idx="1"/>
          </p:cNvCxnSpPr>
          <p:nvPr/>
        </p:nvCxnSpPr>
        <p:spPr>
          <a:xfrm>
            <a:off x="1488701" y="1790143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1"/>
          </p:cNvCxnSpPr>
          <p:nvPr/>
        </p:nvCxnSpPr>
        <p:spPr>
          <a:xfrm>
            <a:off x="2966727" y="2530982"/>
            <a:ext cx="812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9" idx="2"/>
          </p:cNvCxnSpPr>
          <p:nvPr/>
        </p:nvCxnSpPr>
        <p:spPr>
          <a:xfrm flipV="1">
            <a:off x="2419283" y="1959420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  <a:endCxn id="8" idx="2"/>
          </p:cNvCxnSpPr>
          <p:nvPr/>
        </p:nvCxnSpPr>
        <p:spPr>
          <a:xfrm flipV="1">
            <a:off x="498291" y="1959420"/>
            <a:ext cx="520602" cy="40228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0" idx="1"/>
          </p:cNvCxnSpPr>
          <p:nvPr/>
        </p:nvCxnSpPr>
        <p:spPr>
          <a:xfrm>
            <a:off x="697224" y="2530982"/>
            <a:ext cx="116725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</p:cNvCxnSpPr>
          <p:nvPr/>
        </p:nvCxnSpPr>
        <p:spPr>
          <a:xfrm flipV="1">
            <a:off x="3695629" y="2529642"/>
            <a:ext cx="12100" cy="74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23128" y="2705547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35099" y="4325549"/>
            <a:ext cx="10911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i="1" smtClean="0"/>
              <a:t>DroNc</a:t>
            </a:r>
            <a:r>
              <a:rPr lang="en-US" sz="1600" b="1" i="1" dirty="0" smtClean="0"/>
              <a:t>-Seq</a:t>
            </a:r>
            <a:endParaRPr lang="en-US" sz="1600" b="1" i="1" dirty="0"/>
          </a:p>
        </p:txBody>
      </p:sp>
      <p:cxnSp>
        <p:nvCxnSpPr>
          <p:cNvPr id="47" name="Straight Connector 46"/>
          <p:cNvCxnSpPr>
            <a:endCxn id="12" idx="2"/>
          </p:cNvCxnSpPr>
          <p:nvPr/>
        </p:nvCxnSpPr>
        <p:spPr>
          <a:xfrm flipV="1">
            <a:off x="2419282" y="3681971"/>
            <a:ext cx="5136" cy="227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4" idx="2"/>
          </p:cNvCxnSpPr>
          <p:nvPr/>
        </p:nvCxnSpPr>
        <p:spPr>
          <a:xfrm flipV="1">
            <a:off x="3692624" y="3613054"/>
            <a:ext cx="3005" cy="29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19282" y="3909078"/>
            <a:ext cx="1473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180666" y="3909078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60569" y="2711014"/>
            <a:ext cx="106740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MATQ-seq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269919" y="5157352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Nanowells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861065" y="1761266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" idx="1"/>
          </p:cNvCxnSpPr>
          <p:nvPr/>
        </p:nvCxnSpPr>
        <p:spPr>
          <a:xfrm>
            <a:off x="8275968" y="1792976"/>
            <a:ext cx="5981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753603" y="2111254"/>
            <a:ext cx="3004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3"/>
            <a:endCxn id="21" idx="0"/>
          </p:cNvCxnSpPr>
          <p:nvPr/>
        </p:nvCxnSpPr>
        <p:spPr>
          <a:xfrm>
            <a:off x="4185891" y="3443777"/>
            <a:ext cx="1120641" cy="4510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1" idx="0"/>
            <a:endCxn id="19" idx="2"/>
          </p:cNvCxnSpPr>
          <p:nvPr/>
        </p:nvCxnSpPr>
        <p:spPr>
          <a:xfrm flipV="1">
            <a:off x="5306532" y="3001543"/>
            <a:ext cx="2447071" cy="8932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0039" y="5042507"/>
            <a:ext cx="9505210" cy="175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92287" y="5677250"/>
            <a:ext cx="93891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Seq-Well</a:t>
            </a:r>
            <a:endParaRPr lang="en-US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7305727" y="6130818"/>
            <a:ext cx="115602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/>
              <a:t>STRT-seq-2i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991149"/>
            <a:ext cx="9799867" cy="18336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6134" y="1078992"/>
            <a:ext cx="4720178" cy="210623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8834" y="3168240"/>
            <a:ext cx="2791009" cy="872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39995" y="778052"/>
            <a:ext cx="1863055" cy="235899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12678" y="1034156"/>
            <a:ext cx="2624514" cy="15315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0517" y="189555"/>
            <a:ext cx="3384966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Calibri" charset="0"/>
              </a:defRPr>
            </a:lvl1pPr>
          </a:lstStyle>
          <a:p>
            <a:r>
              <a:rPr lang="en-US" dirty="0" smtClean="0"/>
              <a:t>Drop-seq</a:t>
            </a:r>
            <a:r>
              <a:rPr lang="en-US" dirty="0"/>
              <a:t>: Template-switch Based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648" y="6905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/>
              <a:t>SCRB-Seq</a:t>
            </a:r>
            <a:endParaRPr lang="en-US" i="1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19533" y="850187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8903" y="69057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8903" y="817508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(UMIs)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(BC)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19533" y="986373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6429" y="81989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4919" y="69204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(PCR</a:t>
            </a:r>
            <a:r>
              <a:rPr lang="en-US" dirty="0" smtClean="0">
                <a:solidFill>
                  <a:srgbClr val="00B050"/>
                </a:solidFill>
              </a:rPr>
              <a:t>)-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GGG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8" y="1176958"/>
            <a:ext cx="6286905" cy="180154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118256" y="1304812"/>
            <a:ext cx="237744" cy="24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98872" y="1318277"/>
            <a:ext cx="237744" cy="24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32841" y="3202128"/>
            <a:ext cx="7722851" cy="3361510"/>
            <a:chOff x="1344919" y="3155641"/>
            <a:chExt cx="7309422" cy="30831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03"/>
            <a:stretch/>
          </p:blipFill>
          <p:spPr>
            <a:xfrm>
              <a:off x="1344919" y="3400486"/>
              <a:ext cx="7309422" cy="283834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567002" y="3155641"/>
              <a:ext cx="237744" cy="244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21378" y="1400582"/>
            <a:ext cx="1047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Drop-seq</a:t>
            </a:r>
          </a:p>
          <a:p>
            <a:pPr algn="ctr"/>
            <a:r>
              <a:rPr lang="en-US" i="1" dirty="0" smtClean="0"/>
              <a:t>barcodes</a:t>
            </a:r>
            <a:endParaRPr lang="en-US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256403" y="6461253"/>
            <a:ext cx="195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err="1"/>
              <a:t>Macosko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Cell 2015</a:t>
            </a:r>
          </a:p>
        </p:txBody>
      </p:sp>
    </p:spTree>
    <p:extLst>
      <p:ext uri="{BB962C8B-B14F-4D97-AF65-F5344CB8AC3E}">
        <p14:creationId xmlns:p14="http://schemas.microsoft.com/office/powerpoint/2010/main" val="8688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9705" y="182240"/>
            <a:ext cx="182659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Calibri" charset="0"/>
              </a:defRPr>
            </a:lvl1pPr>
          </a:lstStyle>
          <a:p>
            <a:r>
              <a:rPr lang="en-US" dirty="0" err="1"/>
              <a:t>InDrop</a:t>
            </a:r>
            <a:r>
              <a:rPr lang="en-US" dirty="0"/>
              <a:t>: T7-based</a:t>
            </a:r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6580" r="3344"/>
          <a:stretch/>
        </p:blipFill>
        <p:spPr>
          <a:xfrm>
            <a:off x="183205" y="2588055"/>
            <a:ext cx="9576037" cy="3413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" y="828571"/>
            <a:ext cx="5921044" cy="1140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8" t="67184" r="27427" b="15096"/>
          <a:stretch/>
        </p:blipFill>
        <p:spPr>
          <a:xfrm>
            <a:off x="6202159" y="855646"/>
            <a:ext cx="3361518" cy="853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14616" y="1474902"/>
            <a:ext cx="2148840" cy="49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4823" y="1270450"/>
            <a:ext cx="760929" cy="49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83212" y="800871"/>
            <a:ext cx="576031" cy="716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8577" y="520177"/>
            <a:ext cx="1038839" cy="51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56403" y="6461253"/>
            <a:ext cx="166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Klein </a:t>
            </a:r>
            <a:r>
              <a:rPr lang="en-US" i="1" dirty="0"/>
              <a:t>et al. </a:t>
            </a:r>
            <a:r>
              <a:rPr lang="en-US" dirty="0"/>
              <a:t>Cell 2015</a:t>
            </a:r>
          </a:p>
        </p:txBody>
      </p:sp>
    </p:spTree>
    <p:extLst>
      <p:ext uri="{BB962C8B-B14F-4D97-AF65-F5344CB8AC3E}">
        <p14:creationId xmlns:p14="http://schemas.microsoft.com/office/powerpoint/2010/main" val="15958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9719" y="235275"/>
            <a:ext cx="242656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Calibri" charset="0"/>
              </a:defRPr>
            </a:lvl1pPr>
          </a:lstStyle>
          <a:p>
            <a:r>
              <a:rPr lang="en-US" dirty="0" smtClean="0"/>
              <a:t>Drop-seq versus </a:t>
            </a:r>
            <a:r>
              <a:rPr lang="en-US" dirty="0" err="1" smtClean="0"/>
              <a:t>InDrop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2456" y="1002082"/>
            <a:ext cx="7482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Drop-seq:</a:t>
            </a:r>
          </a:p>
          <a:p>
            <a:r>
              <a:rPr lang="en-US" b="1" dirty="0" smtClean="0"/>
              <a:t>Pros</a:t>
            </a:r>
            <a:r>
              <a:rPr lang="en-US" dirty="0" smtClean="0"/>
              <a:t>: Widely adopted as beads barcodes / chips commercially available.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: RT outside droplets - issue with ”ambient” RNA (cells BC with low UMIs)</a:t>
            </a:r>
          </a:p>
          <a:p>
            <a:r>
              <a:rPr lang="en-US" dirty="0"/>
              <a:t> </a:t>
            </a:r>
            <a:r>
              <a:rPr lang="en-US" dirty="0" smtClean="0"/>
              <a:t>          High variability between set-ups</a:t>
            </a:r>
            <a:r>
              <a:rPr lang="is-IS" dirty="0" smtClean="0"/>
              <a:t>…good and bad datasets out-there...</a:t>
            </a:r>
          </a:p>
          <a:p>
            <a:r>
              <a:rPr lang="is-IS" dirty="0"/>
              <a:t> </a:t>
            </a:r>
            <a:r>
              <a:rPr lang="is-IS" dirty="0" smtClean="0"/>
              <a:t>          Capture rate low.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2456" y="3246329"/>
            <a:ext cx="7030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InDrop</a:t>
            </a:r>
            <a:r>
              <a:rPr lang="en-GB" b="1" dirty="0">
                <a:solidFill>
                  <a:srgbClr val="0070C0"/>
                </a:solidFill>
              </a:rPr>
              <a:t>:</a:t>
            </a:r>
          </a:p>
          <a:p>
            <a:r>
              <a:rPr lang="en-GB" b="1" dirty="0" smtClean="0"/>
              <a:t>Pros</a:t>
            </a:r>
            <a:r>
              <a:rPr lang="en-GB" dirty="0" smtClean="0"/>
              <a:t>: Quality is better than Drop-seq</a:t>
            </a:r>
          </a:p>
          <a:p>
            <a:r>
              <a:rPr lang="en-GB" dirty="0"/>
              <a:t> </a:t>
            </a:r>
            <a:r>
              <a:rPr lang="en-GB" dirty="0" smtClean="0"/>
              <a:t>         Gel beads + RT within droplets (higher sensitivity).</a:t>
            </a:r>
          </a:p>
          <a:p>
            <a:r>
              <a:rPr lang="en-GB" dirty="0"/>
              <a:t> </a:t>
            </a:r>
            <a:r>
              <a:rPr lang="en-GB" dirty="0" smtClean="0"/>
              <a:t>         High capture rate.</a:t>
            </a:r>
          </a:p>
          <a:p>
            <a:r>
              <a:rPr lang="en-GB" b="1" dirty="0" smtClean="0"/>
              <a:t>Cons</a:t>
            </a:r>
            <a:r>
              <a:rPr lang="en-GB" dirty="0" smtClean="0"/>
              <a:t>: Very challenging to make gel beads and barcodes (robotics helpful).</a:t>
            </a:r>
          </a:p>
          <a:p>
            <a:r>
              <a:rPr lang="en-GB" dirty="0" smtClean="0"/>
              <a:t>           Microfluidics chips to be “made” (2 types of chips)</a:t>
            </a:r>
          </a:p>
          <a:p>
            <a:r>
              <a:rPr lang="en-GB" dirty="0" smtClean="0"/>
              <a:t>           </a:t>
            </a:r>
            <a:r>
              <a:rPr lang="en-GB" i="1" dirty="0" smtClean="0"/>
              <a:t>Now commercial solutions available, but 10x ...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299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39757" y="173980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Calibri" charset="0"/>
              </a:defRPr>
            </a:lvl1pPr>
          </a:lstStyle>
          <a:p>
            <a:pPr algn="ctr"/>
            <a:r>
              <a:rPr lang="en-US" dirty="0" smtClean="0"/>
              <a:t>10x Chromium: </a:t>
            </a:r>
            <a:r>
              <a:rPr lang="en-US" dirty="0"/>
              <a:t>a combination of </a:t>
            </a:r>
            <a:r>
              <a:rPr lang="en-US" dirty="0" smtClean="0"/>
              <a:t>Drop-seq </a:t>
            </a:r>
            <a:r>
              <a:rPr lang="en-US" dirty="0"/>
              <a:t>and </a:t>
            </a:r>
            <a:r>
              <a:rPr lang="en-US" dirty="0" err="1"/>
              <a:t>InDrop</a:t>
            </a:r>
            <a:r>
              <a:rPr lang="en-US" dirty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Gel </a:t>
            </a:r>
            <a:r>
              <a:rPr lang="en-US" dirty="0">
                <a:solidFill>
                  <a:schemeClr val="tx1"/>
                </a:solidFill>
              </a:rPr>
              <a:t>beads + RT in droplets + template-switch </a:t>
            </a:r>
            <a:r>
              <a:rPr lang="en-US" dirty="0" smtClean="0">
                <a:solidFill>
                  <a:schemeClr val="tx1"/>
                </a:solidFill>
              </a:rPr>
              <a:t>approach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6" y="1418720"/>
            <a:ext cx="8542765" cy="3330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0079" y="2820736"/>
            <a:ext cx="3582444" cy="2304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57" y="4883453"/>
            <a:ext cx="4904725" cy="1291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82" y="3469699"/>
            <a:ext cx="2047902" cy="19610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0204" y="6442625"/>
            <a:ext cx="305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Zheng </a:t>
            </a:r>
            <a:r>
              <a:rPr lang="en-US" i="1" dirty="0"/>
              <a:t>et al</a:t>
            </a:r>
            <a:r>
              <a:rPr lang="en-US" dirty="0"/>
              <a:t>. Nat. Communications 2017</a:t>
            </a:r>
          </a:p>
        </p:txBody>
      </p:sp>
    </p:spTree>
    <p:extLst>
      <p:ext uri="{BB962C8B-B14F-4D97-AF65-F5344CB8AC3E}">
        <p14:creationId xmlns:p14="http://schemas.microsoft.com/office/powerpoint/2010/main" val="3938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683" y="209296"/>
            <a:ext cx="5266634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Calibri" charset="0"/>
              </a:defRPr>
            </a:lvl1pPr>
          </a:lstStyle>
          <a:p>
            <a:pPr algn="ctr"/>
            <a:r>
              <a:rPr lang="en-US" dirty="0" err="1" smtClean="0"/>
              <a:t>scRNA</a:t>
            </a:r>
            <a:r>
              <a:rPr lang="en-US" dirty="0" smtClean="0"/>
              <a:t>-seq using combinatorial indexing approaches: </a:t>
            </a:r>
          </a:p>
          <a:p>
            <a:pPr algn="ctr"/>
            <a:r>
              <a:rPr lang="en-US" dirty="0" err="1" smtClean="0"/>
              <a:t>sci</a:t>
            </a:r>
            <a:r>
              <a:rPr lang="en-US" dirty="0" smtClean="0"/>
              <a:t>-RNA-seq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04" y="3477436"/>
            <a:ext cx="3055211" cy="211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177"/>
            <a:ext cx="9906000" cy="2183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464" y="1320516"/>
            <a:ext cx="310896" cy="35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1046" y="5795482"/>
            <a:ext cx="725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~4500 genes per mouse cell (3T3) </a:t>
            </a:r>
            <a:r>
              <a:rPr lang="en-US" dirty="0" smtClean="0"/>
              <a:t>- similar to 10x chromium</a:t>
            </a:r>
            <a:r>
              <a:rPr lang="is-IS" dirty="0" smtClean="0"/>
              <a:t>….(?)</a:t>
            </a:r>
            <a:endParaRPr lang="en-US" dirty="0"/>
          </a:p>
          <a:p>
            <a:r>
              <a:rPr lang="en-US" dirty="0"/>
              <a:t>Can </a:t>
            </a:r>
            <a:r>
              <a:rPr lang="en-US" dirty="0" smtClean="0"/>
              <a:t>process 1,000s </a:t>
            </a:r>
            <a:r>
              <a:rPr lang="en-US" dirty="0"/>
              <a:t>of cells per experiment (potential for 10,000s-100,000s)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3175" y="3536273"/>
            <a:ext cx="310896" cy="35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86317" y="6460047"/>
            <a:ext cx="1860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Cao </a:t>
            </a:r>
            <a:r>
              <a:rPr lang="en-US" i="1" dirty="0"/>
              <a:t>et al</a:t>
            </a:r>
            <a:r>
              <a:rPr lang="en-US" dirty="0"/>
              <a:t>. </a:t>
            </a:r>
            <a:r>
              <a:rPr lang="en-US" dirty="0"/>
              <a:t>Science 2017</a:t>
            </a:r>
          </a:p>
        </p:txBody>
      </p:sp>
    </p:spTree>
    <p:extLst>
      <p:ext uri="{BB962C8B-B14F-4D97-AF65-F5344CB8AC3E}">
        <p14:creationId xmlns:p14="http://schemas.microsoft.com/office/powerpoint/2010/main" val="15074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8709" y="254246"/>
            <a:ext cx="4908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libri" charset="0"/>
              </a:rPr>
              <a:t>Integrated multi-omics approaches</a:t>
            </a:r>
            <a:r>
              <a:rPr lang="en-US" b="1" dirty="0" smtClean="0">
                <a:solidFill>
                  <a:srgbClr val="0070C0"/>
                </a:solidFill>
                <a:latin typeface="Calibri" charset="0"/>
              </a:rPr>
              <a:t>.</a:t>
            </a:r>
          </a:p>
          <a:p>
            <a:pPr algn="ctr"/>
            <a:r>
              <a:rPr lang="en-US" b="1" i="1" dirty="0" smtClean="0">
                <a:latin typeface="Calibri" charset="0"/>
              </a:rPr>
              <a:t>multi-layer information from the same single cell.</a:t>
            </a:r>
            <a:endParaRPr lang="en-US" b="1" i="1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0667" y="1130840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CITE-seq: cellular proteins / epitopes + transcriptome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"/>
          <a:stretch/>
        </p:blipFill>
        <p:spPr>
          <a:xfrm>
            <a:off x="4952252" y="1556633"/>
            <a:ext cx="4953748" cy="853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" y="1145380"/>
            <a:ext cx="4257405" cy="35655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729" y="1290454"/>
            <a:ext cx="310896" cy="35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56" y="4003174"/>
            <a:ext cx="1137651" cy="525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37460" y="3740431"/>
            <a:ext cx="1757048" cy="97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6698" y="3740431"/>
            <a:ext cx="5792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gDNA</a:t>
            </a:r>
            <a:r>
              <a:rPr lang="en-US" sz="1400" dirty="0" smtClean="0"/>
              <a:t> sequencing</a:t>
            </a:r>
          </a:p>
          <a:p>
            <a:r>
              <a:rPr lang="en-US" sz="1400" dirty="0" err="1" smtClean="0"/>
              <a:t>scBS</a:t>
            </a:r>
            <a:r>
              <a:rPr lang="en-US" sz="1400" dirty="0" smtClean="0"/>
              <a:t>-Seq =&gt; transcriptome + DNA methylation </a:t>
            </a:r>
          </a:p>
          <a:p>
            <a:r>
              <a:rPr lang="en-US" sz="1400" dirty="0" err="1" smtClean="0"/>
              <a:t>scNOME</a:t>
            </a:r>
            <a:r>
              <a:rPr lang="en-US" sz="1400" dirty="0" smtClean="0"/>
              <a:t>-Seq </a:t>
            </a:r>
            <a:r>
              <a:rPr lang="en-US" sz="1400" dirty="0"/>
              <a:t>=&gt; transcriptome + DNA </a:t>
            </a:r>
            <a:r>
              <a:rPr lang="en-US" sz="1400" dirty="0" smtClean="0"/>
              <a:t>methylation + nucleosome positioning 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9669" y="1254732"/>
            <a:ext cx="99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G&amp;T-seq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37655" y="5563241"/>
            <a:ext cx="603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Integrated multi-omics approaches are the future</a:t>
            </a:r>
            <a:r>
              <a:rPr lang="is-IS" dirty="0" smtClean="0"/>
              <a:t>….</a:t>
            </a:r>
          </a:p>
          <a:p>
            <a:r>
              <a:rPr lang="en-US" dirty="0" smtClean="0"/>
              <a:t>           T</a:t>
            </a:r>
            <a:r>
              <a:rPr lang="is-IS" dirty="0" smtClean="0"/>
              <a:t>ranscriptome + DNA methylation</a:t>
            </a:r>
          </a:p>
          <a:p>
            <a:r>
              <a:rPr lang="is-IS" dirty="0"/>
              <a:t> </a:t>
            </a:r>
            <a:r>
              <a:rPr lang="is-IS" dirty="0" smtClean="0"/>
              <a:t>                                    + open chromatin / TF binding (ATAC-seq)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864" y="2446990"/>
            <a:ext cx="272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Stoeckius</a:t>
            </a:r>
            <a:r>
              <a:rPr lang="en-US" sz="1400" dirty="0" smtClean="0"/>
              <a:t> </a:t>
            </a:r>
            <a:r>
              <a:rPr lang="en-US" sz="1400" i="1" dirty="0" smtClean="0"/>
              <a:t>et al. </a:t>
            </a:r>
            <a:r>
              <a:rPr lang="en-US" sz="1400" dirty="0" smtClean="0"/>
              <a:t>Nat. Methods 2017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729" y="4576095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Macaulay </a:t>
            </a:r>
            <a:r>
              <a:rPr lang="en-US" sz="1400" i="1" dirty="0" smtClean="0"/>
              <a:t>et al. </a:t>
            </a:r>
            <a:r>
              <a:rPr lang="en-US" sz="1400" dirty="0" smtClean="0"/>
              <a:t>Nat. Methods 2015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0504" y="4761745"/>
            <a:ext cx="284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Smallwood </a:t>
            </a:r>
            <a:r>
              <a:rPr lang="en-US" sz="1400" i="1" dirty="0" smtClean="0"/>
              <a:t>et al. </a:t>
            </a:r>
            <a:r>
              <a:rPr lang="en-US" sz="1400" dirty="0" smtClean="0"/>
              <a:t>Nat. Methods 2014</a:t>
            </a:r>
          </a:p>
          <a:p>
            <a:r>
              <a:rPr lang="en-US" sz="1400" dirty="0" smtClean="0"/>
              <a:t>Clark </a:t>
            </a:r>
            <a:r>
              <a:rPr lang="en-US" sz="1400" i="1" dirty="0" smtClean="0"/>
              <a:t>et al.</a:t>
            </a:r>
            <a:r>
              <a:rPr lang="en-US" sz="1400" dirty="0" smtClean="0"/>
              <a:t> </a:t>
            </a:r>
            <a:r>
              <a:rPr lang="en-US" sz="1400" dirty="0" err="1" smtClean="0"/>
              <a:t>bioRxiv</a:t>
            </a:r>
            <a:r>
              <a:rPr lang="en-US" sz="1400" dirty="0" smtClean="0"/>
              <a:t>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02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99358" y="2427591"/>
            <a:ext cx="8554714" cy="1223571"/>
            <a:chOff x="299358" y="2427591"/>
            <a:chExt cx="8554714" cy="1223571"/>
          </a:xfrm>
        </p:grpSpPr>
        <p:sp>
          <p:nvSpPr>
            <p:cNvPr id="13" name="TextBox 12"/>
            <p:cNvSpPr txBox="1"/>
            <p:nvPr/>
          </p:nvSpPr>
          <p:spPr>
            <a:xfrm>
              <a:off x="299358" y="2829876"/>
              <a:ext cx="39786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C1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0"/>
              <a:endCxn id="8" idx="2"/>
            </p:cNvCxnSpPr>
            <p:nvPr/>
          </p:nvCxnSpPr>
          <p:spPr>
            <a:xfrm flipV="1">
              <a:off x="498291" y="2427591"/>
              <a:ext cx="520602" cy="4022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3"/>
              <a:endCxn id="10" idx="1"/>
            </p:cNvCxnSpPr>
            <p:nvPr/>
          </p:nvCxnSpPr>
          <p:spPr>
            <a:xfrm>
              <a:off x="697224" y="2999153"/>
              <a:ext cx="116725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456206" y="3312608"/>
              <a:ext cx="39786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C1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113685" y="2743653"/>
              <a:ext cx="560617" cy="5689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419282" y="2752939"/>
            <a:ext cx="5594600" cy="2379335"/>
            <a:chOff x="2419282" y="2752939"/>
            <a:chExt cx="5594600" cy="2379335"/>
          </a:xfrm>
        </p:grpSpPr>
        <p:cxnSp>
          <p:nvCxnSpPr>
            <p:cNvPr id="69" name="Straight Connector 68"/>
            <p:cNvCxnSpPr>
              <a:stCxn id="14" idx="3"/>
              <a:endCxn id="21" idx="0"/>
            </p:cNvCxnSpPr>
            <p:nvPr/>
          </p:nvCxnSpPr>
          <p:spPr>
            <a:xfrm>
              <a:off x="4185891" y="3911948"/>
              <a:ext cx="1059176" cy="41735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2419282" y="2752939"/>
              <a:ext cx="5594600" cy="2379335"/>
              <a:chOff x="2419282" y="2752939"/>
              <a:chExt cx="5594600" cy="237933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654770" y="2752939"/>
                <a:ext cx="3004" cy="574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205366" y="3742671"/>
                <a:ext cx="980525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Drop-Seq</a:t>
                </a:r>
                <a:endParaRPr lang="en-US" sz="16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1748" y="3324232"/>
                <a:ext cx="772134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/>
                  <a:t>InDrop</a:t>
                </a:r>
                <a:endParaRPr lang="en-US" sz="16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42728" y="4329306"/>
                <a:ext cx="604678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10x </a:t>
                </a:r>
                <a:endParaRPr lang="en-US" sz="1600" b="1" dirty="0"/>
              </a:p>
            </p:txBody>
          </p:sp>
          <p:cxnSp>
            <p:nvCxnSpPr>
              <p:cNvPr id="42" name="Straight Connector 41"/>
              <p:cNvCxnSpPr>
                <a:stCxn id="14" idx="0"/>
              </p:cNvCxnSpPr>
              <p:nvPr/>
            </p:nvCxnSpPr>
            <p:spPr>
              <a:xfrm flipV="1">
                <a:off x="3695629" y="2997813"/>
                <a:ext cx="12100" cy="7448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635099" y="4793720"/>
                <a:ext cx="1091133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smtClean="0"/>
                  <a:t>DroNc</a:t>
                </a:r>
                <a:r>
                  <a:rPr lang="en-US" sz="1600" b="1" i="1" dirty="0" smtClean="0"/>
                  <a:t>-Seq</a:t>
                </a:r>
                <a:endParaRPr lang="en-US" sz="1600" b="1" i="1" dirty="0"/>
              </a:p>
            </p:txBody>
          </p:sp>
          <p:cxnSp>
            <p:nvCxnSpPr>
              <p:cNvPr id="47" name="Straight Connector 46"/>
              <p:cNvCxnSpPr>
                <a:endCxn id="12" idx="2"/>
              </p:cNvCxnSpPr>
              <p:nvPr/>
            </p:nvCxnSpPr>
            <p:spPr>
              <a:xfrm flipV="1">
                <a:off x="2419282" y="4150142"/>
                <a:ext cx="5136" cy="2271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14" idx="2"/>
              </p:cNvCxnSpPr>
              <p:nvPr/>
            </p:nvCxnSpPr>
            <p:spPr>
              <a:xfrm flipV="1">
                <a:off x="3692624" y="4081225"/>
                <a:ext cx="3005" cy="296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419282" y="4377249"/>
                <a:ext cx="14737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180666" y="4377249"/>
                <a:ext cx="0" cy="402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1" idx="0"/>
                <a:endCxn id="19" idx="2"/>
              </p:cNvCxnSpPr>
              <p:nvPr/>
            </p:nvCxnSpPr>
            <p:spPr>
              <a:xfrm flipV="1">
                <a:off x="5245067" y="3662786"/>
                <a:ext cx="2382748" cy="6665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240039" y="5437522"/>
            <a:ext cx="9505210" cy="1327977"/>
            <a:chOff x="240039" y="5437522"/>
            <a:chExt cx="9505210" cy="1327977"/>
          </a:xfrm>
        </p:grpSpPr>
        <p:sp>
          <p:nvSpPr>
            <p:cNvPr id="25" name="TextBox 24"/>
            <p:cNvSpPr txBox="1"/>
            <p:nvPr/>
          </p:nvSpPr>
          <p:spPr>
            <a:xfrm>
              <a:off x="1635223" y="5545034"/>
              <a:ext cx="240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Combinatorial indexing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6017" y="5999115"/>
              <a:ext cx="119532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sci</a:t>
              </a:r>
              <a:r>
                <a:rPr lang="en-US" sz="1600" b="1" dirty="0" smtClean="0"/>
                <a:t>-RNA-seq</a:t>
              </a:r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97586" y="6426945"/>
              <a:ext cx="972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SPLiT</a:t>
              </a:r>
              <a:r>
                <a:rPr lang="en-US" sz="1600" b="1" dirty="0" smtClean="0"/>
                <a:t>-seq</a:t>
              </a:r>
              <a:endParaRPr lang="en-US" sz="1600" b="1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40039" y="5437522"/>
              <a:ext cx="9505210" cy="1755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269919" y="5523107"/>
            <a:ext cx="1191830" cy="1268130"/>
            <a:chOff x="7269919" y="5523107"/>
            <a:chExt cx="1191830" cy="1268130"/>
          </a:xfrm>
        </p:grpSpPr>
        <p:sp>
          <p:nvSpPr>
            <p:cNvPr id="61" name="TextBox 60"/>
            <p:cNvSpPr txBox="1"/>
            <p:nvPr/>
          </p:nvSpPr>
          <p:spPr>
            <a:xfrm>
              <a:off x="7269919" y="5523107"/>
              <a:ext cx="118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</a:rPr>
                <a:t>Nanowells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92287" y="5999115"/>
              <a:ext cx="938911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Seq-Well</a:t>
              </a:r>
              <a:endParaRPr lang="en-US" sz="16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727" y="6452683"/>
              <a:ext cx="1156022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/>
                <a:t>STRT-seq-2i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973861" y="196987"/>
            <a:ext cx="11619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F.Tang</a:t>
            </a:r>
            <a:r>
              <a:rPr lang="en-US" sz="1600" b="1" dirty="0" smtClean="0"/>
              <a:t> 2009</a:t>
            </a:r>
            <a:endParaRPr lang="en-US" sz="16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549085" y="535541"/>
            <a:ext cx="5005769" cy="6153358"/>
            <a:chOff x="549085" y="535541"/>
            <a:chExt cx="5005769" cy="615335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538732" y="1309421"/>
              <a:ext cx="16122" cy="537947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49085" y="535541"/>
              <a:ext cx="5005769" cy="3614601"/>
              <a:chOff x="549085" y="535541"/>
              <a:chExt cx="5005769" cy="361460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778943" y="2829876"/>
                <a:ext cx="979755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/>
                  <a:t>SCRB-seq</a:t>
                </a:r>
                <a:endParaRPr lang="en-US" sz="1600" b="1"/>
              </a:p>
            </p:txBody>
          </p:sp>
          <p:cxnSp>
            <p:nvCxnSpPr>
              <p:cNvPr id="32" name="Straight Connector 31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419283" y="2427591"/>
                <a:ext cx="0" cy="402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01952" y="1246223"/>
                <a:ext cx="3840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5"/>
                    </a:solidFill>
                  </a:rPr>
                  <a:t>Template-Switch Based</a:t>
                </a:r>
              </a:p>
              <a:p>
                <a:pPr algn="ctr"/>
                <a:r>
                  <a:rPr lang="en-US" i="1" dirty="0" smtClean="0"/>
                  <a:t>PCR amplification of “full length” cDNA</a:t>
                </a:r>
                <a:endParaRPr lang="en-US" i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9085" y="2089037"/>
                <a:ext cx="9396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STRT-seq</a:t>
                </a:r>
                <a:endParaRPr lang="en-US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16581" y="2089037"/>
                <a:ext cx="1005403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/>
                  <a:t>SmartSeq</a:t>
                </a:r>
                <a:endParaRPr lang="en-US" sz="16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64483" y="2829876"/>
                <a:ext cx="110959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SmartSeq2</a:t>
                </a:r>
                <a:endParaRPr lang="en-US" sz="16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38547" y="3565367"/>
                <a:ext cx="971741" cy="5847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i="1" dirty="0" err="1" smtClean="0">
                    <a:effectLst/>
                  </a:rPr>
                  <a:t>sNuc</a:t>
                </a:r>
                <a:r>
                  <a:rPr lang="en-US" sz="1600" b="1" i="1" dirty="0" smtClean="0">
                    <a:effectLst/>
                  </a:rPr>
                  <a:t>-Seq</a:t>
                </a:r>
              </a:p>
              <a:p>
                <a:r>
                  <a:rPr lang="en-US" sz="1600" b="1" i="1" dirty="0" smtClean="0">
                    <a:effectLst/>
                  </a:rPr>
                  <a:t> </a:t>
                </a:r>
                <a:r>
                  <a:rPr lang="en-US" sz="1600" b="1" i="1" dirty="0" err="1" smtClean="0">
                    <a:effectLst/>
                  </a:rPr>
                  <a:t>Div</a:t>
                </a:r>
                <a:r>
                  <a:rPr lang="en-US" sz="1600" b="1" i="1" dirty="0" smtClean="0">
                    <a:effectLst/>
                  </a:rPr>
                  <a:t>-Seq </a:t>
                </a:r>
                <a:endParaRPr lang="en-US" sz="1600" b="1" i="1" dirty="0"/>
              </a:p>
            </p:txBody>
          </p:sp>
          <p:cxnSp>
            <p:nvCxnSpPr>
              <p:cNvPr id="29" name="Straight Connector 28"/>
              <p:cNvCxnSpPr>
                <a:stCxn id="8" idx="3"/>
                <a:endCxn id="9" idx="1"/>
              </p:cNvCxnSpPr>
              <p:nvPr/>
            </p:nvCxnSpPr>
            <p:spPr>
              <a:xfrm>
                <a:off x="1488701" y="2258314"/>
                <a:ext cx="427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1" idx="1"/>
              </p:cNvCxnSpPr>
              <p:nvPr/>
            </p:nvCxnSpPr>
            <p:spPr>
              <a:xfrm>
                <a:off x="2966727" y="2999153"/>
                <a:ext cx="812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423128" y="3173718"/>
                <a:ext cx="0" cy="402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stCxn id="44" idx="2"/>
              </p:cNvCxnSpPr>
              <p:nvPr/>
            </p:nvCxnSpPr>
            <p:spPr>
              <a:xfrm flipH="1">
                <a:off x="2818275" y="535541"/>
                <a:ext cx="2736579" cy="5553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5554854" y="535541"/>
            <a:ext cx="4050031" cy="2193887"/>
            <a:chOff x="5554854" y="535541"/>
            <a:chExt cx="4050031" cy="2193887"/>
          </a:xfrm>
        </p:grpSpPr>
        <p:cxnSp>
          <p:nvCxnSpPr>
            <p:cNvPr id="22" name="Straight Arrow Connector 21"/>
            <p:cNvCxnSpPr>
              <a:stCxn id="44" idx="2"/>
            </p:cNvCxnSpPr>
            <p:nvPr/>
          </p:nvCxnSpPr>
          <p:spPr>
            <a:xfrm>
              <a:off x="5554854" y="535541"/>
              <a:ext cx="2288105" cy="555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32927" y="1193612"/>
              <a:ext cx="2860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/>
                  </a:solidFill>
                </a:rPr>
                <a:t>T7-based</a:t>
              </a:r>
            </a:p>
            <a:p>
              <a:pPr algn="ctr"/>
              <a:r>
                <a:rPr lang="en-US" i="1" dirty="0" smtClean="0"/>
                <a:t>Linear amplification of cDNA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76045" y="2144653"/>
              <a:ext cx="941283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CEL-seq</a:t>
              </a:r>
            </a:p>
            <a:p>
              <a:r>
                <a:rPr lang="en-US" sz="1600" b="1" dirty="0" smtClean="0"/>
                <a:t>CEL-seq2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47480" y="2220492"/>
              <a:ext cx="1057405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MARS-seq</a:t>
              </a:r>
              <a:endParaRPr lang="en-US" sz="1600" b="1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39762" y="2381341"/>
              <a:ext cx="427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54766" y="2251270"/>
              <a:ext cx="68499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BAT-seq</a:t>
              </a:r>
              <a:endParaRPr lang="en-US" sz="1200" b="1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119600" y="2362077"/>
              <a:ext cx="427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061661" y="43640"/>
            <a:ext cx="3453713" cy="3411976"/>
            <a:chOff x="5061661" y="43640"/>
            <a:chExt cx="3453713" cy="3411976"/>
          </a:xfrm>
        </p:grpSpPr>
        <p:grpSp>
          <p:nvGrpSpPr>
            <p:cNvPr id="68" name="Group 67"/>
            <p:cNvGrpSpPr/>
            <p:nvPr/>
          </p:nvGrpSpPr>
          <p:grpSpPr>
            <a:xfrm>
              <a:off x="5061661" y="43640"/>
              <a:ext cx="3453713" cy="3411976"/>
              <a:chOff x="5060569" y="44208"/>
              <a:chExt cx="3453713" cy="341197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5060569" y="3179185"/>
                <a:ext cx="846770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US" dirty="0"/>
                  <a:t>MATQ-seq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17883" y="44208"/>
                <a:ext cx="879536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US" dirty="0" err="1"/>
                  <a:t>SUPeR</a:t>
                </a:r>
                <a:r>
                  <a:rPr lang="en-US" dirty="0"/>
                  <a:t>-Seq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617883" y="423241"/>
                <a:ext cx="896399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US" dirty="0"/>
                  <a:t>Quartz-Seq</a:t>
                </a:r>
                <a:endParaRPr lang="en-US" dirty="0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181427" y="340892"/>
              <a:ext cx="13376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8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78943" y="2829876"/>
            <a:ext cx="97975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SCRB-seq</a:t>
            </a:r>
            <a:endParaRPr lang="en-US" sz="1600" b="1"/>
          </a:p>
        </p:txBody>
      </p:sp>
      <p:cxnSp>
        <p:nvCxnSpPr>
          <p:cNvPr id="32" name="Straight Connector 31"/>
          <p:cNvCxnSpPr>
            <a:stCxn id="10" idx="0"/>
            <a:endCxn id="9" idx="2"/>
          </p:cNvCxnSpPr>
          <p:nvPr/>
        </p:nvCxnSpPr>
        <p:spPr>
          <a:xfrm flipV="1">
            <a:off x="2419283" y="2427591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99358" y="2427591"/>
            <a:ext cx="1565125" cy="740839"/>
            <a:chOff x="299358" y="2427591"/>
            <a:chExt cx="1565125" cy="740839"/>
          </a:xfrm>
        </p:grpSpPr>
        <p:sp>
          <p:nvSpPr>
            <p:cNvPr id="13" name="TextBox 12"/>
            <p:cNvSpPr txBox="1"/>
            <p:nvPr/>
          </p:nvSpPr>
          <p:spPr>
            <a:xfrm>
              <a:off x="299358" y="2829876"/>
              <a:ext cx="39786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C1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0"/>
              <a:endCxn id="8" idx="2"/>
            </p:cNvCxnSpPr>
            <p:nvPr/>
          </p:nvCxnSpPr>
          <p:spPr>
            <a:xfrm flipV="1">
              <a:off x="498291" y="2427591"/>
              <a:ext cx="520602" cy="4022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3"/>
              <a:endCxn id="10" idx="1"/>
            </p:cNvCxnSpPr>
            <p:nvPr/>
          </p:nvCxnSpPr>
          <p:spPr>
            <a:xfrm>
              <a:off x="697224" y="2999153"/>
              <a:ext cx="116725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113685" y="2743653"/>
            <a:ext cx="740387" cy="907509"/>
            <a:chOff x="8113685" y="2743653"/>
            <a:chExt cx="740387" cy="907509"/>
          </a:xfrm>
        </p:grpSpPr>
        <p:sp>
          <p:nvSpPr>
            <p:cNvPr id="20" name="TextBox 19"/>
            <p:cNvSpPr txBox="1"/>
            <p:nvPr/>
          </p:nvSpPr>
          <p:spPr>
            <a:xfrm>
              <a:off x="8456206" y="3312608"/>
              <a:ext cx="39786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C1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113685" y="2743653"/>
              <a:ext cx="560617" cy="5689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 flipH="1" flipV="1">
            <a:off x="7654770" y="2732944"/>
            <a:ext cx="3004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419282" y="2997813"/>
            <a:ext cx="5594600" cy="2134461"/>
            <a:chOff x="2419282" y="2997813"/>
            <a:chExt cx="5594600" cy="2134461"/>
          </a:xfrm>
        </p:grpSpPr>
        <p:sp>
          <p:nvSpPr>
            <p:cNvPr id="14" name="TextBox 13"/>
            <p:cNvSpPr txBox="1"/>
            <p:nvPr/>
          </p:nvSpPr>
          <p:spPr>
            <a:xfrm>
              <a:off x="3205366" y="3742671"/>
              <a:ext cx="980525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Drop-Seq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1748" y="3304237"/>
              <a:ext cx="772134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InDrop</a:t>
              </a:r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2728" y="4329306"/>
              <a:ext cx="604678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10x </a:t>
              </a:r>
              <a:endParaRPr lang="en-US" sz="1600" b="1" dirty="0"/>
            </a:p>
          </p:txBody>
        </p:sp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3695629" y="2997813"/>
              <a:ext cx="12100" cy="74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35099" y="4793720"/>
              <a:ext cx="109113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i="1" smtClean="0"/>
                <a:t>DroNc</a:t>
              </a:r>
              <a:r>
                <a:rPr lang="en-US" sz="1600" b="1" i="1" dirty="0" smtClean="0"/>
                <a:t>-Seq</a:t>
              </a:r>
              <a:endParaRPr lang="en-US" sz="1600" b="1" i="1" dirty="0"/>
            </a:p>
          </p:txBody>
        </p:sp>
        <p:cxnSp>
          <p:nvCxnSpPr>
            <p:cNvPr id="47" name="Straight Connector 46"/>
            <p:cNvCxnSpPr>
              <a:endCxn id="12" idx="2"/>
            </p:cNvCxnSpPr>
            <p:nvPr/>
          </p:nvCxnSpPr>
          <p:spPr>
            <a:xfrm flipV="1">
              <a:off x="2419282" y="4150142"/>
              <a:ext cx="5136" cy="2271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2"/>
            </p:cNvCxnSpPr>
            <p:nvPr/>
          </p:nvCxnSpPr>
          <p:spPr>
            <a:xfrm flipV="1">
              <a:off x="3692624" y="4081225"/>
              <a:ext cx="3005" cy="29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19282" y="4377249"/>
              <a:ext cx="14737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180666" y="4377249"/>
              <a:ext cx="0" cy="402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4" idx="3"/>
              <a:endCxn id="21" idx="0"/>
            </p:cNvCxnSpPr>
            <p:nvPr/>
          </p:nvCxnSpPr>
          <p:spPr>
            <a:xfrm>
              <a:off x="4185891" y="3911948"/>
              <a:ext cx="1059176" cy="41735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0"/>
              <a:endCxn id="19" idx="2"/>
            </p:cNvCxnSpPr>
            <p:nvPr/>
          </p:nvCxnSpPr>
          <p:spPr>
            <a:xfrm flipV="1">
              <a:off x="5245067" y="3642791"/>
              <a:ext cx="2382748" cy="68651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40039" y="5437522"/>
            <a:ext cx="9505210" cy="1327977"/>
            <a:chOff x="240039" y="5437522"/>
            <a:chExt cx="9505210" cy="1327977"/>
          </a:xfrm>
        </p:grpSpPr>
        <p:sp>
          <p:nvSpPr>
            <p:cNvPr id="25" name="TextBox 24"/>
            <p:cNvSpPr txBox="1"/>
            <p:nvPr/>
          </p:nvSpPr>
          <p:spPr>
            <a:xfrm>
              <a:off x="1635223" y="5545034"/>
              <a:ext cx="240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Combinatorial indexing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6017" y="5999115"/>
              <a:ext cx="119532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sci</a:t>
              </a:r>
              <a:r>
                <a:rPr lang="en-US" sz="1600" b="1" dirty="0" smtClean="0"/>
                <a:t>-RNA-seq</a:t>
              </a:r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97586" y="6426945"/>
              <a:ext cx="972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SPLiT</a:t>
              </a:r>
              <a:r>
                <a:rPr lang="en-US" sz="1600" b="1" dirty="0" smtClean="0"/>
                <a:t>-seq</a:t>
              </a:r>
              <a:endParaRPr lang="en-US" sz="1600" b="1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40039" y="5437522"/>
              <a:ext cx="9505210" cy="1755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269919" y="5523107"/>
            <a:ext cx="1191830" cy="1268130"/>
            <a:chOff x="7269919" y="5523107"/>
            <a:chExt cx="1191830" cy="1268130"/>
          </a:xfrm>
        </p:grpSpPr>
        <p:sp>
          <p:nvSpPr>
            <p:cNvPr id="61" name="TextBox 60"/>
            <p:cNvSpPr txBox="1"/>
            <p:nvPr/>
          </p:nvSpPr>
          <p:spPr>
            <a:xfrm>
              <a:off x="7269919" y="5523107"/>
              <a:ext cx="1186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5"/>
                  </a:solidFill>
                </a:rPr>
                <a:t>Nanowells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92287" y="5999115"/>
              <a:ext cx="938911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Seq-Well</a:t>
              </a:r>
              <a:endParaRPr lang="en-US" sz="16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727" y="6452683"/>
              <a:ext cx="1156022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/>
                <a:t>STRT-seq-2i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973861" y="196987"/>
            <a:ext cx="11619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F.Tang</a:t>
            </a:r>
            <a:r>
              <a:rPr lang="en-US" sz="1600" b="1" dirty="0" smtClean="0"/>
              <a:t> 2009</a:t>
            </a:r>
            <a:endParaRPr lang="en-US" sz="16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9085" y="535541"/>
            <a:ext cx="5005769" cy="6153358"/>
            <a:chOff x="549085" y="535541"/>
            <a:chExt cx="5005769" cy="615335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538732" y="1309421"/>
              <a:ext cx="16122" cy="537947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49085" y="535541"/>
              <a:ext cx="5005769" cy="3614601"/>
              <a:chOff x="549085" y="535541"/>
              <a:chExt cx="5005769" cy="36146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1952" y="1246223"/>
                <a:ext cx="3840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5"/>
                    </a:solidFill>
                  </a:rPr>
                  <a:t>Template-Switch Based</a:t>
                </a:r>
              </a:p>
              <a:p>
                <a:pPr algn="ctr"/>
                <a:r>
                  <a:rPr lang="en-US" i="1" dirty="0" smtClean="0"/>
                  <a:t>PCR amplification of “full length” cDNA</a:t>
                </a:r>
                <a:endParaRPr lang="en-US" i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9085" y="2089037"/>
                <a:ext cx="9396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STRT-seq</a:t>
                </a:r>
                <a:endParaRPr lang="en-US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16581" y="2089037"/>
                <a:ext cx="1005403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/>
                  <a:t>SmartSeq</a:t>
                </a:r>
                <a:endParaRPr lang="en-US" sz="16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64483" y="2829876"/>
                <a:ext cx="110959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SmartSeq2</a:t>
                </a:r>
                <a:endParaRPr lang="en-US" sz="16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38547" y="3565367"/>
                <a:ext cx="971741" cy="5847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i="1" dirty="0" err="1" smtClean="0">
                    <a:effectLst/>
                  </a:rPr>
                  <a:t>sNuc</a:t>
                </a:r>
                <a:r>
                  <a:rPr lang="en-US" sz="1600" b="1" i="1" dirty="0" smtClean="0">
                    <a:effectLst/>
                  </a:rPr>
                  <a:t>-Seq</a:t>
                </a:r>
              </a:p>
              <a:p>
                <a:r>
                  <a:rPr lang="en-US" sz="1600" b="1" i="1" dirty="0" smtClean="0">
                    <a:effectLst/>
                  </a:rPr>
                  <a:t> </a:t>
                </a:r>
                <a:r>
                  <a:rPr lang="en-US" sz="1600" b="1" i="1" dirty="0" err="1" smtClean="0">
                    <a:effectLst/>
                  </a:rPr>
                  <a:t>Div</a:t>
                </a:r>
                <a:r>
                  <a:rPr lang="en-US" sz="1600" b="1" i="1" dirty="0" smtClean="0">
                    <a:effectLst/>
                  </a:rPr>
                  <a:t>-Seq </a:t>
                </a:r>
                <a:endParaRPr lang="en-US" sz="1600" b="1" i="1" dirty="0"/>
              </a:p>
            </p:txBody>
          </p:sp>
          <p:cxnSp>
            <p:nvCxnSpPr>
              <p:cNvPr id="29" name="Straight Connector 28"/>
              <p:cNvCxnSpPr>
                <a:stCxn id="8" idx="3"/>
                <a:endCxn id="9" idx="1"/>
              </p:cNvCxnSpPr>
              <p:nvPr/>
            </p:nvCxnSpPr>
            <p:spPr>
              <a:xfrm>
                <a:off x="1488701" y="2258314"/>
                <a:ext cx="427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1" idx="1"/>
              </p:cNvCxnSpPr>
              <p:nvPr/>
            </p:nvCxnSpPr>
            <p:spPr>
              <a:xfrm>
                <a:off x="2966727" y="2999153"/>
                <a:ext cx="812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423128" y="3173718"/>
                <a:ext cx="0" cy="402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stCxn id="44" idx="2"/>
              </p:cNvCxnSpPr>
              <p:nvPr/>
            </p:nvCxnSpPr>
            <p:spPr>
              <a:xfrm flipH="1">
                <a:off x="2818275" y="535541"/>
                <a:ext cx="2736579" cy="5553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/>
          <p:cNvCxnSpPr>
            <a:stCxn id="44" idx="2"/>
          </p:cNvCxnSpPr>
          <p:nvPr/>
        </p:nvCxnSpPr>
        <p:spPr>
          <a:xfrm>
            <a:off x="5554854" y="535541"/>
            <a:ext cx="2288105" cy="555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54766" y="1193612"/>
            <a:ext cx="3550119" cy="1535816"/>
            <a:chOff x="6054766" y="1193612"/>
            <a:chExt cx="3550119" cy="1535816"/>
          </a:xfrm>
        </p:grpSpPr>
        <p:sp>
          <p:nvSpPr>
            <p:cNvPr id="15" name="TextBox 14"/>
            <p:cNvSpPr txBox="1"/>
            <p:nvPr/>
          </p:nvSpPr>
          <p:spPr>
            <a:xfrm>
              <a:off x="6432927" y="1193612"/>
              <a:ext cx="28602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/>
                  </a:solidFill>
                </a:rPr>
                <a:t>T7-based</a:t>
              </a:r>
            </a:p>
            <a:p>
              <a:pPr algn="ctr"/>
              <a:r>
                <a:rPr lang="en-US" i="1" dirty="0" smtClean="0"/>
                <a:t>Linear amplification of cDNA</a:t>
              </a:r>
              <a:endParaRPr lang="en-US" i="1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054766" y="2144653"/>
              <a:ext cx="3550119" cy="584775"/>
              <a:chOff x="6054766" y="2144653"/>
              <a:chExt cx="3550119" cy="5847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176045" y="2144653"/>
                <a:ext cx="941283" cy="5847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CEL-seq</a:t>
                </a:r>
              </a:p>
              <a:p>
                <a:r>
                  <a:rPr lang="en-US" sz="1600" b="1" dirty="0" smtClean="0"/>
                  <a:t>CEL-seq2</a:t>
                </a:r>
                <a:endParaRPr lang="en-US" sz="16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47480" y="2220492"/>
                <a:ext cx="1057405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MARS-seq</a:t>
                </a:r>
                <a:endParaRPr lang="en-US" sz="1600" b="1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6739762" y="2381341"/>
                <a:ext cx="427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054766" y="2251270"/>
                <a:ext cx="684996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BAT-seq</a:t>
                </a:r>
                <a:endParaRPr lang="en-US" sz="1200" b="1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8119600" y="2362077"/>
                <a:ext cx="427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5060569" y="44208"/>
            <a:ext cx="3453713" cy="3411976"/>
            <a:chOff x="5060569" y="44208"/>
            <a:chExt cx="3453713" cy="3411976"/>
          </a:xfrm>
        </p:grpSpPr>
        <p:sp>
          <p:nvSpPr>
            <p:cNvPr id="60" name="TextBox 59"/>
            <p:cNvSpPr txBox="1"/>
            <p:nvPr/>
          </p:nvSpPr>
          <p:spPr>
            <a:xfrm>
              <a:off x="5060569" y="3179185"/>
              <a:ext cx="84677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US" dirty="0"/>
                <a:t>MATQ-seq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7883" y="44208"/>
              <a:ext cx="879536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US" dirty="0" err="1"/>
                <a:t>SUPeR</a:t>
              </a:r>
              <a:r>
                <a:rPr lang="en-US" dirty="0"/>
                <a:t>-Seq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17883" y="423241"/>
              <a:ext cx="896399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US" dirty="0"/>
                <a:t>Quartz-Seq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181427" y="340892"/>
              <a:ext cx="13376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5615" y="2079893"/>
            <a:ext cx="7021865" cy="2612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28659" y="2842577"/>
            <a:ext cx="3405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b="1" dirty="0" smtClean="0"/>
              <a:t>Many </a:t>
            </a:r>
            <a:r>
              <a:rPr lang="en-US" b="1" dirty="0" smtClean="0"/>
              <a:t>methods, many “copies</a:t>
            </a:r>
            <a:r>
              <a:rPr lang="en-US" b="1" dirty="0" smtClean="0"/>
              <a:t>”</a:t>
            </a:r>
          </a:p>
          <a:p>
            <a:pPr marL="285750" indent="-285750">
              <a:buFont typeface="Symbol" charset="2"/>
              <a:buChar char="Þ"/>
            </a:pPr>
            <a:r>
              <a:rPr lang="en-US" b="1" dirty="0" smtClean="0"/>
              <a:t> </a:t>
            </a:r>
            <a:r>
              <a:rPr lang="en-US" b="1" dirty="0" smtClean="0"/>
              <a:t>common / </a:t>
            </a:r>
            <a:r>
              <a:rPr lang="en-US" b="1" dirty="0" smtClean="0"/>
              <a:t>specific issues</a:t>
            </a:r>
            <a:r>
              <a:rPr lang="is-IS" b="1" dirty="0" smtClean="0"/>
              <a:t>…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little </a:t>
            </a:r>
            <a:r>
              <a:rPr lang="en-US" b="1" dirty="0" smtClean="0"/>
              <a:t>extensive </a:t>
            </a:r>
            <a:r>
              <a:rPr lang="en-US" b="1" dirty="0" smtClean="0"/>
              <a:t>comparisons</a:t>
            </a:r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3061" y="225561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charset="0"/>
              </a:rPr>
              <a:t>Collecting single cells</a:t>
            </a:r>
            <a:endParaRPr lang="en-US" b="1" dirty="0">
              <a:solidFill>
                <a:srgbClr val="0070C0"/>
              </a:solidFill>
              <a:latin typeface="Calibr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0575" y="640389"/>
            <a:ext cx="8626347" cy="2308324"/>
            <a:chOff x="442521" y="726684"/>
            <a:chExt cx="8626347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442521" y="801840"/>
              <a:ext cx="124303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Plate format</a:t>
              </a:r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014" y="726684"/>
              <a:ext cx="737785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FACS</a:t>
              </a:r>
              <a:r>
                <a:rPr lang="en-US" sz="1600" dirty="0" smtClean="0"/>
                <a:t> (</a:t>
              </a:r>
              <a:r>
                <a:rPr lang="en-US" sz="1600" b="1" dirty="0" smtClean="0"/>
                <a:t>cells + nuclei</a:t>
              </a:r>
              <a:r>
                <a:rPr lang="en-US" sz="1600" dirty="0" smtClean="0"/>
                <a:t>) directly in lysis </a:t>
              </a:r>
              <a:r>
                <a:rPr lang="en-US" sz="1600" dirty="0" smtClean="0"/>
                <a:t>buffer. 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Accurate (96+384 plates), if good </a:t>
              </a:r>
              <a:r>
                <a:rPr lang="en-US" sz="1600" dirty="0" smtClean="0"/>
                <a:t>prep </a:t>
              </a:r>
              <a:r>
                <a:rPr lang="en-US" sz="1600" dirty="0" smtClean="0"/>
                <a:t>low doublets assumed.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Enrich </a:t>
              </a:r>
              <a:r>
                <a:rPr lang="en-US" sz="1600" dirty="0" smtClean="0"/>
                <a:t>for specific populations </a:t>
              </a:r>
              <a:r>
                <a:rPr lang="en-US" sz="1600" dirty="0" smtClean="0"/>
                <a:t>with known markers</a:t>
              </a:r>
              <a:r>
                <a:rPr lang="is-IS" sz="1600" dirty="0" smtClean="0"/>
                <a:t>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Mouth pipetting under microscope </a:t>
              </a:r>
              <a:r>
                <a:rPr lang="en-US" sz="1600" dirty="0" smtClean="0"/>
                <a:t>for </a:t>
              </a:r>
              <a:r>
                <a:rPr lang="en-US" sz="1600" dirty="0" smtClean="0"/>
                <a:t>very precious samples (e.g. early embryos</a:t>
              </a:r>
              <a:r>
                <a:rPr lang="en-US" sz="1600" dirty="0" smtClean="0"/>
                <a:t>).</a:t>
              </a:r>
              <a:endParaRPr lang="is-IS" sz="1600" dirty="0" smtClean="0"/>
            </a:p>
            <a:p>
              <a:r>
                <a:rPr lang="is-IS" sz="1600" dirty="0"/>
                <a:t>	</a:t>
              </a:r>
              <a:r>
                <a:rPr lang="en-US" sz="1600" dirty="0" smtClean="0"/>
                <a:t>Accurate, </a:t>
              </a:r>
              <a:r>
                <a:rPr lang="en-US" sz="1600" dirty="0" smtClean="0"/>
                <a:t>even if </a:t>
              </a:r>
              <a:r>
                <a:rPr lang="en-US" sz="1600" dirty="0" smtClean="0"/>
                <a:t>doublets </a:t>
              </a:r>
              <a:r>
                <a:rPr lang="en-US" sz="1600" dirty="0" smtClean="0"/>
                <a:t>can be hard to discard.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Low throughput + time consuming + </a:t>
              </a:r>
              <a:r>
                <a:rPr lang="en-US" sz="1600" dirty="0" smtClean="0"/>
                <a:t>skills.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Combination with </a:t>
              </a:r>
              <a:r>
                <a:rPr lang="en-US" sz="1600" b="1" dirty="0" smtClean="0"/>
                <a:t>Patch-clamp</a:t>
              </a:r>
              <a:r>
                <a:rPr lang="en-US" sz="1600" dirty="0"/>
                <a:t> </a:t>
              </a:r>
              <a:r>
                <a:rPr lang="en-US" sz="1600" dirty="0" smtClean="0"/>
                <a:t>for neurons.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Laser Capture Microdissection</a:t>
              </a:r>
              <a:r>
                <a:rPr lang="en-US" sz="1600" dirty="0" smtClean="0"/>
                <a:t>. </a:t>
              </a:r>
              <a:endParaRPr lang="en-US" sz="16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z="1600" dirty="0" smtClean="0">
                  <a:solidFill>
                    <a:srgbClr val="0070C0"/>
                  </a:solidFill>
                </a:rPr>
                <a:t>Plates / strips with </a:t>
              </a:r>
              <a:r>
                <a:rPr lang="is-IS" sz="1600" dirty="0" smtClean="0">
                  <a:solidFill>
                    <a:srgbClr val="0070C0"/>
                  </a:solidFill>
                </a:rPr>
                <a:t>isolated single cells can be stored at -80C </a:t>
              </a:r>
              <a:r>
                <a:rPr lang="is-IS" sz="1600" dirty="0" smtClean="0">
                  <a:solidFill>
                    <a:srgbClr val="0070C0"/>
                  </a:solidFill>
                </a:rPr>
                <a:t>in lysis buffer.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95985" y="3204083"/>
            <a:ext cx="7934017" cy="1323439"/>
            <a:chOff x="1195985" y="3204083"/>
            <a:chExt cx="7934017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1195985" y="3304291"/>
              <a:ext cx="39786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smtClean="0">
                  <a:solidFill>
                    <a:schemeClr val="bg1"/>
                  </a:solidFill>
                </a:rPr>
                <a:t>C1</a:t>
              </a: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8792" y="3204083"/>
              <a:ext cx="74612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Cells captured directly </a:t>
              </a:r>
              <a:r>
                <a:rPr lang="en-US" sz="1600" dirty="0" smtClean="0"/>
                <a:t>on the microfluidic </a:t>
              </a:r>
              <a:r>
                <a:rPr lang="en-US" sz="1600" dirty="0" smtClean="0"/>
                <a:t>chip.</a:t>
              </a:r>
              <a:endParaRPr lang="en-US" sz="16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Possibility </a:t>
              </a:r>
              <a:r>
                <a:rPr lang="en-US" sz="1600" dirty="0" smtClean="0"/>
                <a:t>to </a:t>
              </a:r>
              <a:r>
                <a:rPr lang="en-US" sz="1600" dirty="0" err="1" smtClean="0"/>
                <a:t>visualise</a:t>
              </a:r>
              <a:r>
                <a:rPr lang="en-US" sz="1600" dirty="0" smtClean="0"/>
                <a:t> the cells in “high” definition on the </a:t>
              </a:r>
              <a:r>
                <a:rPr lang="en-US" sz="1600" dirty="0" smtClean="0"/>
                <a:t>chip </a:t>
              </a:r>
              <a:r>
                <a:rPr lang="en-US" sz="1600" dirty="0" smtClean="0"/>
                <a:t>(fluorescent marker?)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Cells have to be </a:t>
              </a:r>
              <a:r>
                <a:rPr lang="en-US" sz="1600" b="1" dirty="0" smtClean="0"/>
                <a:t>“healthy” + size restrictions</a:t>
              </a:r>
              <a:r>
                <a:rPr lang="en-US" sz="1600" dirty="0" smtClean="0"/>
                <a:t>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Capture rate low </a:t>
              </a:r>
              <a:r>
                <a:rPr lang="en-US" sz="1600" dirty="0" smtClean="0"/>
                <a:t>-&gt; not so compatible with rare </a:t>
              </a:r>
              <a:r>
                <a:rPr lang="en-US" sz="1600" dirty="0" smtClean="0"/>
                <a:t>cells.</a:t>
              </a:r>
              <a:endParaRPr lang="en-US" sz="16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Past (?) </a:t>
              </a:r>
              <a:r>
                <a:rPr lang="en-US" sz="1600" dirty="0" smtClean="0"/>
                <a:t>issues with doublets</a:t>
              </a:r>
              <a:r>
                <a:rPr lang="is-IS" sz="1600" dirty="0" smtClean="0"/>
                <a:t>…..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8951" y="4987057"/>
            <a:ext cx="9753093" cy="1569660"/>
            <a:chOff x="218951" y="4987057"/>
            <a:chExt cx="9753093" cy="1569660"/>
          </a:xfrm>
        </p:grpSpPr>
        <p:sp>
          <p:nvSpPr>
            <p:cNvPr id="9" name="TextBox 8"/>
            <p:cNvSpPr txBox="1"/>
            <p:nvPr/>
          </p:nvSpPr>
          <p:spPr>
            <a:xfrm>
              <a:off x="218951" y="5082152"/>
              <a:ext cx="1392754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Droplet-based</a:t>
              </a:r>
              <a:endParaRPr lang="en-US" sz="16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62910" y="4987057"/>
              <a:ext cx="83091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Cells are encapsulated </a:t>
              </a:r>
              <a:r>
                <a:rPr lang="en-US" sz="1600" b="1" dirty="0"/>
                <a:t>in oil </a:t>
              </a:r>
              <a:r>
                <a:rPr lang="en-US" sz="1600" b="1" dirty="0" smtClean="0"/>
                <a:t>droplets</a:t>
              </a:r>
              <a:r>
                <a:rPr lang="en-US" sz="1600" dirty="0"/>
                <a:t> </a:t>
              </a:r>
              <a:r>
                <a:rPr lang="en-US" sz="1600" dirty="0" smtClean="0"/>
                <a:t>using microfluidics devices.</a:t>
              </a:r>
              <a:endParaRPr lang="en-US" sz="1600" dirty="0"/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/>
                <a:t>Capture rate</a:t>
              </a:r>
              <a:r>
                <a:rPr lang="en-US" sz="1600" dirty="0"/>
                <a:t>: </a:t>
              </a:r>
              <a:r>
                <a:rPr lang="en-US" sz="1600" dirty="0" smtClean="0"/>
                <a:t>Drop-seq</a:t>
              </a:r>
              <a:r>
                <a:rPr lang="en-US" sz="1600" dirty="0" smtClean="0"/>
                <a:t>: </a:t>
              </a:r>
              <a:r>
                <a:rPr lang="en-US" sz="1600" dirty="0"/>
                <a:t>low  |  </a:t>
              </a:r>
              <a:r>
                <a:rPr lang="en-US" sz="1600" dirty="0" err="1"/>
                <a:t>InDrop</a:t>
              </a:r>
              <a:r>
                <a:rPr lang="en-US" sz="1600" dirty="0"/>
                <a:t>: very high with </a:t>
              </a:r>
              <a:r>
                <a:rPr lang="en-US" sz="1600" dirty="0" err="1" smtClean="0"/>
                <a:t>optimisations</a:t>
              </a:r>
              <a:r>
                <a:rPr lang="en-US" sz="1600" dirty="0" smtClean="0"/>
                <a:t>  </a:t>
              </a:r>
              <a:r>
                <a:rPr lang="en-US" sz="1600" dirty="0"/>
                <a:t>| 10x ~40-50</a:t>
              </a:r>
              <a:r>
                <a:rPr lang="en-US" sz="1600" dirty="0" smtClean="0"/>
                <a:t>%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/>
                <a:t>Doublets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rate can be relatively high: 1-5</a:t>
              </a:r>
              <a:r>
                <a:rPr lang="en-US" sz="1600" dirty="0" smtClean="0"/>
                <a:t>%.</a:t>
              </a:r>
              <a:endParaRPr lang="en-US" sz="1600" dirty="0"/>
            </a:p>
            <a:p>
              <a:pPr marL="285750" indent="-285750">
                <a:buFont typeface="Arial" charset="0"/>
                <a:buChar char="•"/>
              </a:pPr>
              <a:r>
                <a:rPr lang="en-US" sz="1600" b="1" dirty="0" smtClean="0">
                  <a:solidFill>
                    <a:srgbClr val="0070C0"/>
                  </a:solidFill>
                </a:rPr>
                <a:t>Ongoing 2017: can be used with fixed cells: very useful.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</a:rPr>
                <a:t>                  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      compatible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with nuclei from fresh / frozen tissues: neuro+++ (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DropNc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-Seq / 10x?)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5538731" y="856656"/>
            <a:ext cx="30671" cy="58322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52" y="778052"/>
            <a:ext cx="384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</a:t>
            </a:r>
          </a:p>
          <a:p>
            <a:pPr algn="ctr"/>
            <a:r>
              <a:rPr lang="en-US" i="1" dirty="0" smtClean="0"/>
              <a:t>PCR amplification of “full length” cDNA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9085" y="1620866"/>
            <a:ext cx="93961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STRT-seq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6581" y="1620866"/>
            <a:ext cx="100540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SmartSeq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64483" y="2361705"/>
            <a:ext cx="110959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SmartSeq2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8943" y="2361705"/>
            <a:ext cx="97975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SCRB-seq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1938547" y="3097196"/>
            <a:ext cx="97174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effectLst/>
              </a:rPr>
              <a:t>sNuc</a:t>
            </a:r>
            <a:r>
              <a:rPr lang="en-US" sz="1600" b="1" i="1" dirty="0" smtClean="0">
                <a:effectLst/>
              </a:rPr>
              <a:t>-Seq</a:t>
            </a:r>
          </a:p>
          <a:p>
            <a:r>
              <a:rPr lang="en-US" sz="1600" b="1" i="1" dirty="0" smtClean="0">
                <a:effectLst/>
              </a:rPr>
              <a:t> </a:t>
            </a:r>
            <a:r>
              <a:rPr lang="en-US" sz="1600" b="1" i="1" dirty="0" err="1" smtClean="0">
                <a:effectLst/>
              </a:rPr>
              <a:t>Div</a:t>
            </a:r>
            <a:r>
              <a:rPr lang="en-US" sz="1600" b="1" i="1" dirty="0" smtClean="0">
                <a:effectLst/>
              </a:rPr>
              <a:t>-Seq </a:t>
            </a:r>
            <a:endParaRPr lang="en-US" sz="16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9358" y="2361705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5366" y="3274500"/>
            <a:ext cx="98052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Drop-Seq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32927" y="725441"/>
            <a:ext cx="286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T7-based</a:t>
            </a:r>
          </a:p>
          <a:p>
            <a:pPr algn="ctr"/>
            <a:r>
              <a:rPr lang="en-US" i="1" dirty="0" smtClean="0"/>
              <a:t>Linear amplification of cDNA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89117" y="1535355"/>
            <a:ext cx="94128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CEL-seq</a:t>
            </a:r>
          </a:p>
          <a:p>
            <a:r>
              <a:rPr lang="en-US" sz="1600" b="1" dirty="0" smtClean="0"/>
              <a:t>CEL-seq2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03660" y="1616032"/>
            <a:ext cx="105740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MARS-seq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67536" y="2662989"/>
            <a:ext cx="77213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InDrop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74122" y="1623699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2728" y="3861135"/>
            <a:ext cx="60467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10x 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35223" y="5179279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Combinatorial indexing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6017" y="5677250"/>
            <a:ext cx="119532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sci</a:t>
            </a:r>
            <a:r>
              <a:rPr lang="en-US" sz="1600" b="1" dirty="0" smtClean="0"/>
              <a:t>-RNA-seq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97586" y="6105080"/>
            <a:ext cx="97218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SPLiT</a:t>
            </a:r>
            <a:r>
              <a:rPr lang="en-US" sz="1600" b="1" dirty="0" smtClean="0"/>
              <a:t>-seq</a:t>
            </a:r>
            <a:endParaRPr lang="en-US" sz="1600" b="1" dirty="0"/>
          </a:p>
        </p:txBody>
      </p:sp>
      <p:cxnSp>
        <p:nvCxnSpPr>
          <p:cNvPr id="29" name="Straight Connector 28"/>
          <p:cNvCxnSpPr>
            <a:stCxn id="8" idx="3"/>
            <a:endCxn id="9" idx="1"/>
          </p:cNvCxnSpPr>
          <p:nvPr/>
        </p:nvCxnSpPr>
        <p:spPr>
          <a:xfrm>
            <a:off x="1488701" y="1790143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1"/>
          </p:cNvCxnSpPr>
          <p:nvPr/>
        </p:nvCxnSpPr>
        <p:spPr>
          <a:xfrm>
            <a:off x="2966727" y="2530982"/>
            <a:ext cx="812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9" idx="2"/>
          </p:cNvCxnSpPr>
          <p:nvPr/>
        </p:nvCxnSpPr>
        <p:spPr>
          <a:xfrm flipV="1">
            <a:off x="2419283" y="1959420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  <a:endCxn id="8" idx="2"/>
          </p:cNvCxnSpPr>
          <p:nvPr/>
        </p:nvCxnSpPr>
        <p:spPr>
          <a:xfrm flipV="1">
            <a:off x="498291" y="1959420"/>
            <a:ext cx="520602" cy="40228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0" idx="1"/>
          </p:cNvCxnSpPr>
          <p:nvPr/>
        </p:nvCxnSpPr>
        <p:spPr>
          <a:xfrm>
            <a:off x="697224" y="2530982"/>
            <a:ext cx="116725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23128" y="2705547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35099" y="4325549"/>
            <a:ext cx="10911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i="1" smtClean="0"/>
              <a:t>DroNc</a:t>
            </a:r>
            <a:r>
              <a:rPr lang="en-US" sz="1600" b="1" i="1" dirty="0" smtClean="0"/>
              <a:t>-Seq</a:t>
            </a:r>
            <a:endParaRPr lang="en-US" sz="1600" b="1" i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180666" y="3909078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60569" y="2711014"/>
            <a:ext cx="106740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MATQ-seq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269919" y="5157352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Nanowells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861065" y="1761266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" idx="1"/>
          </p:cNvCxnSpPr>
          <p:nvPr/>
        </p:nvCxnSpPr>
        <p:spPr>
          <a:xfrm>
            <a:off x="8275968" y="1792976"/>
            <a:ext cx="5981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753603" y="2111254"/>
            <a:ext cx="3004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3"/>
            <a:endCxn id="21" idx="0"/>
          </p:cNvCxnSpPr>
          <p:nvPr/>
        </p:nvCxnSpPr>
        <p:spPr>
          <a:xfrm>
            <a:off x="4185891" y="3443777"/>
            <a:ext cx="1059176" cy="417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1" idx="0"/>
            <a:endCxn id="19" idx="2"/>
          </p:cNvCxnSpPr>
          <p:nvPr/>
        </p:nvCxnSpPr>
        <p:spPr>
          <a:xfrm flipV="1">
            <a:off x="5245067" y="3001543"/>
            <a:ext cx="2508536" cy="859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0039" y="5042507"/>
            <a:ext cx="9505210" cy="175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92287" y="5677250"/>
            <a:ext cx="93891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Seq-Well</a:t>
            </a:r>
            <a:endParaRPr lang="en-US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7305727" y="6130818"/>
            <a:ext cx="115602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/>
              <a:t>STRT-seq-2i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738282"/>
            <a:ext cx="9906000" cy="311971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50327" y="2724264"/>
            <a:ext cx="6500862" cy="166107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25537" y="643671"/>
            <a:ext cx="4680691" cy="207911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445" y="106459"/>
            <a:ext cx="643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 approaches </a:t>
            </a:r>
            <a:r>
              <a:rPr lang="en-US" b="1" dirty="0" smtClean="0">
                <a:solidFill>
                  <a:schemeClr val="accent5"/>
                </a:solidFill>
              </a:rPr>
              <a:t>with p</a:t>
            </a:r>
            <a:r>
              <a:rPr lang="en-US" b="1" dirty="0" smtClean="0">
                <a:solidFill>
                  <a:schemeClr val="accent5"/>
                </a:solidFill>
              </a:rPr>
              <a:t>late format: SmartSeq2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91099" y="1389119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53401" y="122950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3401" y="136316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523053" y="722573"/>
            <a:ext cx="0" cy="42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0417" y="765971"/>
            <a:ext cx="3353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Cell Lysis and Poly-A capture  </a:t>
            </a:r>
            <a:r>
              <a:rPr lang="en-US" sz="1600" b="1" dirty="0" smtClean="0"/>
              <a:t> (ERCC)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17" y="1029473"/>
            <a:ext cx="1568464" cy="2385532"/>
            <a:chOff x="328360" y="1030666"/>
            <a:chExt cx="1568464" cy="3738735"/>
          </a:xfrm>
        </p:grpSpPr>
        <p:sp>
          <p:nvSpPr>
            <p:cNvPr id="47" name="Left Brace 46"/>
            <p:cNvSpPr/>
            <p:nvPr/>
          </p:nvSpPr>
          <p:spPr>
            <a:xfrm>
              <a:off x="1455748" y="1030666"/>
              <a:ext cx="441076" cy="373873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360" y="2702033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Single tube</a:t>
              </a:r>
              <a:endParaRPr lang="en-US" sz="1600" b="1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37664" y="2242761"/>
            <a:ext cx="4945509" cy="307777"/>
            <a:chOff x="2937664" y="2242761"/>
            <a:chExt cx="4945509" cy="307777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373803" y="2383202"/>
              <a:ext cx="450937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937664" y="2242761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CCC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299189" y="208887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(PCR</a:t>
            </a:r>
            <a:r>
              <a:rPr lang="en-US" dirty="0" smtClean="0">
                <a:solidFill>
                  <a:srgbClr val="00B050"/>
                </a:solidFill>
              </a:rPr>
              <a:t>)-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GGG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373803" y="1632831"/>
            <a:ext cx="6197653" cy="977791"/>
            <a:chOff x="3373803" y="1632831"/>
            <a:chExt cx="6197653" cy="977791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73803" y="2247016"/>
              <a:ext cx="450937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7883173" y="2087402"/>
              <a:ext cx="1688283" cy="523220"/>
              <a:chOff x="7883173" y="2087402"/>
              <a:chExt cx="1688283" cy="52322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883173" y="2087402"/>
                <a:ext cx="1688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Courier" charset="0"/>
                    <a:ea typeface="Courier" charset="0"/>
                    <a:cs typeface="Courier" charset="0"/>
                  </a:rPr>
                  <a:t>AAAAAAAA-</a:t>
                </a:r>
                <a:r>
                  <a:rPr lang="en-US" sz="140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(PCR)</a:t>
                </a:r>
              </a:p>
              <a:p>
                <a:endParaRPr lang="en-US" sz="14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883173" y="2214337"/>
                <a:ext cx="1688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TTTTTTTT</a:t>
                </a:r>
                <a:r>
                  <a:rPr lang="en-US" dirty="0" smtClean="0"/>
                  <a:t>-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(PCR)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11450" y="1632831"/>
              <a:ext cx="2120023" cy="425350"/>
              <a:chOff x="5511450" y="1632831"/>
              <a:chExt cx="2120023" cy="42535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628489" y="1659111"/>
                <a:ext cx="200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RT + Template-Switch</a:t>
                </a:r>
                <a:endParaRPr lang="en-US" sz="1600" b="1" dirty="0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5511450" y="1632831"/>
                <a:ext cx="0" cy="425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2308224" y="2537862"/>
            <a:ext cx="7272267" cy="1138753"/>
            <a:chOff x="2308224" y="2537862"/>
            <a:chExt cx="7272267" cy="1138753"/>
          </a:xfrm>
        </p:grpSpPr>
        <p:sp>
          <p:nvSpPr>
            <p:cNvPr id="59" name="TextBox 58"/>
            <p:cNvSpPr txBox="1"/>
            <p:nvPr/>
          </p:nvSpPr>
          <p:spPr>
            <a:xfrm>
              <a:off x="7892207" y="3153395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Courier" charset="0"/>
                  <a:ea typeface="Courier" charset="0"/>
                  <a:cs typeface="Courier" charset="0"/>
                </a:rPr>
                <a:t>AAAAAAAA-(PCR)</a:t>
              </a:r>
            </a:p>
            <a:p>
              <a:endParaRPr lang="en-US" sz="14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08224" y="2537862"/>
              <a:ext cx="7272267" cy="1081252"/>
              <a:chOff x="2299189" y="3816003"/>
              <a:chExt cx="7272267" cy="108125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5511450" y="3816003"/>
                <a:ext cx="0" cy="598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628489" y="3817621"/>
                <a:ext cx="32423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PCR </a:t>
                </a:r>
                <a:r>
                  <a:rPr lang="en-US" sz="1600" b="1" dirty="0" err="1" smtClean="0"/>
                  <a:t>preamplification</a:t>
                </a:r>
                <a:r>
                  <a:rPr lang="en-US" sz="1600" b="1" dirty="0" smtClean="0"/>
                  <a:t> using 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(PCR)</a:t>
                </a:r>
              </a:p>
              <a:p>
                <a:r>
                  <a:rPr lang="en-US" sz="1600" i="1" dirty="0" smtClean="0"/>
                  <a:t>18-19 cycles depending on cell type </a:t>
                </a:r>
                <a:endParaRPr lang="en-US" sz="1600" i="1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373803" y="4619767"/>
                <a:ext cx="450937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883173" y="4587088"/>
                <a:ext cx="1688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dirty="0" smtClean="0"/>
                  <a:t>TTTTTTTT-(PCR)</a:t>
                </a:r>
                <a:endParaRPr lang="en-US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3373803" y="4755953"/>
                <a:ext cx="450937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301957" y="4589478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urier" charset="0"/>
                    <a:ea typeface="Courier" charset="0"/>
                    <a:cs typeface="Courier" charset="0"/>
                  </a:rPr>
                  <a:t>(PCR)-CCC</a:t>
                </a:r>
                <a:endParaRPr lang="en-US" sz="14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99189" y="4461624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accent5">
                        <a:lumMod val="75000"/>
                      </a:schemeClr>
                    </a:solidFill>
                    <a:latin typeface="Courier" charset="0"/>
                    <a:ea typeface="Courier" charset="0"/>
                    <a:cs typeface="Courier" charset="0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(PCR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)-GGG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2288902" y="224276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(PCR)-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77468" y="3643840"/>
            <a:ext cx="5619809" cy="2233732"/>
            <a:chOff x="3077468" y="3643840"/>
            <a:chExt cx="5619809" cy="2233732"/>
          </a:xfrm>
        </p:grpSpPr>
        <p:sp>
          <p:nvSpPr>
            <p:cNvPr id="44" name="TextBox 43"/>
            <p:cNvSpPr txBox="1"/>
            <p:nvPr/>
          </p:nvSpPr>
          <p:spPr>
            <a:xfrm>
              <a:off x="5650585" y="3687238"/>
              <a:ext cx="1169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Purification</a:t>
              </a:r>
              <a:endParaRPr lang="en-US" sz="1600" i="1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545150" y="3643840"/>
              <a:ext cx="0" cy="425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95" b="48980"/>
            <a:stretch/>
          </p:blipFill>
          <p:spPr>
            <a:xfrm>
              <a:off x="3191099" y="4069190"/>
              <a:ext cx="2256355" cy="148934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6" t="54867"/>
            <a:stretch/>
          </p:blipFill>
          <p:spPr>
            <a:xfrm>
              <a:off x="6358871" y="4307896"/>
              <a:ext cx="2338406" cy="1365676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96545" y="4122642"/>
              <a:ext cx="1235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Intact mRNA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3538" y="4011366"/>
              <a:ext cx="15671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Degraded mRNA</a:t>
              </a:r>
              <a:endParaRPr lang="en-US" sz="16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077468" y="3920162"/>
              <a:ext cx="287866" cy="408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094972" y="5469571"/>
              <a:ext cx="287866" cy="4080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25" y="6501034"/>
            <a:ext cx="281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Picelli</a:t>
            </a:r>
            <a:r>
              <a:rPr lang="en-US" sz="1400" dirty="0" smtClean="0"/>
              <a:t> </a:t>
            </a:r>
            <a:r>
              <a:rPr lang="en-US" sz="1400" i="1" dirty="0" smtClean="0"/>
              <a:t>et al. </a:t>
            </a:r>
            <a:r>
              <a:rPr lang="en-US" sz="1400" dirty="0" smtClean="0"/>
              <a:t>Nat. Methods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72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445" y="106459"/>
            <a:ext cx="643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 approaches </a:t>
            </a:r>
            <a:r>
              <a:rPr lang="en-US" b="1" dirty="0" smtClean="0">
                <a:solidFill>
                  <a:schemeClr val="accent5"/>
                </a:solidFill>
              </a:rPr>
              <a:t>with p</a:t>
            </a:r>
            <a:r>
              <a:rPr lang="en-US" b="1" dirty="0" smtClean="0">
                <a:solidFill>
                  <a:schemeClr val="accent5"/>
                </a:solidFill>
              </a:rPr>
              <a:t>late format: SmartSeq2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91099" y="1389119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53401" y="122950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3401" y="136316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523053" y="722573"/>
            <a:ext cx="0" cy="42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0417" y="765971"/>
            <a:ext cx="3353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Cell Lysis and Poly-A capture  </a:t>
            </a:r>
            <a:r>
              <a:rPr lang="en-US" sz="1600" b="1" dirty="0" smtClean="0"/>
              <a:t> (ERCC)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017" y="1029473"/>
            <a:ext cx="1568464" cy="2385532"/>
            <a:chOff x="328360" y="1030666"/>
            <a:chExt cx="1568464" cy="3738735"/>
          </a:xfrm>
        </p:grpSpPr>
        <p:sp>
          <p:nvSpPr>
            <p:cNvPr id="47" name="Left Brace 46"/>
            <p:cNvSpPr/>
            <p:nvPr/>
          </p:nvSpPr>
          <p:spPr>
            <a:xfrm>
              <a:off x="1455748" y="1030666"/>
              <a:ext cx="441076" cy="373873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360" y="2702033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Single tube</a:t>
              </a:r>
              <a:endParaRPr lang="en-US" sz="1600" b="1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99189" y="2087402"/>
            <a:ext cx="7272267" cy="523220"/>
            <a:chOff x="2299189" y="3299733"/>
            <a:chExt cx="7272267" cy="52322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73803" y="3459347"/>
              <a:ext cx="450937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883173" y="3299733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Courier" charset="0"/>
                  <a:ea typeface="Courier" charset="0"/>
                  <a:cs typeface="Courier" charset="0"/>
                </a:rPr>
                <a:t>AAAAAAAA-</a:t>
              </a:r>
              <a:r>
                <a:rPr lang="en-US" sz="1400" smtClean="0">
                  <a:solidFill>
                    <a:srgbClr val="00B050"/>
                  </a:solidFill>
                  <a:latin typeface="Courier" charset="0"/>
                  <a:ea typeface="Courier" charset="0"/>
                  <a:cs typeface="Courier" charset="0"/>
                </a:rPr>
                <a:t>(PCR)</a:t>
              </a:r>
            </a:p>
            <a:p>
              <a:endParaRPr lang="en-US" sz="14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83173" y="3426668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TTTTTTTT</a:t>
              </a:r>
              <a:r>
                <a:rPr lang="en-US" dirty="0" smtClean="0"/>
                <a:t>-</a:t>
              </a:r>
              <a:r>
                <a:rPr lang="en-US" dirty="0" smtClean="0">
                  <a:solidFill>
                    <a:srgbClr val="00B050"/>
                  </a:solidFill>
                </a:rPr>
                <a:t>(PCR)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73803" y="3595533"/>
              <a:ext cx="450937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99189" y="3301204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accent5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>
                  <a:solidFill>
                    <a:srgbClr val="00B050"/>
                  </a:solidFill>
                </a:rPr>
                <a:t>(PCR</a:t>
              </a:r>
              <a:r>
                <a:rPr lang="en-US" dirty="0" smtClean="0">
                  <a:solidFill>
                    <a:srgbClr val="00B050"/>
                  </a:solidFill>
                </a:rPr>
                <a:t>)-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GGG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28489" y="1659111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RT + Template-Switch</a:t>
            </a:r>
            <a:endParaRPr lang="en-US" sz="16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511450" y="1632831"/>
            <a:ext cx="0" cy="42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92207" y="315339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Courier" charset="0"/>
                <a:ea typeface="Courier" charset="0"/>
                <a:cs typeface="Courier" charset="0"/>
              </a:rPr>
              <a:t>AAAAAAAA-(PCR)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8224" y="2537862"/>
            <a:ext cx="7272267" cy="1081252"/>
            <a:chOff x="2299189" y="3816003"/>
            <a:chExt cx="7272267" cy="108125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511450" y="3816003"/>
              <a:ext cx="0" cy="598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28489" y="3817621"/>
              <a:ext cx="3242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PCR </a:t>
              </a:r>
              <a:r>
                <a:rPr lang="en-US" sz="1600" b="1" dirty="0" err="1" smtClean="0"/>
                <a:t>preamplification</a:t>
              </a:r>
              <a:r>
                <a:rPr lang="en-US" sz="1600" b="1" dirty="0" smtClean="0"/>
                <a:t> using </a:t>
              </a:r>
              <a:r>
                <a:rPr lang="en-US" sz="1600" dirty="0" smtClean="0">
                  <a:solidFill>
                    <a:srgbClr val="00B050"/>
                  </a:solidFill>
                </a:rPr>
                <a:t>(PCR)</a:t>
              </a:r>
            </a:p>
            <a:p>
              <a:r>
                <a:rPr lang="en-US" sz="1600" i="1" dirty="0" smtClean="0"/>
                <a:t>18-19 cycles depending on cell type </a:t>
              </a:r>
              <a:endParaRPr lang="en-US" sz="1600" i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373803" y="4619767"/>
              <a:ext cx="450937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83173" y="4587088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 smtClean="0"/>
                <a:t>TTTTTTTT-(PCR)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373803" y="4755953"/>
              <a:ext cx="450937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01957" y="4589478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" charset="0"/>
                  <a:ea typeface="Courier" charset="0"/>
                  <a:cs typeface="Courier" charset="0"/>
                </a:rPr>
                <a:t>(PCR)-CCC</a:t>
              </a:r>
              <a:endParaRPr lang="en-US" sz="14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9189" y="4461624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accent5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(PCR</a:t>
              </a:r>
              <a:r>
                <a:rPr lang="en-US" dirty="0" smtClean="0">
                  <a:solidFill>
                    <a:schemeClr val="tx1"/>
                  </a:solidFill>
                </a:rPr>
                <a:t>)-GGG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50585" y="3687238"/>
            <a:ext cx="1169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Purification</a:t>
            </a:r>
            <a:endParaRPr lang="en-US" sz="1600" i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45150" y="3643840"/>
            <a:ext cx="0" cy="84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986028" y="3883586"/>
            <a:ext cx="287866" cy="4080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77342" y="4003378"/>
            <a:ext cx="400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Illumina library preparation using </a:t>
            </a:r>
            <a:r>
              <a:rPr lang="en-US" sz="1600" b="1" dirty="0" err="1" smtClean="0"/>
              <a:t>Nextera</a:t>
            </a:r>
            <a:r>
              <a:rPr lang="en-US" sz="1600" b="1" dirty="0" smtClean="0"/>
              <a:t> XT</a:t>
            </a:r>
            <a:endParaRPr lang="en-US" sz="1600" b="1" dirty="0" smtClean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610763" y="5465013"/>
            <a:ext cx="0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14186" y="6384582"/>
            <a:ext cx="19246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76042" y="6384582"/>
            <a:ext cx="562012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24504" y="6384582"/>
            <a:ext cx="35153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37766" y="6384582"/>
            <a:ext cx="786738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6538810" y="6384582"/>
            <a:ext cx="562012" cy="0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7100822" y="6384582"/>
            <a:ext cx="35153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7452360" y="6384582"/>
            <a:ext cx="7867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79723" y="607680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661222" y="605996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765051" y="6367745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i5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115956" y="6383292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i7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597261" y="4406856"/>
            <a:ext cx="290289" cy="602528"/>
            <a:chOff x="3470005" y="2363280"/>
            <a:chExt cx="875185" cy="1207901"/>
          </a:xfrm>
        </p:grpSpPr>
        <p:sp>
          <p:nvSpPr>
            <p:cNvPr id="76" name="Freeform 75"/>
            <p:cNvSpPr/>
            <p:nvPr/>
          </p:nvSpPr>
          <p:spPr>
            <a:xfrm>
              <a:off x="3470005" y="2363280"/>
              <a:ext cx="875185" cy="961031"/>
            </a:xfrm>
            <a:custGeom>
              <a:avLst/>
              <a:gdLst>
                <a:gd name="connsiteX0" fmla="*/ 0 w 1163171"/>
                <a:gd name="connsiteY0" fmla="*/ 847165 h 1190065"/>
                <a:gd name="connsiteX1" fmla="*/ 174812 w 1163171"/>
                <a:gd name="connsiteY1" fmla="*/ 1143000 h 1190065"/>
                <a:gd name="connsiteX2" fmla="*/ 753035 w 1163171"/>
                <a:gd name="connsiteY2" fmla="*/ 1190065 h 1190065"/>
                <a:gd name="connsiteX3" fmla="*/ 1163171 w 1163171"/>
                <a:gd name="connsiteY3" fmla="*/ 1001806 h 1190065"/>
                <a:gd name="connsiteX4" fmla="*/ 1129553 w 1163171"/>
                <a:gd name="connsiteY4" fmla="*/ 584948 h 1190065"/>
                <a:gd name="connsiteX5" fmla="*/ 880783 w 1163171"/>
                <a:gd name="connsiteY5" fmla="*/ 161365 h 1190065"/>
                <a:gd name="connsiteX6" fmla="*/ 571500 w 1163171"/>
                <a:gd name="connsiteY6" fmla="*/ 0 h 1190065"/>
                <a:gd name="connsiteX7" fmla="*/ 121024 w 1163171"/>
                <a:gd name="connsiteY7" fmla="*/ 208430 h 1190065"/>
                <a:gd name="connsiteX8" fmla="*/ 0 w 1163171"/>
                <a:gd name="connsiteY8" fmla="*/ 847165 h 11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171" h="1190065">
                  <a:moveTo>
                    <a:pt x="0" y="847165"/>
                  </a:moveTo>
                  <a:lnTo>
                    <a:pt x="174812" y="1143000"/>
                  </a:lnTo>
                  <a:lnTo>
                    <a:pt x="753035" y="1190065"/>
                  </a:lnTo>
                  <a:lnTo>
                    <a:pt x="1163171" y="1001806"/>
                  </a:lnTo>
                  <a:lnTo>
                    <a:pt x="1129553" y="584948"/>
                  </a:lnTo>
                  <a:lnTo>
                    <a:pt x="880783" y="161365"/>
                  </a:lnTo>
                  <a:lnTo>
                    <a:pt x="571500" y="0"/>
                  </a:lnTo>
                  <a:lnTo>
                    <a:pt x="121024" y="208430"/>
                  </a:lnTo>
                  <a:lnTo>
                    <a:pt x="0" y="8471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7500000">
              <a:off x="3233223" y="3153603"/>
              <a:ext cx="786738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3900000">
              <a:off x="3680474" y="3177812"/>
              <a:ext cx="78673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854238" y="5105005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63608" y="4945391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Courier" charset="0"/>
                <a:ea typeface="Courier" charset="0"/>
                <a:cs typeface="Courier" charset="0"/>
              </a:rPr>
              <a:t>AAAAAAAA-(PCR)</a:t>
            </a:r>
          </a:p>
          <a:p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63608" y="507232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/>
              <a:t>TTTTTTTT-(PCR)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2854238" y="5241191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2392" y="507471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(PCR)-CCC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79624" y="49468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(PCR</a:t>
            </a:r>
            <a:r>
              <a:rPr lang="en-US" dirty="0" smtClean="0">
                <a:solidFill>
                  <a:schemeClr val="tx1"/>
                </a:solidFill>
              </a:rPr>
              <a:t>)-GGG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733700" y="4925406"/>
            <a:ext cx="0" cy="6257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030882" y="4945391"/>
            <a:ext cx="0" cy="6257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34636" y="4945391"/>
            <a:ext cx="0" cy="6257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905782" y="4383717"/>
            <a:ext cx="290289" cy="602528"/>
            <a:chOff x="3470005" y="2363280"/>
            <a:chExt cx="875185" cy="1207901"/>
          </a:xfrm>
        </p:grpSpPr>
        <p:sp>
          <p:nvSpPr>
            <p:cNvPr id="97" name="Freeform 96"/>
            <p:cNvSpPr/>
            <p:nvPr/>
          </p:nvSpPr>
          <p:spPr>
            <a:xfrm>
              <a:off x="3470005" y="2363280"/>
              <a:ext cx="875185" cy="961031"/>
            </a:xfrm>
            <a:custGeom>
              <a:avLst/>
              <a:gdLst>
                <a:gd name="connsiteX0" fmla="*/ 0 w 1163171"/>
                <a:gd name="connsiteY0" fmla="*/ 847165 h 1190065"/>
                <a:gd name="connsiteX1" fmla="*/ 174812 w 1163171"/>
                <a:gd name="connsiteY1" fmla="*/ 1143000 h 1190065"/>
                <a:gd name="connsiteX2" fmla="*/ 753035 w 1163171"/>
                <a:gd name="connsiteY2" fmla="*/ 1190065 h 1190065"/>
                <a:gd name="connsiteX3" fmla="*/ 1163171 w 1163171"/>
                <a:gd name="connsiteY3" fmla="*/ 1001806 h 1190065"/>
                <a:gd name="connsiteX4" fmla="*/ 1129553 w 1163171"/>
                <a:gd name="connsiteY4" fmla="*/ 584948 h 1190065"/>
                <a:gd name="connsiteX5" fmla="*/ 880783 w 1163171"/>
                <a:gd name="connsiteY5" fmla="*/ 161365 h 1190065"/>
                <a:gd name="connsiteX6" fmla="*/ 571500 w 1163171"/>
                <a:gd name="connsiteY6" fmla="*/ 0 h 1190065"/>
                <a:gd name="connsiteX7" fmla="*/ 121024 w 1163171"/>
                <a:gd name="connsiteY7" fmla="*/ 208430 h 1190065"/>
                <a:gd name="connsiteX8" fmla="*/ 0 w 1163171"/>
                <a:gd name="connsiteY8" fmla="*/ 847165 h 11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171" h="1190065">
                  <a:moveTo>
                    <a:pt x="0" y="847165"/>
                  </a:moveTo>
                  <a:lnTo>
                    <a:pt x="174812" y="1143000"/>
                  </a:lnTo>
                  <a:lnTo>
                    <a:pt x="753035" y="1190065"/>
                  </a:lnTo>
                  <a:lnTo>
                    <a:pt x="1163171" y="1001806"/>
                  </a:lnTo>
                  <a:lnTo>
                    <a:pt x="1129553" y="584948"/>
                  </a:lnTo>
                  <a:lnTo>
                    <a:pt x="880783" y="161365"/>
                  </a:lnTo>
                  <a:lnTo>
                    <a:pt x="571500" y="0"/>
                  </a:lnTo>
                  <a:lnTo>
                    <a:pt x="121024" y="208430"/>
                  </a:lnTo>
                  <a:lnTo>
                    <a:pt x="0" y="8471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7500000">
              <a:off x="3233223" y="3153603"/>
              <a:ext cx="786738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3900000">
              <a:off x="3680474" y="3177812"/>
              <a:ext cx="78673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285522" y="4388472"/>
            <a:ext cx="290289" cy="602528"/>
            <a:chOff x="3470005" y="2363280"/>
            <a:chExt cx="875185" cy="1207901"/>
          </a:xfrm>
        </p:grpSpPr>
        <p:sp>
          <p:nvSpPr>
            <p:cNvPr id="101" name="Freeform 100"/>
            <p:cNvSpPr/>
            <p:nvPr/>
          </p:nvSpPr>
          <p:spPr>
            <a:xfrm>
              <a:off x="3470005" y="2363280"/>
              <a:ext cx="875185" cy="961031"/>
            </a:xfrm>
            <a:custGeom>
              <a:avLst/>
              <a:gdLst>
                <a:gd name="connsiteX0" fmla="*/ 0 w 1163171"/>
                <a:gd name="connsiteY0" fmla="*/ 847165 h 1190065"/>
                <a:gd name="connsiteX1" fmla="*/ 174812 w 1163171"/>
                <a:gd name="connsiteY1" fmla="*/ 1143000 h 1190065"/>
                <a:gd name="connsiteX2" fmla="*/ 753035 w 1163171"/>
                <a:gd name="connsiteY2" fmla="*/ 1190065 h 1190065"/>
                <a:gd name="connsiteX3" fmla="*/ 1163171 w 1163171"/>
                <a:gd name="connsiteY3" fmla="*/ 1001806 h 1190065"/>
                <a:gd name="connsiteX4" fmla="*/ 1129553 w 1163171"/>
                <a:gd name="connsiteY4" fmla="*/ 584948 h 1190065"/>
                <a:gd name="connsiteX5" fmla="*/ 880783 w 1163171"/>
                <a:gd name="connsiteY5" fmla="*/ 161365 h 1190065"/>
                <a:gd name="connsiteX6" fmla="*/ 571500 w 1163171"/>
                <a:gd name="connsiteY6" fmla="*/ 0 h 1190065"/>
                <a:gd name="connsiteX7" fmla="*/ 121024 w 1163171"/>
                <a:gd name="connsiteY7" fmla="*/ 208430 h 1190065"/>
                <a:gd name="connsiteX8" fmla="*/ 0 w 1163171"/>
                <a:gd name="connsiteY8" fmla="*/ 847165 h 11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171" h="1190065">
                  <a:moveTo>
                    <a:pt x="0" y="847165"/>
                  </a:moveTo>
                  <a:lnTo>
                    <a:pt x="174812" y="1143000"/>
                  </a:lnTo>
                  <a:lnTo>
                    <a:pt x="753035" y="1190065"/>
                  </a:lnTo>
                  <a:lnTo>
                    <a:pt x="1163171" y="1001806"/>
                  </a:lnTo>
                  <a:lnTo>
                    <a:pt x="1129553" y="584948"/>
                  </a:lnTo>
                  <a:lnTo>
                    <a:pt x="880783" y="161365"/>
                  </a:lnTo>
                  <a:lnTo>
                    <a:pt x="571500" y="0"/>
                  </a:lnTo>
                  <a:lnTo>
                    <a:pt x="121024" y="208430"/>
                  </a:lnTo>
                  <a:lnTo>
                    <a:pt x="0" y="8471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7500000">
              <a:off x="3233223" y="3153603"/>
              <a:ext cx="786738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3900000">
              <a:off x="3680474" y="3177812"/>
              <a:ext cx="78673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2288902" y="224276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(PCR)-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937664" y="224276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25" y="6501034"/>
            <a:ext cx="281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Picelli</a:t>
            </a:r>
            <a:r>
              <a:rPr lang="en-US" sz="1400" dirty="0" smtClean="0"/>
              <a:t> </a:t>
            </a:r>
            <a:r>
              <a:rPr lang="en-US" sz="1400" i="1" dirty="0" smtClean="0"/>
              <a:t>et al. </a:t>
            </a:r>
            <a:r>
              <a:rPr lang="en-US" sz="1400" dirty="0" smtClean="0"/>
              <a:t>Nat. Methods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9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3680" y="277011"/>
            <a:ext cx="700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 </a:t>
            </a:r>
            <a:r>
              <a:rPr lang="en-US" b="1" dirty="0" smtClean="0">
                <a:solidFill>
                  <a:schemeClr val="accent5"/>
                </a:solidFill>
              </a:rPr>
              <a:t>approaches: SmartSeq2 / STRT-Seq </a:t>
            </a:r>
            <a:r>
              <a:rPr lang="en-US" b="1" dirty="0" smtClean="0">
                <a:solidFill>
                  <a:schemeClr val="accent5"/>
                </a:solidFill>
              </a:rPr>
              <a:t>/ SCRB-Seq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162648" y="2258631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72018" y="209901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72018" y="222595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62648" y="2394817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29544" y="222834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49280" y="21004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(PCR</a:t>
            </a:r>
            <a:r>
              <a:rPr lang="en-US" dirty="0" smtClean="0">
                <a:solidFill>
                  <a:srgbClr val="00B050"/>
                </a:solidFill>
              </a:rPr>
              <a:t>)—</a:t>
            </a:r>
            <a:r>
              <a:rPr lang="en-US" dirty="0" smtClean="0">
                <a:solidFill>
                  <a:srgbClr val="FF0000"/>
                </a:solidFill>
              </a:rPr>
              <a:t>(UMIs)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GGG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9672" y="2068239"/>
            <a:ext cx="104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STRT-Seq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814" y="2867819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chemeClr val="accent5"/>
                </a:solidFill>
              </a:rPr>
              <a:t>SCRB-Seq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672" y="1388640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chemeClr val="accent5"/>
                </a:solidFill>
              </a:rPr>
              <a:t>SmartSeq2</a:t>
            </a:r>
            <a:endParaRPr lang="en-US" b="1" dirty="0" smtClean="0">
              <a:solidFill>
                <a:schemeClr val="accent5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162648" y="1586639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72018" y="142702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72018" y="155396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162648" y="1722825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29544" y="15563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88034" y="142849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(PCR</a:t>
            </a:r>
            <a:r>
              <a:rPr lang="en-US" dirty="0" smtClean="0">
                <a:solidFill>
                  <a:srgbClr val="00B050"/>
                </a:solidFill>
              </a:rPr>
              <a:t>)-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GGG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541838" y="3030147"/>
            <a:ext cx="450937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51208" y="287053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AAAAAAAA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51208" y="2997468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TTTTTTTT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(UMIs)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(BC)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(PCR)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541838" y="3166333"/>
            <a:ext cx="450937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08734" y="299985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67224" y="287200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(PCR</a:t>
            </a:r>
            <a:r>
              <a:rPr lang="en-US" dirty="0" smtClean="0">
                <a:solidFill>
                  <a:srgbClr val="00B050"/>
                </a:solidFill>
              </a:rPr>
              <a:t>)-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GGG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48195" y="3967032"/>
            <a:ext cx="5421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SmartSeq2: full length / no UMIs / </a:t>
            </a:r>
            <a:r>
              <a:rPr lang="en-US" b="1" dirty="0" smtClean="0"/>
              <a:t>~300 </a:t>
            </a:r>
            <a:r>
              <a:rPr lang="en-US" b="1" dirty="0" smtClean="0"/>
              <a:t>cells per week</a:t>
            </a:r>
          </a:p>
          <a:p>
            <a:pPr algn="ctr"/>
            <a:r>
              <a:rPr lang="en-US" b="1" dirty="0" smtClean="0"/>
              <a:t>STRT-Seq: 5’ sequencing / UMIs / </a:t>
            </a:r>
            <a:r>
              <a:rPr lang="en-US" b="1" dirty="0" smtClean="0"/>
              <a:t>~300 </a:t>
            </a:r>
            <a:r>
              <a:rPr lang="en-US" b="1" dirty="0" smtClean="0"/>
              <a:t>cells per week</a:t>
            </a:r>
          </a:p>
          <a:p>
            <a:pPr algn="ctr"/>
            <a:r>
              <a:rPr lang="en-US" b="1" dirty="0" smtClean="0"/>
              <a:t>SCRB-Seq: 3’ sequencing / UMIs / </a:t>
            </a:r>
            <a:r>
              <a:rPr lang="en-US" b="1" dirty="0" smtClean="0"/>
              <a:t>~1000 </a:t>
            </a:r>
            <a:r>
              <a:rPr lang="en-US" b="1" dirty="0" smtClean="0"/>
              <a:t>cells per week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9544" y="5938479"/>
            <a:ext cx="6565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/>
              <a:t>sNuc</a:t>
            </a:r>
            <a:r>
              <a:rPr lang="en-US" b="1" i="1" dirty="0" smtClean="0"/>
              <a:t>-Seq / </a:t>
            </a:r>
            <a:r>
              <a:rPr lang="en-US" b="1" i="1" dirty="0" err="1" smtClean="0"/>
              <a:t>Div</a:t>
            </a:r>
            <a:r>
              <a:rPr lang="en-US" b="1" i="1" dirty="0" smtClean="0"/>
              <a:t>-Seq -&gt; SmartSeq2 on nuclei</a:t>
            </a:r>
            <a:r>
              <a:rPr lang="is-IS" b="1" i="1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25" y="6501034"/>
            <a:ext cx="617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Islam </a:t>
            </a:r>
            <a:r>
              <a:rPr lang="en-US" sz="1400" i="1" dirty="0" smtClean="0"/>
              <a:t>et al. </a:t>
            </a:r>
            <a:r>
              <a:rPr lang="en-US" sz="1400" dirty="0" smtClean="0"/>
              <a:t>Genome Research 2011  |  </a:t>
            </a:r>
            <a:r>
              <a:rPr lang="en-US" sz="1400" dirty="0" err="1"/>
              <a:t>Soumillon</a:t>
            </a:r>
            <a:r>
              <a:rPr lang="en-US" sz="1400" dirty="0"/>
              <a:t> </a:t>
            </a:r>
            <a:r>
              <a:rPr lang="en-US" sz="1400" i="1" dirty="0"/>
              <a:t>et </a:t>
            </a:r>
            <a:r>
              <a:rPr lang="en-US" sz="1400" i="1" dirty="0" smtClean="0"/>
              <a:t>al. </a:t>
            </a:r>
            <a:r>
              <a:rPr lang="en-US" sz="1400" dirty="0" err="1" smtClean="0"/>
              <a:t>bioRxiv</a:t>
            </a:r>
            <a:r>
              <a:rPr lang="en-US" sz="1400" dirty="0" smtClean="0"/>
              <a:t> 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5538731" y="856656"/>
            <a:ext cx="30671" cy="58322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52" y="778052"/>
            <a:ext cx="384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Template-Switch Based</a:t>
            </a:r>
          </a:p>
          <a:p>
            <a:pPr algn="ctr"/>
            <a:r>
              <a:rPr lang="en-US" i="1" dirty="0" smtClean="0"/>
              <a:t>PCR amplification of “full length” cDNA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9085" y="1620866"/>
            <a:ext cx="93961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STRT-seq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6581" y="1620866"/>
            <a:ext cx="100540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SmartSeq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64483" y="2361705"/>
            <a:ext cx="110959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SmartSeq2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8943" y="2361705"/>
            <a:ext cx="97975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SCRB-seq</a:t>
            </a:r>
            <a:endParaRPr lang="en-US" sz="1600" b="1"/>
          </a:p>
        </p:txBody>
      </p:sp>
      <p:sp>
        <p:nvSpPr>
          <p:cNvPr id="12" name="Rectangle 11"/>
          <p:cNvSpPr/>
          <p:nvPr/>
        </p:nvSpPr>
        <p:spPr>
          <a:xfrm>
            <a:off x="1938547" y="3097196"/>
            <a:ext cx="97174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effectLst/>
              </a:rPr>
              <a:t>sNuc</a:t>
            </a:r>
            <a:r>
              <a:rPr lang="en-US" sz="1600" b="1" i="1" dirty="0" smtClean="0">
                <a:effectLst/>
              </a:rPr>
              <a:t>-Seq</a:t>
            </a:r>
          </a:p>
          <a:p>
            <a:r>
              <a:rPr lang="en-US" sz="1600" b="1" i="1" dirty="0" smtClean="0">
                <a:effectLst/>
              </a:rPr>
              <a:t> </a:t>
            </a:r>
            <a:r>
              <a:rPr lang="en-US" sz="1600" b="1" i="1" dirty="0" err="1" smtClean="0">
                <a:effectLst/>
              </a:rPr>
              <a:t>Div</a:t>
            </a:r>
            <a:r>
              <a:rPr lang="en-US" sz="1600" b="1" i="1" dirty="0" smtClean="0">
                <a:effectLst/>
              </a:rPr>
              <a:t>-Seq </a:t>
            </a:r>
            <a:endParaRPr lang="en-US" sz="16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9358" y="2361705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5366" y="3274500"/>
            <a:ext cx="98052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Drop-Seq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32927" y="725441"/>
            <a:ext cx="286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T7-based</a:t>
            </a:r>
          </a:p>
          <a:p>
            <a:pPr algn="ctr"/>
            <a:r>
              <a:rPr lang="en-US" i="1" dirty="0" smtClean="0"/>
              <a:t>Linear amplification of cDNA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89117" y="1535355"/>
            <a:ext cx="94128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CEL-seq</a:t>
            </a:r>
          </a:p>
          <a:p>
            <a:r>
              <a:rPr lang="en-US" sz="1600" b="1" dirty="0" smtClean="0"/>
              <a:t>CEL-seq2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03660" y="1616032"/>
            <a:ext cx="105740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MARS-seq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67536" y="2662989"/>
            <a:ext cx="77213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InDrop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74122" y="1623699"/>
            <a:ext cx="397866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C1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2728" y="3861135"/>
            <a:ext cx="60467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10x 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35223" y="5179279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Combinatorial indexing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6017" y="5677250"/>
            <a:ext cx="119532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sci</a:t>
            </a:r>
            <a:r>
              <a:rPr lang="en-US" sz="1600" b="1" dirty="0" smtClean="0"/>
              <a:t>-RNA-seq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97586" y="6105080"/>
            <a:ext cx="97218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SPLiT</a:t>
            </a:r>
            <a:r>
              <a:rPr lang="en-US" sz="1600" b="1" dirty="0" smtClean="0"/>
              <a:t>-seq</a:t>
            </a:r>
            <a:endParaRPr lang="en-US" sz="1600" b="1" dirty="0"/>
          </a:p>
        </p:txBody>
      </p:sp>
      <p:cxnSp>
        <p:nvCxnSpPr>
          <p:cNvPr id="29" name="Straight Connector 28"/>
          <p:cNvCxnSpPr>
            <a:stCxn id="8" idx="3"/>
            <a:endCxn id="9" idx="1"/>
          </p:cNvCxnSpPr>
          <p:nvPr/>
        </p:nvCxnSpPr>
        <p:spPr>
          <a:xfrm>
            <a:off x="1488701" y="1790143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1"/>
          </p:cNvCxnSpPr>
          <p:nvPr/>
        </p:nvCxnSpPr>
        <p:spPr>
          <a:xfrm>
            <a:off x="2966727" y="2530982"/>
            <a:ext cx="812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9" idx="2"/>
          </p:cNvCxnSpPr>
          <p:nvPr/>
        </p:nvCxnSpPr>
        <p:spPr>
          <a:xfrm flipV="1">
            <a:off x="2419283" y="1959420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  <a:endCxn id="8" idx="2"/>
          </p:cNvCxnSpPr>
          <p:nvPr/>
        </p:nvCxnSpPr>
        <p:spPr>
          <a:xfrm flipV="1">
            <a:off x="498291" y="1959420"/>
            <a:ext cx="520602" cy="40228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0" idx="1"/>
          </p:cNvCxnSpPr>
          <p:nvPr/>
        </p:nvCxnSpPr>
        <p:spPr>
          <a:xfrm>
            <a:off x="697224" y="2530982"/>
            <a:ext cx="116725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0"/>
          </p:cNvCxnSpPr>
          <p:nvPr/>
        </p:nvCxnSpPr>
        <p:spPr>
          <a:xfrm flipV="1">
            <a:off x="3695629" y="2529642"/>
            <a:ext cx="12100" cy="74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23128" y="2705547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35099" y="4325549"/>
            <a:ext cx="10911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i="1" smtClean="0"/>
              <a:t>DroNc</a:t>
            </a:r>
            <a:r>
              <a:rPr lang="en-US" sz="1600" b="1" i="1" dirty="0" smtClean="0"/>
              <a:t>-Seq</a:t>
            </a:r>
            <a:endParaRPr lang="en-US" sz="1600" b="1" i="1" dirty="0"/>
          </a:p>
        </p:txBody>
      </p:sp>
      <p:cxnSp>
        <p:nvCxnSpPr>
          <p:cNvPr id="47" name="Straight Connector 46"/>
          <p:cNvCxnSpPr>
            <a:endCxn id="12" idx="2"/>
          </p:cNvCxnSpPr>
          <p:nvPr/>
        </p:nvCxnSpPr>
        <p:spPr>
          <a:xfrm flipV="1">
            <a:off x="2419282" y="3681971"/>
            <a:ext cx="5136" cy="227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4" idx="2"/>
          </p:cNvCxnSpPr>
          <p:nvPr/>
        </p:nvCxnSpPr>
        <p:spPr>
          <a:xfrm flipV="1">
            <a:off x="3692624" y="3613054"/>
            <a:ext cx="3005" cy="29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19282" y="3909078"/>
            <a:ext cx="1473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180666" y="3909078"/>
            <a:ext cx="0" cy="402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60569" y="2711014"/>
            <a:ext cx="106740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/>
              <a:t>MATQ-seq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269919" y="5157352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Nanowells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861065" y="1761266"/>
            <a:ext cx="427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" idx="1"/>
          </p:cNvCxnSpPr>
          <p:nvPr/>
        </p:nvCxnSpPr>
        <p:spPr>
          <a:xfrm>
            <a:off x="8275968" y="1792976"/>
            <a:ext cx="5981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753603" y="2111254"/>
            <a:ext cx="3004" cy="57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3"/>
            <a:endCxn id="21" idx="0"/>
          </p:cNvCxnSpPr>
          <p:nvPr/>
        </p:nvCxnSpPr>
        <p:spPr>
          <a:xfrm>
            <a:off x="4185891" y="3443777"/>
            <a:ext cx="1059176" cy="417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1" idx="0"/>
            <a:endCxn id="19" idx="2"/>
          </p:cNvCxnSpPr>
          <p:nvPr/>
        </p:nvCxnSpPr>
        <p:spPr>
          <a:xfrm flipV="1">
            <a:off x="5245067" y="3001543"/>
            <a:ext cx="2508536" cy="859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40039" y="5042507"/>
            <a:ext cx="9505210" cy="175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92287" y="5677250"/>
            <a:ext cx="93891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Seq-Well</a:t>
            </a:r>
            <a:endParaRPr lang="en-US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7305727" y="6130818"/>
            <a:ext cx="115602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/>
              <a:t>STRT-seq-2i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2346" y="536810"/>
            <a:ext cx="5645896" cy="615208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42469" y="2180497"/>
            <a:ext cx="4157398" cy="46442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8756</TotalTime>
  <Words>1233</Words>
  <Application>Microsoft Macintosh PowerPoint</Application>
  <PresentationFormat>A4 Paper (210x297 mm)</PresentationFormat>
  <Paragraphs>358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Smallwood, Sebastien</dc:creator>
  <cp:lastModifiedBy>Smallwood, Sebastien</cp:lastModifiedBy>
  <cp:revision>96</cp:revision>
  <dcterms:created xsi:type="dcterms:W3CDTF">2017-09-05T15:09:20Z</dcterms:created>
  <dcterms:modified xsi:type="dcterms:W3CDTF">2017-09-11T17:59:14Z</dcterms:modified>
</cp:coreProperties>
</file>