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9" r:id="rId2"/>
    <p:sldId id="270" r:id="rId3"/>
    <p:sldId id="271" r:id="rId4"/>
    <p:sldId id="259" r:id="rId5"/>
    <p:sldId id="274" r:id="rId6"/>
    <p:sldId id="275" r:id="rId7"/>
    <p:sldId id="276" r:id="rId8"/>
    <p:sldId id="278" r:id="rId9"/>
    <p:sldId id="264" r:id="rId10"/>
    <p:sldId id="277" r:id="rId11"/>
    <p:sldId id="279" r:id="rId12"/>
    <p:sldId id="258" r:id="rId13"/>
    <p:sldId id="263" r:id="rId14"/>
    <p:sldId id="268" r:id="rId15"/>
    <p:sldId id="265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TFM</a:t>
          </a:r>
        </a:p>
        <a:p>
          <a:r>
            <a:rPr lang="nb-NO" dirty="0" smtClean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 smtClean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Language Model</a:t>
          </a:r>
        </a:p>
        <a:p>
          <a:r>
            <a:rPr lang="nb-NO" dirty="0" smtClean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 smtClean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2085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TFM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(input)</a:t>
          </a:r>
          <a:endParaRPr lang="en-US" sz="1800" kern="1200" dirty="0"/>
        </a:p>
      </dsp:txBody>
      <dsp:txXfrm>
        <a:off x="63089" y="998264"/>
        <a:ext cx="1266533" cy="1127672"/>
      </dsp:txXfrm>
    </dsp:sp>
    <dsp:sp modelId="{79D41D5B-7F7B-4EE9-A4B0-455B75399210}">
      <dsp:nvSpPr>
        <dsp:cNvPr id="0" name=""/>
        <dsp:cNvSpPr/>
      </dsp:nvSpPr>
      <dsp:spPr>
        <a:xfrm>
          <a:off x="1519047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Reduce TFM</a:t>
          </a:r>
          <a:endParaRPr lang="en-US" sz="1800" kern="1200" dirty="0"/>
        </a:p>
      </dsp:txBody>
      <dsp:txXfrm>
        <a:off x="1580051" y="998264"/>
        <a:ext cx="1266533" cy="1127672"/>
      </dsp:txXfrm>
    </dsp:sp>
    <dsp:sp modelId="{3B021B0F-97F2-46C4-B75A-C9E8955AE103}">
      <dsp:nvSpPr>
        <dsp:cNvPr id="0" name=""/>
        <dsp:cNvSpPr/>
      </dsp:nvSpPr>
      <dsp:spPr>
        <a:xfrm>
          <a:off x="3036010" y="937260"/>
          <a:ext cx="1388541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«Stupid» backoff Algorithm</a:t>
          </a:r>
          <a:endParaRPr lang="en-US" sz="1800" kern="1200" dirty="0"/>
        </a:p>
      </dsp:txBody>
      <dsp:txXfrm>
        <a:off x="3097014" y="998264"/>
        <a:ext cx="1266533" cy="1127672"/>
      </dsp:txXfrm>
    </dsp:sp>
    <dsp:sp modelId="{D8BF0628-7B83-4CA4-8743-A61D7977CF4E}">
      <dsp:nvSpPr>
        <dsp:cNvPr id="0" name=""/>
        <dsp:cNvSpPr/>
      </dsp:nvSpPr>
      <dsp:spPr>
        <a:xfrm>
          <a:off x="4552972" y="937260"/>
          <a:ext cx="1388541" cy="124968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Language Model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800" kern="1200" dirty="0" smtClean="0"/>
            <a:t>(output)</a:t>
          </a:r>
          <a:endParaRPr lang="en-US" sz="1800" kern="1200" dirty="0"/>
        </a:p>
      </dsp:txBody>
      <dsp:txXfrm>
        <a:off x="4613976" y="998264"/>
        <a:ext cx="1266533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E30E7-5212-46F5-8AA5-1DC2CEE2B3B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01E5-F3E2-4FBA-AB00-23583DAA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probabilistic language model allows</a:t>
            </a:r>
            <a:r>
              <a:rPr lang="nb-NO" baseline="0" dirty="0" smtClean="0"/>
              <a:t> to 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(MLE) Maximum Likelihood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 smtClean="0"/>
              <a:t>A Text Prediction App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Developing a predictive model for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09699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357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(probable)</a:t>
            </a:r>
          </a:p>
          <a:p>
            <a:r>
              <a:rPr lang="nb-NO" sz="1050" b="1" dirty="0" smtClean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73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157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4667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5486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6705600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90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990600" y="1185219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876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86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 smtClean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 smtClean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 smtClean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4267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The Process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 quick tour....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38" y="1153334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51" y="565936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 smtClean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19239" y="345264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Week#1: </a:t>
            </a:r>
          </a:p>
          <a:p>
            <a:r>
              <a:rPr lang="nb-NO" sz="1100" b="1" dirty="0" smtClean="0"/>
              <a:t>Understanding the Problem &amp; Getting the data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1347" y="160020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Week#2: </a:t>
            </a:r>
          </a:p>
          <a:p>
            <a:r>
              <a:rPr lang="nb-NO" sz="1100" b="1" dirty="0" smtClean="0"/>
              <a:t>Exploratory Data Analysis &amp; Modeling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5462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Week#3: </a:t>
            </a:r>
          </a:p>
          <a:p>
            <a:r>
              <a:rPr lang="nb-NO" sz="1100" b="1" dirty="0" smtClean="0"/>
              <a:t>Prediction Model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8593" y="465867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Week#4: </a:t>
            </a:r>
          </a:p>
          <a:p>
            <a:r>
              <a:rPr lang="nb-NO" sz="1100" b="1" dirty="0" smtClean="0"/>
              <a:t>Creative Exploration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946942"/>
            <a:ext cx="236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Week#5: </a:t>
            </a:r>
          </a:p>
          <a:p>
            <a:r>
              <a:rPr lang="nb-NO" sz="1100" b="1" dirty="0" smtClean="0"/>
              <a:t>Product Design &amp; Development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857058"/>
            <a:ext cx="1910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Week#6: </a:t>
            </a:r>
          </a:p>
          <a:p>
            <a:r>
              <a:rPr lang="nb-NO" sz="1100" b="1" dirty="0" smtClean="0"/>
              <a:t>Product Presentation Deck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2" y="1384756"/>
            <a:ext cx="191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 smtClean="0"/>
              <a:t>Week#7: </a:t>
            </a:r>
          </a:p>
          <a:p>
            <a:r>
              <a:rPr lang="nb-NO" sz="1100" b="1" dirty="0" smtClean="0"/>
              <a:t>Peer Review Evaluation</a:t>
            </a:r>
            <a:endParaRPr lang="en-US" sz="1100" b="1" dirty="0"/>
          </a:p>
        </p:txBody>
      </p:sp>
      <p:pic>
        <p:nvPicPr>
          <p:cNvPr id="102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8756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122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4844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1" y="2590800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91200"/>
            <a:ext cx="7696200" cy="914400"/>
          </a:xfrm>
        </p:spPr>
        <p:txBody>
          <a:bodyPr/>
          <a:lstStyle/>
          <a:p>
            <a:pPr algn="r"/>
            <a:r>
              <a:rPr lang="nb-NO" sz="3600" dirty="0" smtClean="0"/>
              <a:t>Understanding the challenge</a:t>
            </a:r>
            <a:br>
              <a:rPr lang="nb-NO" sz="3600" dirty="0" smtClean="0"/>
            </a:br>
            <a:r>
              <a:rPr lang="nb-NO" sz="1800" dirty="0" smtClean="0"/>
              <a:t>Foundation of Statistical NLP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4130" y="2093893"/>
            <a:ext cx="4065215" cy="3087707"/>
            <a:chOff x="414130" y="1484293"/>
            <a:chExt cx="4065215" cy="3087707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 smtClean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(Probabilistic)</a:t>
              </a:r>
            </a:p>
            <a:p>
              <a:pPr algn="ctr"/>
              <a:r>
                <a:rPr lang="nb-NO" dirty="0" smtClean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274" y="3617893"/>
              <a:ext cx="381707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wi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=  </a:t>
              </a:r>
              <a:r>
                <a:rPr lang="el-GR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Π</a:t>
              </a:r>
              <a:r>
                <a:rPr lang="nb-NO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 P(wi|w1,..,wi-1)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67" y="4648200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37428" y="395909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 smtClean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864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3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(MLE) n-grams</a:t>
            </a:r>
          </a:p>
          <a:p>
            <a:pPr algn="ctr"/>
            <a:r>
              <a:rPr lang="nb-NO" sz="1200" b="1" dirty="0" smtClean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080" y="2534478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5530" y="395909"/>
            <a:ext cx="4267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Developing a predictive model ..</a:t>
            </a:r>
          </a:p>
          <a:p>
            <a:endParaRPr lang="nb-NO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are the most probable 3 words</a:t>
            </a: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nb-NO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iven that  the user has entered ..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4080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smtClean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6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62600"/>
            <a:ext cx="8686799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 smtClean="0"/>
              <a:t>Uni-gram Model </a:t>
            </a:r>
            <a:r>
              <a:rPr lang="nb-NO" sz="1600" b="1" dirty="0" smtClean="0"/>
              <a:t>(Markov Assumption)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2667000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8756" y="2133600"/>
            <a:ext cx="5132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&lt;s&gt;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4876" y="2133600"/>
            <a:ext cx="27443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1032" y="2133600"/>
            <a:ext cx="5036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a</a:t>
            </a:r>
            <a:r>
              <a:rPr lang="nb-NO" b="1" dirty="0" smtClean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956" y="2133600"/>
            <a:ext cx="646331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Sam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4756" y="2133600"/>
            <a:ext cx="587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b-NO" b="1" dirty="0" smtClean="0"/>
              <a:t>&lt;/s&gt;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69418" y="762000"/>
            <a:ext cx="68353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9" y="3690272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2600"/>
            <a:ext cx="8646111" cy="1143000"/>
          </a:xfrm>
        </p:spPr>
        <p:txBody>
          <a:bodyPr/>
          <a:lstStyle/>
          <a:p>
            <a:pPr algn="r"/>
            <a:r>
              <a:rPr lang="nb-NO" sz="4000" dirty="0" smtClean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94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51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1679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962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6553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9992" y="769606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en-US" sz="20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0%</a:t>
            </a:r>
            <a:endParaRPr lang="en-US" sz="20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" y="3013334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676400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775583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29326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 smtClean="0"/>
              <a:t>Data Structures</a:t>
            </a:r>
          </a:p>
          <a:p>
            <a:pPr algn="ctr"/>
            <a:r>
              <a:rPr lang="nb-NO" sz="800" b="1" dirty="0" smtClean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29573" y="3018978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</a:t>
            </a:r>
          </a:p>
          <a:p>
            <a:r>
              <a:rPr lang="nb-NO" b="1" dirty="0" smtClean="0"/>
              <a:t>1-G: 25.1 Mb</a:t>
            </a:r>
          </a:p>
          <a:p>
            <a:r>
              <a:rPr lang="nb-NO" b="1" dirty="0" smtClean="0"/>
              <a:t>2-G: 520 Mb</a:t>
            </a:r>
          </a:p>
          <a:p>
            <a:r>
              <a:rPr lang="nb-NO" b="1" dirty="0" smtClean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2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313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572000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62600"/>
            <a:ext cx="7848600" cy="1143000"/>
          </a:xfrm>
        </p:spPr>
        <p:txBody>
          <a:bodyPr/>
          <a:lstStyle/>
          <a:p>
            <a:pPr algn="r"/>
            <a:r>
              <a:rPr lang="nb-NO" sz="4000" dirty="0"/>
              <a:t>The Ingestion Pipeline – part </a:t>
            </a:r>
            <a:r>
              <a:rPr lang="nb-NO" sz="4000" dirty="0" smtClean="0"/>
              <a:t>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3400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Term</a:t>
            </a:r>
          </a:p>
          <a:p>
            <a:pPr algn="ctr"/>
            <a:r>
              <a:rPr lang="nb-NO" sz="1400" b="1" dirty="0" smtClean="0"/>
              <a:t>Frequency</a:t>
            </a:r>
          </a:p>
          <a:p>
            <a:pPr algn="ctr"/>
            <a:r>
              <a:rPr lang="nb-NO" sz="1400" b="1" dirty="0" smtClean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19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Language </a:t>
            </a:r>
            <a:r>
              <a:rPr lang="nb-NO" sz="1200" b="1" dirty="0" smtClean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lang="nb-NO" sz="1200" b="1" dirty="0" smtClean="0"/>
              <a:t>Algorithm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10200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smtClean="0"/>
              <a:t>Language</a:t>
            </a:r>
          </a:p>
          <a:p>
            <a:pPr algn="ctr"/>
            <a:r>
              <a:rPr lang="nb-NO" sz="1400" b="1" dirty="0" smtClean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4513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4530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9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Models: strategy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Impl. &amp; Tuning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solidFill>
                  <a:schemeClr val="dk1"/>
                </a:solidFill>
              </a:rPr>
              <a:t>Model Evaluations</a:t>
            </a: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49415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167789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6818864" y="116619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Memory Footprint</a:t>
            </a:r>
          </a:p>
          <a:p>
            <a:r>
              <a:rPr lang="nb-NO" sz="1200" dirty="0" smtClean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8956" y="45720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Memory Footprint (small)</a:t>
            </a:r>
          </a:p>
          <a:p>
            <a:r>
              <a:rPr lang="nb-NO" b="1" dirty="0" smtClean="0"/>
              <a:t>1-G: 1.1 Mb (90%)</a:t>
            </a:r>
          </a:p>
          <a:p>
            <a:r>
              <a:rPr lang="nb-NO" b="1" dirty="0" smtClean="0"/>
              <a:t>2-G: 26.8 Mb (75%)</a:t>
            </a:r>
          </a:p>
          <a:p>
            <a:r>
              <a:rPr lang="nb-NO" b="1" dirty="0" smtClean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Some context...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5856042" y="598420"/>
            <a:ext cx="2532725" cy="448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867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159" y="68580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“… covers </a:t>
            </a:r>
            <a:r>
              <a:rPr lang="en-US" dirty="0"/>
              <a:t>the concepts and tools you'll need throughout the entire data science pipeline, from asking the right kinds of questions to making inferences and publishing results</a:t>
            </a:r>
            <a:r>
              <a:rPr lang="en-US" dirty="0" smtClean="0"/>
              <a:t>.”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3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396" y="838200"/>
            <a:ext cx="6096000" cy="3657599"/>
          </a:xfrm>
        </p:spPr>
        <p:txBody>
          <a:bodyPr>
            <a:normAutofit fontScale="85000" lnSpcReduction="20000"/>
          </a:bodyPr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“Around </a:t>
            </a:r>
            <a:r>
              <a:rPr lang="en-US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b="1" dirty="0">
              <a:effectLst/>
            </a:endParaRPr>
          </a:p>
          <a:p>
            <a:pPr marL="18288" indent="0">
              <a:buNone/>
            </a:pPr>
            <a:endParaRPr lang="en-US" b="1" dirty="0" smtClean="0"/>
          </a:p>
          <a:p>
            <a:pPr marL="18288" indent="0">
              <a:buNone/>
            </a:pPr>
            <a:r>
              <a:rPr lang="en-US" b="1" dirty="0" smtClean="0"/>
              <a:t>When </a:t>
            </a:r>
            <a:r>
              <a:rPr lang="en-US" b="1" dirty="0"/>
              <a:t>someone types:</a:t>
            </a:r>
          </a:p>
          <a:p>
            <a:pPr marL="18288" indent="0" algn="ctr">
              <a:buNone/>
            </a:pPr>
            <a:endParaRPr lang="en-US" dirty="0" smtClean="0"/>
          </a:p>
          <a:p>
            <a:pPr marL="18288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I went to the”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b="1" dirty="0"/>
              <a:t>presents three options for what the next word might be.</a:t>
            </a:r>
            <a:r>
              <a:rPr lang="en-US" dirty="0"/>
              <a:t> For example, the three words might be gym, store, restaurant.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2800" dirty="0" smtClean="0"/>
              <a:t>Build an application for next word prediction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126">
            <a:off x="7268412" y="412133"/>
            <a:ext cx="1637464" cy="1171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37" y="2844342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486400"/>
            <a:ext cx="6512511" cy="1143000"/>
          </a:xfrm>
        </p:spPr>
        <p:txBody>
          <a:bodyPr/>
          <a:lstStyle/>
          <a:p>
            <a:pPr algn="r"/>
            <a:r>
              <a:rPr lang="nb-NO" sz="4400" dirty="0" smtClean="0"/>
              <a:t>The Supporting Corpora:</a:t>
            </a:r>
            <a:br>
              <a:rPr lang="nb-NO" sz="4400" dirty="0" smtClean="0"/>
            </a:br>
            <a:r>
              <a:rPr lang="nb-NO" sz="2000" dirty="0" smtClean="0"/>
              <a:t>3 </a:t>
            </a:r>
            <a:r>
              <a:rPr lang="nb-NO" sz="2000" b="1" dirty="0" smtClean="0"/>
              <a:t>corpus</a:t>
            </a:r>
            <a:r>
              <a:rPr lang="nb-NO" sz="2000" dirty="0" smtClean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“Large </a:t>
            </a:r>
            <a:r>
              <a:rPr lang="en-US" dirty="0"/>
              <a:t>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19" y="296794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70832" y="2329875"/>
            <a:ext cx="14301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  <a:endParaRPr lang="en-US" sz="32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1290" y="3859200"/>
            <a:ext cx="12650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5972689" y="604925"/>
            <a:ext cx="2543175" cy="1057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10273" y="3622374"/>
            <a:ext cx="2313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443975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.010.242 news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91769" y="2853589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  <a:endParaRPr lang="en-US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8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1914439"/>
              </p:ext>
            </p:extLst>
          </p:nvPr>
        </p:nvGraphicFramePr>
        <p:xfrm>
          <a:off x="1828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228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smtClean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145821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60% of the original corpora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447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40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817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71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457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38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581650" y="3962400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35511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 smtClean="0">
                <a:solidFill>
                  <a:schemeClr val="bg1"/>
                </a:solidFill>
              </a:rPr>
              <a:t>TDM</a:t>
            </a:r>
            <a:r>
              <a:rPr lang="nb-NO" sz="1100" dirty="0" smtClean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 smtClean="0">
                <a:solidFill>
                  <a:schemeClr val="bg1"/>
                </a:solidFill>
              </a:rPr>
              <a:t>TFM</a:t>
            </a:r>
            <a:r>
              <a:rPr lang="nb-NO" sz="1100" dirty="0" smtClean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  <a:p>
            <a:r>
              <a:rPr lang="nb-NO" sz="1100" dirty="0" smtClean="0">
                <a:solidFill>
                  <a:schemeClr val="bg1"/>
                </a:solidFill>
              </a:rPr>
              <a:t>Example for unigrams:</a:t>
            </a:r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b="1" dirty="0" smtClean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 smtClean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315200" y="2301522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427" y="228600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Ingestion Process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7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8029"/>
              </p:ext>
            </p:extLst>
          </p:nvPr>
        </p:nvGraphicFramePr>
        <p:xfrm>
          <a:off x="1752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input</a:t>
            </a:r>
            <a:r>
              <a:rPr lang="nb-NO" sz="1100" dirty="0" smtClean="0">
                <a:solidFill>
                  <a:schemeClr val="bg1"/>
                </a:solidFill>
              </a:rPr>
              <a:t>) </a:t>
            </a:r>
            <a:r>
              <a:rPr lang="nb-NO" sz="1100" b="1" dirty="0" smtClean="0">
                <a:solidFill>
                  <a:schemeClr val="bg1"/>
                </a:solidFill>
              </a:rPr>
              <a:t>Term Frequency Matrices (TFM)</a:t>
            </a:r>
            <a:r>
              <a:rPr lang="nb-NO" sz="1100" dirty="0" smtClean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828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476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2847975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638800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3829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 smtClean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5200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248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 smtClean="0">
                <a:solidFill>
                  <a:schemeClr val="bg1"/>
                </a:solidFill>
              </a:rPr>
              <a:t>(</a:t>
            </a:r>
            <a:r>
              <a:rPr lang="nb-NO" sz="1100" b="1" dirty="0" smtClean="0">
                <a:solidFill>
                  <a:schemeClr val="bg1"/>
                </a:solidFill>
              </a:rPr>
              <a:t>Output</a:t>
            </a:r>
            <a:r>
              <a:rPr lang="nb-NO" sz="1100" dirty="0" smtClean="0">
                <a:solidFill>
                  <a:schemeClr val="bg1"/>
                </a:solidFill>
              </a:rPr>
              <a:t>) the </a:t>
            </a:r>
            <a:r>
              <a:rPr lang="nb-NO" sz="1100" b="1" dirty="0" smtClean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7010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888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3886200" y="217357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5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3315" y="1657456"/>
            <a:ext cx="4781669" cy="2956193"/>
            <a:chOff x="1690687" y="3505200"/>
            <a:chExt cx="4781669" cy="2956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trigram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 b="0" i="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b="0" i="1" smtClean="0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b="0" i="1" smtClean="0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152769" cy="5486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bigram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nb-NO" sz="1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1630254" cy="4410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 smtClean="0"/>
                    <a:t>Do we have the </a:t>
                  </a:r>
                  <a:r>
                    <a:rPr lang="nb-NO" sz="1200" b="1" dirty="0" smtClean="0"/>
                    <a:t>unigram</a:t>
                  </a:r>
                  <a:r>
                    <a:rPr lang="nb-NO" sz="1200" dirty="0" smtClean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1641668" cy="4121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 smtClean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b="0" i="1" smtClean="0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 smtClean="0"/>
                    <a:t> * 0.4 * 0.4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709507" cy="41216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714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489679" y="509744"/>
            <a:ext cx="800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5181600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Different </a:t>
            </a:r>
            <a:r>
              <a:rPr lang="en-US" sz="800" dirty="0"/>
              <a:t>models have been implemented: n-grams (n = 1,2,3), linear interpolation (n-grams, n = 1,2,3) with Good Turing smoothing and "Stupid" </a:t>
            </a:r>
            <a:r>
              <a:rPr lang="en-US" sz="800" dirty="0" err="1"/>
              <a:t>backoff</a:t>
            </a:r>
            <a:r>
              <a:rPr lang="en-US" sz="800" dirty="0"/>
              <a:t> (with no discount</a:t>
            </a:r>
            <a:r>
              <a:rPr lang="en-US" sz="800" dirty="0" smtClean="0"/>
              <a:t>).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smtClean="0"/>
              <a:t>The </a:t>
            </a:r>
            <a:r>
              <a:rPr lang="en-US" sz="800" dirty="0"/>
              <a:t>model evaluations has been done using the </a:t>
            </a:r>
            <a:r>
              <a:rPr lang="en-US" sz="800" b="1" dirty="0" smtClean="0"/>
              <a:t>perplexity </a:t>
            </a:r>
            <a:r>
              <a:rPr lang="en-US" sz="800" b="1" dirty="0"/>
              <a:t>measurement</a:t>
            </a:r>
            <a:r>
              <a:rPr lang="en-US" sz="800" dirty="0"/>
              <a:t> and an </a:t>
            </a:r>
            <a:r>
              <a:rPr lang="en-US" sz="800" b="1" dirty="0" smtClean="0"/>
              <a:t>ad-hoc </a:t>
            </a:r>
            <a:r>
              <a:rPr lang="en-US" sz="800" b="1" dirty="0"/>
              <a:t>testing </a:t>
            </a:r>
            <a:r>
              <a:rPr lang="en-US" sz="800" b="1" dirty="0" smtClean="0"/>
              <a:t>dataset</a:t>
            </a:r>
            <a:r>
              <a:rPr lang="en-US" sz="800" dirty="0" smtClean="0"/>
              <a:t> </a:t>
            </a:r>
            <a:r>
              <a:rPr lang="en-US" sz="800" dirty="0"/>
              <a:t>(around 40 sentences). 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The </a:t>
            </a:r>
            <a:r>
              <a:rPr lang="en-US" sz="800" b="1" dirty="0"/>
              <a:t>"Stupid" </a:t>
            </a:r>
            <a:r>
              <a:rPr lang="en-US" sz="800" b="1" dirty="0" err="1" smtClean="0"/>
              <a:t>backoff</a:t>
            </a:r>
            <a:r>
              <a:rPr lang="en-US" sz="800" b="1" dirty="0" smtClean="0"/>
              <a:t> </a:t>
            </a:r>
            <a:r>
              <a:rPr lang="en-US" sz="800" b="1" dirty="0"/>
              <a:t>model</a:t>
            </a:r>
            <a:r>
              <a:rPr lang="en-US" sz="800" dirty="0"/>
              <a:t> was the one able to </a:t>
            </a:r>
            <a:r>
              <a:rPr lang="en-US" sz="800" b="1" dirty="0"/>
              <a:t>minimize the </a:t>
            </a:r>
            <a:r>
              <a:rPr lang="en-US" sz="800" b="1" dirty="0" smtClean="0"/>
              <a:t>perplexity measurement.</a:t>
            </a:r>
            <a:endParaRPr lang="en-US" sz="800" b="1" dirty="0"/>
          </a:p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653282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«OTH» has been </a:t>
            </a:r>
            <a:r>
              <a:rPr lang="nb-NO" sz="1200" dirty="0" smtClean="0"/>
              <a:t>introduces when reducing </a:t>
            </a:r>
            <a:r>
              <a:rPr lang="nb-NO" sz="1200" dirty="0" smtClean="0"/>
              <a:t>the </a:t>
            </a:r>
            <a:r>
              <a:rPr lang="nb-NO" sz="1200" dirty="0" smtClean="0"/>
              <a:t>unigram vocabulary size</a:t>
            </a:r>
            <a:r>
              <a:rPr lang="nb-NO" sz="1200" dirty="0" smtClean="0"/>
              <a:t>. All </a:t>
            </a:r>
            <a:r>
              <a:rPr lang="nb-NO" sz="1200" b="1" dirty="0" smtClean="0"/>
              <a:t>left </a:t>
            </a:r>
            <a:r>
              <a:rPr lang="nb-NO" sz="1200" b="1" dirty="0" smtClean="0"/>
              <a:t>out unigrams</a:t>
            </a:r>
            <a:r>
              <a:rPr lang="nb-NO" sz="1200" dirty="0" smtClean="0"/>
              <a:t> have been associated to «</a:t>
            </a:r>
            <a:r>
              <a:rPr lang="nb-NO" sz="1200" b="1" dirty="0" smtClean="0"/>
              <a:t>OTH</a:t>
            </a:r>
            <a:r>
              <a:rPr lang="nb-NO" sz="1200" dirty="0" smtClean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6" y="817116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86400"/>
            <a:ext cx="6512511" cy="1143000"/>
          </a:xfrm>
        </p:spPr>
        <p:txBody>
          <a:bodyPr/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2495" y="1486089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7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3242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3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9753" y="4894659"/>
            <a:ext cx="132600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</a:t>
            </a:r>
            <a:r>
              <a:rPr lang="nb-NO" b="1" dirty="0" smtClean="0"/>
              <a:t>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17564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508478"/>
            <a:ext cx="979755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78895" y="3668214"/>
            <a:ext cx="127150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7237" y="1916857"/>
            <a:ext cx="117211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 smtClean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9836" y="267448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8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1217</TotalTime>
  <Words>1128</Words>
  <Application>Microsoft Office PowerPoint</Application>
  <PresentationFormat>On-screen Show (4:3)</PresentationFormat>
  <Paragraphs>211</Paragraphs>
  <Slides>18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A Text Prediction App</vt:lpstr>
      <vt:lpstr>Some context...</vt:lpstr>
      <vt:lpstr>The Challenge: Build an application for next word prediction</vt:lpstr>
      <vt:lpstr>The Supporting Corpora: 3 corpus – twitter (tweets), news and blogs</vt:lpstr>
      <vt:lpstr>PowerPoint Presentation</vt:lpstr>
      <vt:lpstr>PowerPoint Presentation</vt:lpstr>
      <vt:lpstr>PowerPoint Presentation</vt:lpstr>
      <vt:lpstr>The Technology Stack</vt:lpstr>
      <vt:lpstr>Live Demo</vt:lpstr>
      <vt:lpstr>PowerPoint Presentation</vt:lpstr>
      <vt:lpstr>The Process</vt:lpstr>
      <vt:lpstr>The Process (CRISP-DM)</vt:lpstr>
      <vt:lpstr>Understanding the challenge Foundation of Statistical NLP</vt:lpstr>
      <vt:lpstr>Uni-gram Model (Markov Assumption)</vt:lpstr>
      <vt:lpstr>The Ingestion Pipeline – part 1</vt:lpstr>
      <vt:lpstr>PowerPoint Presentation</vt:lpstr>
      <vt:lpstr>PowerPoint Presentation</vt:lpstr>
      <vt:lpstr>The Ingestion Pipeline – part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Specialization</dc:title>
  <dc:creator>Pier Lorenzo Paracchini</dc:creator>
  <cp:lastModifiedBy>Pier Lorenzo Paracchini</cp:lastModifiedBy>
  <cp:revision>136</cp:revision>
  <dcterms:created xsi:type="dcterms:W3CDTF">2006-08-16T00:00:00Z</dcterms:created>
  <dcterms:modified xsi:type="dcterms:W3CDTF">2016-05-28T20:38:12Z</dcterms:modified>
</cp:coreProperties>
</file>