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9" r:id="rId3"/>
    <p:sldId id="260" r:id="rId4"/>
    <p:sldId id="275" r:id="rId5"/>
    <p:sldId id="278" r:id="rId6"/>
    <p:sldId id="279" r:id="rId7"/>
    <p:sldId id="280" r:id="rId8"/>
    <p:sldId id="284" r:id="rId9"/>
    <p:sldId id="281" r:id="rId10"/>
    <p:sldId id="282" r:id="rId11"/>
    <p:sldId id="261" r:id="rId12"/>
    <p:sldId id="285" r:id="rId13"/>
    <p:sldId id="262" r:id="rId14"/>
    <p:sldId id="263" r:id="rId15"/>
    <p:sldId id="264" r:id="rId16"/>
    <p:sldId id="266" r:id="rId17"/>
    <p:sldId id="265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69541" autoAdjust="0"/>
  </p:normalViewPr>
  <p:slideViewPr>
    <p:cSldViewPr snapToGrid="0">
      <p:cViewPr varScale="1">
        <p:scale>
          <a:sx n="81" d="100"/>
          <a:sy n="81" d="100"/>
        </p:scale>
        <p:origin x="120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3EB9DF-88E9-4894-8F34-59424907EB6A}" type="doc">
      <dgm:prSet loTypeId="urn:microsoft.com/office/officeart/2005/8/layout/hProcess9" loCatId="process" qsTypeId="urn:microsoft.com/office/officeart/2005/8/quickstyle/3d9" qsCatId="3D" csTypeId="urn:microsoft.com/office/officeart/2005/8/colors/colorful1" csCatId="colorful" phldr="1"/>
      <dgm:spPr/>
    </dgm:pt>
    <dgm:pt modelId="{C4880649-37AD-4B82-A84F-369FB78B84C2}">
      <dgm:prSet phldrT="[Text]" custT="1"/>
      <dgm:spPr/>
      <dgm:t>
        <a:bodyPr/>
        <a:lstStyle/>
        <a:p>
          <a:r>
            <a:rPr lang="nb-NO" sz="1400" dirty="0"/>
            <a:t>Random Sampling</a:t>
          </a:r>
          <a:endParaRPr lang="en-US" sz="1400" dirty="0"/>
        </a:p>
      </dgm:t>
    </dgm:pt>
    <dgm:pt modelId="{D4ACD46C-2620-4C49-AAEF-744706531830}" type="parTrans" cxnId="{42657378-331E-4069-B35A-1A86C87BA497}">
      <dgm:prSet/>
      <dgm:spPr/>
      <dgm:t>
        <a:bodyPr/>
        <a:lstStyle/>
        <a:p>
          <a:endParaRPr lang="en-US"/>
        </a:p>
      </dgm:t>
    </dgm:pt>
    <dgm:pt modelId="{ECBBDEF4-0FC3-4E70-BB99-DA3AF110EFF9}" type="sibTrans" cxnId="{42657378-331E-4069-B35A-1A86C87BA497}">
      <dgm:prSet/>
      <dgm:spPr/>
      <dgm:t>
        <a:bodyPr/>
        <a:lstStyle/>
        <a:p>
          <a:endParaRPr lang="en-US"/>
        </a:p>
      </dgm:t>
    </dgm:pt>
    <dgm:pt modelId="{D4F94E43-BD4E-4E19-BAC9-90B8E5592DD9}">
      <dgm:prSet phldrT="[Text]" custT="1"/>
      <dgm:spPr/>
      <dgm:t>
        <a:bodyPr/>
        <a:lstStyle/>
        <a:p>
          <a:r>
            <a:rPr lang="nb-NO" sz="1400" dirty="0"/>
            <a:t>Sentence Isolation</a:t>
          </a:r>
          <a:endParaRPr lang="en-US" sz="1400" dirty="0"/>
        </a:p>
      </dgm:t>
    </dgm:pt>
    <dgm:pt modelId="{7AD31B78-3B52-4000-A614-F2DF2A019F36}" type="parTrans" cxnId="{DFF798B7-0E0F-4519-96F9-AB2D284DC102}">
      <dgm:prSet/>
      <dgm:spPr/>
      <dgm:t>
        <a:bodyPr/>
        <a:lstStyle/>
        <a:p>
          <a:endParaRPr lang="en-US"/>
        </a:p>
      </dgm:t>
    </dgm:pt>
    <dgm:pt modelId="{75C24D44-5294-4045-B755-3ABC7DBB309F}" type="sibTrans" cxnId="{DFF798B7-0E0F-4519-96F9-AB2D284DC102}">
      <dgm:prSet/>
      <dgm:spPr/>
      <dgm:t>
        <a:bodyPr/>
        <a:lstStyle/>
        <a:p>
          <a:endParaRPr lang="en-US"/>
        </a:p>
      </dgm:t>
    </dgm:pt>
    <dgm:pt modelId="{0CE0CE57-C615-4357-A22D-D1A5E621CA33}">
      <dgm:prSet phldrT="[Text]" custT="1"/>
      <dgm:spPr/>
      <dgm:t>
        <a:bodyPr/>
        <a:lstStyle/>
        <a:p>
          <a:r>
            <a:rPr lang="nb-NO" sz="1400" dirty="0"/>
            <a:t>Cleaning</a:t>
          </a:r>
          <a:endParaRPr lang="en-US" sz="1400" dirty="0"/>
        </a:p>
      </dgm:t>
    </dgm:pt>
    <dgm:pt modelId="{91AA2AE9-530F-403D-834B-BB2368112414}" type="parTrans" cxnId="{4BF9CAF1-3897-4CD3-82B2-669EF4DD6197}">
      <dgm:prSet/>
      <dgm:spPr/>
      <dgm:t>
        <a:bodyPr/>
        <a:lstStyle/>
        <a:p>
          <a:endParaRPr lang="en-US"/>
        </a:p>
      </dgm:t>
    </dgm:pt>
    <dgm:pt modelId="{4A1EC25F-1941-4B6D-89DE-D30D8DF366EB}" type="sibTrans" cxnId="{4BF9CAF1-3897-4CD3-82B2-669EF4DD6197}">
      <dgm:prSet/>
      <dgm:spPr/>
      <dgm:t>
        <a:bodyPr/>
        <a:lstStyle/>
        <a:p>
          <a:endParaRPr lang="en-US"/>
        </a:p>
      </dgm:t>
    </dgm:pt>
    <dgm:pt modelId="{7B8997F2-0E83-444B-9CCE-4B0DC45EF5F3}">
      <dgm:prSet phldrT="[Text]" custT="1"/>
      <dgm:spPr/>
      <dgm:t>
        <a:bodyPr/>
        <a:lstStyle/>
        <a:p>
          <a:r>
            <a:rPr lang="nb-NO" sz="1400" dirty="0"/>
            <a:t>Create TDM</a:t>
          </a:r>
        </a:p>
      </dgm:t>
    </dgm:pt>
    <dgm:pt modelId="{394F1DBA-4355-41B4-9E29-E1B44222148C}" type="parTrans" cxnId="{73C82C7F-9315-4992-8DEA-E0F07D7C73E8}">
      <dgm:prSet/>
      <dgm:spPr/>
      <dgm:t>
        <a:bodyPr/>
        <a:lstStyle/>
        <a:p>
          <a:endParaRPr lang="en-US"/>
        </a:p>
      </dgm:t>
    </dgm:pt>
    <dgm:pt modelId="{B5CD90D1-9BAA-4C89-A970-7EDDDFA08B96}" type="sibTrans" cxnId="{73C82C7F-9315-4992-8DEA-E0F07D7C73E8}">
      <dgm:prSet/>
      <dgm:spPr/>
      <dgm:t>
        <a:bodyPr/>
        <a:lstStyle/>
        <a:p>
          <a:endParaRPr lang="en-US"/>
        </a:p>
      </dgm:t>
    </dgm:pt>
    <dgm:pt modelId="{7759B556-7E16-4728-8993-82CFB0171580}">
      <dgm:prSet phldrT="[Text]" custT="1"/>
      <dgm:spPr/>
      <dgm:t>
        <a:bodyPr/>
        <a:lstStyle/>
        <a:p>
          <a:r>
            <a:rPr lang="en-CA" sz="1400" noProof="0" dirty="0"/>
            <a:t>Transform TDM to TFM</a:t>
          </a:r>
        </a:p>
      </dgm:t>
    </dgm:pt>
    <dgm:pt modelId="{DF555E4B-8113-43F2-940E-405D2D6C4704}" type="parTrans" cxnId="{8CB7520C-249E-462C-90CF-25405179B08B}">
      <dgm:prSet/>
      <dgm:spPr/>
      <dgm:t>
        <a:bodyPr/>
        <a:lstStyle/>
        <a:p>
          <a:endParaRPr lang="en-US"/>
        </a:p>
      </dgm:t>
    </dgm:pt>
    <dgm:pt modelId="{1B2141AC-3512-4356-BCDB-B47BCA239E68}" type="sibTrans" cxnId="{8CB7520C-249E-462C-90CF-25405179B08B}">
      <dgm:prSet/>
      <dgm:spPr/>
      <dgm:t>
        <a:bodyPr/>
        <a:lstStyle/>
        <a:p>
          <a:endParaRPr lang="en-US"/>
        </a:p>
      </dgm:t>
    </dgm:pt>
    <dgm:pt modelId="{0D85692B-AAE0-4E65-BF23-663BB8ABBEBB}" type="pres">
      <dgm:prSet presAssocID="{F53EB9DF-88E9-4894-8F34-59424907EB6A}" presName="CompostProcess" presStyleCnt="0">
        <dgm:presLayoutVars>
          <dgm:dir/>
          <dgm:resizeHandles val="exact"/>
        </dgm:presLayoutVars>
      </dgm:prSet>
      <dgm:spPr/>
    </dgm:pt>
    <dgm:pt modelId="{31BC2227-92F0-4C02-BA87-3247E2547129}" type="pres">
      <dgm:prSet presAssocID="{F53EB9DF-88E9-4894-8F34-59424907EB6A}" presName="arrow" presStyleLbl="bgShp" presStyleIdx="0" presStyleCnt="1"/>
      <dgm:spPr/>
    </dgm:pt>
    <dgm:pt modelId="{2293D6D2-F050-40D8-9BA7-D2336EE164B4}" type="pres">
      <dgm:prSet presAssocID="{F53EB9DF-88E9-4894-8F34-59424907EB6A}" presName="linearProcess" presStyleCnt="0"/>
      <dgm:spPr/>
    </dgm:pt>
    <dgm:pt modelId="{D561AD2A-A1A3-4FB3-80FB-34C7F63AF9C5}" type="pres">
      <dgm:prSet presAssocID="{C4880649-37AD-4B82-A84F-369FB78B84C2}" presName="textNode" presStyleLbl="node1" presStyleIdx="0" presStyleCnt="5">
        <dgm:presLayoutVars>
          <dgm:bulletEnabled val="1"/>
        </dgm:presLayoutVars>
      </dgm:prSet>
      <dgm:spPr/>
    </dgm:pt>
    <dgm:pt modelId="{386712D9-4F76-40E4-94DC-42C4091A9078}" type="pres">
      <dgm:prSet presAssocID="{ECBBDEF4-0FC3-4E70-BB99-DA3AF110EFF9}" presName="sibTrans" presStyleCnt="0"/>
      <dgm:spPr/>
    </dgm:pt>
    <dgm:pt modelId="{099174C4-A649-4823-8659-6CA0A94F888E}" type="pres">
      <dgm:prSet presAssocID="{D4F94E43-BD4E-4E19-BAC9-90B8E5592DD9}" presName="textNode" presStyleLbl="node1" presStyleIdx="1" presStyleCnt="5">
        <dgm:presLayoutVars>
          <dgm:bulletEnabled val="1"/>
        </dgm:presLayoutVars>
      </dgm:prSet>
      <dgm:spPr/>
    </dgm:pt>
    <dgm:pt modelId="{C6B77A29-FEAC-40A9-B604-35264EFC4C04}" type="pres">
      <dgm:prSet presAssocID="{75C24D44-5294-4045-B755-3ABC7DBB309F}" presName="sibTrans" presStyleCnt="0"/>
      <dgm:spPr/>
    </dgm:pt>
    <dgm:pt modelId="{1C4F5318-5D20-462B-91C5-218496289C52}" type="pres">
      <dgm:prSet presAssocID="{0CE0CE57-C615-4357-A22D-D1A5E621CA33}" presName="textNode" presStyleLbl="node1" presStyleIdx="2" presStyleCnt="5">
        <dgm:presLayoutVars>
          <dgm:bulletEnabled val="1"/>
        </dgm:presLayoutVars>
      </dgm:prSet>
      <dgm:spPr/>
    </dgm:pt>
    <dgm:pt modelId="{8644E1B3-305F-4086-B383-94E2A3F29D41}" type="pres">
      <dgm:prSet presAssocID="{4A1EC25F-1941-4B6D-89DE-D30D8DF366EB}" presName="sibTrans" presStyleCnt="0"/>
      <dgm:spPr/>
    </dgm:pt>
    <dgm:pt modelId="{51599E1D-2CBA-4976-BB21-9DAB21D777DC}" type="pres">
      <dgm:prSet presAssocID="{7B8997F2-0E83-444B-9CCE-4B0DC45EF5F3}" presName="textNode" presStyleLbl="node1" presStyleIdx="3" presStyleCnt="5">
        <dgm:presLayoutVars>
          <dgm:bulletEnabled val="1"/>
        </dgm:presLayoutVars>
      </dgm:prSet>
      <dgm:spPr/>
    </dgm:pt>
    <dgm:pt modelId="{77441D8A-EABB-4C2E-94FA-49D9C658DF82}" type="pres">
      <dgm:prSet presAssocID="{B5CD90D1-9BAA-4C89-A970-7EDDDFA08B96}" presName="sibTrans" presStyleCnt="0"/>
      <dgm:spPr/>
    </dgm:pt>
    <dgm:pt modelId="{3E360B13-B290-42D2-AC86-5C5FC48D2842}" type="pres">
      <dgm:prSet presAssocID="{7759B556-7E16-4728-8993-82CFB0171580}" presName="textNode" presStyleLbl="node1" presStyleIdx="4" presStyleCnt="5" custLinFactNeighborX="30098" custLinFactNeighborY="-1074">
        <dgm:presLayoutVars>
          <dgm:bulletEnabled val="1"/>
        </dgm:presLayoutVars>
      </dgm:prSet>
      <dgm:spPr/>
    </dgm:pt>
  </dgm:ptLst>
  <dgm:cxnLst>
    <dgm:cxn modelId="{6129B0EE-61F7-42E5-B078-DD980BF3F32A}" type="presOf" srcId="{F53EB9DF-88E9-4894-8F34-59424907EB6A}" destId="{0D85692B-AAE0-4E65-BF23-663BB8ABBEBB}" srcOrd="0" destOrd="0" presId="urn:microsoft.com/office/officeart/2005/8/layout/hProcess9"/>
    <dgm:cxn modelId="{17376B8C-ED44-4C06-9DFC-02F4AF5AE9E2}" type="presOf" srcId="{0CE0CE57-C615-4357-A22D-D1A5E621CA33}" destId="{1C4F5318-5D20-462B-91C5-218496289C52}" srcOrd="0" destOrd="0" presId="urn:microsoft.com/office/officeart/2005/8/layout/hProcess9"/>
    <dgm:cxn modelId="{73C82C7F-9315-4992-8DEA-E0F07D7C73E8}" srcId="{F53EB9DF-88E9-4894-8F34-59424907EB6A}" destId="{7B8997F2-0E83-444B-9CCE-4B0DC45EF5F3}" srcOrd="3" destOrd="0" parTransId="{394F1DBA-4355-41B4-9E29-E1B44222148C}" sibTransId="{B5CD90D1-9BAA-4C89-A970-7EDDDFA08B96}"/>
    <dgm:cxn modelId="{4BF9CAF1-3897-4CD3-82B2-669EF4DD6197}" srcId="{F53EB9DF-88E9-4894-8F34-59424907EB6A}" destId="{0CE0CE57-C615-4357-A22D-D1A5E621CA33}" srcOrd="2" destOrd="0" parTransId="{91AA2AE9-530F-403D-834B-BB2368112414}" sibTransId="{4A1EC25F-1941-4B6D-89DE-D30D8DF366EB}"/>
    <dgm:cxn modelId="{8CB7520C-249E-462C-90CF-25405179B08B}" srcId="{F53EB9DF-88E9-4894-8F34-59424907EB6A}" destId="{7759B556-7E16-4728-8993-82CFB0171580}" srcOrd="4" destOrd="0" parTransId="{DF555E4B-8113-43F2-940E-405D2D6C4704}" sibTransId="{1B2141AC-3512-4356-BCDB-B47BCA239E68}"/>
    <dgm:cxn modelId="{6BABC244-7496-4910-B9BB-658FDAA509C0}" type="presOf" srcId="{7B8997F2-0E83-444B-9CCE-4B0DC45EF5F3}" destId="{51599E1D-2CBA-4976-BB21-9DAB21D777DC}" srcOrd="0" destOrd="0" presId="urn:microsoft.com/office/officeart/2005/8/layout/hProcess9"/>
    <dgm:cxn modelId="{42657378-331E-4069-B35A-1A86C87BA497}" srcId="{F53EB9DF-88E9-4894-8F34-59424907EB6A}" destId="{C4880649-37AD-4B82-A84F-369FB78B84C2}" srcOrd="0" destOrd="0" parTransId="{D4ACD46C-2620-4C49-AAEF-744706531830}" sibTransId="{ECBBDEF4-0FC3-4E70-BB99-DA3AF110EFF9}"/>
    <dgm:cxn modelId="{DFF798B7-0E0F-4519-96F9-AB2D284DC102}" srcId="{F53EB9DF-88E9-4894-8F34-59424907EB6A}" destId="{D4F94E43-BD4E-4E19-BAC9-90B8E5592DD9}" srcOrd="1" destOrd="0" parTransId="{7AD31B78-3B52-4000-A614-F2DF2A019F36}" sibTransId="{75C24D44-5294-4045-B755-3ABC7DBB309F}"/>
    <dgm:cxn modelId="{C9972CDF-3C23-4D6B-876B-3D21BCDDA181}" type="presOf" srcId="{7759B556-7E16-4728-8993-82CFB0171580}" destId="{3E360B13-B290-42D2-AC86-5C5FC48D2842}" srcOrd="0" destOrd="0" presId="urn:microsoft.com/office/officeart/2005/8/layout/hProcess9"/>
    <dgm:cxn modelId="{46F96795-746C-4D4B-8D8E-FA826F65FE2F}" type="presOf" srcId="{D4F94E43-BD4E-4E19-BAC9-90B8E5592DD9}" destId="{099174C4-A649-4823-8659-6CA0A94F888E}" srcOrd="0" destOrd="0" presId="urn:microsoft.com/office/officeart/2005/8/layout/hProcess9"/>
    <dgm:cxn modelId="{1278D124-7F26-4CB0-88F8-8CF6BE26B0B4}" type="presOf" srcId="{C4880649-37AD-4B82-A84F-369FB78B84C2}" destId="{D561AD2A-A1A3-4FB3-80FB-34C7F63AF9C5}" srcOrd="0" destOrd="0" presId="urn:microsoft.com/office/officeart/2005/8/layout/hProcess9"/>
    <dgm:cxn modelId="{F6EE2F1D-6B91-44D7-9273-1AD4B88B29F7}" type="presParOf" srcId="{0D85692B-AAE0-4E65-BF23-663BB8ABBEBB}" destId="{31BC2227-92F0-4C02-BA87-3247E2547129}" srcOrd="0" destOrd="0" presId="urn:microsoft.com/office/officeart/2005/8/layout/hProcess9"/>
    <dgm:cxn modelId="{9ACC9AC1-3B4D-4DED-A176-BF48429E8A5C}" type="presParOf" srcId="{0D85692B-AAE0-4E65-BF23-663BB8ABBEBB}" destId="{2293D6D2-F050-40D8-9BA7-D2336EE164B4}" srcOrd="1" destOrd="0" presId="urn:microsoft.com/office/officeart/2005/8/layout/hProcess9"/>
    <dgm:cxn modelId="{8537B357-7B07-4E01-AD45-E46616F721A6}" type="presParOf" srcId="{2293D6D2-F050-40D8-9BA7-D2336EE164B4}" destId="{D561AD2A-A1A3-4FB3-80FB-34C7F63AF9C5}" srcOrd="0" destOrd="0" presId="urn:microsoft.com/office/officeart/2005/8/layout/hProcess9"/>
    <dgm:cxn modelId="{990E0146-ED3E-430E-AF90-9D2A3B9B56D3}" type="presParOf" srcId="{2293D6D2-F050-40D8-9BA7-D2336EE164B4}" destId="{386712D9-4F76-40E4-94DC-42C4091A9078}" srcOrd="1" destOrd="0" presId="urn:microsoft.com/office/officeart/2005/8/layout/hProcess9"/>
    <dgm:cxn modelId="{D81C3C27-2817-4D90-B0C9-C4A19BAD8339}" type="presParOf" srcId="{2293D6D2-F050-40D8-9BA7-D2336EE164B4}" destId="{099174C4-A649-4823-8659-6CA0A94F888E}" srcOrd="2" destOrd="0" presId="urn:microsoft.com/office/officeart/2005/8/layout/hProcess9"/>
    <dgm:cxn modelId="{0FCEE22D-3BF4-4A65-B756-C17A80B83956}" type="presParOf" srcId="{2293D6D2-F050-40D8-9BA7-D2336EE164B4}" destId="{C6B77A29-FEAC-40A9-B604-35264EFC4C04}" srcOrd="3" destOrd="0" presId="urn:microsoft.com/office/officeart/2005/8/layout/hProcess9"/>
    <dgm:cxn modelId="{843CDE30-B032-4C47-9D82-FD867D0F2385}" type="presParOf" srcId="{2293D6D2-F050-40D8-9BA7-D2336EE164B4}" destId="{1C4F5318-5D20-462B-91C5-218496289C52}" srcOrd="4" destOrd="0" presId="urn:microsoft.com/office/officeart/2005/8/layout/hProcess9"/>
    <dgm:cxn modelId="{E22644E6-9909-4776-874C-462BA7EBCECA}" type="presParOf" srcId="{2293D6D2-F050-40D8-9BA7-D2336EE164B4}" destId="{8644E1B3-305F-4086-B383-94E2A3F29D41}" srcOrd="5" destOrd="0" presId="urn:microsoft.com/office/officeart/2005/8/layout/hProcess9"/>
    <dgm:cxn modelId="{71651556-6F77-4B4D-B5BF-D4CA3BE13194}" type="presParOf" srcId="{2293D6D2-F050-40D8-9BA7-D2336EE164B4}" destId="{51599E1D-2CBA-4976-BB21-9DAB21D777DC}" srcOrd="6" destOrd="0" presId="urn:microsoft.com/office/officeart/2005/8/layout/hProcess9"/>
    <dgm:cxn modelId="{01CAAFE0-F3F2-42A9-B4C2-7CD9A7606455}" type="presParOf" srcId="{2293D6D2-F050-40D8-9BA7-D2336EE164B4}" destId="{77441D8A-EABB-4C2E-94FA-49D9C658DF82}" srcOrd="7" destOrd="0" presId="urn:microsoft.com/office/officeart/2005/8/layout/hProcess9"/>
    <dgm:cxn modelId="{37C70CF4-179C-4D09-A625-6A50FB8C5E33}" type="presParOf" srcId="{2293D6D2-F050-40D8-9BA7-D2336EE164B4}" destId="{3E360B13-B290-42D2-AC86-5C5FC48D284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B0E59C-0A3A-4DC4-A55E-287C165BD001}" type="doc">
      <dgm:prSet loTypeId="urn:microsoft.com/office/officeart/2005/8/layout/hProcess9" loCatId="process" qsTypeId="urn:microsoft.com/office/officeart/2005/8/quickstyle/3d9" qsCatId="3D" csTypeId="urn:microsoft.com/office/officeart/2005/8/colors/accent5_2" csCatId="accent5" phldr="1"/>
      <dgm:spPr/>
    </dgm:pt>
    <dgm:pt modelId="{0A6BB66B-6927-4DCC-88A2-3A03BE4C8FEC}">
      <dgm:prSet phldrT="[Text]"/>
      <dgm:spPr>
        <a:solidFill>
          <a:srgbClr val="92D050"/>
        </a:solidFill>
      </dgm:spPr>
      <dgm:t>
        <a:bodyPr/>
        <a:lstStyle/>
        <a:p>
          <a:r>
            <a:rPr lang="nb-NO" dirty="0"/>
            <a:t>TFM</a:t>
          </a:r>
        </a:p>
        <a:p>
          <a:r>
            <a:rPr lang="nb-NO" dirty="0"/>
            <a:t>(input)</a:t>
          </a:r>
          <a:endParaRPr lang="en-US" dirty="0"/>
        </a:p>
      </dgm:t>
    </dgm:pt>
    <dgm:pt modelId="{4EB093C0-E2CC-47D3-B71D-B47534D6425F}" type="parTrans" cxnId="{AF08FE09-BB77-4624-8289-D8859756DD8F}">
      <dgm:prSet/>
      <dgm:spPr/>
      <dgm:t>
        <a:bodyPr/>
        <a:lstStyle/>
        <a:p>
          <a:endParaRPr lang="en-US"/>
        </a:p>
      </dgm:t>
    </dgm:pt>
    <dgm:pt modelId="{CCF5C5E0-E93F-4898-A744-3E93989A8C1B}" type="sibTrans" cxnId="{AF08FE09-BB77-4624-8289-D8859756DD8F}">
      <dgm:prSet/>
      <dgm:spPr/>
      <dgm:t>
        <a:bodyPr/>
        <a:lstStyle/>
        <a:p>
          <a:endParaRPr lang="en-US"/>
        </a:p>
      </dgm:t>
    </dgm:pt>
    <dgm:pt modelId="{63601891-7EA1-4C79-B2BC-4F1F7D862C48}">
      <dgm:prSet phldrT="[Text]"/>
      <dgm:spPr/>
      <dgm:t>
        <a:bodyPr/>
        <a:lstStyle/>
        <a:p>
          <a:r>
            <a:rPr lang="nb-NO" dirty="0"/>
            <a:t>«Stupid» backoff Algorithm</a:t>
          </a:r>
          <a:endParaRPr lang="en-US" dirty="0"/>
        </a:p>
      </dgm:t>
    </dgm:pt>
    <dgm:pt modelId="{ECF67A0F-3D0D-4519-97A0-F28AD5331AF5}" type="parTrans" cxnId="{67453F57-F231-4159-99F9-A262FBEB9133}">
      <dgm:prSet/>
      <dgm:spPr/>
      <dgm:t>
        <a:bodyPr/>
        <a:lstStyle/>
        <a:p>
          <a:endParaRPr lang="en-US"/>
        </a:p>
      </dgm:t>
    </dgm:pt>
    <dgm:pt modelId="{E59C318E-8046-4807-B0A2-EC1B8E4321CE}" type="sibTrans" cxnId="{67453F57-F231-4159-99F9-A262FBEB9133}">
      <dgm:prSet/>
      <dgm:spPr/>
      <dgm:t>
        <a:bodyPr/>
        <a:lstStyle/>
        <a:p>
          <a:endParaRPr lang="en-US"/>
        </a:p>
      </dgm:t>
    </dgm:pt>
    <dgm:pt modelId="{9C190BDA-639E-43D6-8323-A8D17DDF3C5F}">
      <dgm:prSet phldrT="[Text]"/>
      <dgm:spPr>
        <a:solidFill>
          <a:srgbClr val="92D050"/>
        </a:solidFill>
      </dgm:spPr>
      <dgm:t>
        <a:bodyPr/>
        <a:lstStyle/>
        <a:p>
          <a:r>
            <a:rPr lang="nb-NO" dirty="0"/>
            <a:t>Language Model</a:t>
          </a:r>
        </a:p>
        <a:p>
          <a:r>
            <a:rPr lang="nb-NO" dirty="0"/>
            <a:t>(output)</a:t>
          </a:r>
          <a:endParaRPr lang="en-US" dirty="0"/>
        </a:p>
      </dgm:t>
    </dgm:pt>
    <dgm:pt modelId="{2B264D0B-0071-449E-BCA7-9FF9D60410D1}" type="parTrans" cxnId="{5AD5FEC2-B0E6-48C5-8997-1321369CF85C}">
      <dgm:prSet/>
      <dgm:spPr/>
      <dgm:t>
        <a:bodyPr/>
        <a:lstStyle/>
        <a:p>
          <a:endParaRPr lang="en-US"/>
        </a:p>
      </dgm:t>
    </dgm:pt>
    <dgm:pt modelId="{B429E915-7A05-4575-BFD2-32B74F552DE7}" type="sibTrans" cxnId="{5AD5FEC2-B0E6-48C5-8997-1321369CF85C}">
      <dgm:prSet/>
      <dgm:spPr/>
      <dgm:t>
        <a:bodyPr/>
        <a:lstStyle/>
        <a:p>
          <a:endParaRPr lang="en-US"/>
        </a:p>
      </dgm:t>
    </dgm:pt>
    <dgm:pt modelId="{F6315F78-A25F-4F25-B206-FD3564EC3894}">
      <dgm:prSet phldrT="[Text]"/>
      <dgm:spPr/>
      <dgm:t>
        <a:bodyPr/>
        <a:lstStyle/>
        <a:p>
          <a:r>
            <a:rPr lang="nb-NO" dirty="0"/>
            <a:t>Reduce TFM</a:t>
          </a:r>
          <a:endParaRPr lang="en-US" dirty="0"/>
        </a:p>
      </dgm:t>
    </dgm:pt>
    <dgm:pt modelId="{9953BFF1-F54D-42F6-83F6-D0071BCABF52}" type="parTrans" cxnId="{FC3D1466-254D-47B5-97FF-26CB43955CAE}">
      <dgm:prSet/>
      <dgm:spPr/>
      <dgm:t>
        <a:bodyPr/>
        <a:lstStyle/>
        <a:p>
          <a:endParaRPr lang="en-US"/>
        </a:p>
      </dgm:t>
    </dgm:pt>
    <dgm:pt modelId="{273DF7AD-4739-4D6B-8DA2-78A9823E02F8}" type="sibTrans" cxnId="{FC3D1466-254D-47B5-97FF-26CB43955CAE}">
      <dgm:prSet/>
      <dgm:spPr/>
      <dgm:t>
        <a:bodyPr/>
        <a:lstStyle/>
        <a:p>
          <a:endParaRPr lang="en-US"/>
        </a:p>
      </dgm:t>
    </dgm:pt>
    <dgm:pt modelId="{B14197AF-B8A9-4C6C-A3B5-4F61E4B503B9}" type="pres">
      <dgm:prSet presAssocID="{80B0E59C-0A3A-4DC4-A55E-287C165BD001}" presName="CompostProcess" presStyleCnt="0">
        <dgm:presLayoutVars>
          <dgm:dir/>
          <dgm:resizeHandles val="exact"/>
        </dgm:presLayoutVars>
      </dgm:prSet>
      <dgm:spPr/>
    </dgm:pt>
    <dgm:pt modelId="{AF1FAEA5-4B5B-4E21-9874-16861150FA0F}" type="pres">
      <dgm:prSet presAssocID="{80B0E59C-0A3A-4DC4-A55E-287C165BD001}" presName="arrow" presStyleLbl="bgShp" presStyleIdx="0" presStyleCnt="1" custLinFactNeighborX="-32353" custLinFactNeighborY="-53659"/>
      <dgm:spPr/>
    </dgm:pt>
    <dgm:pt modelId="{24BA649A-4E22-459E-9F66-E99796A43481}" type="pres">
      <dgm:prSet presAssocID="{80B0E59C-0A3A-4DC4-A55E-287C165BD001}" presName="linearProcess" presStyleCnt="0"/>
      <dgm:spPr/>
    </dgm:pt>
    <dgm:pt modelId="{E49E67A0-CE5C-475F-9A8D-5B593A3ED6B9}" type="pres">
      <dgm:prSet presAssocID="{0A6BB66B-6927-4DCC-88A2-3A03BE4C8FEC}" presName="textNode" presStyleLbl="node1" presStyleIdx="0" presStyleCnt="4">
        <dgm:presLayoutVars>
          <dgm:bulletEnabled val="1"/>
        </dgm:presLayoutVars>
      </dgm:prSet>
      <dgm:spPr/>
    </dgm:pt>
    <dgm:pt modelId="{160C6170-7722-44E1-9E3A-2780ABA817E4}" type="pres">
      <dgm:prSet presAssocID="{CCF5C5E0-E93F-4898-A744-3E93989A8C1B}" presName="sibTrans" presStyleCnt="0"/>
      <dgm:spPr/>
    </dgm:pt>
    <dgm:pt modelId="{79D41D5B-7F7B-4EE9-A4B0-455B75399210}" type="pres">
      <dgm:prSet presAssocID="{F6315F78-A25F-4F25-B206-FD3564EC3894}" presName="textNode" presStyleLbl="node1" presStyleIdx="1" presStyleCnt="4">
        <dgm:presLayoutVars>
          <dgm:bulletEnabled val="1"/>
        </dgm:presLayoutVars>
      </dgm:prSet>
      <dgm:spPr/>
    </dgm:pt>
    <dgm:pt modelId="{6D57B651-1257-49EF-B361-B4555FA3A4B1}" type="pres">
      <dgm:prSet presAssocID="{273DF7AD-4739-4D6B-8DA2-78A9823E02F8}" presName="sibTrans" presStyleCnt="0"/>
      <dgm:spPr/>
    </dgm:pt>
    <dgm:pt modelId="{3B021B0F-97F2-46C4-B75A-C9E8955AE103}" type="pres">
      <dgm:prSet presAssocID="{63601891-7EA1-4C79-B2BC-4F1F7D862C48}" presName="textNode" presStyleLbl="node1" presStyleIdx="2" presStyleCnt="4">
        <dgm:presLayoutVars>
          <dgm:bulletEnabled val="1"/>
        </dgm:presLayoutVars>
      </dgm:prSet>
      <dgm:spPr/>
    </dgm:pt>
    <dgm:pt modelId="{CA828586-1C91-4757-B2CF-4013A8D06BB2}" type="pres">
      <dgm:prSet presAssocID="{E59C318E-8046-4807-B0A2-EC1B8E4321CE}" presName="sibTrans" presStyleCnt="0"/>
      <dgm:spPr/>
    </dgm:pt>
    <dgm:pt modelId="{D8BF0628-7B83-4CA4-8743-A61D7977CF4E}" type="pres">
      <dgm:prSet presAssocID="{9C190BDA-639E-43D6-8323-A8D17DDF3C5F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07931620-B5D1-4F67-A045-E17B5CCC2386}" type="presOf" srcId="{0A6BB66B-6927-4DCC-88A2-3A03BE4C8FEC}" destId="{E49E67A0-CE5C-475F-9A8D-5B593A3ED6B9}" srcOrd="0" destOrd="0" presId="urn:microsoft.com/office/officeart/2005/8/layout/hProcess9"/>
    <dgm:cxn modelId="{FC3D1466-254D-47B5-97FF-26CB43955CAE}" srcId="{80B0E59C-0A3A-4DC4-A55E-287C165BD001}" destId="{F6315F78-A25F-4F25-B206-FD3564EC3894}" srcOrd="1" destOrd="0" parTransId="{9953BFF1-F54D-42F6-83F6-D0071BCABF52}" sibTransId="{273DF7AD-4739-4D6B-8DA2-78A9823E02F8}"/>
    <dgm:cxn modelId="{67453F57-F231-4159-99F9-A262FBEB9133}" srcId="{80B0E59C-0A3A-4DC4-A55E-287C165BD001}" destId="{63601891-7EA1-4C79-B2BC-4F1F7D862C48}" srcOrd="2" destOrd="0" parTransId="{ECF67A0F-3D0D-4519-97A0-F28AD5331AF5}" sibTransId="{E59C318E-8046-4807-B0A2-EC1B8E4321CE}"/>
    <dgm:cxn modelId="{76A16256-9D2A-44E6-A888-24435934C3CD}" type="presOf" srcId="{63601891-7EA1-4C79-B2BC-4F1F7D862C48}" destId="{3B021B0F-97F2-46C4-B75A-C9E8955AE103}" srcOrd="0" destOrd="0" presId="urn:microsoft.com/office/officeart/2005/8/layout/hProcess9"/>
    <dgm:cxn modelId="{80CD37A5-0E12-4DE1-B75B-E3D540F6925C}" type="presOf" srcId="{F6315F78-A25F-4F25-B206-FD3564EC3894}" destId="{79D41D5B-7F7B-4EE9-A4B0-455B75399210}" srcOrd="0" destOrd="0" presId="urn:microsoft.com/office/officeart/2005/8/layout/hProcess9"/>
    <dgm:cxn modelId="{AF08FE09-BB77-4624-8289-D8859756DD8F}" srcId="{80B0E59C-0A3A-4DC4-A55E-287C165BD001}" destId="{0A6BB66B-6927-4DCC-88A2-3A03BE4C8FEC}" srcOrd="0" destOrd="0" parTransId="{4EB093C0-E2CC-47D3-B71D-B47534D6425F}" sibTransId="{CCF5C5E0-E93F-4898-A744-3E93989A8C1B}"/>
    <dgm:cxn modelId="{DE4A13AD-A4A8-420C-85E4-89E00361B992}" type="presOf" srcId="{80B0E59C-0A3A-4DC4-A55E-287C165BD001}" destId="{B14197AF-B8A9-4C6C-A3B5-4F61E4B503B9}" srcOrd="0" destOrd="0" presId="urn:microsoft.com/office/officeart/2005/8/layout/hProcess9"/>
    <dgm:cxn modelId="{5AD5FEC2-B0E6-48C5-8997-1321369CF85C}" srcId="{80B0E59C-0A3A-4DC4-A55E-287C165BD001}" destId="{9C190BDA-639E-43D6-8323-A8D17DDF3C5F}" srcOrd="3" destOrd="0" parTransId="{2B264D0B-0071-449E-BCA7-9FF9D60410D1}" sibTransId="{B429E915-7A05-4575-BFD2-32B74F552DE7}"/>
    <dgm:cxn modelId="{DB484E6E-43DC-4FA3-A2C2-51394BAE3AC0}" type="presOf" srcId="{9C190BDA-639E-43D6-8323-A8D17DDF3C5F}" destId="{D8BF0628-7B83-4CA4-8743-A61D7977CF4E}" srcOrd="0" destOrd="0" presId="urn:microsoft.com/office/officeart/2005/8/layout/hProcess9"/>
    <dgm:cxn modelId="{56D78D9F-9006-4FD0-B585-763107DC1EB3}" type="presParOf" srcId="{B14197AF-B8A9-4C6C-A3B5-4F61E4B503B9}" destId="{AF1FAEA5-4B5B-4E21-9874-16861150FA0F}" srcOrd="0" destOrd="0" presId="urn:microsoft.com/office/officeart/2005/8/layout/hProcess9"/>
    <dgm:cxn modelId="{5CD0A73D-3EFB-41EF-98A1-6795FCF629B7}" type="presParOf" srcId="{B14197AF-B8A9-4C6C-A3B5-4F61E4B503B9}" destId="{24BA649A-4E22-459E-9F66-E99796A43481}" srcOrd="1" destOrd="0" presId="urn:microsoft.com/office/officeart/2005/8/layout/hProcess9"/>
    <dgm:cxn modelId="{A1943643-BB62-4F1D-8A9D-77ECB867869D}" type="presParOf" srcId="{24BA649A-4E22-459E-9F66-E99796A43481}" destId="{E49E67A0-CE5C-475F-9A8D-5B593A3ED6B9}" srcOrd="0" destOrd="0" presId="urn:microsoft.com/office/officeart/2005/8/layout/hProcess9"/>
    <dgm:cxn modelId="{77D29ED7-110E-4057-9628-A6A88A9E6B42}" type="presParOf" srcId="{24BA649A-4E22-459E-9F66-E99796A43481}" destId="{160C6170-7722-44E1-9E3A-2780ABA817E4}" srcOrd="1" destOrd="0" presId="urn:microsoft.com/office/officeart/2005/8/layout/hProcess9"/>
    <dgm:cxn modelId="{D63F6E5A-BCA3-4D50-A0E4-9D31134FBDD0}" type="presParOf" srcId="{24BA649A-4E22-459E-9F66-E99796A43481}" destId="{79D41D5B-7F7B-4EE9-A4B0-455B75399210}" srcOrd="2" destOrd="0" presId="urn:microsoft.com/office/officeart/2005/8/layout/hProcess9"/>
    <dgm:cxn modelId="{F253E60D-3D45-4CAC-B58A-03A7C9B04870}" type="presParOf" srcId="{24BA649A-4E22-459E-9F66-E99796A43481}" destId="{6D57B651-1257-49EF-B361-B4555FA3A4B1}" srcOrd="3" destOrd="0" presId="urn:microsoft.com/office/officeart/2005/8/layout/hProcess9"/>
    <dgm:cxn modelId="{C3A25D6A-B025-49CD-96E0-573CAA14A0A4}" type="presParOf" srcId="{24BA649A-4E22-459E-9F66-E99796A43481}" destId="{3B021B0F-97F2-46C4-B75A-C9E8955AE103}" srcOrd="4" destOrd="0" presId="urn:microsoft.com/office/officeart/2005/8/layout/hProcess9"/>
    <dgm:cxn modelId="{8CBEE717-37FC-4C81-8FB3-D86DFF71222A}" type="presParOf" srcId="{24BA649A-4E22-459E-9F66-E99796A43481}" destId="{CA828586-1C91-4757-B2CF-4013A8D06BB2}" srcOrd="5" destOrd="0" presId="urn:microsoft.com/office/officeart/2005/8/layout/hProcess9"/>
    <dgm:cxn modelId="{54105005-55B8-4BDC-81B0-40ACD6CA8E87}" type="presParOf" srcId="{24BA649A-4E22-459E-9F66-E99796A43481}" destId="{D8BF0628-7B83-4CA4-8743-A61D7977CF4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C2227-92F0-4C02-BA87-3247E2547129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1AD2A-A1A3-4FB3-80FB-34C7F63AF9C5}">
      <dsp:nvSpPr>
        <dsp:cNvPr id="0" name=""/>
        <dsp:cNvSpPr/>
      </dsp:nvSpPr>
      <dsp:spPr>
        <a:xfrm>
          <a:off x="1785" y="1219199"/>
          <a:ext cx="1075134" cy="162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 dirty="0"/>
            <a:t>Random Sampling</a:t>
          </a:r>
          <a:endParaRPr lang="en-US" sz="1400" kern="1200" dirty="0"/>
        </a:p>
      </dsp:txBody>
      <dsp:txXfrm>
        <a:off x="54269" y="1271683"/>
        <a:ext cx="970166" cy="1520632"/>
      </dsp:txXfrm>
    </dsp:sp>
    <dsp:sp modelId="{099174C4-A649-4823-8659-6CA0A94F888E}">
      <dsp:nvSpPr>
        <dsp:cNvPr id="0" name=""/>
        <dsp:cNvSpPr/>
      </dsp:nvSpPr>
      <dsp:spPr>
        <a:xfrm>
          <a:off x="1256109" y="1219199"/>
          <a:ext cx="1075134" cy="162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 dirty="0"/>
            <a:t>Sentence Isolation</a:t>
          </a:r>
          <a:endParaRPr lang="en-US" sz="1400" kern="1200" dirty="0"/>
        </a:p>
      </dsp:txBody>
      <dsp:txXfrm>
        <a:off x="1308593" y="1271683"/>
        <a:ext cx="970166" cy="1520632"/>
      </dsp:txXfrm>
    </dsp:sp>
    <dsp:sp modelId="{1C4F5318-5D20-462B-91C5-218496289C52}">
      <dsp:nvSpPr>
        <dsp:cNvPr id="0" name=""/>
        <dsp:cNvSpPr/>
      </dsp:nvSpPr>
      <dsp:spPr>
        <a:xfrm>
          <a:off x="2510432" y="1219199"/>
          <a:ext cx="1075134" cy="162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 dirty="0"/>
            <a:t>Cleaning</a:t>
          </a:r>
          <a:endParaRPr lang="en-US" sz="1400" kern="1200" dirty="0"/>
        </a:p>
      </dsp:txBody>
      <dsp:txXfrm>
        <a:off x="2562916" y="1271683"/>
        <a:ext cx="970166" cy="1520632"/>
      </dsp:txXfrm>
    </dsp:sp>
    <dsp:sp modelId="{51599E1D-2CBA-4976-BB21-9DAB21D777DC}">
      <dsp:nvSpPr>
        <dsp:cNvPr id="0" name=""/>
        <dsp:cNvSpPr/>
      </dsp:nvSpPr>
      <dsp:spPr>
        <a:xfrm>
          <a:off x="3764756" y="1219199"/>
          <a:ext cx="1075134" cy="162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 dirty="0"/>
            <a:t>Create TDM</a:t>
          </a:r>
        </a:p>
      </dsp:txBody>
      <dsp:txXfrm>
        <a:off x="3817240" y="1271683"/>
        <a:ext cx="970166" cy="1520632"/>
      </dsp:txXfrm>
    </dsp:sp>
    <dsp:sp modelId="{3E360B13-B290-42D2-AC86-5C5FC48D2842}">
      <dsp:nvSpPr>
        <dsp:cNvPr id="0" name=""/>
        <dsp:cNvSpPr/>
      </dsp:nvSpPr>
      <dsp:spPr>
        <a:xfrm>
          <a:off x="5020865" y="1201741"/>
          <a:ext cx="1075134" cy="16256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noProof="0" dirty="0"/>
            <a:t>Transform TDM to TFM</a:t>
          </a:r>
        </a:p>
      </dsp:txBody>
      <dsp:txXfrm>
        <a:off x="5073349" y="1254225"/>
        <a:ext cx="970166" cy="1520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FAEA5-4B5B-4E21-9874-16861150FA0F}">
      <dsp:nvSpPr>
        <dsp:cNvPr id="0" name=""/>
        <dsp:cNvSpPr/>
      </dsp:nvSpPr>
      <dsp:spPr>
        <a:xfrm>
          <a:off x="0" y="0"/>
          <a:ext cx="5052060" cy="31242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E67A0-CE5C-475F-9A8D-5B593A3ED6B9}">
      <dsp:nvSpPr>
        <dsp:cNvPr id="0" name=""/>
        <dsp:cNvSpPr/>
      </dsp:nvSpPr>
      <dsp:spPr>
        <a:xfrm>
          <a:off x="1451" y="937260"/>
          <a:ext cx="1385050" cy="1249680"/>
        </a:xfrm>
        <a:prstGeom prst="roundRect">
          <a:avLst/>
        </a:prstGeom>
        <a:solidFill>
          <a:srgbClr val="92D050"/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TFM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(input)</a:t>
          </a:r>
          <a:endParaRPr lang="en-US" sz="1900" kern="1200" dirty="0"/>
        </a:p>
      </dsp:txBody>
      <dsp:txXfrm>
        <a:off x="62455" y="998264"/>
        <a:ext cx="1263042" cy="1127672"/>
      </dsp:txXfrm>
    </dsp:sp>
    <dsp:sp modelId="{79D41D5B-7F7B-4EE9-A4B0-455B75399210}">
      <dsp:nvSpPr>
        <dsp:cNvPr id="0" name=""/>
        <dsp:cNvSpPr/>
      </dsp:nvSpPr>
      <dsp:spPr>
        <a:xfrm>
          <a:off x="1520000" y="937260"/>
          <a:ext cx="1385050" cy="124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Reduce TFM</a:t>
          </a:r>
          <a:endParaRPr lang="en-US" sz="1900" kern="1200" dirty="0"/>
        </a:p>
      </dsp:txBody>
      <dsp:txXfrm>
        <a:off x="1581004" y="998264"/>
        <a:ext cx="1263042" cy="1127672"/>
      </dsp:txXfrm>
    </dsp:sp>
    <dsp:sp modelId="{3B021B0F-97F2-46C4-B75A-C9E8955AE103}">
      <dsp:nvSpPr>
        <dsp:cNvPr id="0" name=""/>
        <dsp:cNvSpPr/>
      </dsp:nvSpPr>
      <dsp:spPr>
        <a:xfrm>
          <a:off x="3038549" y="937260"/>
          <a:ext cx="1385050" cy="124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«Stupid» backoff Algorithm</a:t>
          </a:r>
          <a:endParaRPr lang="en-US" sz="1900" kern="1200" dirty="0"/>
        </a:p>
      </dsp:txBody>
      <dsp:txXfrm>
        <a:off x="3099553" y="998264"/>
        <a:ext cx="1263042" cy="1127672"/>
      </dsp:txXfrm>
    </dsp:sp>
    <dsp:sp modelId="{D8BF0628-7B83-4CA4-8743-A61D7977CF4E}">
      <dsp:nvSpPr>
        <dsp:cNvPr id="0" name=""/>
        <dsp:cNvSpPr/>
      </dsp:nvSpPr>
      <dsp:spPr>
        <a:xfrm>
          <a:off x="4557098" y="937260"/>
          <a:ext cx="1385050" cy="1249680"/>
        </a:xfrm>
        <a:prstGeom prst="roundRect">
          <a:avLst/>
        </a:prstGeom>
        <a:solidFill>
          <a:srgbClr val="92D050"/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Language Model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(output)</a:t>
          </a:r>
          <a:endParaRPr lang="en-US" sz="1900" kern="1200" dirty="0"/>
        </a:p>
      </dsp:txBody>
      <dsp:txXfrm>
        <a:off x="4618102" y="998264"/>
        <a:ext cx="1263042" cy="1127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17A57-A10D-4D0B-B521-43FD44F4BF34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88BD2-7E14-404B-9FB4-C75328B5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6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data-science-project/lecture/uUGxK/welcome-to-the-capstone-projec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_Industry_Standard_Process_for_Data_Mining#cite_note-Shearer00-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Cross_Industry_Standard_Process_for_Data_Mining#cite_note-KDnug2002-2" TargetMode="External"/><Relationship Id="rId4" Type="http://schemas.openxmlformats.org/officeDocument/2006/relationships/hyperlink" Target="https://en.wikipedia.org/wiki/Data_mining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 Around the Challenge/ Project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Science Capstone project – the last module of the Data Science Specialization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Coursera (Massive Open Online Courser) created by JHU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intention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to challenge students to create a usable/public data product that can be used to practice your skills and build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real experience.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Projects will be drawn from real-world problems and will be conducted with industry, government, and academic partners.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88BD2-7E14-404B-9FB4-C75328B554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95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88BD2-7E14-404B-9FB4-C75328B554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18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Iterative development – the current knowledge shapes</a:t>
            </a:r>
            <a:r>
              <a:rPr lang="en-GB" baseline="0" dirty="0"/>
              <a:t> the past and the future.</a:t>
            </a:r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88BD2-7E14-404B-9FB4-C75328B554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2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Describe the context</a:t>
            </a:r>
            <a:r>
              <a:rPr lang="en-US" dirty="0"/>
              <a:t> -&gt; Capstone</a:t>
            </a:r>
            <a:r>
              <a:rPr lang="en-US" baseline="0" dirty="0"/>
              <a:t> Project in the Data Science Specialization (Coursera, JHU)</a:t>
            </a:r>
          </a:p>
          <a:p>
            <a:pPr marL="0" algn="l" defTabSz="914400" rtl="0" eaLnBrk="1" latinLnBrk="0" hangingPunct="1"/>
            <a:r>
              <a:rPr lang="en-US" dirty="0"/>
              <a:t>The</a:t>
            </a:r>
            <a:r>
              <a:rPr lang="en-US" baseline="0" dirty="0"/>
              <a:t> Capstone Project has been developed by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JHU in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partnership with SwiftKey. The project involves developing a predictive model of text starting with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a really large, unstructured database of the English language.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  <a:p>
            <a:r>
              <a:rPr lang="en-US" b="1" dirty="0"/>
              <a:t>Describe the challenge</a:t>
            </a:r>
          </a:p>
          <a:p>
            <a:endParaRPr lang="en-US" dirty="0"/>
          </a:p>
          <a:p>
            <a:r>
              <a:rPr lang="en-US" dirty="0"/>
              <a:t>https://www.jstatsoft.org/article/view/v025i05</a:t>
            </a:r>
          </a:p>
          <a:p>
            <a:r>
              <a:rPr lang="en-US" dirty="0"/>
              <a:t>https://cran.r-project.org/web/views/NaturalLanguageProcessing.html</a:t>
            </a:r>
          </a:p>
          <a:p>
            <a:r>
              <a:rPr lang="en-US" dirty="0"/>
              <a:t>https://www.coursera.org/course/nlp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50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http://www.corpora.heliohost.org/</a:t>
            </a:r>
          </a:p>
          <a:p>
            <a:r>
              <a:rPr lang="en-US" b="1" dirty="0"/>
              <a:t>HC corpora </a:t>
            </a:r>
            <a:r>
              <a:rPr lang="en-US" dirty="0"/>
              <a:t>is a collection of corpora for various languages freely available to download.</a:t>
            </a:r>
            <a:br>
              <a:rPr lang="en-US" dirty="0"/>
            </a:br>
            <a:r>
              <a:rPr lang="en-US" dirty="0"/>
              <a:t>The corpora have been collected from numerous different webpages (web crawler), with the aim of getting a varied and comprehensive corpus of current use of the respective language.</a:t>
            </a:r>
            <a:br>
              <a:rPr lang="en-US" dirty="0"/>
            </a:br>
            <a:r>
              <a:rPr lang="en-US" dirty="0"/>
              <a:t>Strived to search from many different types of sources, such as newspapers, magazines, (personal and professional) blogs and Twitter updates.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34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 Industry Standard Process for Data Mining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commonly known by its acronym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CRISP-DM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ta mining"/>
              </a:rPr>
              <a:t>data mining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 model (conceived in 1996/ 1997)  that describes commonly used approaches that data mining experts use to tackle problems.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Polls conducted at one and the same website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KDNuggets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 2002, 2004, 2007 and 2014 show that it was the leading methodology used by industry data miners who decided to respond to the survey.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35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b="1" dirty="0"/>
              <a:t>Challenge</a:t>
            </a:r>
            <a:r>
              <a:rPr lang="nb-NO" dirty="0"/>
              <a:t> is to </a:t>
            </a: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most probable </a:t>
            </a:r>
            <a:r>
              <a:rPr lang="nb-NO" dirty="0" err="1"/>
              <a:t>next</a:t>
            </a:r>
            <a:r>
              <a:rPr lang="nb-NO" dirty="0"/>
              <a:t> </a:t>
            </a:r>
            <a:r>
              <a:rPr lang="nb-NO" dirty="0" err="1"/>
              <a:t>word</a:t>
            </a:r>
            <a:r>
              <a:rPr lang="nb-NO" dirty="0"/>
              <a:t> given</a:t>
            </a:r>
            <a:r>
              <a:rPr lang="nb-NO" baseline="0" dirty="0"/>
              <a:t> </a:t>
            </a:r>
            <a:r>
              <a:rPr lang="nb-NO" baseline="0" dirty="0" err="1"/>
              <a:t>that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user</a:t>
            </a:r>
            <a:r>
              <a:rPr lang="nb-NO" baseline="0" dirty="0"/>
              <a:t> has </a:t>
            </a:r>
            <a:r>
              <a:rPr lang="nb-NO" baseline="0" dirty="0" err="1"/>
              <a:t>entered</a:t>
            </a:r>
            <a:r>
              <a:rPr lang="nb-NO" baseline="0" dirty="0"/>
              <a:t> or given a </a:t>
            </a:r>
            <a:r>
              <a:rPr lang="nb-NO" baseline="0" dirty="0" err="1"/>
              <a:t>sequence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words</a:t>
            </a:r>
            <a:r>
              <a:rPr lang="nb-NO" baseline="0" dirty="0"/>
              <a:t> …</a:t>
            </a:r>
          </a:p>
          <a:p>
            <a:endParaRPr lang="nb-NO" dirty="0"/>
          </a:p>
          <a:p>
            <a:r>
              <a:rPr lang="nb-NO" dirty="0"/>
              <a:t>A </a:t>
            </a:r>
            <a:r>
              <a:rPr lang="nb-NO" b="1" dirty="0"/>
              <a:t>probabilistic language model</a:t>
            </a:r>
            <a:r>
              <a:rPr lang="nb-NO" dirty="0"/>
              <a:t> allows</a:t>
            </a:r>
            <a:r>
              <a:rPr lang="nb-NO" baseline="0" dirty="0"/>
              <a:t> to </a:t>
            </a:r>
            <a:r>
              <a:rPr lang="nb-NO" b="1" baseline="0" dirty="0"/>
              <a:t>assign a probability/ score to a sentence or a sequence </a:t>
            </a:r>
            <a:r>
              <a:rPr lang="nb-NO" b="1" baseline="0" dirty="0" err="1"/>
              <a:t>of</a:t>
            </a:r>
            <a:r>
              <a:rPr lang="nb-NO" b="1" baseline="0" dirty="0"/>
              <a:t> </a:t>
            </a:r>
            <a:r>
              <a:rPr lang="nb-NO" b="1" baseline="0" dirty="0" err="1"/>
              <a:t>words</a:t>
            </a:r>
            <a:r>
              <a:rPr lang="nb-NO" b="1" baseline="0" dirty="0"/>
              <a:t> </a:t>
            </a:r>
            <a:r>
              <a:rPr lang="nb-NO" baseline="0" dirty="0"/>
              <a:t>and can be used to </a:t>
            </a:r>
            <a:r>
              <a:rPr lang="nb-NO" baseline="0" dirty="0" err="1"/>
              <a:t>resolve</a:t>
            </a:r>
            <a:r>
              <a:rPr lang="nb-NO" baseline="0" dirty="0"/>
              <a:t> the given problem: </a:t>
            </a:r>
            <a:r>
              <a:rPr lang="nb-NO" b="1" baseline="0" dirty="0"/>
              <a:t>predict  the most probable words given part of a sentence</a:t>
            </a:r>
            <a:r>
              <a:rPr lang="nb-NO" baseline="0" dirty="0"/>
              <a:t> (</a:t>
            </a:r>
            <a:r>
              <a:rPr lang="nb-NO" b="1" baseline="0" dirty="0"/>
              <a:t>text </a:t>
            </a:r>
            <a:r>
              <a:rPr lang="nb-NO" b="1" baseline="0" dirty="0" err="1"/>
              <a:t>prediction</a:t>
            </a:r>
            <a:r>
              <a:rPr lang="nb-NO" baseline="0" dirty="0"/>
              <a:t>)</a:t>
            </a:r>
          </a:p>
          <a:p>
            <a:endParaRPr lang="nb-NO" baseline="0" dirty="0"/>
          </a:p>
          <a:p>
            <a:r>
              <a:rPr lang="nb-NO" b="1" baseline="0" dirty="0"/>
              <a:t>How </a:t>
            </a:r>
            <a:r>
              <a:rPr lang="nb-NO" b="1" baseline="0" dirty="0" err="1"/>
              <a:t>can</a:t>
            </a:r>
            <a:r>
              <a:rPr lang="nb-NO" b="1" baseline="0" dirty="0"/>
              <a:t> </a:t>
            </a:r>
            <a:r>
              <a:rPr lang="nb-NO" b="1" baseline="0" dirty="0" err="1"/>
              <a:t>we</a:t>
            </a:r>
            <a:r>
              <a:rPr lang="nb-NO" b="1" baseline="0" dirty="0"/>
              <a:t> </a:t>
            </a:r>
            <a:r>
              <a:rPr lang="nb-NO" b="1" baseline="0" dirty="0" err="1"/>
              <a:t>estimate</a:t>
            </a:r>
            <a:r>
              <a:rPr lang="nb-NO" b="1" baseline="0" dirty="0"/>
              <a:t> </a:t>
            </a:r>
            <a:r>
              <a:rPr lang="nb-NO" b="1" baseline="0" dirty="0" err="1"/>
              <a:t>the</a:t>
            </a:r>
            <a:r>
              <a:rPr lang="nb-NO" b="1" baseline="0" dirty="0"/>
              <a:t> </a:t>
            </a:r>
            <a:r>
              <a:rPr lang="nb-NO" b="1" baseline="0" dirty="0" err="1"/>
              <a:t>probability</a:t>
            </a:r>
            <a:r>
              <a:rPr lang="nb-NO" b="1" baseline="0" dirty="0"/>
              <a:t> </a:t>
            </a:r>
            <a:r>
              <a:rPr lang="nb-NO" b="1" baseline="0" dirty="0" err="1"/>
              <a:t>of</a:t>
            </a:r>
            <a:r>
              <a:rPr lang="nb-NO" b="1" baseline="0" dirty="0"/>
              <a:t> a </a:t>
            </a:r>
            <a:r>
              <a:rPr lang="nb-NO" b="1" baseline="0" dirty="0" err="1"/>
              <a:t>word</a:t>
            </a:r>
            <a:r>
              <a:rPr lang="nb-NO" b="1" baseline="0" dirty="0"/>
              <a:t> w given a </a:t>
            </a:r>
            <a:r>
              <a:rPr lang="nb-NO" b="1" baseline="0" dirty="0" err="1"/>
              <a:t>history</a:t>
            </a:r>
            <a:r>
              <a:rPr lang="nb-NO" b="1" baseline="0" dirty="0"/>
              <a:t> h or </a:t>
            </a:r>
            <a:r>
              <a:rPr lang="nb-NO" b="1" baseline="0" dirty="0" err="1"/>
              <a:t>the</a:t>
            </a:r>
            <a:r>
              <a:rPr lang="nb-NO" b="1" baseline="0" dirty="0"/>
              <a:t> </a:t>
            </a:r>
            <a:r>
              <a:rPr lang="nb-NO" b="1" baseline="0" dirty="0" err="1"/>
              <a:t>probability</a:t>
            </a:r>
            <a:r>
              <a:rPr lang="nb-NO" b="1" baseline="0" dirty="0"/>
              <a:t> </a:t>
            </a:r>
            <a:r>
              <a:rPr lang="nb-NO" b="1" baseline="0" dirty="0" err="1"/>
              <a:t>of</a:t>
            </a:r>
            <a:r>
              <a:rPr lang="nb-NO" b="1" baseline="0" dirty="0"/>
              <a:t> </a:t>
            </a:r>
            <a:r>
              <a:rPr lang="nb-NO" b="1" baseline="0" dirty="0" err="1"/>
              <a:t>the</a:t>
            </a:r>
            <a:r>
              <a:rPr lang="nb-NO" b="1" baseline="0" dirty="0"/>
              <a:t> </a:t>
            </a:r>
            <a:r>
              <a:rPr lang="nb-NO" b="1" baseline="0" dirty="0" err="1"/>
              <a:t>sentence</a:t>
            </a:r>
            <a:r>
              <a:rPr lang="nb-NO" b="1" baseline="0" dirty="0"/>
              <a:t> S?</a:t>
            </a:r>
          </a:p>
          <a:p>
            <a:r>
              <a:rPr lang="en-US" dirty="0"/>
              <a:t>One possible</a:t>
            </a:r>
            <a:r>
              <a:rPr lang="en-US" baseline="0" dirty="0"/>
              <a:t> approach is to use the </a:t>
            </a:r>
            <a:r>
              <a:rPr lang="en-US" b="1" baseline="0" dirty="0"/>
              <a:t>Chain Rule of probability (general product rule)</a:t>
            </a:r>
            <a:r>
              <a:rPr lang="en-US" baseline="0" dirty="0"/>
              <a:t> – which permits the calculation of the joint distribution of a set of random variables using only conditional probabilities. The chain rule shows the link between computing the joint probability of a sequence of words and computing the conditional probability of a word given previous words.</a:t>
            </a:r>
          </a:p>
          <a:p>
            <a:endParaRPr lang="en-US" baseline="0" dirty="0"/>
          </a:p>
          <a:p>
            <a:r>
              <a:rPr lang="en-US" baseline="0" dirty="0"/>
              <a:t>Instead of computing the probability of a word given all of the previous words (complex), we can just approximate the history by just considering the last few (k) words (</a:t>
            </a:r>
            <a:r>
              <a:rPr lang="en-US" b="1" baseline="0" dirty="0"/>
              <a:t>Markov Assumption and the n-gram model</a:t>
            </a:r>
            <a:r>
              <a:rPr lang="en-US" baseline="0" dirty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18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b="1" dirty="0"/>
              <a:t>Maximum </a:t>
            </a:r>
            <a:r>
              <a:rPr lang="nb-NO" b="1" dirty="0" err="1"/>
              <a:t>Likelihood</a:t>
            </a:r>
            <a:r>
              <a:rPr lang="nb-NO" b="1" dirty="0"/>
              <a:t> </a:t>
            </a:r>
            <a:r>
              <a:rPr lang="nb-NO" b="1" dirty="0" err="1"/>
              <a:t>Estimate</a:t>
            </a:r>
            <a:r>
              <a:rPr lang="nb-NO" b="1" dirty="0"/>
              <a:t> (MLE)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27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 more </a:t>
            </a:r>
            <a:r>
              <a:rPr lang="nb-NO" dirty="0" err="1"/>
              <a:t>high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overview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language</a:t>
            </a:r>
            <a:r>
              <a:rPr lang="nb-NO" baseline="0" dirty="0"/>
              <a:t> </a:t>
            </a:r>
            <a:r>
              <a:rPr lang="nb-NO" baseline="0" dirty="0" err="1"/>
              <a:t>model</a:t>
            </a:r>
            <a:r>
              <a:rPr lang="nb-NO" baseline="0" dirty="0"/>
              <a:t> </a:t>
            </a:r>
            <a:r>
              <a:rPr lang="nb-NO" baseline="0" dirty="0" err="1"/>
              <a:t>domain</a:t>
            </a:r>
            <a:r>
              <a:rPr lang="nb-NO" baseline="0" dirty="0"/>
              <a:t>. Data </a:t>
            </a:r>
            <a:r>
              <a:rPr lang="nb-NO" baseline="0" dirty="0" err="1"/>
              <a:t>structures</a:t>
            </a:r>
            <a:r>
              <a:rPr lang="nb-NO" baseline="0" dirty="0"/>
              <a:t>, </a:t>
            </a:r>
            <a:r>
              <a:rPr lang="nb-NO" baseline="0" dirty="0" err="1"/>
              <a:t>common</a:t>
            </a:r>
            <a:r>
              <a:rPr lang="nb-NO" baseline="0" dirty="0"/>
              <a:t> </a:t>
            </a:r>
            <a:r>
              <a:rPr lang="nb-NO" baseline="0" dirty="0" err="1"/>
              <a:t>issues</a:t>
            </a:r>
            <a:r>
              <a:rPr lang="nb-NO" baseline="0" dirty="0"/>
              <a:t> and </a:t>
            </a:r>
            <a:r>
              <a:rPr lang="nb-NO" baseline="0" dirty="0" err="1"/>
              <a:t>their</a:t>
            </a:r>
            <a:r>
              <a:rPr lang="nb-NO" baseline="0" dirty="0"/>
              <a:t> </a:t>
            </a:r>
            <a:r>
              <a:rPr lang="nb-NO" baseline="0" dirty="0" err="1"/>
              <a:t>work</a:t>
            </a:r>
            <a:r>
              <a:rPr lang="nb-NO" baseline="0" dirty="0"/>
              <a:t> </a:t>
            </a:r>
            <a:r>
              <a:rPr lang="nb-NO" baseline="0" dirty="0" err="1"/>
              <a:t>aorund</a:t>
            </a:r>
            <a:r>
              <a:rPr lang="nb-NO" baseline="0" dirty="0"/>
              <a:t> 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33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 more </a:t>
            </a:r>
            <a:r>
              <a:rPr lang="nb-NO" dirty="0" err="1"/>
              <a:t>high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overview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language</a:t>
            </a:r>
            <a:r>
              <a:rPr lang="nb-NO" baseline="0" dirty="0"/>
              <a:t> </a:t>
            </a:r>
            <a:r>
              <a:rPr lang="nb-NO" baseline="0" dirty="0" err="1"/>
              <a:t>model</a:t>
            </a:r>
            <a:r>
              <a:rPr lang="nb-NO" baseline="0" dirty="0"/>
              <a:t> </a:t>
            </a:r>
            <a:r>
              <a:rPr lang="nb-NO" baseline="0" dirty="0" err="1"/>
              <a:t>domain</a:t>
            </a:r>
            <a:r>
              <a:rPr lang="nb-NO" baseline="0" dirty="0"/>
              <a:t>. Data </a:t>
            </a:r>
            <a:r>
              <a:rPr lang="nb-NO" baseline="0" dirty="0" err="1"/>
              <a:t>structures</a:t>
            </a:r>
            <a:r>
              <a:rPr lang="nb-NO" baseline="0" dirty="0"/>
              <a:t>, </a:t>
            </a:r>
            <a:r>
              <a:rPr lang="nb-NO" baseline="0" dirty="0" err="1"/>
              <a:t>common</a:t>
            </a:r>
            <a:r>
              <a:rPr lang="nb-NO" baseline="0" dirty="0"/>
              <a:t> </a:t>
            </a:r>
            <a:r>
              <a:rPr lang="nb-NO" baseline="0" dirty="0" err="1"/>
              <a:t>issues</a:t>
            </a:r>
            <a:r>
              <a:rPr lang="nb-NO" baseline="0" dirty="0"/>
              <a:t> and </a:t>
            </a:r>
            <a:r>
              <a:rPr lang="nb-NO" baseline="0" dirty="0" err="1"/>
              <a:t>their</a:t>
            </a:r>
            <a:r>
              <a:rPr lang="nb-NO" baseline="0" dirty="0"/>
              <a:t> </a:t>
            </a:r>
            <a:r>
              <a:rPr lang="nb-NO" baseline="0" dirty="0" err="1"/>
              <a:t>work</a:t>
            </a:r>
            <a:r>
              <a:rPr lang="nb-NO" baseline="0" dirty="0"/>
              <a:t> </a:t>
            </a:r>
            <a:r>
              <a:rPr lang="nb-NO" baseline="0" dirty="0" err="1"/>
              <a:t>aorund</a:t>
            </a:r>
            <a:r>
              <a:rPr lang="nb-NO" baseline="0" dirty="0"/>
              <a:t> 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09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are lots</a:t>
            </a:r>
            <a:r>
              <a:rPr lang="en-GB" baseline="0" dirty="0"/>
              <a:t> of packages available for Natural Language Processing – which one is the best for the challenge at hand? Based on the needed data structure</a:t>
            </a:r>
          </a:p>
          <a:p>
            <a:endParaRPr lang="en-GB" baseline="0" dirty="0"/>
          </a:p>
          <a:p>
            <a:r>
              <a:rPr lang="en-GB" baseline="0" dirty="0"/>
              <a:t>tm package – text mining package for the creation of the TDM/ DTM and the TFM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err="1"/>
              <a:t>RWeka</a:t>
            </a:r>
            <a:r>
              <a:rPr lang="en-GB" baseline="0" dirty="0"/>
              <a:t> for supporting splitting into sentences (Sentence Isolation) and Tokenization (custom rules)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88BD2-7E14-404B-9FB4-C75328B554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4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7742CB5-BF55-4D26-A769-AD7DC0521FF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7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4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742CB5-BF55-4D26-A769-AD7DC0521FF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60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742CB5-BF55-4D26-A769-AD7DC0521FF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746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742CB5-BF55-4D26-A769-AD7DC0521FF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04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02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64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68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742CB5-BF55-4D26-A769-AD7DC0521FF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9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5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742CB5-BF55-4D26-A769-AD7DC0521FF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5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4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3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7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3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42CB5-BF55-4D26-A769-AD7DC0521FF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87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pparacch/17706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pparacch/18446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26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www.corpora.heliohost.org/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stanford.edu/~jurafsky/slp3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6397E4B26D00A269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hyperlink" Target="https://web.stanford.edu/~jurafsky/NLPCourseraSlides.html" TargetMode="External"/><Relationship Id="rId9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views/NaturalLanguageProcessing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Language Models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</a:t>
            </a:r>
            <a:r>
              <a:rPr lang="nb-NO" dirty="0"/>
              <a:t> a </a:t>
            </a:r>
            <a:r>
              <a:rPr lang="en-US" sz="2400" b="1" dirty="0"/>
              <a:t>predictive</a:t>
            </a:r>
            <a:r>
              <a:rPr lang="nb-NO" sz="2400" b="1" dirty="0"/>
              <a:t> </a:t>
            </a:r>
            <a:r>
              <a:rPr lang="en-US" sz="2400" b="1" dirty="0"/>
              <a:t>model</a:t>
            </a:r>
            <a:r>
              <a:rPr lang="nb-NO" dirty="0"/>
              <a:t> </a:t>
            </a:r>
            <a:r>
              <a:rPr lang="en-US" dirty="0"/>
              <a:t>for</a:t>
            </a:r>
            <a:r>
              <a:rPr lang="nb-NO" dirty="0"/>
              <a:t> </a:t>
            </a:r>
            <a:r>
              <a:rPr lang="nb-NO" dirty="0" err="1"/>
              <a:t>text</a:t>
            </a:r>
            <a:r>
              <a:rPr lang="nb-NO" dirty="0"/>
              <a:t> </a:t>
            </a:r>
            <a:r>
              <a:rPr lang="nb-NO" dirty="0" err="1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36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50690" y="284361"/>
            <a:ext cx="7696200" cy="914400"/>
          </a:xfrm>
        </p:spPr>
        <p:txBody>
          <a:bodyPr>
            <a:normAutofit/>
          </a:bodyPr>
          <a:lstStyle/>
          <a:p>
            <a:pPr algn="r"/>
            <a:r>
              <a:rPr lang="en-GB" sz="3600" dirty="0"/>
              <a:t>Data Understanding</a:t>
            </a:r>
            <a:br>
              <a:rPr lang="en-GB" sz="3600" dirty="0"/>
            </a:br>
            <a:r>
              <a:rPr lang="en-GB" sz="1800" dirty="0"/>
              <a:t>read and Explore the corpora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75624" y="1243052"/>
            <a:ext cx="4996881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How to read the data?</a:t>
            </a:r>
          </a:p>
          <a:p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Corpora is quite extensive </a:t>
            </a:r>
          </a:p>
          <a:p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 uses in-memory data structure ….</a:t>
            </a:r>
            <a:endParaRPr lang="en-US" sz="1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8196" y="2426116"/>
            <a:ext cx="8858515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preparation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[Feature Engineering]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do we need to do on the data in order to get data required to create the models?</a:t>
            </a:r>
          </a:p>
        </p:txBody>
      </p:sp>
      <p:sp>
        <p:nvSpPr>
          <p:cNvPr id="3" name="Rectangle 2">
            <a:hlinkClick r:id="rId3"/>
          </p:cNvPr>
          <p:cNvSpPr/>
          <p:nvPr/>
        </p:nvSpPr>
        <p:spPr>
          <a:xfrm>
            <a:off x="7766551" y="6263245"/>
            <a:ext cx="428033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See Data Exploration </a:t>
            </a:r>
            <a:r>
              <a:rPr 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75624" y="3807307"/>
            <a:ext cx="68451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 preliminary Ingestion Process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….</a:t>
            </a:r>
          </a:p>
          <a:p>
            <a:r>
              <a:rPr lang="en-US" sz="1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Increase the amount of data used for training the model ….</a:t>
            </a:r>
          </a:p>
        </p:txBody>
      </p:sp>
      <p:sp>
        <p:nvSpPr>
          <p:cNvPr id="9" name="Rectangle 8"/>
          <p:cNvSpPr/>
          <p:nvPr/>
        </p:nvSpPr>
        <p:spPr>
          <a:xfrm>
            <a:off x="4286035" y="4881388"/>
            <a:ext cx="7637027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How to 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increase the % of corpora?</a:t>
            </a:r>
          </a:p>
          <a:p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Used to create the “processed” data</a:t>
            </a:r>
          </a:p>
          <a:p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From 5% to 60% - a learning experience ….</a:t>
            </a:r>
            <a:endParaRPr lang="en-US" sz="1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0424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68685298"/>
              </p:ext>
            </p:extLst>
          </p:nvPr>
        </p:nvGraphicFramePr>
        <p:xfrm>
          <a:off x="33528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lowchart: Magnetic Disk 4"/>
          <p:cNvSpPr/>
          <p:nvPr/>
        </p:nvSpPr>
        <p:spPr>
          <a:xfrm>
            <a:off x="1752600" y="3769327"/>
            <a:ext cx="1295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b="1" dirty="0"/>
              <a:t>CORPORA</a:t>
            </a:r>
            <a:endParaRPr lang="en-US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145822"/>
            <a:ext cx="2590800" cy="117968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10% of the original </a:t>
            </a:r>
            <a:r>
              <a:rPr lang="nb-NO" sz="1100" dirty="0" err="1">
                <a:solidFill>
                  <a:schemeClr val="bg1"/>
                </a:solidFill>
              </a:rPr>
              <a:t>corpora</a:t>
            </a:r>
            <a:r>
              <a:rPr lang="nb-NO" sz="1100" dirty="0">
                <a:solidFill>
                  <a:schemeClr val="bg1"/>
                </a:solidFill>
              </a:rPr>
              <a:t> for creating the language model (random sampling).</a:t>
            </a:r>
          </a:p>
          <a:p>
            <a:endParaRPr lang="nb-NO" sz="1100" dirty="0">
              <a:solidFill>
                <a:schemeClr val="bg1"/>
              </a:solidFill>
            </a:endParaRPr>
          </a:p>
          <a:p>
            <a:r>
              <a:rPr lang="nb-NO" sz="1100" dirty="0">
                <a:solidFill>
                  <a:schemeClr val="bg1"/>
                </a:solidFill>
              </a:rPr>
              <a:t>Removing short entries – less than 50 chars.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2971800" y="2325510"/>
            <a:ext cx="609600" cy="874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464983" y="4876800"/>
            <a:ext cx="1752600" cy="685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Splitting up each  entry (tweet, news, blog) into separate sentences.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4341283" y="4267200"/>
            <a:ext cx="8763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495800" y="1295400"/>
            <a:ext cx="2971800" cy="7648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Adding start/ end sentence markers</a:t>
            </a:r>
          </a:p>
          <a:p>
            <a:r>
              <a:rPr lang="nb-NO" sz="1100" dirty="0">
                <a:solidFill>
                  <a:schemeClr val="bg1"/>
                </a:solidFill>
              </a:rPr>
              <a:t>Removing gremling (encoding issue)</a:t>
            </a:r>
          </a:p>
          <a:p>
            <a:r>
              <a:rPr lang="nb-NO" sz="1100" dirty="0">
                <a:solidFill>
                  <a:schemeClr val="bg1"/>
                </a:solidFill>
              </a:rPr>
              <a:t>Removing some contractions (u, r, u.s, ...)</a:t>
            </a:r>
          </a:p>
          <a:p>
            <a:r>
              <a:rPr lang="nb-NO" sz="1100" dirty="0">
                <a:solidFill>
                  <a:schemeClr val="bg1"/>
                </a:solidFill>
              </a:rPr>
              <a:t>Removing links, «RT»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>
            <a:off x="5981700" y="2060222"/>
            <a:ext cx="228600" cy="835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562600" y="4762853"/>
            <a:ext cx="3086100" cy="18189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Create the Term Document Matrices (TDM)</a:t>
            </a:r>
          </a:p>
          <a:p>
            <a:endParaRPr lang="nb-NO" sz="1100" dirty="0">
              <a:solidFill>
                <a:schemeClr val="bg1"/>
              </a:solidFill>
            </a:endParaRPr>
          </a:p>
          <a:p>
            <a:r>
              <a:rPr lang="nb-NO" sz="1100" dirty="0">
                <a:solidFill>
                  <a:schemeClr val="bg1"/>
                </a:solidFill>
              </a:rPr>
              <a:t>*tolower</a:t>
            </a:r>
          </a:p>
          <a:p>
            <a:r>
              <a:rPr lang="nb-NO" sz="1100" dirty="0">
                <a:solidFill>
                  <a:schemeClr val="bg1"/>
                </a:solidFill>
              </a:rPr>
              <a:t>*remove profanity words</a:t>
            </a:r>
          </a:p>
          <a:p>
            <a:r>
              <a:rPr lang="nb-NO" sz="1100" dirty="0">
                <a:solidFill>
                  <a:schemeClr val="bg1"/>
                </a:solidFill>
              </a:rPr>
              <a:t>*remove numbers</a:t>
            </a:r>
          </a:p>
          <a:p>
            <a:r>
              <a:rPr lang="nb-NO" sz="1100" dirty="0">
                <a:solidFill>
                  <a:schemeClr val="bg1"/>
                </a:solidFill>
              </a:rPr>
              <a:t>* remove punctation (except apostrophe)</a:t>
            </a:r>
          </a:p>
          <a:p>
            <a:r>
              <a:rPr lang="nb-NO" sz="1100" dirty="0">
                <a:solidFill>
                  <a:schemeClr val="bg1"/>
                </a:solidFill>
              </a:rPr>
              <a:t>* tokenize in n-grams</a:t>
            </a:r>
          </a:p>
          <a:p>
            <a:endParaRPr lang="nb-NO" sz="1100" dirty="0">
              <a:solidFill>
                <a:schemeClr val="bg1"/>
              </a:solidFill>
            </a:endParaRPr>
          </a:p>
          <a:p>
            <a:r>
              <a:rPr lang="nb-NO" sz="1100" dirty="0">
                <a:solidFill>
                  <a:schemeClr val="bg1"/>
                </a:solidFill>
              </a:rPr>
              <a:t>For unigrams, bigrams and trigrams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V="1">
            <a:off x="7105651" y="3962401"/>
            <a:ext cx="553861" cy="800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7659512" y="635000"/>
            <a:ext cx="2856089" cy="16665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Reduce Term Document Matrices (</a:t>
            </a:r>
            <a:r>
              <a:rPr lang="nb-NO" sz="1100" b="1" dirty="0">
                <a:solidFill>
                  <a:schemeClr val="bg1"/>
                </a:solidFill>
              </a:rPr>
              <a:t>TDM</a:t>
            </a:r>
            <a:r>
              <a:rPr lang="nb-NO" sz="1100" dirty="0">
                <a:solidFill>
                  <a:schemeClr val="bg1"/>
                </a:solidFill>
              </a:rPr>
              <a:t>) to Term Frequency Matrices (</a:t>
            </a:r>
            <a:r>
              <a:rPr lang="nb-NO" sz="1100" b="1" dirty="0">
                <a:solidFill>
                  <a:schemeClr val="bg1"/>
                </a:solidFill>
              </a:rPr>
              <a:t>TFM</a:t>
            </a:r>
            <a:r>
              <a:rPr lang="nb-NO" sz="1100" dirty="0">
                <a:solidFill>
                  <a:schemeClr val="bg1"/>
                </a:solidFill>
              </a:rPr>
              <a:t>) for unigrams, bigrams and trigrams.</a:t>
            </a:r>
          </a:p>
          <a:p>
            <a:endParaRPr lang="nb-NO" sz="1100" dirty="0">
              <a:solidFill>
                <a:schemeClr val="bg1"/>
              </a:solidFill>
            </a:endParaRPr>
          </a:p>
          <a:p>
            <a:r>
              <a:rPr lang="nb-NO" sz="1100" dirty="0">
                <a:solidFill>
                  <a:schemeClr val="bg1"/>
                </a:solidFill>
              </a:rPr>
              <a:t>Example for unigrams:</a:t>
            </a:r>
          </a:p>
          <a:p>
            <a:r>
              <a:rPr lang="nb-NO" sz="1100" b="1" dirty="0">
                <a:solidFill>
                  <a:schemeClr val="bg1"/>
                </a:solidFill>
              </a:rPr>
              <a:t>Term, Frequency</a:t>
            </a:r>
          </a:p>
          <a:p>
            <a:r>
              <a:rPr lang="nb-NO" sz="1100" dirty="0">
                <a:solidFill>
                  <a:schemeClr val="bg1"/>
                </a:solidFill>
              </a:rPr>
              <a:t>the, 477030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>
            <a:stCxn id="38" idx="2"/>
          </p:cNvCxnSpPr>
          <p:nvPr/>
        </p:nvCxnSpPr>
        <p:spPr>
          <a:xfrm flipH="1">
            <a:off x="8839200" y="2301523"/>
            <a:ext cx="248356" cy="461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1523" y="329625"/>
            <a:ext cx="7292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/>
              <a:t>The </a:t>
            </a:r>
            <a:r>
              <a:rPr lang="nb-NO" sz="3200" b="1" dirty="0" err="1"/>
              <a:t>Ingestion</a:t>
            </a:r>
            <a:r>
              <a:rPr lang="nb-NO" sz="3200" b="1" dirty="0"/>
              <a:t> </a:t>
            </a:r>
            <a:r>
              <a:rPr lang="nb-NO" sz="3200" b="1" dirty="0" err="1"/>
              <a:t>Process</a:t>
            </a:r>
            <a:r>
              <a:rPr lang="nb-NO" sz="3200" b="1" dirty="0"/>
              <a:t>: </a:t>
            </a:r>
            <a:r>
              <a:rPr lang="nb-NO" sz="3200" b="1" dirty="0" err="1"/>
              <a:t>the</a:t>
            </a:r>
            <a:r>
              <a:rPr lang="nb-NO" sz="3200" b="1" dirty="0"/>
              <a:t> </a:t>
            </a:r>
            <a:r>
              <a:rPr lang="nb-NO" sz="3200" b="1" dirty="0" err="1"/>
              <a:t>basic</a:t>
            </a:r>
            <a:r>
              <a:rPr lang="nb-NO" sz="3200" b="1" dirty="0"/>
              <a:t> </a:t>
            </a:r>
            <a:r>
              <a:rPr lang="nb-NO" sz="3200" b="1" dirty="0" err="1"/>
              <a:t>flow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57657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3" y="329625"/>
            <a:ext cx="10956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/>
              <a:t>The </a:t>
            </a:r>
            <a:r>
              <a:rPr lang="nb-NO" sz="3200" b="1" dirty="0" err="1"/>
              <a:t>Ingestion</a:t>
            </a:r>
            <a:r>
              <a:rPr lang="nb-NO" sz="3200" b="1" dirty="0"/>
              <a:t> </a:t>
            </a:r>
            <a:r>
              <a:rPr lang="nb-NO" sz="3200" b="1" dirty="0" err="1"/>
              <a:t>Process</a:t>
            </a:r>
            <a:r>
              <a:rPr lang="nb-NO" sz="3200" b="1" dirty="0"/>
              <a:t>: </a:t>
            </a:r>
            <a:r>
              <a:rPr lang="nb-NO" sz="3200" b="1" dirty="0" err="1"/>
              <a:t>increasing</a:t>
            </a:r>
            <a:r>
              <a:rPr lang="nb-NO" sz="3200" b="1" dirty="0"/>
              <a:t> </a:t>
            </a:r>
            <a:r>
              <a:rPr lang="nb-NO" sz="3200" b="1" dirty="0" err="1"/>
              <a:t>the</a:t>
            </a:r>
            <a:r>
              <a:rPr lang="nb-NO" sz="3200" b="1" dirty="0"/>
              <a:t> % </a:t>
            </a:r>
            <a:r>
              <a:rPr lang="nb-NO" sz="3200" b="1" dirty="0" err="1"/>
              <a:t>of</a:t>
            </a:r>
            <a:r>
              <a:rPr lang="nb-NO" sz="3200" b="1" dirty="0"/>
              <a:t> </a:t>
            </a:r>
            <a:r>
              <a:rPr lang="nb-NO" sz="3200" b="1" dirty="0" err="1"/>
              <a:t>corpora</a:t>
            </a:r>
            <a:r>
              <a:rPr lang="nb-NO" sz="3200" b="1" dirty="0"/>
              <a:t> used</a:t>
            </a:r>
            <a:endParaRPr lang="en-US" sz="3200" b="1" dirty="0"/>
          </a:p>
        </p:txBody>
      </p:sp>
      <p:sp>
        <p:nvSpPr>
          <p:cNvPr id="6" name="Right Arrow 5"/>
          <p:cNvSpPr/>
          <p:nvPr/>
        </p:nvSpPr>
        <p:spPr>
          <a:xfrm>
            <a:off x="3432569" y="2342916"/>
            <a:ext cx="4004840" cy="682906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TFM #1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157179" y="3089953"/>
            <a:ext cx="1295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b="1" dirty="0"/>
              <a:t>CORPORA</a:t>
            </a:r>
            <a:endParaRPr lang="en-US" sz="1600" b="1" dirty="0"/>
          </a:p>
        </p:txBody>
      </p:sp>
      <p:sp>
        <p:nvSpPr>
          <p:cNvPr id="8" name="Right Arrow 7"/>
          <p:cNvSpPr/>
          <p:nvPr/>
        </p:nvSpPr>
        <p:spPr>
          <a:xfrm>
            <a:off x="3432569" y="3051696"/>
            <a:ext cx="4004840" cy="682906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TFM #..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432569" y="3760476"/>
            <a:ext cx="4004840" cy="682906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TFM #6</a:t>
            </a:r>
          </a:p>
        </p:txBody>
      </p:sp>
      <p:cxnSp>
        <p:nvCxnSpPr>
          <p:cNvPr id="11" name="Straight Arrow Connector 10"/>
          <p:cNvCxnSpPr>
            <a:stCxn id="7" idx="4"/>
            <a:endCxn id="6" idx="1"/>
          </p:cNvCxnSpPr>
          <p:nvPr/>
        </p:nvCxnSpPr>
        <p:spPr>
          <a:xfrm flipV="1">
            <a:off x="2452579" y="2684369"/>
            <a:ext cx="979990" cy="71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8" idx="1"/>
          </p:cNvCxnSpPr>
          <p:nvPr/>
        </p:nvCxnSpPr>
        <p:spPr>
          <a:xfrm flipV="1">
            <a:off x="2452579" y="3393149"/>
            <a:ext cx="979990" cy="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2452579" y="3396277"/>
            <a:ext cx="979990" cy="70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30630" y="270219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19655" y="309969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57924" y="362581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10%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48602" y="4795791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Random Sampling</a:t>
            </a:r>
          </a:p>
          <a:p>
            <a:pPr algn="ctr"/>
            <a:r>
              <a:rPr lang="en-GB" sz="1200" dirty="0"/>
              <a:t>Using specific seeds for reproducibility</a:t>
            </a:r>
          </a:p>
        </p:txBody>
      </p:sp>
      <p:sp>
        <p:nvSpPr>
          <p:cNvPr id="23" name="Right Brace 22"/>
          <p:cNvSpPr/>
          <p:nvPr/>
        </p:nvSpPr>
        <p:spPr>
          <a:xfrm>
            <a:off x="7615459" y="2436552"/>
            <a:ext cx="277792" cy="2006830"/>
          </a:xfrm>
          <a:prstGeom prst="rightBrace">
            <a:avLst/>
          </a:prstGeom>
          <a:ln w="698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8273181" y="3077570"/>
            <a:ext cx="2853996" cy="682906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TFM 60% Corpora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54485" y="1622478"/>
            <a:ext cx="1399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Merging the TFM</a:t>
            </a:r>
          </a:p>
        </p:txBody>
      </p:sp>
      <p:sp>
        <p:nvSpPr>
          <p:cNvPr id="27" name="Rectangle 26">
            <a:hlinkClick r:id="rId2"/>
          </p:cNvPr>
          <p:cNvSpPr/>
          <p:nvPr/>
        </p:nvSpPr>
        <p:spPr>
          <a:xfrm>
            <a:off x="8303559" y="6263245"/>
            <a:ext cx="32063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See Ingestion </a:t>
            </a:r>
            <a:r>
              <a:rPr 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390862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3276600" y="1600200"/>
          <a:ext cx="59436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981200" y="1714500"/>
            <a:ext cx="2743200" cy="6477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(</a:t>
            </a:r>
            <a:r>
              <a:rPr lang="nb-NO" sz="1100" b="1" dirty="0">
                <a:solidFill>
                  <a:schemeClr val="bg1"/>
                </a:solidFill>
              </a:rPr>
              <a:t>input</a:t>
            </a:r>
            <a:r>
              <a:rPr lang="nb-NO" sz="1100" dirty="0">
                <a:solidFill>
                  <a:schemeClr val="bg1"/>
                </a:solidFill>
              </a:rPr>
              <a:t>) </a:t>
            </a:r>
            <a:r>
              <a:rPr lang="nb-NO" sz="1100" b="1" dirty="0">
                <a:solidFill>
                  <a:schemeClr val="bg1"/>
                </a:solidFill>
              </a:rPr>
              <a:t>Term Frequency Matrices (TFM)</a:t>
            </a:r>
            <a:r>
              <a:rPr lang="nb-NO" sz="1100" dirty="0">
                <a:solidFill>
                  <a:schemeClr val="bg1"/>
                </a:solidFill>
              </a:rPr>
              <a:t> for unigrams, bigrams and trigrams.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3352800" y="23622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3000375" y="4876800"/>
            <a:ext cx="2743200" cy="6477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Reducing the vocabulary in order to decrease the memory footprint of the model</a:t>
            </a:r>
          </a:p>
          <a:p>
            <a:endParaRPr lang="nb-NO" sz="1100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/>
          <p:cNvCxnSpPr>
            <a:stCxn id="56" idx="0"/>
          </p:cNvCxnSpPr>
          <p:nvPr/>
        </p:nvCxnSpPr>
        <p:spPr>
          <a:xfrm flipV="1">
            <a:off x="4371976" y="3886200"/>
            <a:ext cx="1190625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609600"/>
            <a:ext cx="269300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3" y="5638801"/>
            <a:ext cx="2714625" cy="1039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Rounded Rectangle 63"/>
          <p:cNvSpPr/>
          <p:nvPr/>
        </p:nvSpPr>
        <p:spPr>
          <a:xfrm>
            <a:off x="5353050" y="1390650"/>
            <a:ext cx="2743200" cy="6477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Calculate the «Stupid» backoff score and create an ad-hoc dats structure representing the language the model.</a:t>
            </a:r>
          </a:p>
          <a:p>
            <a:endParaRPr lang="nb-NO" sz="11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/>
          <p:cNvCxnSpPr>
            <a:stCxn id="64" idx="2"/>
          </p:cNvCxnSpPr>
          <p:nvPr/>
        </p:nvCxnSpPr>
        <p:spPr>
          <a:xfrm>
            <a:off x="6724650" y="2038350"/>
            <a:ext cx="0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7772400" y="3657600"/>
            <a:ext cx="2743200" cy="3238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(</a:t>
            </a:r>
            <a:r>
              <a:rPr lang="nb-NO" sz="1100" b="1" dirty="0">
                <a:solidFill>
                  <a:schemeClr val="bg1"/>
                </a:solidFill>
              </a:rPr>
              <a:t>Output</a:t>
            </a:r>
            <a:r>
              <a:rPr lang="nb-NO" sz="1100" dirty="0">
                <a:solidFill>
                  <a:schemeClr val="bg1"/>
                </a:solidFill>
              </a:rPr>
              <a:t>) the </a:t>
            </a:r>
            <a:r>
              <a:rPr lang="nb-NO" sz="1100" b="1" dirty="0">
                <a:solidFill>
                  <a:schemeClr val="bg1"/>
                </a:solidFill>
              </a:rPr>
              <a:t>language model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69"/>
          <p:cNvCxnSpPr>
            <a:stCxn id="69" idx="0"/>
          </p:cNvCxnSpPr>
          <p:nvPr/>
        </p:nvCxnSpPr>
        <p:spPr>
          <a:xfrm flipH="1" flipV="1">
            <a:off x="8534400" y="33528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7412669" y="4417979"/>
            <a:ext cx="3133338" cy="1981200"/>
            <a:chOff x="4724400" y="2167789"/>
            <a:chExt cx="4276338" cy="3166211"/>
          </a:xfrm>
        </p:grpSpPr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2167789"/>
              <a:ext cx="1971675" cy="158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500" y="2925234"/>
              <a:ext cx="3248025" cy="192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963" y="4076700"/>
              <a:ext cx="3533775" cy="125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5410200" y="217358"/>
            <a:ext cx="4554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/>
              <a:t>The Model Creation ....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5380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7315" y="1657456"/>
            <a:ext cx="5304504" cy="2916830"/>
            <a:chOff x="1690687" y="3505200"/>
            <a:chExt cx="5304504" cy="29168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/>
                <p:cNvSpPr/>
                <p:nvPr/>
              </p:nvSpPr>
              <p:spPr>
                <a:xfrm>
                  <a:off x="1690687" y="3505200"/>
                  <a:ext cx="1752600" cy="5791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b-NO" sz="1200" dirty="0"/>
                    <a:t>Do we have the </a:t>
                  </a:r>
                  <a:r>
                    <a:rPr lang="nb-NO" sz="1200" b="1" dirty="0"/>
                    <a:t>trigram</a:t>
                  </a:r>
                  <a:r>
                    <a:rPr lang="nb-NO" sz="1200" dirty="0"/>
                    <a:t>?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b-NO" sz="1200">
                            <a:latin typeface="Cambria Math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nb-NO" sz="1200">
                            <a:latin typeface="Cambria Math"/>
                          </a:rPr>
                          <m:t>−2</m:t>
                        </m:r>
                        <m:r>
                          <a:rPr lang="nb-NO" sz="1200" i="1">
                            <a:latin typeface="Cambria Math"/>
                          </a:rPr>
                          <m:t>, </m:t>
                        </m:r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  <m:r>
                          <a:rPr lang="nb-NO" sz="1200" i="1">
                            <a:latin typeface="Cambria Math"/>
                          </a:rPr>
                          <m:t>−1, </m:t>
                        </m:r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687" y="3505200"/>
                  <a:ext cx="1752600" cy="579138"/>
                </a:xfrm>
                <a:prstGeom prst="roundRect">
                  <a:avLst/>
                </a:prstGeom>
                <a:blipFill rotWithShape="1">
                  <a:blip r:embed="rId2"/>
                  <a:stretch>
                    <a:fillRect t="-51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/>
            <p:nvPr/>
          </p:nvCxnSpPr>
          <p:spPr>
            <a:xfrm>
              <a:off x="3457575" y="3855738"/>
              <a:ext cx="8620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319587" y="3581400"/>
                  <a:ext cx="2675604" cy="4541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nb-NO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sz="1400" i="1">
                                <a:latin typeface="Cambria Math"/>
                              </a:rPr>
                              <m:t>𝑐𝑜𝑢𝑛𝑡</m:t>
                            </m:r>
                            <m:d>
                              <m:dPr>
                                <m:ctrlPr>
                                  <a:rPr lang="nb-NO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sz="1400" i="1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nb-NO" sz="1400">
                                    <a:latin typeface="Cambria Math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nb-NO" sz="1400">
                                    <a:latin typeface="Cambria Math"/>
                                  </a:rPr>
                                  <m:t>−2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−1, 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num>
                          <m:den>
                            <m:r>
                              <a:rPr lang="nb-NO" sz="1400" i="1">
                                <a:latin typeface="Cambria Math"/>
                              </a:rPr>
                              <m:t>𝑐𝑜𝑢𝑛𝑡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(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𝑤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 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𝑖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−2, 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𝑤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 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𝑖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−1)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9587" y="3581400"/>
                  <a:ext cx="2675604" cy="454163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3629920" y="3776561"/>
              <a:ext cx="561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[yes]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/>
                <p:cNvSpPr/>
                <p:nvPr/>
              </p:nvSpPr>
              <p:spPr>
                <a:xfrm>
                  <a:off x="1690687" y="4419600"/>
                  <a:ext cx="1752600" cy="533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b-NO" sz="1200" dirty="0"/>
                    <a:t>Do we have the </a:t>
                  </a:r>
                  <a:r>
                    <a:rPr lang="nb-NO" sz="1200" b="1" dirty="0"/>
                    <a:t>bigram</a:t>
                  </a:r>
                  <a:r>
                    <a:rPr lang="nb-NO" sz="1200" dirty="0"/>
                    <a:t>?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  <m:r>
                          <a:rPr lang="nb-NO" sz="1200" i="1">
                            <a:latin typeface="Cambria Math"/>
                          </a:rPr>
                          <m:t>−1, </m:t>
                        </m:r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" name="Rounded 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687" y="4419600"/>
                  <a:ext cx="1752600" cy="533400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 t="-10000" b="-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3443287" y="4686300"/>
              <a:ext cx="1028700" cy="76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362870" y="4419600"/>
                  <a:ext cx="6030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nb-NO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400" i="1">
                              <a:latin typeface="Cambria Math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4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−1, 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nb-NO" sz="1400" i="1">
                              <a:latin typeface="Cambria Math"/>
                            </a:rPr>
                            <m:t>𝑐𝑜𝑢𝑛𝑡</m:t>
                          </m:r>
                          <m:r>
                            <a:rPr lang="nb-NO" sz="1400" i="1">
                              <a:latin typeface="Cambria Math"/>
                            </a:rPr>
                            <m:t>(</m:t>
                          </m:r>
                          <m:r>
                            <a:rPr lang="nb-NO" sz="1400" i="1">
                              <a:latin typeface="Cambria Math"/>
                            </a:rPr>
                            <m:t>𝑤</m:t>
                          </m:r>
                          <m:r>
                            <a:rPr lang="nb-NO" sz="1400" i="1">
                              <a:latin typeface="Cambria Math"/>
                            </a:rPr>
                            <m:t> </m:t>
                          </m:r>
                          <m:r>
                            <a:rPr lang="nb-NO" sz="1400" i="1">
                              <a:latin typeface="Cambria Math"/>
                            </a:rPr>
                            <m:t>𝑖</m:t>
                          </m:r>
                          <m:r>
                            <a:rPr lang="nb-NO" sz="1400" i="1">
                              <a:latin typeface="Cambria Math"/>
                            </a:rPr>
                            <m:t>−1)</m:t>
                          </m:r>
                        </m:den>
                      </m:f>
                    </m:oMath>
                  </a14:m>
                  <a:r>
                    <a:rPr lang="en-US" sz="1400" dirty="0"/>
                    <a:t> * 0.4</a:t>
                  </a: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2870" y="4419600"/>
                  <a:ext cx="603050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4000" r="-202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3629920" y="4614761"/>
              <a:ext cx="561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[yes]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/>
                <p:cNvSpPr/>
                <p:nvPr/>
              </p:nvSpPr>
              <p:spPr>
                <a:xfrm>
                  <a:off x="1690687" y="5334000"/>
                  <a:ext cx="1752600" cy="533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b-NO" sz="1200" dirty="0"/>
                    <a:t>Do we have the </a:t>
                  </a:r>
                  <a:r>
                    <a:rPr lang="nb-NO" sz="1200" b="1" dirty="0"/>
                    <a:t>unigram</a:t>
                  </a:r>
                  <a:r>
                    <a:rPr lang="nb-NO" sz="1200" dirty="0"/>
                    <a:t>?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" name="Rounded 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687" y="5334000"/>
                  <a:ext cx="1752600" cy="533400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 t="-10000" b="-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>
              <a:off x="3443287" y="5600700"/>
              <a:ext cx="1000125" cy="76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389546" y="5334000"/>
                  <a:ext cx="9717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nb-NO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400" i="1">
                              <a:latin typeface="Cambria Math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4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nb-NO" sz="1400" i="1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a14:m>
                  <a:r>
                    <a:rPr lang="en-US" sz="1400" dirty="0"/>
                    <a:t> * 0.4* 0.4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546" y="5334000"/>
                  <a:ext cx="971741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3656596" y="5529161"/>
              <a:ext cx="561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[yes]</a:t>
              </a:r>
              <a:endParaRPr lang="en-US" sz="1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566987" y="4084338"/>
              <a:ext cx="0" cy="3352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314354" y="409197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[no]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14354" y="497125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[no]</a:t>
              </a:r>
              <a:endParaRPr lang="en-US" sz="14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566987" y="49530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05003" y="611425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[no]</a:t>
              </a:r>
              <a:endParaRPr lang="en-US" sz="1400" dirty="0"/>
            </a:p>
          </p:txBody>
        </p:sp>
        <p:cxnSp>
          <p:nvCxnSpPr>
            <p:cNvPr id="22" name="Elbow Connector 21"/>
            <p:cNvCxnSpPr>
              <a:stCxn id="13" idx="2"/>
              <a:endCxn id="23" idx="1"/>
            </p:cNvCxnSpPr>
            <p:nvPr/>
          </p:nvCxnSpPr>
          <p:spPr>
            <a:xfrm rot="16200000" flipH="1">
              <a:off x="3346224" y="5088163"/>
              <a:ext cx="387911" cy="19463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513371" y="6049229"/>
                  <a:ext cx="102143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nb-NO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400" i="1">
                              <a:latin typeface="Cambria Math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400" i="1">
                                  <a:latin typeface="Cambria Math"/>
                                </a:rPr>
                                <m:t>𝑂𝑇𝐻</m:t>
                              </m:r>
                            </m:e>
                          </m:d>
                        </m:num>
                        <m:den>
                          <m:r>
                            <a:rPr lang="nb-NO" sz="1400" i="1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a14:m>
                  <a:r>
                    <a:rPr lang="en-US" sz="1400" dirty="0"/>
                    <a:t> * 0.4 * 0.4</a:t>
                  </a: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371" y="6049229"/>
                  <a:ext cx="1021433" cy="307777"/>
                </a:xfrm>
                <a:prstGeom prst="rect">
                  <a:avLst/>
                </a:prstGeom>
                <a:blipFill>
                  <a:blip r:embed="rId8"/>
                  <a:stretch>
                    <a:fillRect t="-3922" r="-119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/>
          <p:cNvSpPr txBox="1"/>
          <p:nvPr/>
        </p:nvSpPr>
        <p:spPr>
          <a:xfrm>
            <a:off x="2013680" y="509745"/>
            <a:ext cx="8260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/>
              <a:t>The Language Model: «Stupid» backoff....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086600" y="5181601"/>
            <a:ext cx="342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Different models have been implemented: n-grams (n = 1,2,3), linear interpolation (n-grams, n = 1,2,3) with Good Turing smoothing and "Stupid" </a:t>
            </a:r>
            <a:r>
              <a:rPr lang="en-US" sz="800" dirty="0" err="1"/>
              <a:t>backoff</a:t>
            </a:r>
            <a:r>
              <a:rPr lang="en-US" sz="800" dirty="0"/>
              <a:t> (with no discount).</a:t>
            </a:r>
          </a:p>
          <a:p>
            <a:endParaRPr lang="en-US" sz="800" dirty="0"/>
          </a:p>
          <a:p>
            <a:r>
              <a:rPr lang="en-US" sz="800" dirty="0"/>
              <a:t>The model evaluations has been done using the </a:t>
            </a:r>
            <a:r>
              <a:rPr lang="en-US" sz="800" b="1" dirty="0"/>
              <a:t>perplexity measurement</a:t>
            </a:r>
            <a:r>
              <a:rPr lang="en-US" sz="800" dirty="0"/>
              <a:t> and an </a:t>
            </a:r>
            <a:r>
              <a:rPr lang="en-US" sz="800" b="1" dirty="0"/>
              <a:t>ad-hoc testing dataset</a:t>
            </a:r>
            <a:r>
              <a:rPr lang="en-US" sz="800" dirty="0"/>
              <a:t> (around 40 sentences). </a:t>
            </a:r>
          </a:p>
          <a:p>
            <a:endParaRPr lang="en-US" sz="800" dirty="0"/>
          </a:p>
          <a:p>
            <a:r>
              <a:rPr lang="en-US" sz="800" dirty="0"/>
              <a:t>The </a:t>
            </a:r>
            <a:r>
              <a:rPr lang="en-US" sz="800" b="1" dirty="0"/>
              <a:t>"Stupid" </a:t>
            </a:r>
            <a:r>
              <a:rPr lang="en-US" sz="800" b="1" dirty="0" err="1"/>
              <a:t>backoff</a:t>
            </a:r>
            <a:r>
              <a:rPr lang="en-US" sz="800" b="1" dirty="0"/>
              <a:t> model</a:t>
            </a:r>
            <a:r>
              <a:rPr lang="en-US" sz="800" dirty="0"/>
              <a:t> was the one able to </a:t>
            </a:r>
            <a:r>
              <a:rPr lang="en-US" sz="800" b="1" dirty="0"/>
              <a:t>minimize the perplexity measurement.</a:t>
            </a:r>
          </a:p>
          <a:p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781800" y="3653283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«OTH» has been introduces when reducing the unigram vocabulary size. All </a:t>
            </a:r>
            <a:r>
              <a:rPr lang="nb-NO" sz="1200" b="1" dirty="0"/>
              <a:t>left out unigrams</a:t>
            </a:r>
            <a:r>
              <a:rPr lang="nb-NO" sz="1200" dirty="0"/>
              <a:t> have been associated to «</a:t>
            </a:r>
            <a:r>
              <a:rPr lang="nb-NO" sz="1200" b="1" dirty="0"/>
              <a:t>OTH</a:t>
            </a:r>
            <a:r>
              <a:rPr lang="nb-NO" sz="1200" dirty="0"/>
              <a:t>».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168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447" y="817117"/>
            <a:ext cx="2066925" cy="1337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1" y="5486400"/>
            <a:ext cx="6512511" cy="1143000"/>
          </a:xfrm>
        </p:spPr>
        <p:txBody>
          <a:bodyPr>
            <a:normAutofit/>
          </a:bodyPr>
          <a:lstStyle/>
          <a:p>
            <a:r>
              <a:rPr lang="nb-NO" dirty="0"/>
              <a:t>The Technology Stack</a:t>
            </a:r>
            <a:endParaRPr lang="en-US" dirty="0"/>
          </a:p>
        </p:txBody>
      </p:sp>
      <p:sp>
        <p:nvSpPr>
          <p:cNvPr id="4" name="AutoShape 2" descr="https://www.rstudio.com/wp-content/uploads/2014/06/RStudio-Ball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996496" y="1486090"/>
            <a:ext cx="1010213" cy="1180721"/>
            <a:chOff x="3704943" y="1676400"/>
            <a:chExt cx="1010213" cy="1180721"/>
          </a:xfrm>
        </p:grpSpPr>
        <p:pic>
          <p:nvPicPr>
            <p:cNvPr id="5124" name="Picture 4" descr="https://www.rstudio.com/wp-content/uploads/2014/06/RStudio-Bal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676400"/>
              <a:ext cx="800100" cy="8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704943" y="2487789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/>
                <a:t>RStudio</a:t>
              </a:r>
              <a:endParaRPr lang="en-US" dirty="0"/>
            </a:p>
          </p:txBody>
        </p:sp>
      </p:grpSp>
      <p:pic>
        <p:nvPicPr>
          <p:cNvPr id="5126" name="Picture 6" descr="R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18" y="2971800"/>
            <a:ext cx="137676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73876" y="1987687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R markdown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07243" y="4038600"/>
            <a:ext cx="1247457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OpenNLP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67685" y="4743776"/>
            <a:ext cx="466794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tm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93753" y="4894659"/>
            <a:ext cx="1351652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wordcloud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41565" y="5113192"/>
            <a:ext cx="914033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Rweka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77001" y="4508478"/>
            <a:ext cx="1018227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ggplot2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402895" y="3668214"/>
            <a:ext cx="1364476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base {pkg}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471237" y="1916857"/>
            <a:ext cx="1197764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shinyapp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553837" y="26744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Rpres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4994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1" y="1409700"/>
            <a:ext cx="5278497" cy="3681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881437" y="495300"/>
            <a:ext cx="1600200" cy="4572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/>
              <a:t>Basic Info on how to use the App</a:t>
            </a:r>
            <a:endParaRPr lang="en-US" sz="105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638800" y="495300"/>
            <a:ext cx="1905000" cy="4572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/>
              <a:t>(probable)</a:t>
            </a:r>
          </a:p>
          <a:p>
            <a:r>
              <a:rPr lang="nb-NO" sz="1050" b="1" dirty="0"/>
              <a:t>Next Words – 5 most likely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924800" y="381000"/>
            <a:ext cx="1828800" cy="6858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/>
              <a:t>Details (from the model) about the predicted next words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97097" y="1752600"/>
            <a:ext cx="1676400" cy="6858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/>
              <a:t>Next Word Wordclouds  (for bigrams &amp; trigrams)</a:t>
            </a:r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4681537" y="952500"/>
            <a:ext cx="8001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</p:cNvCxnSpPr>
          <p:nvPr/>
        </p:nvCxnSpPr>
        <p:spPr>
          <a:xfrm flipH="1">
            <a:off x="6191250" y="952500"/>
            <a:ext cx="40005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</p:cNvCxnSpPr>
          <p:nvPr/>
        </p:nvCxnSpPr>
        <p:spPr>
          <a:xfrm flipH="1">
            <a:off x="7010400" y="1066800"/>
            <a:ext cx="1828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</p:cNvCxnSpPr>
          <p:nvPr/>
        </p:nvCxnSpPr>
        <p:spPr>
          <a:xfrm flipH="1" flipV="1">
            <a:off x="8229601" y="1981200"/>
            <a:ext cx="467497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714500" y="728019"/>
            <a:ext cx="1600200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>
                <a:solidFill>
                  <a:schemeClr val="bg1"/>
                </a:solidFill>
              </a:rPr>
              <a:t>[Message Area] Area where to type your message ...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600200" y="3352800"/>
            <a:ext cx="1600200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>
                <a:solidFill>
                  <a:schemeClr val="bg1"/>
                </a:solidFill>
              </a:rPr>
              <a:t>To make a prediction for next words</a:t>
            </a:r>
          </a:p>
        </p:txBody>
      </p:sp>
      <p:cxnSp>
        <p:nvCxnSpPr>
          <p:cNvPr id="26" name="Straight Arrow Connector 25"/>
          <p:cNvCxnSpPr>
            <a:stCxn id="21" idx="2"/>
          </p:cNvCxnSpPr>
          <p:nvPr/>
        </p:nvCxnSpPr>
        <p:spPr>
          <a:xfrm>
            <a:off x="2514600" y="1185220"/>
            <a:ext cx="800100" cy="910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0"/>
          </p:cNvCxnSpPr>
          <p:nvPr/>
        </p:nvCxnSpPr>
        <p:spPr>
          <a:xfrm flipV="1">
            <a:off x="2400300" y="2743200"/>
            <a:ext cx="10287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010400" y="3146854"/>
            <a:ext cx="3429000" cy="15013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>
                <a:solidFill>
                  <a:schemeClr val="bg1"/>
                </a:solidFill>
              </a:rPr>
              <a:t>Predicted Next Words (ordered by decreasing score)</a:t>
            </a:r>
          </a:p>
          <a:p>
            <a:endParaRPr lang="nb-NO" sz="1050" b="1" dirty="0">
              <a:solidFill>
                <a:schemeClr val="bg1"/>
              </a:solidFill>
            </a:endParaRPr>
          </a:p>
          <a:p>
            <a:r>
              <a:rPr lang="nb-NO" sz="1050" b="1" dirty="0">
                <a:solidFill>
                  <a:schemeClr val="bg1"/>
                </a:solidFill>
              </a:rPr>
              <a:t>A next word can be selected/ added using «Add selected Word...» button/ or can be manually entered in the [Message Area].</a:t>
            </a:r>
          </a:p>
          <a:p>
            <a:endParaRPr lang="nb-NO" sz="1050" b="1" dirty="0">
              <a:solidFill>
                <a:schemeClr val="bg1"/>
              </a:solidFill>
            </a:endParaRPr>
          </a:p>
          <a:p>
            <a:r>
              <a:rPr lang="nb-NO" sz="1050" b="1" dirty="0">
                <a:solidFill>
                  <a:schemeClr val="bg1"/>
                </a:solidFill>
              </a:rPr>
              <a:t>So a new prediction for the next word can be done.</a:t>
            </a:r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 flipV="1">
            <a:off x="5791202" y="2743201"/>
            <a:ext cx="1219198" cy="1154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733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52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367211"/>
            <a:ext cx="3619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249" y="3690273"/>
            <a:ext cx="3526896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5562600"/>
            <a:ext cx="8646111" cy="1143000"/>
          </a:xfrm>
        </p:spPr>
        <p:txBody>
          <a:bodyPr>
            <a:normAutofit/>
          </a:bodyPr>
          <a:lstStyle/>
          <a:p>
            <a:pPr algn="r"/>
            <a:r>
              <a:rPr lang="nb-NO" sz="4000" dirty="0"/>
              <a:t>The Ingestion Pipeline – part 1</a:t>
            </a:r>
            <a:endParaRPr lang="en-US" sz="4000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818668" y="992124"/>
            <a:ext cx="1385046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b="1" dirty="0"/>
              <a:t>CORPORA</a:t>
            </a:r>
            <a:endParaRPr lang="en-US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75522" y="840452"/>
            <a:ext cx="161087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Cleaning the data</a:t>
            </a:r>
            <a:endParaRPr lang="en-US" sz="12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248400" y="841248"/>
            <a:ext cx="18288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Preparing the data</a:t>
            </a:r>
            <a:endParaRPr lang="en-US" sz="1200" b="1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8686800" y="841248"/>
            <a:ext cx="1752600" cy="9136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/>
              <a:t>Term</a:t>
            </a:r>
          </a:p>
          <a:p>
            <a:pPr algn="ctr"/>
            <a:r>
              <a:rPr lang="nb-NO" sz="1400" b="1" dirty="0"/>
              <a:t>Frequency</a:t>
            </a:r>
          </a:p>
          <a:p>
            <a:pPr algn="ctr"/>
            <a:r>
              <a:rPr lang="nb-NO" sz="1400" b="1" dirty="0"/>
              <a:t>Matrix</a:t>
            </a:r>
            <a:endParaRPr lang="en-US" sz="1400" b="1" dirty="0"/>
          </a:p>
        </p:txBody>
      </p:sp>
      <p:cxnSp>
        <p:nvCxnSpPr>
          <p:cNvPr id="9" name="Straight Arrow Connector 8"/>
          <p:cNvCxnSpPr>
            <a:stCxn id="4" idx="4"/>
            <a:endCxn id="5" idx="1"/>
          </p:cNvCxnSpPr>
          <p:nvPr/>
        </p:nvCxnSpPr>
        <p:spPr>
          <a:xfrm flipV="1">
            <a:off x="3203714" y="1297652"/>
            <a:ext cx="671808" cy="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486400" y="1297652"/>
            <a:ext cx="762000" cy="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2"/>
          </p:cNvCxnSpPr>
          <p:nvPr/>
        </p:nvCxnSpPr>
        <p:spPr>
          <a:xfrm flipV="1">
            <a:off x="8077200" y="1298050"/>
            <a:ext cx="609600" cy="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029565" y="769606"/>
            <a:ext cx="6976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all" dirty="0">
                <a:ln w="0"/>
                <a:effectLst>
                  <a:reflection blurRad="12700" stA="50000" endPos="50000" dist="5000" dir="5400000" sy="-100000" rotWithShape="0"/>
                </a:effectLst>
              </a:rPr>
              <a:t>60%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67" y="2057400"/>
            <a:ext cx="79629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078" y="3013335"/>
            <a:ext cx="4179360" cy="135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3200401" y="132189"/>
            <a:ext cx="1946783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Uderstanding the data</a:t>
            </a:r>
            <a:endParaRPr lang="en-US" sz="12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5299584" y="132189"/>
            <a:ext cx="1946783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Exploratory Analysis</a:t>
            </a:r>
            <a:endParaRPr lang="en-US" sz="12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7453327" y="135169"/>
            <a:ext cx="1946783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Data Structures</a:t>
            </a:r>
          </a:p>
          <a:p>
            <a:pPr algn="ctr"/>
            <a:r>
              <a:rPr lang="nb-NO" sz="800" b="1" dirty="0"/>
              <a:t>(performance, memory footprint)</a:t>
            </a:r>
            <a:endParaRPr lang="en-US" sz="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53574" y="3018979"/>
            <a:ext cx="2127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Memory Footprint</a:t>
            </a:r>
          </a:p>
          <a:p>
            <a:r>
              <a:rPr lang="nb-NO" b="1" dirty="0"/>
              <a:t>1-G: 25.1 Mb</a:t>
            </a:r>
          </a:p>
          <a:p>
            <a:r>
              <a:rPr lang="nb-NO" b="1" dirty="0"/>
              <a:t>2-G: 520 Mb</a:t>
            </a:r>
          </a:p>
          <a:p>
            <a:r>
              <a:rPr lang="nb-NO" b="1" dirty="0"/>
              <a:t>3-G: 1.6 Gb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601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338314"/>
            <a:ext cx="4021177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838201"/>
            <a:ext cx="2691097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4648200"/>
            <a:ext cx="822081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54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77396" y="5105401"/>
            <a:ext cx="9406623" cy="1419113"/>
          </a:xfrm>
        </p:spPr>
        <p:txBody>
          <a:bodyPr>
            <a:normAutofit/>
          </a:bodyPr>
          <a:lstStyle/>
          <a:p>
            <a:pPr algn="r"/>
            <a:r>
              <a:rPr lang="nb-NO" dirty="0"/>
              <a:t>The Challenge:</a:t>
            </a:r>
            <a:br>
              <a:rPr lang="nb-NO" dirty="0"/>
            </a:br>
            <a:r>
              <a:rPr lang="nb-NO" sz="2800" dirty="0"/>
              <a:t>Build an </a:t>
            </a:r>
            <a:r>
              <a:rPr lang="nb-NO" sz="2800" dirty="0" err="1"/>
              <a:t>app</a:t>
            </a:r>
            <a:r>
              <a:rPr lang="nb-NO" sz="2800" dirty="0"/>
              <a:t> for «</a:t>
            </a:r>
            <a:r>
              <a:rPr lang="nb-NO" sz="2800" dirty="0" err="1"/>
              <a:t>next</a:t>
            </a:r>
            <a:r>
              <a:rPr lang="nb-NO" sz="2800" dirty="0"/>
              <a:t> </a:t>
            </a:r>
            <a:r>
              <a:rPr lang="nb-NO" sz="2800" dirty="0" err="1"/>
              <a:t>word</a:t>
            </a:r>
            <a:r>
              <a:rPr lang="nb-NO" sz="2800" dirty="0"/>
              <a:t>» prediction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7080" y="1447802"/>
            <a:ext cx="7072214" cy="3657599"/>
          </a:xfrm>
        </p:spPr>
        <p:txBody>
          <a:bodyPr>
            <a:noAutofit/>
          </a:bodyPr>
          <a:lstStyle/>
          <a:p>
            <a:pPr marL="18288" indent="0">
              <a:buNone/>
            </a:pPr>
            <a:r>
              <a:rPr lang="en-US" sz="1600" dirty="0">
                <a:effectLst/>
              </a:rPr>
              <a:t>“Around the world, people are spending an increasing amount of time on their mobile devices for email, social networking, banking and a whole range of other activities. But typing on mobile devices can be a serious pain. ”</a:t>
            </a:r>
          </a:p>
          <a:p>
            <a:pPr marL="18288" indent="0">
              <a:buNone/>
            </a:pPr>
            <a:endParaRPr lang="nb-NO" sz="1600" b="1" dirty="0">
              <a:effectLst/>
            </a:endParaRPr>
          </a:p>
          <a:p>
            <a:pPr marL="18288" indent="0">
              <a:buNone/>
            </a:pPr>
            <a:endParaRPr lang="en-US" sz="1600" b="1" dirty="0"/>
          </a:p>
          <a:p>
            <a:pPr marL="18288" indent="0">
              <a:buNone/>
            </a:pPr>
            <a:r>
              <a:rPr lang="en-US" sz="1600" b="1" dirty="0"/>
              <a:t>When someone types:</a:t>
            </a:r>
          </a:p>
          <a:p>
            <a:pPr marL="18288" indent="0" algn="ctr">
              <a:buNone/>
            </a:pPr>
            <a:endParaRPr lang="en-US" sz="1600" dirty="0"/>
          </a:p>
          <a:p>
            <a:pPr marL="18288" indent="0" algn="ctr">
              <a:buNone/>
            </a:pPr>
            <a:r>
              <a:rPr lang="en-US" sz="1600" dirty="0"/>
              <a:t>“I went to the …”</a:t>
            </a:r>
          </a:p>
          <a:p>
            <a:endParaRPr lang="en-US" sz="1600" dirty="0"/>
          </a:p>
          <a:p>
            <a:pPr marL="18288" indent="0">
              <a:buNone/>
            </a:pPr>
            <a:r>
              <a:rPr lang="en-US" sz="1600" dirty="0"/>
              <a:t>the application </a:t>
            </a:r>
            <a:r>
              <a:rPr lang="en-US" sz="1600" b="1" dirty="0"/>
              <a:t>should presents three options for what the next word might be.</a:t>
            </a:r>
            <a:r>
              <a:rPr lang="en-US" sz="1600" dirty="0"/>
              <a:t> For example, the three words might be “gym”, “store”, “restaurant”.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61656">
            <a:off x="9237217" y="936032"/>
            <a:ext cx="2165330" cy="299537"/>
          </a:xfrm>
          <a:prstGeom prst="rect">
            <a:avLst/>
          </a:prstGeom>
        </p:spPr>
      </p:pic>
      <p:pic>
        <p:nvPicPr>
          <p:cNvPr id="1028" name="Picture 4" descr="http://pages.jh.edu/chem/klausen/Images/JHU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15380">
            <a:off x="7557163" y="1374386"/>
            <a:ext cx="4668987" cy="103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wiftkey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67079">
            <a:off x="8665093" y="3353416"/>
            <a:ext cx="2279715" cy="46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83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304801"/>
            <a:ext cx="4576763" cy="312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1219201"/>
            <a:ext cx="248608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4572001"/>
            <a:ext cx="89725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160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5562600"/>
            <a:ext cx="7848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nb-NO" sz="4000" dirty="0"/>
              <a:t>The Ingestion Pipeline – part 2</a:t>
            </a:r>
            <a:endParaRPr lang="en-US" sz="4000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2057401" y="1141476"/>
            <a:ext cx="1451113" cy="6710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/>
              <a:t>Term</a:t>
            </a:r>
          </a:p>
          <a:p>
            <a:pPr algn="ctr"/>
            <a:r>
              <a:rPr lang="nb-NO" sz="1400" b="1" dirty="0"/>
              <a:t>Frequency</a:t>
            </a:r>
          </a:p>
          <a:p>
            <a:pPr algn="ctr"/>
            <a:r>
              <a:rPr lang="nb-NO" sz="1400" b="1" dirty="0"/>
              <a:t>Matrix</a:t>
            </a:r>
            <a:endParaRPr lang="en-US" sz="1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443530" y="990600"/>
            <a:ext cx="161087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Language Model</a:t>
            </a:r>
          </a:p>
          <a:p>
            <a:pPr algn="ctr"/>
            <a:r>
              <a:rPr lang="nb-NO" sz="1200" b="1" dirty="0"/>
              <a:t>Algorithm</a:t>
            </a:r>
            <a:endParaRPr lang="en-US" sz="1200" b="1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6934201" y="1141476"/>
            <a:ext cx="1146313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/>
              <a:t>Language</a:t>
            </a:r>
          </a:p>
          <a:p>
            <a:pPr algn="ctr"/>
            <a:r>
              <a:rPr lang="nb-NO" sz="1400" b="1" dirty="0"/>
              <a:t>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08514" y="1447800"/>
            <a:ext cx="9110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2"/>
          </p:cNvCxnSpPr>
          <p:nvPr/>
        </p:nvCxnSpPr>
        <p:spPr>
          <a:xfrm>
            <a:off x="6054408" y="1447800"/>
            <a:ext cx="8797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703074" y="360789"/>
            <a:ext cx="1610878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Models: strategy</a:t>
            </a:r>
            <a:endParaRPr lang="en-US" sz="12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4419600" y="376423"/>
            <a:ext cx="2074704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Model Impl. &amp; Tuning</a:t>
            </a:r>
            <a:endParaRPr lang="en-US" sz="12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629400" y="376423"/>
            <a:ext cx="2074704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Model Evaluations</a:t>
            </a:r>
            <a:endParaRPr lang="en-US" sz="1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49416"/>
            <a:ext cx="3318225" cy="209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6248400" y="2167790"/>
            <a:ext cx="4276338" cy="3166211"/>
            <a:chOff x="4724400" y="2167789"/>
            <a:chExt cx="4276338" cy="3166211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2167789"/>
              <a:ext cx="1971675" cy="158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500" y="2925234"/>
              <a:ext cx="3248025" cy="192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963" y="4076700"/>
              <a:ext cx="3533775" cy="125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8342864" y="1166192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/>
              <a:t>Memory Footprint</a:t>
            </a:r>
          </a:p>
          <a:p>
            <a:r>
              <a:rPr lang="nb-NO" sz="1200" dirty="0"/>
              <a:t>Small when moving into the app (e.g. Mobile, web)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782957" y="4572001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Memory Footprint (small)</a:t>
            </a:r>
          </a:p>
          <a:p>
            <a:r>
              <a:rPr lang="nb-NO" b="1" dirty="0"/>
              <a:t>1-G: 1.1 Mb (90%)</a:t>
            </a:r>
          </a:p>
          <a:p>
            <a:r>
              <a:rPr lang="nb-NO" b="1" dirty="0"/>
              <a:t>2-G: 26.8 Mb (75%)</a:t>
            </a:r>
          </a:p>
          <a:p>
            <a:r>
              <a:rPr lang="nb-NO" b="1" dirty="0"/>
              <a:t>3-G: 10.2 Mb (30%)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690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13" descr="http://bethink.virtualcolors.net/wp-content/uploads/2014/03/csv-xx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64" y="3442587"/>
            <a:ext cx="1155953" cy="115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445" y="5605311"/>
            <a:ext cx="8408087" cy="1143000"/>
          </a:xfrm>
        </p:spPr>
        <p:txBody>
          <a:bodyPr>
            <a:normAutofit fontScale="90000"/>
          </a:bodyPr>
          <a:lstStyle/>
          <a:p>
            <a:pPr algn="r"/>
            <a:r>
              <a:rPr lang="nb-NO" dirty="0"/>
              <a:t>The </a:t>
            </a:r>
            <a:r>
              <a:rPr lang="en-US" dirty="0"/>
              <a:t>Supporting</a:t>
            </a:r>
            <a:r>
              <a:rPr lang="nb-NO" dirty="0"/>
              <a:t> Data (Corpora):</a:t>
            </a:r>
            <a:br>
              <a:rPr lang="nb-NO" dirty="0"/>
            </a:br>
            <a:r>
              <a:rPr lang="nb-NO" sz="2000" dirty="0"/>
              <a:t>3 </a:t>
            </a:r>
            <a:r>
              <a:rPr lang="nb-NO" sz="2000" b="1" dirty="0"/>
              <a:t>corpus</a:t>
            </a:r>
            <a:r>
              <a:rPr lang="nb-NO" sz="2000" dirty="0"/>
              <a:t> – twitter (tweets), news and blogs</a:t>
            </a:r>
            <a:br>
              <a:rPr lang="nb-NO" sz="2000" dirty="0"/>
            </a:br>
            <a:r>
              <a:rPr lang="nb-NO" sz="2000" dirty="0"/>
              <a:t>English language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37861" y="1484649"/>
            <a:ext cx="7494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“Large databases comprising of text in a target language are commonly used when </a:t>
            </a:r>
            <a:r>
              <a:rPr lang="en-US" b="1" dirty="0"/>
              <a:t>generating language models</a:t>
            </a:r>
            <a:r>
              <a:rPr lang="en-US" dirty="0"/>
              <a:t> for various purposes.”</a:t>
            </a:r>
          </a:p>
        </p:txBody>
      </p:sp>
      <p:sp>
        <p:nvSpPr>
          <p:cNvPr id="5" name="AutoShape 2" descr="Image result for twitter image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twitter image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6" descr="Image result for twitter image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8" descr="Image result for twitter image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8" name="Picture 10" descr="https://pbs.twimg.com/profile_images/666407537084796928/YBGgi9B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45" y="3566193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518459" y="2928120"/>
            <a:ext cx="16433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dirty="0">
                <a:ln w="0"/>
                <a:effectLst>
                  <a:reflection blurRad="12700" stA="50000" endPos="50000" dist="5000" dir="5400000" sy="-100000" rotWithShape="0"/>
                </a:effectLst>
              </a:rPr>
              <a:t>Blogs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29373" y="4457445"/>
            <a:ext cx="14173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dirty="0">
                <a:ln w="0"/>
                <a:effectLst>
                  <a:reflection blurRad="12700" stA="50000" endPos="50000" dist="5000" dir="5400000" sy="-100000" rotWithShape="0"/>
                </a:effectLst>
              </a:rPr>
              <a:t>News</a:t>
            </a:r>
          </a:p>
        </p:txBody>
      </p:sp>
      <p:pic>
        <p:nvPicPr>
          <p:cNvPr id="2059" name="Picture 11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3154">
            <a:off x="8379700" y="992347"/>
            <a:ext cx="3182294" cy="13229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25413" y="4220618"/>
            <a:ext cx="2191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2.360.148 tweets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12027" y="5042219"/>
            <a:ext cx="21146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1.010.242 news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45996" y="3451833"/>
            <a:ext cx="18694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899.288 blogs</a:t>
            </a:r>
          </a:p>
        </p:txBody>
      </p:sp>
    </p:spTree>
    <p:extLst>
      <p:ext uri="{BB962C8B-B14F-4D97-AF65-F5344CB8AC3E}">
        <p14:creationId xmlns:p14="http://schemas.microsoft.com/office/powerpoint/2010/main" val="188319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b/b9/CRISP-DM_Process_Diagram.png/1024px-CRISP-DM_Process_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715" y="1529578"/>
            <a:ext cx="3713533" cy="3720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3978" y="5655836"/>
            <a:ext cx="6512511" cy="1143000"/>
          </a:xfrm>
        </p:spPr>
        <p:txBody>
          <a:bodyPr/>
          <a:lstStyle/>
          <a:p>
            <a:pPr algn="r"/>
            <a:r>
              <a:rPr lang="nb-NO" dirty="0"/>
              <a:t>The Process</a:t>
            </a:r>
            <a:br>
              <a:rPr lang="nb-NO" dirty="0"/>
            </a:br>
            <a:r>
              <a:rPr lang="nb-NO" sz="1800" dirty="0"/>
              <a:t>(CRISP-DM)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236910" y="649256"/>
            <a:ext cx="27895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Week#1: </a:t>
            </a:r>
          </a:p>
          <a:p>
            <a:r>
              <a:rPr lang="nb-NO" sz="1400" dirty="0" err="1"/>
              <a:t>Overview</a:t>
            </a:r>
            <a:r>
              <a:rPr lang="nb-NO" sz="1400" dirty="0"/>
              <a:t>, </a:t>
            </a:r>
            <a:r>
              <a:rPr lang="nb-NO" sz="1400" dirty="0" err="1"/>
              <a:t>Understanding</a:t>
            </a:r>
            <a:r>
              <a:rPr lang="nb-NO" sz="1400" dirty="0"/>
              <a:t> </a:t>
            </a:r>
            <a:r>
              <a:rPr lang="nb-NO" sz="1400" dirty="0" err="1"/>
              <a:t>the</a:t>
            </a:r>
            <a:r>
              <a:rPr lang="nb-NO" sz="1400" dirty="0"/>
              <a:t> Problem &amp; </a:t>
            </a:r>
            <a:r>
              <a:rPr lang="nb-NO" sz="1400" dirty="0" err="1"/>
              <a:t>Getting</a:t>
            </a:r>
            <a:r>
              <a:rPr lang="nb-NO" sz="1400" dirty="0"/>
              <a:t> the data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552525" y="1529578"/>
            <a:ext cx="3315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Week#2: </a:t>
            </a:r>
          </a:p>
          <a:p>
            <a:r>
              <a:rPr lang="nb-NO" sz="1400" dirty="0"/>
              <a:t>Exploratory Data Analysis &amp; Modeling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016803" y="3722305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Week#3: </a:t>
            </a:r>
          </a:p>
          <a:p>
            <a:r>
              <a:rPr lang="nb-NO" sz="1400" dirty="0"/>
              <a:t>Prediction Model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381578" y="5534930"/>
            <a:ext cx="186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Week#4: </a:t>
            </a:r>
          </a:p>
          <a:p>
            <a:r>
              <a:rPr lang="nb-NO" sz="1400" dirty="0"/>
              <a:t>Creative Exploration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890628" y="5958222"/>
            <a:ext cx="2695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Week#5: </a:t>
            </a:r>
          </a:p>
          <a:p>
            <a:r>
              <a:rPr lang="nb-NO" sz="1400" dirty="0"/>
              <a:t>Product Design &amp; Development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22092" y="4068377"/>
            <a:ext cx="2324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Week#6: </a:t>
            </a:r>
          </a:p>
          <a:p>
            <a:r>
              <a:rPr lang="nb-NO" sz="1400" dirty="0"/>
              <a:t>Product Presentation Deck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71792" y="2221752"/>
            <a:ext cx="2463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Week#7 &amp; #8: </a:t>
            </a:r>
          </a:p>
          <a:p>
            <a:r>
              <a:rPr lang="nb-NO" sz="1400" dirty="0" err="1"/>
              <a:t>Submission</a:t>
            </a:r>
            <a:r>
              <a:rPr lang="nb-NO" sz="1400" dirty="0"/>
              <a:t> &amp; Evaluation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0093444" y="2055451"/>
            <a:ext cx="1159292" cy="855821"/>
            <a:chOff x="8457666" y="2761936"/>
            <a:chExt cx="1159292" cy="855821"/>
          </a:xfrm>
        </p:grpSpPr>
        <p:pic>
          <p:nvPicPr>
            <p:cNvPr id="1027" name="Picture 3" descr="C:\Users\ppar\AppData\Local\Microsoft\Windows\Temporary Internet Files\Content.IE5\LZT1ZO6P\milestone-little-man-reach-jump-over-word-reach-way-point-objective-concept-31168280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2512" y="2761936"/>
              <a:ext cx="609600" cy="609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8457666" y="3371536"/>
              <a:ext cx="1159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Milestone Report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383308" y="4019583"/>
            <a:ext cx="1770036" cy="814216"/>
            <a:chOff x="8457666" y="2803541"/>
            <a:chExt cx="1770036" cy="814216"/>
          </a:xfrm>
        </p:grpSpPr>
        <p:pic>
          <p:nvPicPr>
            <p:cNvPr id="21" name="Picture 3" descr="C:\Users\ppar\AppData\Local\Microsoft\Windows\Temporary Internet Files\Content.IE5\LZT1ZO6P\milestone-little-man-reach-jump-over-word-reach-way-point-objective-concept-31168280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7884" y="2803541"/>
              <a:ext cx="609600" cy="609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8457666" y="3371536"/>
              <a:ext cx="17700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Prediction Model Evaluation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33103" y="5915032"/>
            <a:ext cx="1770036" cy="814216"/>
            <a:chOff x="8457666" y="2803541"/>
            <a:chExt cx="1770036" cy="814216"/>
          </a:xfrm>
        </p:grpSpPr>
        <p:pic>
          <p:nvPicPr>
            <p:cNvPr id="24" name="Picture 3" descr="C:\Users\ppar\AppData\Local\Microsoft\Windows\Temporary Internet Files\Content.IE5\LZT1ZO6P\milestone-little-man-reach-jump-over-word-reach-way-point-objective-concept-31168280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7884" y="2803541"/>
              <a:ext cx="609600" cy="609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8457666" y="3371536"/>
              <a:ext cx="17700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Prediction Model Evaluation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987171" y="4604016"/>
            <a:ext cx="772969" cy="847572"/>
            <a:chOff x="8457666" y="2770185"/>
            <a:chExt cx="772969" cy="847572"/>
          </a:xfrm>
        </p:grpSpPr>
        <p:pic>
          <p:nvPicPr>
            <p:cNvPr id="28" name="Picture 3" descr="C:\Users\ppar\AppData\Local\Microsoft\Windows\Temporary Internet Files\Content.IE5\LZT1ZO6P\milestone-little-man-reach-jump-over-word-reach-way-point-objective-concept-31168280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9350" y="2770185"/>
              <a:ext cx="609600" cy="609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8457666" y="3371536"/>
              <a:ext cx="7729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Slide Deck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45348" y="2715069"/>
            <a:ext cx="1265090" cy="847572"/>
            <a:chOff x="8211612" y="2770185"/>
            <a:chExt cx="1265090" cy="847572"/>
          </a:xfrm>
        </p:grpSpPr>
        <p:pic>
          <p:nvPicPr>
            <p:cNvPr id="31" name="Picture 3" descr="C:\Users\ppar\AppData\Local\Microsoft\Windows\Temporary Internet Files\Content.IE5\LZT1ZO6P\milestone-little-man-reach-jump-over-word-reach-way-point-objective-concept-31168280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9350" y="2770185"/>
              <a:ext cx="609600" cy="609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8211612" y="3371536"/>
              <a:ext cx="12650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Product (</a:t>
              </a:r>
              <a:r>
                <a:rPr lang="en-US" sz="1000" dirty="0" err="1"/>
                <a:t>shinyApp</a:t>
              </a:r>
              <a:r>
                <a:rPr lang="en-US" sz="10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91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76" y="5820782"/>
            <a:ext cx="7696200" cy="914400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Understanding the challenge</a:t>
            </a:r>
            <a:br>
              <a:rPr lang="nb-NO" sz="3600" dirty="0"/>
            </a:br>
            <a:r>
              <a:rPr lang="nb-NO" sz="1800" dirty="0"/>
              <a:t>Foundation of Statistical NLP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7870" y="1530810"/>
            <a:ext cx="5034913" cy="2348300"/>
            <a:chOff x="-320842" y="1484293"/>
            <a:chExt cx="5277407" cy="2348300"/>
          </a:xfrm>
        </p:grpSpPr>
        <p:sp>
          <p:nvSpPr>
            <p:cNvPr id="5" name="Rounded Rectangle 4"/>
            <p:cNvSpPr/>
            <p:nvPr/>
          </p:nvSpPr>
          <p:spPr>
            <a:xfrm>
              <a:off x="414130" y="1484293"/>
              <a:ext cx="3810000" cy="1828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nb-NO" dirty="0"/>
                <a:t>Based on the </a:t>
              </a:r>
              <a:r>
                <a:rPr lang="nb-NO" b="1" dirty="0"/>
                <a:t>provided Corpora</a:t>
              </a:r>
              <a:endParaRPr lang="en-US" b="1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023730" y="1865293"/>
              <a:ext cx="23622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(Probabilistic)</a:t>
              </a:r>
            </a:p>
            <a:p>
              <a:pPr algn="ctr"/>
              <a:r>
                <a:rPr lang="nb-NO" b="1" dirty="0"/>
                <a:t>Language Model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-320842" y="3432483"/>
              <a:ext cx="527740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P(S) = P(w1, w2, .., </a:t>
              </a:r>
              <a:r>
                <a:rPr lang="en-US" sz="20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wn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) or P(wn|w1,w2,..,wn-1)</a:t>
              </a: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491" y="517517"/>
            <a:ext cx="3345421" cy="20265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088" y="2724384"/>
            <a:ext cx="3755222" cy="2177333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684003" y="4130228"/>
            <a:ext cx="236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(Probabilistic)</a:t>
            </a:r>
          </a:p>
          <a:p>
            <a:pPr algn="ctr"/>
            <a:r>
              <a:rPr lang="nb-NO" b="1" dirty="0"/>
              <a:t>N-gram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422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66" y="371119"/>
            <a:ext cx="9938938" cy="535531"/>
          </a:xfr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b-NO" sz="32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An </a:t>
            </a:r>
            <a:r>
              <a:rPr lang="en-GB" sz="32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example</a:t>
            </a:r>
            <a:r>
              <a:rPr lang="nb-NO" sz="32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: Bi-gram Model (Markov </a:t>
            </a:r>
            <a:r>
              <a:rPr lang="en-US" sz="32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Assumption</a:t>
            </a:r>
            <a:r>
              <a:rPr lang="nb-NO" sz="32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lang="en-US" sz="32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73" y="2279254"/>
            <a:ext cx="842593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92696" y="1368288"/>
            <a:ext cx="1025718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P(S) = P(w1, w2, .., </a:t>
            </a:r>
            <a:r>
              <a:rPr lang="en-US" sz="2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wi</a:t>
            </a:r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 =  </a:t>
            </a:r>
            <a:r>
              <a:rPr lang="nb-NO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P(w1|&lt;s&gt;) P(w2|w1) P(w3|w2) ...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21287" y="2202225"/>
            <a:ext cx="24689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Corpus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472" y="1891508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MLE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376" y="5820782"/>
            <a:ext cx="76962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b-NO" sz="3600"/>
              <a:t>Understanding the challenge</a:t>
            </a:r>
            <a:br>
              <a:rPr lang="nb-NO" sz="3600"/>
            </a:br>
            <a:r>
              <a:rPr lang="nb-NO" sz="1800"/>
              <a:t>Foundation of Statistical 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8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1" y="5868971"/>
            <a:ext cx="7696200" cy="914400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Understanding the challenge</a:t>
            </a:r>
            <a:br>
              <a:rPr lang="nb-NO" sz="3600" dirty="0"/>
            </a:br>
            <a:r>
              <a:rPr lang="nb-NO" sz="1800" dirty="0"/>
              <a:t>Foundation of Statistical NLP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97448" y="2003945"/>
            <a:ext cx="1295400" cy="1066800"/>
            <a:chOff x="7086600" y="304800"/>
            <a:chExt cx="1295400" cy="1066800"/>
          </a:xfrm>
        </p:grpSpPr>
        <p:sp>
          <p:nvSpPr>
            <p:cNvPr id="10" name="Rounded Rectangle 9"/>
            <p:cNvSpPr/>
            <p:nvPr/>
          </p:nvSpPr>
          <p:spPr>
            <a:xfrm>
              <a:off x="7086600" y="304800"/>
              <a:ext cx="1295400" cy="3429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Uni-grams </a:t>
              </a:r>
              <a:endParaRPr lang="en-US" sz="12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86600" y="666750"/>
              <a:ext cx="1295400" cy="3429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Bi-grams </a:t>
              </a:r>
              <a:endParaRPr lang="en-US" sz="1200" b="1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086600" y="1028700"/>
              <a:ext cx="1295400" cy="3429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N-grams </a:t>
              </a:r>
              <a:endParaRPr lang="en-US" sz="1200" b="1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127588" y="2321997"/>
            <a:ext cx="1943100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Basic Models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386368" y="2321997"/>
            <a:ext cx="1295400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(MLE) n-grams</a:t>
            </a:r>
          </a:p>
          <a:p>
            <a:pPr algn="ctr"/>
            <a:r>
              <a:rPr lang="nb-NO" sz="1200" b="1" dirty="0"/>
              <a:t>model </a:t>
            </a:r>
            <a:endParaRPr lang="en-US" sz="12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3034068" y="3315910"/>
            <a:ext cx="3529333" cy="477079"/>
            <a:chOff x="4894080" y="2286000"/>
            <a:chExt cx="3529333" cy="477079"/>
          </a:xfrm>
          <a:solidFill>
            <a:srgbClr val="92D050"/>
          </a:solidFill>
        </p:grpSpPr>
        <p:sp>
          <p:nvSpPr>
            <p:cNvPr id="17" name="Rounded Rectangle 16"/>
            <p:cNvSpPr/>
            <p:nvPr/>
          </p:nvSpPr>
          <p:spPr>
            <a:xfrm>
              <a:off x="4894080" y="2286001"/>
              <a:ext cx="1943100" cy="457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Practical Issues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128013" y="2286000"/>
              <a:ext cx="1295400" cy="23853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Overfitting</a:t>
              </a:r>
              <a:endParaRPr lang="en-US" sz="1200" b="1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128013" y="2534479"/>
              <a:ext cx="1295400" cy="2286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Zeros</a:t>
              </a:r>
              <a:endParaRPr lang="en-US" sz="12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49098" y="4055327"/>
            <a:ext cx="3529333" cy="563218"/>
            <a:chOff x="7024364" y="4303776"/>
            <a:chExt cx="3529333" cy="563218"/>
          </a:xfrm>
        </p:grpSpPr>
        <p:sp>
          <p:nvSpPr>
            <p:cNvPr id="20" name="Rounded Rectangle 19"/>
            <p:cNvSpPr/>
            <p:nvPr/>
          </p:nvSpPr>
          <p:spPr>
            <a:xfrm>
              <a:off x="7024364" y="4313741"/>
              <a:ext cx="1943100" cy="553253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Improved Models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9258297" y="4303776"/>
              <a:ext cx="1295400" cy="23853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Smoothing</a:t>
              </a:r>
              <a:endParaRPr lang="en-US" sz="1200" b="1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258297" y="4548940"/>
              <a:ext cx="1295400" cy="23853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Backoff</a:t>
              </a:r>
              <a:endParaRPr lang="en-US" sz="1200" b="1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8248569" y="2974601"/>
            <a:ext cx="1630683" cy="55325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Model Evaluation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0032739" y="3146640"/>
            <a:ext cx="1295400" cy="2385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 err="1"/>
              <a:t>Perplexity</a:t>
            </a:r>
            <a:endParaRPr lang="en-US"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15701" y="1417038"/>
            <a:ext cx="4634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What type of data structure do I need to </a:t>
            </a:r>
          </a:p>
          <a:p>
            <a:r>
              <a:rPr lang="en-GB" b="1" dirty="0"/>
              <a:t>create language models?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6165" y="1025396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What do I need to solve the challenge at hand?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58940" y="4938264"/>
            <a:ext cx="5120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What type of issues do I need to be aware of?</a:t>
            </a:r>
          </a:p>
          <a:p>
            <a:r>
              <a:rPr lang="en-GB" b="1" dirty="0"/>
              <a:t>And how can I avoid them?</a:t>
            </a:r>
          </a:p>
        </p:txBody>
      </p:sp>
    </p:spTree>
    <p:extLst>
      <p:ext uri="{BB962C8B-B14F-4D97-AF65-F5344CB8AC3E}">
        <p14:creationId xmlns:p14="http://schemas.microsoft.com/office/powerpoint/2010/main" val="351851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8013" y="5761431"/>
            <a:ext cx="7696200" cy="914400"/>
          </a:xfrm>
        </p:spPr>
        <p:txBody>
          <a:bodyPr>
            <a:normAutofit/>
          </a:bodyPr>
          <a:lstStyle/>
          <a:p>
            <a:pPr algn="r"/>
            <a:r>
              <a:rPr lang="nb-NO" sz="3600" dirty="0"/>
              <a:t>Understanding the challenge</a:t>
            </a:r>
            <a:br>
              <a:rPr lang="nb-NO" sz="3600" dirty="0"/>
            </a:br>
            <a:r>
              <a:rPr lang="nb-NO" sz="1800" dirty="0"/>
              <a:t>Foundation of Statistical NLP - References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23" y="2721292"/>
            <a:ext cx="7296150" cy="1514475"/>
          </a:xfrm>
          <a:prstGeom prst="rect">
            <a:avLst/>
          </a:prstGeom>
        </p:spPr>
      </p:pic>
      <p:pic>
        <p:nvPicPr>
          <p:cNvPr id="5" name="Picture 4" descr="Archivo:X-office-presentation.svg - Wikipedia, la enciclopedia libre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76" y="1888799"/>
            <a:ext cx="721052" cy="721052"/>
          </a:xfrm>
          <a:prstGeom prst="rect">
            <a:avLst/>
          </a:prstGeom>
        </p:spPr>
      </p:pic>
      <p:pic>
        <p:nvPicPr>
          <p:cNvPr id="6" name="Picture 5" descr="ESL BRAZIL: Videos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916" y="1962993"/>
            <a:ext cx="572664" cy="572664"/>
          </a:xfrm>
          <a:prstGeom prst="rect">
            <a:avLst/>
          </a:prstGeom>
        </p:spPr>
      </p:pic>
      <p:pic>
        <p:nvPicPr>
          <p:cNvPr id="8" name="Picture 7" descr="Open Book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24" y="1890109"/>
            <a:ext cx="1092064" cy="73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7809" y="2389246"/>
            <a:ext cx="1901000" cy="217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6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50690" y="284361"/>
            <a:ext cx="7696200" cy="914400"/>
          </a:xfrm>
        </p:spPr>
        <p:txBody>
          <a:bodyPr>
            <a:normAutofit/>
          </a:bodyPr>
          <a:lstStyle/>
          <a:p>
            <a:pPr algn="r"/>
            <a:r>
              <a:rPr lang="en-GB" sz="3600" dirty="0"/>
              <a:t>Understanding the challenge</a:t>
            </a:r>
            <a:br>
              <a:rPr lang="en-GB" sz="3600" dirty="0"/>
            </a:br>
            <a:r>
              <a:rPr lang="en-GB" sz="1800" dirty="0"/>
              <a:t>Technology Support</a:t>
            </a:r>
            <a:endParaRPr lang="en-GB" dirty="0"/>
          </a:p>
        </p:txBody>
      </p:sp>
      <p:pic>
        <p:nvPicPr>
          <p:cNvPr id="1026" name="Picture 2" descr="http://3.bp.blogspot.com/-N38Pkz8CvDM/U_16yIQV62I/AAAAAAAAHhE/usn0hIdJrq8/s1600/R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26" y="1384291"/>
            <a:ext cx="2809125" cy="213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78615" y="2449821"/>
            <a:ext cx="5819221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[Technology] R packages </a:t>
            </a:r>
          </a:p>
          <a:p>
            <a:pPr algn="ctr"/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Natural Language Processing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8790" y="4579236"/>
            <a:ext cx="3133725" cy="1285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3751" y="4831470"/>
            <a:ext cx="3042371" cy="1589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9655" y="4500236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Package Vignettes</a:t>
            </a:r>
          </a:p>
        </p:txBody>
      </p:sp>
    </p:spTree>
    <p:extLst>
      <p:ext uri="{BB962C8B-B14F-4D97-AF65-F5344CB8AC3E}">
        <p14:creationId xmlns:p14="http://schemas.microsoft.com/office/powerpoint/2010/main" val="163771563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482</TotalTime>
  <Words>1533</Words>
  <Application>Microsoft Office PowerPoint</Application>
  <PresentationFormat>Widescreen</PresentationFormat>
  <Paragraphs>263</Paragraphs>
  <Slides>21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Vapor Trail</vt:lpstr>
      <vt:lpstr>Language Models</vt:lpstr>
      <vt:lpstr>The Challenge: Build an app for «next word» prediction</vt:lpstr>
      <vt:lpstr>The Supporting Data (Corpora): 3 corpus – twitter (tweets), news and blogs English language</vt:lpstr>
      <vt:lpstr>The Process (CRISP-DM)</vt:lpstr>
      <vt:lpstr>Understanding the challenge Foundation of Statistical NLP</vt:lpstr>
      <vt:lpstr>An example: Bi-gram Model (Markov Assumption)</vt:lpstr>
      <vt:lpstr>Understanding the challenge Foundation of Statistical NLP</vt:lpstr>
      <vt:lpstr>Understanding the challenge Foundation of Statistical NLP - References</vt:lpstr>
      <vt:lpstr>Understanding the challenge Technology Support</vt:lpstr>
      <vt:lpstr>Data Understanding read and Explore the corpora</vt:lpstr>
      <vt:lpstr>PowerPoint Presentation</vt:lpstr>
      <vt:lpstr>PowerPoint Presentation</vt:lpstr>
      <vt:lpstr>PowerPoint Presentation</vt:lpstr>
      <vt:lpstr>PowerPoint Presentation</vt:lpstr>
      <vt:lpstr>The Technology Stack</vt:lpstr>
      <vt:lpstr>PowerPoint Presentation</vt:lpstr>
      <vt:lpstr>Live Demo</vt:lpstr>
      <vt:lpstr>The Ingestion Pipeline – part 1</vt:lpstr>
      <vt:lpstr>PowerPoint Presentation</vt:lpstr>
      <vt:lpstr>PowerPoint Presentation</vt:lpstr>
      <vt:lpstr>The Ingestion Pipeline –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</dc:title>
  <dc:creator>Pier Lorenzo Paracchini</dc:creator>
  <cp:lastModifiedBy>Pier Lorenzo Paracchini</cp:lastModifiedBy>
  <cp:revision>86</cp:revision>
  <dcterms:created xsi:type="dcterms:W3CDTF">2016-07-21T07:22:58Z</dcterms:created>
  <dcterms:modified xsi:type="dcterms:W3CDTF">2016-08-29T11:04:53Z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Parallel2010">
    <vt:lpwstr/>
  </property>
  <property fmtid="{D5CDD505-2E9C-101B-9397-08002B2CF9AE}" pid="3" name="Templatecolor">
    <vt:lpwstr/>
  </property>
  <property fmtid="{D5CDD505-2E9C-101B-9397-08002B2CF9AE}" pid="4" name="filecustomeppt">
    <vt:lpwstr>True</vt:lpwstr>
  </property>
  <property fmtid="{D5CDD505-2E9C-101B-9397-08002B2CF9AE}" pid="5" name="Pres Date">
    <vt:lpwstr/>
  </property>
</Properties>
</file>