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59" r:id="rId3"/>
    <p:sldId id="260" r:id="rId4"/>
    <p:sldId id="275" r:id="rId5"/>
    <p:sldId id="280" r:id="rId6"/>
    <p:sldId id="278" r:id="rId7"/>
    <p:sldId id="279" r:id="rId8"/>
    <p:sldId id="284" r:id="rId9"/>
    <p:sldId id="281" r:id="rId10"/>
    <p:sldId id="282" r:id="rId11"/>
    <p:sldId id="261" r:id="rId12"/>
    <p:sldId id="285" r:id="rId13"/>
    <p:sldId id="286" r:id="rId14"/>
    <p:sldId id="262" r:id="rId15"/>
    <p:sldId id="263" r:id="rId16"/>
    <p:sldId id="264" r:id="rId17"/>
    <p:sldId id="266" r:id="rId18"/>
    <p:sldId id="265" r:id="rId19"/>
    <p:sldId id="271" r:id="rId20"/>
    <p:sldId id="272" r:id="rId21"/>
    <p:sldId id="273"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7" autoAdjust="0"/>
    <p:restoredTop sz="69541" autoAdjust="0"/>
  </p:normalViewPr>
  <p:slideViewPr>
    <p:cSldViewPr snapToGrid="0">
      <p:cViewPr varScale="1">
        <p:scale>
          <a:sx n="86" d="100"/>
          <a:sy n="86" d="100"/>
        </p:scale>
        <p:origin x="168" y="186"/>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3EB9DF-88E9-4894-8F34-59424907EB6A}" type="doc">
      <dgm:prSet loTypeId="urn:microsoft.com/office/officeart/2005/8/layout/hProcess9" loCatId="process" qsTypeId="urn:microsoft.com/office/officeart/2005/8/quickstyle/3d9" qsCatId="3D" csTypeId="urn:microsoft.com/office/officeart/2005/8/colors/colorful1" csCatId="colorful" phldr="1"/>
      <dgm:spPr/>
    </dgm:pt>
    <dgm:pt modelId="{C4880649-37AD-4B82-A84F-369FB78B84C2}">
      <dgm:prSet phldrT="[Text]" custT="1"/>
      <dgm:spPr/>
      <dgm:t>
        <a:bodyPr/>
        <a:lstStyle/>
        <a:p>
          <a:r>
            <a:rPr lang="nb-NO" sz="1400" dirty="0"/>
            <a:t>Random Sampling</a:t>
          </a:r>
          <a:endParaRPr lang="en-US" sz="1400" dirty="0"/>
        </a:p>
      </dgm:t>
    </dgm:pt>
    <dgm:pt modelId="{D4ACD46C-2620-4C49-AAEF-744706531830}" type="parTrans" cxnId="{42657378-331E-4069-B35A-1A86C87BA497}">
      <dgm:prSet/>
      <dgm:spPr/>
      <dgm:t>
        <a:bodyPr/>
        <a:lstStyle/>
        <a:p>
          <a:endParaRPr lang="en-US"/>
        </a:p>
      </dgm:t>
    </dgm:pt>
    <dgm:pt modelId="{ECBBDEF4-0FC3-4E70-BB99-DA3AF110EFF9}" type="sibTrans" cxnId="{42657378-331E-4069-B35A-1A86C87BA497}">
      <dgm:prSet/>
      <dgm:spPr/>
      <dgm:t>
        <a:bodyPr/>
        <a:lstStyle/>
        <a:p>
          <a:endParaRPr lang="en-US"/>
        </a:p>
      </dgm:t>
    </dgm:pt>
    <dgm:pt modelId="{D4F94E43-BD4E-4E19-BAC9-90B8E5592DD9}">
      <dgm:prSet phldrT="[Text]" custT="1"/>
      <dgm:spPr/>
      <dgm:t>
        <a:bodyPr/>
        <a:lstStyle/>
        <a:p>
          <a:r>
            <a:rPr lang="nb-NO" sz="1400" dirty="0"/>
            <a:t>Sentence Isolation</a:t>
          </a:r>
          <a:endParaRPr lang="en-US" sz="1400" dirty="0"/>
        </a:p>
      </dgm:t>
    </dgm:pt>
    <dgm:pt modelId="{7AD31B78-3B52-4000-A614-F2DF2A019F36}" type="parTrans" cxnId="{DFF798B7-0E0F-4519-96F9-AB2D284DC102}">
      <dgm:prSet/>
      <dgm:spPr/>
      <dgm:t>
        <a:bodyPr/>
        <a:lstStyle/>
        <a:p>
          <a:endParaRPr lang="en-US"/>
        </a:p>
      </dgm:t>
    </dgm:pt>
    <dgm:pt modelId="{75C24D44-5294-4045-B755-3ABC7DBB309F}" type="sibTrans" cxnId="{DFF798B7-0E0F-4519-96F9-AB2D284DC102}">
      <dgm:prSet/>
      <dgm:spPr/>
      <dgm:t>
        <a:bodyPr/>
        <a:lstStyle/>
        <a:p>
          <a:endParaRPr lang="en-US"/>
        </a:p>
      </dgm:t>
    </dgm:pt>
    <dgm:pt modelId="{0CE0CE57-C615-4357-A22D-D1A5E621CA33}">
      <dgm:prSet phldrT="[Text]" custT="1"/>
      <dgm:spPr/>
      <dgm:t>
        <a:bodyPr/>
        <a:lstStyle/>
        <a:p>
          <a:r>
            <a:rPr lang="nb-NO" sz="1400" dirty="0"/>
            <a:t>Cleaning</a:t>
          </a:r>
          <a:endParaRPr lang="en-US" sz="1400" dirty="0"/>
        </a:p>
      </dgm:t>
    </dgm:pt>
    <dgm:pt modelId="{91AA2AE9-530F-403D-834B-BB2368112414}" type="parTrans" cxnId="{4BF9CAF1-3897-4CD3-82B2-669EF4DD6197}">
      <dgm:prSet/>
      <dgm:spPr/>
      <dgm:t>
        <a:bodyPr/>
        <a:lstStyle/>
        <a:p>
          <a:endParaRPr lang="en-US"/>
        </a:p>
      </dgm:t>
    </dgm:pt>
    <dgm:pt modelId="{4A1EC25F-1941-4B6D-89DE-D30D8DF366EB}" type="sibTrans" cxnId="{4BF9CAF1-3897-4CD3-82B2-669EF4DD6197}">
      <dgm:prSet/>
      <dgm:spPr/>
      <dgm:t>
        <a:bodyPr/>
        <a:lstStyle/>
        <a:p>
          <a:endParaRPr lang="en-US"/>
        </a:p>
      </dgm:t>
    </dgm:pt>
    <dgm:pt modelId="{7B8997F2-0E83-444B-9CCE-4B0DC45EF5F3}">
      <dgm:prSet phldrT="[Text]" custT="1"/>
      <dgm:spPr/>
      <dgm:t>
        <a:bodyPr/>
        <a:lstStyle/>
        <a:p>
          <a:r>
            <a:rPr lang="nb-NO" sz="1400" dirty="0"/>
            <a:t>Create TDM</a:t>
          </a:r>
        </a:p>
      </dgm:t>
    </dgm:pt>
    <dgm:pt modelId="{394F1DBA-4355-41B4-9E29-E1B44222148C}" type="parTrans" cxnId="{73C82C7F-9315-4992-8DEA-E0F07D7C73E8}">
      <dgm:prSet/>
      <dgm:spPr/>
      <dgm:t>
        <a:bodyPr/>
        <a:lstStyle/>
        <a:p>
          <a:endParaRPr lang="en-US"/>
        </a:p>
      </dgm:t>
    </dgm:pt>
    <dgm:pt modelId="{B5CD90D1-9BAA-4C89-A970-7EDDDFA08B96}" type="sibTrans" cxnId="{73C82C7F-9315-4992-8DEA-E0F07D7C73E8}">
      <dgm:prSet/>
      <dgm:spPr/>
      <dgm:t>
        <a:bodyPr/>
        <a:lstStyle/>
        <a:p>
          <a:endParaRPr lang="en-US"/>
        </a:p>
      </dgm:t>
    </dgm:pt>
    <dgm:pt modelId="{7759B556-7E16-4728-8993-82CFB0171580}">
      <dgm:prSet phldrT="[Text]" custT="1"/>
      <dgm:spPr/>
      <dgm:t>
        <a:bodyPr/>
        <a:lstStyle/>
        <a:p>
          <a:r>
            <a:rPr lang="en-CA" sz="1400" noProof="0" dirty="0"/>
            <a:t>Transform TDM to TFM</a:t>
          </a:r>
        </a:p>
      </dgm:t>
    </dgm:pt>
    <dgm:pt modelId="{DF555E4B-8113-43F2-940E-405D2D6C4704}" type="parTrans" cxnId="{8CB7520C-249E-462C-90CF-25405179B08B}">
      <dgm:prSet/>
      <dgm:spPr/>
      <dgm:t>
        <a:bodyPr/>
        <a:lstStyle/>
        <a:p>
          <a:endParaRPr lang="en-US"/>
        </a:p>
      </dgm:t>
    </dgm:pt>
    <dgm:pt modelId="{1B2141AC-3512-4356-BCDB-B47BCA239E68}" type="sibTrans" cxnId="{8CB7520C-249E-462C-90CF-25405179B08B}">
      <dgm:prSet/>
      <dgm:spPr/>
      <dgm:t>
        <a:bodyPr/>
        <a:lstStyle/>
        <a:p>
          <a:endParaRPr lang="en-US"/>
        </a:p>
      </dgm:t>
    </dgm:pt>
    <dgm:pt modelId="{0D85692B-AAE0-4E65-BF23-663BB8ABBEBB}" type="pres">
      <dgm:prSet presAssocID="{F53EB9DF-88E9-4894-8F34-59424907EB6A}" presName="CompostProcess" presStyleCnt="0">
        <dgm:presLayoutVars>
          <dgm:dir/>
          <dgm:resizeHandles val="exact"/>
        </dgm:presLayoutVars>
      </dgm:prSet>
      <dgm:spPr/>
    </dgm:pt>
    <dgm:pt modelId="{31BC2227-92F0-4C02-BA87-3247E2547129}" type="pres">
      <dgm:prSet presAssocID="{F53EB9DF-88E9-4894-8F34-59424907EB6A}" presName="arrow" presStyleLbl="bgShp" presStyleIdx="0" presStyleCnt="1"/>
      <dgm:spPr/>
    </dgm:pt>
    <dgm:pt modelId="{2293D6D2-F050-40D8-9BA7-D2336EE164B4}" type="pres">
      <dgm:prSet presAssocID="{F53EB9DF-88E9-4894-8F34-59424907EB6A}" presName="linearProcess" presStyleCnt="0"/>
      <dgm:spPr/>
    </dgm:pt>
    <dgm:pt modelId="{D561AD2A-A1A3-4FB3-80FB-34C7F63AF9C5}" type="pres">
      <dgm:prSet presAssocID="{C4880649-37AD-4B82-A84F-369FB78B84C2}" presName="textNode" presStyleLbl="node1" presStyleIdx="0" presStyleCnt="5">
        <dgm:presLayoutVars>
          <dgm:bulletEnabled val="1"/>
        </dgm:presLayoutVars>
      </dgm:prSet>
      <dgm:spPr/>
    </dgm:pt>
    <dgm:pt modelId="{386712D9-4F76-40E4-94DC-42C4091A9078}" type="pres">
      <dgm:prSet presAssocID="{ECBBDEF4-0FC3-4E70-BB99-DA3AF110EFF9}" presName="sibTrans" presStyleCnt="0"/>
      <dgm:spPr/>
    </dgm:pt>
    <dgm:pt modelId="{099174C4-A649-4823-8659-6CA0A94F888E}" type="pres">
      <dgm:prSet presAssocID="{D4F94E43-BD4E-4E19-BAC9-90B8E5592DD9}" presName="textNode" presStyleLbl="node1" presStyleIdx="1" presStyleCnt="5">
        <dgm:presLayoutVars>
          <dgm:bulletEnabled val="1"/>
        </dgm:presLayoutVars>
      </dgm:prSet>
      <dgm:spPr/>
    </dgm:pt>
    <dgm:pt modelId="{C6B77A29-FEAC-40A9-B604-35264EFC4C04}" type="pres">
      <dgm:prSet presAssocID="{75C24D44-5294-4045-B755-3ABC7DBB309F}" presName="sibTrans" presStyleCnt="0"/>
      <dgm:spPr/>
    </dgm:pt>
    <dgm:pt modelId="{1C4F5318-5D20-462B-91C5-218496289C52}" type="pres">
      <dgm:prSet presAssocID="{0CE0CE57-C615-4357-A22D-D1A5E621CA33}" presName="textNode" presStyleLbl="node1" presStyleIdx="2" presStyleCnt="5">
        <dgm:presLayoutVars>
          <dgm:bulletEnabled val="1"/>
        </dgm:presLayoutVars>
      </dgm:prSet>
      <dgm:spPr/>
    </dgm:pt>
    <dgm:pt modelId="{8644E1B3-305F-4086-B383-94E2A3F29D41}" type="pres">
      <dgm:prSet presAssocID="{4A1EC25F-1941-4B6D-89DE-D30D8DF366EB}" presName="sibTrans" presStyleCnt="0"/>
      <dgm:spPr/>
    </dgm:pt>
    <dgm:pt modelId="{51599E1D-2CBA-4976-BB21-9DAB21D777DC}" type="pres">
      <dgm:prSet presAssocID="{7B8997F2-0E83-444B-9CCE-4B0DC45EF5F3}" presName="textNode" presStyleLbl="node1" presStyleIdx="3" presStyleCnt="5">
        <dgm:presLayoutVars>
          <dgm:bulletEnabled val="1"/>
        </dgm:presLayoutVars>
      </dgm:prSet>
      <dgm:spPr/>
    </dgm:pt>
    <dgm:pt modelId="{77441D8A-EABB-4C2E-94FA-49D9C658DF82}" type="pres">
      <dgm:prSet presAssocID="{B5CD90D1-9BAA-4C89-A970-7EDDDFA08B96}" presName="sibTrans" presStyleCnt="0"/>
      <dgm:spPr/>
    </dgm:pt>
    <dgm:pt modelId="{3E360B13-B290-42D2-AC86-5C5FC48D2842}" type="pres">
      <dgm:prSet presAssocID="{7759B556-7E16-4728-8993-82CFB0171580}" presName="textNode" presStyleLbl="node1" presStyleIdx="4" presStyleCnt="5" custLinFactNeighborX="30098" custLinFactNeighborY="-1074">
        <dgm:presLayoutVars>
          <dgm:bulletEnabled val="1"/>
        </dgm:presLayoutVars>
      </dgm:prSet>
      <dgm:spPr/>
    </dgm:pt>
  </dgm:ptLst>
  <dgm:cxnLst>
    <dgm:cxn modelId="{6129B0EE-61F7-42E5-B078-DD980BF3F32A}" type="presOf" srcId="{F53EB9DF-88E9-4894-8F34-59424907EB6A}" destId="{0D85692B-AAE0-4E65-BF23-663BB8ABBEBB}" srcOrd="0" destOrd="0" presId="urn:microsoft.com/office/officeart/2005/8/layout/hProcess9"/>
    <dgm:cxn modelId="{17376B8C-ED44-4C06-9DFC-02F4AF5AE9E2}" type="presOf" srcId="{0CE0CE57-C615-4357-A22D-D1A5E621CA33}" destId="{1C4F5318-5D20-462B-91C5-218496289C52}" srcOrd="0" destOrd="0" presId="urn:microsoft.com/office/officeart/2005/8/layout/hProcess9"/>
    <dgm:cxn modelId="{73C82C7F-9315-4992-8DEA-E0F07D7C73E8}" srcId="{F53EB9DF-88E9-4894-8F34-59424907EB6A}" destId="{7B8997F2-0E83-444B-9CCE-4B0DC45EF5F3}" srcOrd="3" destOrd="0" parTransId="{394F1DBA-4355-41B4-9E29-E1B44222148C}" sibTransId="{B5CD90D1-9BAA-4C89-A970-7EDDDFA08B96}"/>
    <dgm:cxn modelId="{4BF9CAF1-3897-4CD3-82B2-669EF4DD6197}" srcId="{F53EB9DF-88E9-4894-8F34-59424907EB6A}" destId="{0CE0CE57-C615-4357-A22D-D1A5E621CA33}" srcOrd="2" destOrd="0" parTransId="{91AA2AE9-530F-403D-834B-BB2368112414}" sibTransId="{4A1EC25F-1941-4B6D-89DE-D30D8DF366EB}"/>
    <dgm:cxn modelId="{8CB7520C-249E-462C-90CF-25405179B08B}" srcId="{F53EB9DF-88E9-4894-8F34-59424907EB6A}" destId="{7759B556-7E16-4728-8993-82CFB0171580}" srcOrd="4" destOrd="0" parTransId="{DF555E4B-8113-43F2-940E-405D2D6C4704}" sibTransId="{1B2141AC-3512-4356-BCDB-B47BCA239E68}"/>
    <dgm:cxn modelId="{6BABC244-7496-4910-B9BB-658FDAA509C0}" type="presOf" srcId="{7B8997F2-0E83-444B-9CCE-4B0DC45EF5F3}" destId="{51599E1D-2CBA-4976-BB21-9DAB21D777DC}" srcOrd="0" destOrd="0" presId="urn:microsoft.com/office/officeart/2005/8/layout/hProcess9"/>
    <dgm:cxn modelId="{42657378-331E-4069-B35A-1A86C87BA497}" srcId="{F53EB9DF-88E9-4894-8F34-59424907EB6A}" destId="{C4880649-37AD-4B82-A84F-369FB78B84C2}" srcOrd="0" destOrd="0" parTransId="{D4ACD46C-2620-4C49-AAEF-744706531830}" sibTransId="{ECBBDEF4-0FC3-4E70-BB99-DA3AF110EFF9}"/>
    <dgm:cxn modelId="{DFF798B7-0E0F-4519-96F9-AB2D284DC102}" srcId="{F53EB9DF-88E9-4894-8F34-59424907EB6A}" destId="{D4F94E43-BD4E-4E19-BAC9-90B8E5592DD9}" srcOrd="1" destOrd="0" parTransId="{7AD31B78-3B52-4000-A614-F2DF2A019F36}" sibTransId="{75C24D44-5294-4045-B755-3ABC7DBB309F}"/>
    <dgm:cxn modelId="{C9972CDF-3C23-4D6B-876B-3D21BCDDA181}" type="presOf" srcId="{7759B556-7E16-4728-8993-82CFB0171580}" destId="{3E360B13-B290-42D2-AC86-5C5FC48D2842}" srcOrd="0" destOrd="0" presId="urn:microsoft.com/office/officeart/2005/8/layout/hProcess9"/>
    <dgm:cxn modelId="{46F96795-746C-4D4B-8D8E-FA826F65FE2F}" type="presOf" srcId="{D4F94E43-BD4E-4E19-BAC9-90B8E5592DD9}" destId="{099174C4-A649-4823-8659-6CA0A94F888E}" srcOrd="0" destOrd="0" presId="urn:microsoft.com/office/officeart/2005/8/layout/hProcess9"/>
    <dgm:cxn modelId="{1278D124-7F26-4CB0-88F8-8CF6BE26B0B4}" type="presOf" srcId="{C4880649-37AD-4B82-A84F-369FB78B84C2}" destId="{D561AD2A-A1A3-4FB3-80FB-34C7F63AF9C5}" srcOrd="0" destOrd="0" presId="urn:microsoft.com/office/officeart/2005/8/layout/hProcess9"/>
    <dgm:cxn modelId="{F6EE2F1D-6B91-44D7-9273-1AD4B88B29F7}" type="presParOf" srcId="{0D85692B-AAE0-4E65-BF23-663BB8ABBEBB}" destId="{31BC2227-92F0-4C02-BA87-3247E2547129}" srcOrd="0" destOrd="0" presId="urn:microsoft.com/office/officeart/2005/8/layout/hProcess9"/>
    <dgm:cxn modelId="{9ACC9AC1-3B4D-4DED-A176-BF48429E8A5C}" type="presParOf" srcId="{0D85692B-AAE0-4E65-BF23-663BB8ABBEBB}" destId="{2293D6D2-F050-40D8-9BA7-D2336EE164B4}" srcOrd="1" destOrd="0" presId="urn:microsoft.com/office/officeart/2005/8/layout/hProcess9"/>
    <dgm:cxn modelId="{8537B357-7B07-4E01-AD45-E46616F721A6}" type="presParOf" srcId="{2293D6D2-F050-40D8-9BA7-D2336EE164B4}" destId="{D561AD2A-A1A3-4FB3-80FB-34C7F63AF9C5}" srcOrd="0" destOrd="0" presId="urn:microsoft.com/office/officeart/2005/8/layout/hProcess9"/>
    <dgm:cxn modelId="{990E0146-ED3E-430E-AF90-9D2A3B9B56D3}" type="presParOf" srcId="{2293D6D2-F050-40D8-9BA7-D2336EE164B4}" destId="{386712D9-4F76-40E4-94DC-42C4091A9078}" srcOrd="1" destOrd="0" presId="urn:microsoft.com/office/officeart/2005/8/layout/hProcess9"/>
    <dgm:cxn modelId="{D81C3C27-2817-4D90-B0C9-C4A19BAD8339}" type="presParOf" srcId="{2293D6D2-F050-40D8-9BA7-D2336EE164B4}" destId="{099174C4-A649-4823-8659-6CA0A94F888E}" srcOrd="2" destOrd="0" presId="urn:microsoft.com/office/officeart/2005/8/layout/hProcess9"/>
    <dgm:cxn modelId="{0FCEE22D-3BF4-4A65-B756-C17A80B83956}" type="presParOf" srcId="{2293D6D2-F050-40D8-9BA7-D2336EE164B4}" destId="{C6B77A29-FEAC-40A9-B604-35264EFC4C04}" srcOrd="3" destOrd="0" presId="urn:microsoft.com/office/officeart/2005/8/layout/hProcess9"/>
    <dgm:cxn modelId="{843CDE30-B032-4C47-9D82-FD867D0F2385}" type="presParOf" srcId="{2293D6D2-F050-40D8-9BA7-D2336EE164B4}" destId="{1C4F5318-5D20-462B-91C5-218496289C52}" srcOrd="4" destOrd="0" presId="urn:microsoft.com/office/officeart/2005/8/layout/hProcess9"/>
    <dgm:cxn modelId="{E22644E6-9909-4776-874C-462BA7EBCECA}" type="presParOf" srcId="{2293D6D2-F050-40D8-9BA7-D2336EE164B4}" destId="{8644E1B3-305F-4086-B383-94E2A3F29D41}" srcOrd="5" destOrd="0" presId="urn:microsoft.com/office/officeart/2005/8/layout/hProcess9"/>
    <dgm:cxn modelId="{71651556-6F77-4B4D-B5BF-D4CA3BE13194}" type="presParOf" srcId="{2293D6D2-F050-40D8-9BA7-D2336EE164B4}" destId="{51599E1D-2CBA-4976-BB21-9DAB21D777DC}" srcOrd="6" destOrd="0" presId="urn:microsoft.com/office/officeart/2005/8/layout/hProcess9"/>
    <dgm:cxn modelId="{01CAAFE0-F3F2-42A9-B4C2-7CD9A7606455}" type="presParOf" srcId="{2293D6D2-F050-40D8-9BA7-D2336EE164B4}" destId="{77441D8A-EABB-4C2E-94FA-49D9C658DF82}" srcOrd="7" destOrd="0" presId="urn:microsoft.com/office/officeart/2005/8/layout/hProcess9"/>
    <dgm:cxn modelId="{37C70CF4-179C-4D09-A625-6A50FB8C5E33}" type="presParOf" srcId="{2293D6D2-F050-40D8-9BA7-D2336EE164B4}" destId="{3E360B13-B290-42D2-AC86-5C5FC48D2842}"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B0E59C-0A3A-4DC4-A55E-287C165BD001}" type="doc">
      <dgm:prSet loTypeId="urn:microsoft.com/office/officeart/2005/8/layout/hProcess9" loCatId="process" qsTypeId="urn:microsoft.com/office/officeart/2005/8/quickstyle/3d9" qsCatId="3D" csTypeId="urn:microsoft.com/office/officeart/2005/8/colors/accent5_2" csCatId="accent5" phldr="1"/>
      <dgm:spPr/>
    </dgm:pt>
    <dgm:pt modelId="{0A6BB66B-6927-4DCC-88A2-3A03BE4C8FEC}">
      <dgm:prSet phldrT="[Text]"/>
      <dgm:spPr>
        <a:solidFill>
          <a:srgbClr val="92D050"/>
        </a:solidFill>
      </dgm:spPr>
      <dgm:t>
        <a:bodyPr/>
        <a:lstStyle/>
        <a:p>
          <a:r>
            <a:rPr lang="nb-NO" dirty="0"/>
            <a:t>TFM</a:t>
          </a:r>
        </a:p>
        <a:p>
          <a:r>
            <a:rPr lang="nb-NO" dirty="0"/>
            <a:t>(input)</a:t>
          </a:r>
          <a:endParaRPr lang="en-US" dirty="0"/>
        </a:p>
      </dgm:t>
    </dgm:pt>
    <dgm:pt modelId="{4EB093C0-E2CC-47D3-B71D-B47534D6425F}" type="parTrans" cxnId="{AF08FE09-BB77-4624-8289-D8859756DD8F}">
      <dgm:prSet/>
      <dgm:spPr/>
      <dgm:t>
        <a:bodyPr/>
        <a:lstStyle/>
        <a:p>
          <a:endParaRPr lang="en-US"/>
        </a:p>
      </dgm:t>
    </dgm:pt>
    <dgm:pt modelId="{CCF5C5E0-E93F-4898-A744-3E93989A8C1B}" type="sibTrans" cxnId="{AF08FE09-BB77-4624-8289-D8859756DD8F}">
      <dgm:prSet/>
      <dgm:spPr/>
      <dgm:t>
        <a:bodyPr/>
        <a:lstStyle/>
        <a:p>
          <a:endParaRPr lang="en-US"/>
        </a:p>
      </dgm:t>
    </dgm:pt>
    <dgm:pt modelId="{63601891-7EA1-4C79-B2BC-4F1F7D862C48}">
      <dgm:prSet phldrT="[Text]"/>
      <dgm:spPr/>
      <dgm:t>
        <a:bodyPr/>
        <a:lstStyle/>
        <a:p>
          <a:r>
            <a:rPr lang="nb-NO" dirty="0"/>
            <a:t>«Stupid» backoff Algorithm</a:t>
          </a:r>
          <a:endParaRPr lang="en-US" dirty="0"/>
        </a:p>
      </dgm:t>
    </dgm:pt>
    <dgm:pt modelId="{ECF67A0F-3D0D-4519-97A0-F28AD5331AF5}" type="parTrans" cxnId="{67453F57-F231-4159-99F9-A262FBEB9133}">
      <dgm:prSet/>
      <dgm:spPr/>
      <dgm:t>
        <a:bodyPr/>
        <a:lstStyle/>
        <a:p>
          <a:endParaRPr lang="en-US"/>
        </a:p>
      </dgm:t>
    </dgm:pt>
    <dgm:pt modelId="{E59C318E-8046-4807-B0A2-EC1B8E4321CE}" type="sibTrans" cxnId="{67453F57-F231-4159-99F9-A262FBEB9133}">
      <dgm:prSet/>
      <dgm:spPr/>
      <dgm:t>
        <a:bodyPr/>
        <a:lstStyle/>
        <a:p>
          <a:endParaRPr lang="en-US"/>
        </a:p>
      </dgm:t>
    </dgm:pt>
    <dgm:pt modelId="{9C190BDA-639E-43D6-8323-A8D17DDF3C5F}">
      <dgm:prSet phldrT="[Text]"/>
      <dgm:spPr>
        <a:solidFill>
          <a:srgbClr val="92D050"/>
        </a:solidFill>
      </dgm:spPr>
      <dgm:t>
        <a:bodyPr/>
        <a:lstStyle/>
        <a:p>
          <a:r>
            <a:rPr lang="nb-NO" dirty="0"/>
            <a:t>Language Model</a:t>
          </a:r>
        </a:p>
        <a:p>
          <a:r>
            <a:rPr lang="nb-NO" dirty="0"/>
            <a:t>(output)</a:t>
          </a:r>
          <a:endParaRPr lang="en-US" dirty="0"/>
        </a:p>
      </dgm:t>
    </dgm:pt>
    <dgm:pt modelId="{2B264D0B-0071-449E-BCA7-9FF9D60410D1}" type="parTrans" cxnId="{5AD5FEC2-B0E6-48C5-8997-1321369CF85C}">
      <dgm:prSet/>
      <dgm:spPr/>
      <dgm:t>
        <a:bodyPr/>
        <a:lstStyle/>
        <a:p>
          <a:endParaRPr lang="en-US"/>
        </a:p>
      </dgm:t>
    </dgm:pt>
    <dgm:pt modelId="{B429E915-7A05-4575-BFD2-32B74F552DE7}" type="sibTrans" cxnId="{5AD5FEC2-B0E6-48C5-8997-1321369CF85C}">
      <dgm:prSet/>
      <dgm:spPr/>
      <dgm:t>
        <a:bodyPr/>
        <a:lstStyle/>
        <a:p>
          <a:endParaRPr lang="en-US"/>
        </a:p>
      </dgm:t>
    </dgm:pt>
    <dgm:pt modelId="{F6315F78-A25F-4F25-B206-FD3564EC3894}">
      <dgm:prSet phldrT="[Text]"/>
      <dgm:spPr/>
      <dgm:t>
        <a:bodyPr/>
        <a:lstStyle/>
        <a:p>
          <a:r>
            <a:rPr lang="nb-NO" dirty="0"/>
            <a:t>Reduce TFM</a:t>
          </a:r>
          <a:endParaRPr lang="en-US" dirty="0"/>
        </a:p>
      </dgm:t>
    </dgm:pt>
    <dgm:pt modelId="{9953BFF1-F54D-42F6-83F6-D0071BCABF52}" type="parTrans" cxnId="{FC3D1466-254D-47B5-97FF-26CB43955CAE}">
      <dgm:prSet/>
      <dgm:spPr/>
      <dgm:t>
        <a:bodyPr/>
        <a:lstStyle/>
        <a:p>
          <a:endParaRPr lang="en-US"/>
        </a:p>
      </dgm:t>
    </dgm:pt>
    <dgm:pt modelId="{273DF7AD-4739-4D6B-8DA2-78A9823E02F8}" type="sibTrans" cxnId="{FC3D1466-254D-47B5-97FF-26CB43955CAE}">
      <dgm:prSet/>
      <dgm:spPr/>
      <dgm:t>
        <a:bodyPr/>
        <a:lstStyle/>
        <a:p>
          <a:endParaRPr lang="en-US"/>
        </a:p>
      </dgm:t>
    </dgm:pt>
    <dgm:pt modelId="{B14197AF-B8A9-4C6C-A3B5-4F61E4B503B9}" type="pres">
      <dgm:prSet presAssocID="{80B0E59C-0A3A-4DC4-A55E-287C165BD001}" presName="CompostProcess" presStyleCnt="0">
        <dgm:presLayoutVars>
          <dgm:dir/>
          <dgm:resizeHandles val="exact"/>
        </dgm:presLayoutVars>
      </dgm:prSet>
      <dgm:spPr/>
    </dgm:pt>
    <dgm:pt modelId="{AF1FAEA5-4B5B-4E21-9874-16861150FA0F}" type="pres">
      <dgm:prSet presAssocID="{80B0E59C-0A3A-4DC4-A55E-287C165BD001}" presName="arrow" presStyleLbl="bgShp" presStyleIdx="0" presStyleCnt="1" custLinFactNeighborX="-32353" custLinFactNeighborY="-53659"/>
      <dgm:spPr/>
    </dgm:pt>
    <dgm:pt modelId="{24BA649A-4E22-459E-9F66-E99796A43481}" type="pres">
      <dgm:prSet presAssocID="{80B0E59C-0A3A-4DC4-A55E-287C165BD001}" presName="linearProcess" presStyleCnt="0"/>
      <dgm:spPr/>
    </dgm:pt>
    <dgm:pt modelId="{E49E67A0-CE5C-475F-9A8D-5B593A3ED6B9}" type="pres">
      <dgm:prSet presAssocID="{0A6BB66B-6927-4DCC-88A2-3A03BE4C8FEC}" presName="textNode" presStyleLbl="node1" presStyleIdx="0" presStyleCnt="4">
        <dgm:presLayoutVars>
          <dgm:bulletEnabled val="1"/>
        </dgm:presLayoutVars>
      </dgm:prSet>
      <dgm:spPr/>
    </dgm:pt>
    <dgm:pt modelId="{160C6170-7722-44E1-9E3A-2780ABA817E4}" type="pres">
      <dgm:prSet presAssocID="{CCF5C5E0-E93F-4898-A744-3E93989A8C1B}" presName="sibTrans" presStyleCnt="0"/>
      <dgm:spPr/>
    </dgm:pt>
    <dgm:pt modelId="{79D41D5B-7F7B-4EE9-A4B0-455B75399210}" type="pres">
      <dgm:prSet presAssocID="{F6315F78-A25F-4F25-B206-FD3564EC3894}" presName="textNode" presStyleLbl="node1" presStyleIdx="1" presStyleCnt="4">
        <dgm:presLayoutVars>
          <dgm:bulletEnabled val="1"/>
        </dgm:presLayoutVars>
      </dgm:prSet>
      <dgm:spPr/>
    </dgm:pt>
    <dgm:pt modelId="{6D57B651-1257-49EF-B361-B4555FA3A4B1}" type="pres">
      <dgm:prSet presAssocID="{273DF7AD-4739-4D6B-8DA2-78A9823E02F8}" presName="sibTrans" presStyleCnt="0"/>
      <dgm:spPr/>
    </dgm:pt>
    <dgm:pt modelId="{3B021B0F-97F2-46C4-B75A-C9E8955AE103}" type="pres">
      <dgm:prSet presAssocID="{63601891-7EA1-4C79-B2BC-4F1F7D862C48}" presName="textNode" presStyleLbl="node1" presStyleIdx="2" presStyleCnt="4">
        <dgm:presLayoutVars>
          <dgm:bulletEnabled val="1"/>
        </dgm:presLayoutVars>
      </dgm:prSet>
      <dgm:spPr/>
    </dgm:pt>
    <dgm:pt modelId="{CA828586-1C91-4757-B2CF-4013A8D06BB2}" type="pres">
      <dgm:prSet presAssocID="{E59C318E-8046-4807-B0A2-EC1B8E4321CE}" presName="sibTrans" presStyleCnt="0"/>
      <dgm:spPr/>
    </dgm:pt>
    <dgm:pt modelId="{D8BF0628-7B83-4CA4-8743-A61D7977CF4E}" type="pres">
      <dgm:prSet presAssocID="{9C190BDA-639E-43D6-8323-A8D17DDF3C5F}" presName="textNode" presStyleLbl="node1" presStyleIdx="3" presStyleCnt="4">
        <dgm:presLayoutVars>
          <dgm:bulletEnabled val="1"/>
        </dgm:presLayoutVars>
      </dgm:prSet>
      <dgm:spPr/>
    </dgm:pt>
  </dgm:ptLst>
  <dgm:cxnLst>
    <dgm:cxn modelId="{07931620-B5D1-4F67-A045-E17B5CCC2386}" type="presOf" srcId="{0A6BB66B-6927-4DCC-88A2-3A03BE4C8FEC}" destId="{E49E67A0-CE5C-475F-9A8D-5B593A3ED6B9}" srcOrd="0" destOrd="0" presId="urn:microsoft.com/office/officeart/2005/8/layout/hProcess9"/>
    <dgm:cxn modelId="{FC3D1466-254D-47B5-97FF-26CB43955CAE}" srcId="{80B0E59C-0A3A-4DC4-A55E-287C165BD001}" destId="{F6315F78-A25F-4F25-B206-FD3564EC3894}" srcOrd="1" destOrd="0" parTransId="{9953BFF1-F54D-42F6-83F6-D0071BCABF52}" sibTransId="{273DF7AD-4739-4D6B-8DA2-78A9823E02F8}"/>
    <dgm:cxn modelId="{67453F57-F231-4159-99F9-A262FBEB9133}" srcId="{80B0E59C-0A3A-4DC4-A55E-287C165BD001}" destId="{63601891-7EA1-4C79-B2BC-4F1F7D862C48}" srcOrd="2" destOrd="0" parTransId="{ECF67A0F-3D0D-4519-97A0-F28AD5331AF5}" sibTransId="{E59C318E-8046-4807-B0A2-EC1B8E4321CE}"/>
    <dgm:cxn modelId="{76A16256-9D2A-44E6-A888-24435934C3CD}" type="presOf" srcId="{63601891-7EA1-4C79-B2BC-4F1F7D862C48}" destId="{3B021B0F-97F2-46C4-B75A-C9E8955AE103}" srcOrd="0" destOrd="0" presId="urn:microsoft.com/office/officeart/2005/8/layout/hProcess9"/>
    <dgm:cxn modelId="{80CD37A5-0E12-4DE1-B75B-E3D540F6925C}" type="presOf" srcId="{F6315F78-A25F-4F25-B206-FD3564EC3894}" destId="{79D41D5B-7F7B-4EE9-A4B0-455B75399210}" srcOrd="0" destOrd="0" presId="urn:microsoft.com/office/officeart/2005/8/layout/hProcess9"/>
    <dgm:cxn modelId="{AF08FE09-BB77-4624-8289-D8859756DD8F}" srcId="{80B0E59C-0A3A-4DC4-A55E-287C165BD001}" destId="{0A6BB66B-6927-4DCC-88A2-3A03BE4C8FEC}" srcOrd="0" destOrd="0" parTransId="{4EB093C0-E2CC-47D3-B71D-B47534D6425F}" sibTransId="{CCF5C5E0-E93F-4898-A744-3E93989A8C1B}"/>
    <dgm:cxn modelId="{DE4A13AD-A4A8-420C-85E4-89E00361B992}" type="presOf" srcId="{80B0E59C-0A3A-4DC4-A55E-287C165BD001}" destId="{B14197AF-B8A9-4C6C-A3B5-4F61E4B503B9}" srcOrd="0" destOrd="0" presId="urn:microsoft.com/office/officeart/2005/8/layout/hProcess9"/>
    <dgm:cxn modelId="{5AD5FEC2-B0E6-48C5-8997-1321369CF85C}" srcId="{80B0E59C-0A3A-4DC4-A55E-287C165BD001}" destId="{9C190BDA-639E-43D6-8323-A8D17DDF3C5F}" srcOrd="3" destOrd="0" parTransId="{2B264D0B-0071-449E-BCA7-9FF9D60410D1}" sibTransId="{B429E915-7A05-4575-BFD2-32B74F552DE7}"/>
    <dgm:cxn modelId="{DB484E6E-43DC-4FA3-A2C2-51394BAE3AC0}" type="presOf" srcId="{9C190BDA-639E-43D6-8323-A8D17DDF3C5F}" destId="{D8BF0628-7B83-4CA4-8743-A61D7977CF4E}" srcOrd="0" destOrd="0" presId="urn:microsoft.com/office/officeart/2005/8/layout/hProcess9"/>
    <dgm:cxn modelId="{56D78D9F-9006-4FD0-B585-763107DC1EB3}" type="presParOf" srcId="{B14197AF-B8A9-4C6C-A3B5-4F61E4B503B9}" destId="{AF1FAEA5-4B5B-4E21-9874-16861150FA0F}" srcOrd="0" destOrd="0" presId="urn:microsoft.com/office/officeart/2005/8/layout/hProcess9"/>
    <dgm:cxn modelId="{5CD0A73D-3EFB-41EF-98A1-6795FCF629B7}" type="presParOf" srcId="{B14197AF-B8A9-4C6C-A3B5-4F61E4B503B9}" destId="{24BA649A-4E22-459E-9F66-E99796A43481}" srcOrd="1" destOrd="0" presId="urn:microsoft.com/office/officeart/2005/8/layout/hProcess9"/>
    <dgm:cxn modelId="{A1943643-BB62-4F1D-8A9D-77ECB867869D}" type="presParOf" srcId="{24BA649A-4E22-459E-9F66-E99796A43481}" destId="{E49E67A0-CE5C-475F-9A8D-5B593A3ED6B9}" srcOrd="0" destOrd="0" presId="urn:microsoft.com/office/officeart/2005/8/layout/hProcess9"/>
    <dgm:cxn modelId="{77D29ED7-110E-4057-9628-A6A88A9E6B42}" type="presParOf" srcId="{24BA649A-4E22-459E-9F66-E99796A43481}" destId="{160C6170-7722-44E1-9E3A-2780ABA817E4}" srcOrd="1" destOrd="0" presId="urn:microsoft.com/office/officeart/2005/8/layout/hProcess9"/>
    <dgm:cxn modelId="{D63F6E5A-BCA3-4D50-A0E4-9D31134FBDD0}" type="presParOf" srcId="{24BA649A-4E22-459E-9F66-E99796A43481}" destId="{79D41D5B-7F7B-4EE9-A4B0-455B75399210}" srcOrd="2" destOrd="0" presId="urn:microsoft.com/office/officeart/2005/8/layout/hProcess9"/>
    <dgm:cxn modelId="{F253E60D-3D45-4CAC-B58A-03A7C9B04870}" type="presParOf" srcId="{24BA649A-4E22-459E-9F66-E99796A43481}" destId="{6D57B651-1257-49EF-B361-B4555FA3A4B1}" srcOrd="3" destOrd="0" presId="urn:microsoft.com/office/officeart/2005/8/layout/hProcess9"/>
    <dgm:cxn modelId="{C3A25D6A-B025-49CD-96E0-573CAA14A0A4}" type="presParOf" srcId="{24BA649A-4E22-459E-9F66-E99796A43481}" destId="{3B021B0F-97F2-46C4-B75A-C9E8955AE103}" srcOrd="4" destOrd="0" presId="urn:microsoft.com/office/officeart/2005/8/layout/hProcess9"/>
    <dgm:cxn modelId="{8CBEE717-37FC-4C81-8FB3-D86DFF71222A}" type="presParOf" srcId="{24BA649A-4E22-459E-9F66-E99796A43481}" destId="{CA828586-1C91-4757-B2CF-4013A8D06BB2}" srcOrd="5" destOrd="0" presId="urn:microsoft.com/office/officeart/2005/8/layout/hProcess9"/>
    <dgm:cxn modelId="{54105005-55B8-4BDC-81B0-40ACD6CA8E87}" type="presParOf" srcId="{24BA649A-4E22-459E-9F66-E99796A43481}" destId="{D8BF0628-7B83-4CA4-8743-A61D7977CF4E}"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C2227-92F0-4C02-BA87-3247E2547129}">
      <dsp:nvSpPr>
        <dsp:cNvPr id="0" name=""/>
        <dsp:cNvSpPr/>
      </dsp:nvSpPr>
      <dsp:spPr>
        <a:xfrm>
          <a:off x="457199" y="0"/>
          <a:ext cx="5181600" cy="4064000"/>
        </a:xfrm>
        <a:prstGeom prst="rightArrow">
          <a:avLst/>
        </a:prstGeom>
        <a:solidFill>
          <a:schemeClr val="accent2">
            <a:tint val="4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dsp:style>
    </dsp:sp>
    <dsp:sp modelId="{D561AD2A-A1A3-4FB3-80FB-34C7F63AF9C5}">
      <dsp:nvSpPr>
        <dsp:cNvPr id="0" name=""/>
        <dsp:cNvSpPr/>
      </dsp:nvSpPr>
      <dsp:spPr>
        <a:xfrm>
          <a:off x="1785" y="1219199"/>
          <a:ext cx="1075134" cy="1625600"/>
        </a:xfrm>
        <a:prstGeom prst="roundRect">
          <a:avLst/>
        </a:prstGeom>
        <a:solidFill>
          <a:schemeClr val="accent2">
            <a:hueOff val="0"/>
            <a:satOff val="0"/>
            <a:lumOff val="0"/>
            <a:alphaOff val="0"/>
          </a:schemeClr>
        </a:solidFill>
        <a:ln>
          <a:noFill/>
        </a:ln>
        <a:effectLst/>
        <a:scene3d>
          <a:camera prst="orthographicFront">
            <a:rot lat="0" lon="0" rev="0"/>
          </a:camera>
          <a:lightRig rig="threePt" dir="t"/>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sp3d extrusionH="28000" prstMaterial="matte"/>
        </a:bodyPr>
        <a:lstStyle/>
        <a:p>
          <a:pPr marL="0" lvl="0" indent="0" algn="ctr" defTabSz="622300">
            <a:lnSpc>
              <a:spcPct val="90000"/>
            </a:lnSpc>
            <a:spcBef>
              <a:spcPct val="0"/>
            </a:spcBef>
            <a:spcAft>
              <a:spcPct val="35000"/>
            </a:spcAft>
            <a:buNone/>
          </a:pPr>
          <a:r>
            <a:rPr lang="nb-NO" sz="1400" kern="1200" dirty="0"/>
            <a:t>Random Sampling</a:t>
          </a:r>
          <a:endParaRPr lang="en-US" sz="1400" kern="1200" dirty="0"/>
        </a:p>
      </dsp:txBody>
      <dsp:txXfrm>
        <a:off x="54269" y="1271683"/>
        <a:ext cx="970166" cy="1520632"/>
      </dsp:txXfrm>
    </dsp:sp>
    <dsp:sp modelId="{099174C4-A649-4823-8659-6CA0A94F888E}">
      <dsp:nvSpPr>
        <dsp:cNvPr id="0" name=""/>
        <dsp:cNvSpPr/>
      </dsp:nvSpPr>
      <dsp:spPr>
        <a:xfrm>
          <a:off x="1256109" y="1219199"/>
          <a:ext cx="1075134" cy="1625600"/>
        </a:xfrm>
        <a:prstGeom prst="roundRect">
          <a:avLst/>
        </a:prstGeom>
        <a:solidFill>
          <a:schemeClr val="accent3">
            <a:hueOff val="0"/>
            <a:satOff val="0"/>
            <a:lumOff val="0"/>
            <a:alphaOff val="0"/>
          </a:schemeClr>
        </a:solidFill>
        <a:ln>
          <a:noFill/>
        </a:ln>
        <a:effectLst/>
        <a:scene3d>
          <a:camera prst="orthographicFront">
            <a:rot lat="0" lon="0" rev="0"/>
          </a:camera>
          <a:lightRig rig="threePt" dir="t"/>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sp3d extrusionH="28000" prstMaterial="matte"/>
        </a:bodyPr>
        <a:lstStyle/>
        <a:p>
          <a:pPr marL="0" lvl="0" indent="0" algn="ctr" defTabSz="622300">
            <a:lnSpc>
              <a:spcPct val="90000"/>
            </a:lnSpc>
            <a:spcBef>
              <a:spcPct val="0"/>
            </a:spcBef>
            <a:spcAft>
              <a:spcPct val="35000"/>
            </a:spcAft>
            <a:buNone/>
          </a:pPr>
          <a:r>
            <a:rPr lang="nb-NO" sz="1400" kern="1200" dirty="0"/>
            <a:t>Sentence Isolation</a:t>
          </a:r>
          <a:endParaRPr lang="en-US" sz="1400" kern="1200" dirty="0"/>
        </a:p>
      </dsp:txBody>
      <dsp:txXfrm>
        <a:off x="1308593" y="1271683"/>
        <a:ext cx="970166" cy="1520632"/>
      </dsp:txXfrm>
    </dsp:sp>
    <dsp:sp modelId="{1C4F5318-5D20-462B-91C5-218496289C52}">
      <dsp:nvSpPr>
        <dsp:cNvPr id="0" name=""/>
        <dsp:cNvSpPr/>
      </dsp:nvSpPr>
      <dsp:spPr>
        <a:xfrm>
          <a:off x="2510432" y="1219199"/>
          <a:ext cx="1075134" cy="1625600"/>
        </a:xfrm>
        <a:prstGeom prst="roundRect">
          <a:avLst/>
        </a:prstGeom>
        <a:solidFill>
          <a:schemeClr val="accent4">
            <a:hueOff val="0"/>
            <a:satOff val="0"/>
            <a:lumOff val="0"/>
            <a:alphaOff val="0"/>
          </a:schemeClr>
        </a:solidFill>
        <a:ln>
          <a:noFill/>
        </a:ln>
        <a:effectLst/>
        <a:scene3d>
          <a:camera prst="orthographicFront">
            <a:rot lat="0" lon="0" rev="0"/>
          </a:camera>
          <a:lightRig rig="threePt" dir="t"/>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sp3d extrusionH="28000" prstMaterial="matte"/>
        </a:bodyPr>
        <a:lstStyle/>
        <a:p>
          <a:pPr marL="0" lvl="0" indent="0" algn="ctr" defTabSz="622300">
            <a:lnSpc>
              <a:spcPct val="90000"/>
            </a:lnSpc>
            <a:spcBef>
              <a:spcPct val="0"/>
            </a:spcBef>
            <a:spcAft>
              <a:spcPct val="35000"/>
            </a:spcAft>
            <a:buNone/>
          </a:pPr>
          <a:r>
            <a:rPr lang="nb-NO" sz="1400" kern="1200" dirty="0"/>
            <a:t>Cleaning</a:t>
          </a:r>
          <a:endParaRPr lang="en-US" sz="1400" kern="1200" dirty="0"/>
        </a:p>
      </dsp:txBody>
      <dsp:txXfrm>
        <a:off x="2562916" y="1271683"/>
        <a:ext cx="970166" cy="1520632"/>
      </dsp:txXfrm>
    </dsp:sp>
    <dsp:sp modelId="{51599E1D-2CBA-4976-BB21-9DAB21D777DC}">
      <dsp:nvSpPr>
        <dsp:cNvPr id="0" name=""/>
        <dsp:cNvSpPr/>
      </dsp:nvSpPr>
      <dsp:spPr>
        <a:xfrm>
          <a:off x="3764756" y="1219199"/>
          <a:ext cx="1075134" cy="1625600"/>
        </a:xfrm>
        <a:prstGeom prst="roundRect">
          <a:avLst/>
        </a:prstGeom>
        <a:solidFill>
          <a:schemeClr val="accent5">
            <a:hueOff val="0"/>
            <a:satOff val="0"/>
            <a:lumOff val="0"/>
            <a:alphaOff val="0"/>
          </a:schemeClr>
        </a:solidFill>
        <a:ln>
          <a:noFill/>
        </a:ln>
        <a:effectLst/>
        <a:scene3d>
          <a:camera prst="orthographicFront">
            <a:rot lat="0" lon="0" rev="0"/>
          </a:camera>
          <a:lightRig rig="threePt" dir="t"/>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sp3d extrusionH="28000" prstMaterial="matte"/>
        </a:bodyPr>
        <a:lstStyle/>
        <a:p>
          <a:pPr marL="0" lvl="0" indent="0" algn="ctr" defTabSz="622300">
            <a:lnSpc>
              <a:spcPct val="90000"/>
            </a:lnSpc>
            <a:spcBef>
              <a:spcPct val="0"/>
            </a:spcBef>
            <a:spcAft>
              <a:spcPct val="35000"/>
            </a:spcAft>
            <a:buNone/>
          </a:pPr>
          <a:r>
            <a:rPr lang="nb-NO" sz="1400" kern="1200" dirty="0"/>
            <a:t>Create TDM</a:t>
          </a:r>
        </a:p>
      </dsp:txBody>
      <dsp:txXfrm>
        <a:off x="3817240" y="1271683"/>
        <a:ext cx="970166" cy="1520632"/>
      </dsp:txXfrm>
    </dsp:sp>
    <dsp:sp modelId="{3E360B13-B290-42D2-AC86-5C5FC48D2842}">
      <dsp:nvSpPr>
        <dsp:cNvPr id="0" name=""/>
        <dsp:cNvSpPr/>
      </dsp:nvSpPr>
      <dsp:spPr>
        <a:xfrm>
          <a:off x="5020865" y="1201741"/>
          <a:ext cx="1075134" cy="1625600"/>
        </a:xfrm>
        <a:prstGeom prst="roundRect">
          <a:avLst/>
        </a:prstGeom>
        <a:solidFill>
          <a:schemeClr val="accent6">
            <a:hueOff val="0"/>
            <a:satOff val="0"/>
            <a:lumOff val="0"/>
            <a:alphaOff val="0"/>
          </a:schemeClr>
        </a:solidFill>
        <a:ln>
          <a:noFill/>
        </a:ln>
        <a:effectLst/>
        <a:scene3d>
          <a:camera prst="orthographicFront">
            <a:rot lat="0" lon="0" rev="0"/>
          </a:camera>
          <a:lightRig rig="threePt" dir="t"/>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sp3d extrusionH="28000" prstMaterial="matte"/>
        </a:bodyPr>
        <a:lstStyle/>
        <a:p>
          <a:pPr marL="0" lvl="0" indent="0" algn="ctr" defTabSz="622300">
            <a:lnSpc>
              <a:spcPct val="90000"/>
            </a:lnSpc>
            <a:spcBef>
              <a:spcPct val="0"/>
            </a:spcBef>
            <a:spcAft>
              <a:spcPct val="35000"/>
            </a:spcAft>
            <a:buNone/>
          </a:pPr>
          <a:r>
            <a:rPr lang="en-CA" sz="1400" kern="1200" noProof="0" dirty="0"/>
            <a:t>Transform TDM to TFM</a:t>
          </a:r>
        </a:p>
      </dsp:txBody>
      <dsp:txXfrm>
        <a:off x="5073349" y="1254225"/>
        <a:ext cx="970166" cy="15206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FAEA5-4B5B-4E21-9874-16861150FA0F}">
      <dsp:nvSpPr>
        <dsp:cNvPr id="0" name=""/>
        <dsp:cNvSpPr/>
      </dsp:nvSpPr>
      <dsp:spPr>
        <a:xfrm>
          <a:off x="0" y="0"/>
          <a:ext cx="5052060" cy="3124200"/>
        </a:xfrm>
        <a:prstGeom prst="rightArrow">
          <a:avLst/>
        </a:prstGeom>
        <a:solidFill>
          <a:schemeClr val="accent5">
            <a:tint val="4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dsp:style>
    </dsp:sp>
    <dsp:sp modelId="{E49E67A0-CE5C-475F-9A8D-5B593A3ED6B9}">
      <dsp:nvSpPr>
        <dsp:cNvPr id="0" name=""/>
        <dsp:cNvSpPr/>
      </dsp:nvSpPr>
      <dsp:spPr>
        <a:xfrm>
          <a:off x="1451" y="937260"/>
          <a:ext cx="1385050" cy="1249680"/>
        </a:xfrm>
        <a:prstGeom prst="roundRect">
          <a:avLst/>
        </a:prstGeom>
        <a:solidFill>
          <a:srgbClr val="92D050"/>
        </a:solidFill>
        <a:ln>
          <a:noFill/>
        </a:ln>
        <a:effectLst/>
        <a:scene3d>
          <a:camera prst="orthographicFront">
            <a:rot lat="0" lon="0" rev="0"/>
          </a:camera>
          <a:lightRig rig="threePt" dir="t"/>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sp3d extrusionH="28000" prstMaterial="matte"/>
        </a:bodyPr>
        <a:lstStyle/>
        <a:p>
          <a:pPr marL="0" lvl="0" indent="0" algn="ctr" defTabSz="844550">
            <a:lnSpc>
              <a:spcPct val="90000"/>
            </a:lnSpc>
            <a:spcBef>
              <a:spcPct val="0"/>
            </a:spcBef>
            <a:spcAft>
              <a:spcPct val="35000"/>
            </a:spcAft>
            <a:buNone/>
          </a:pPr>
          <a:r>
            <a:rPr lang="nb-NO" sz="1900" kern="1200" dirty="0"/>
            <a:t>TFM</a:t>
          </a:r>
        </a:p>
        <a:p>
          <a:pPr marL="0" lvl="0" indent="0" algn="ctr" defTabSz="844550">
            <a:lnSpc>
              <a:spcPct val="90000"/>
            </a:lnSpc>
            <a:spcBef>
              <a:spcPct val="0"/>
            </a:spcBef>
            <a:spcAft>
              <a:spcPct val="35000"/>
            </a:spcAft>
            <a:buNone/>
          </a:pPr>
          <a:r>
            <a:rPr lang="nb-NO" sz="1900" kern="1200" dirty="0"/>
            <a:t>(input)</a:t>
          </a:r>
          <a:endParaRPr lang="en-US" sz="1900" kern="1200" dirty="0"/>
        </a:p>
      </dsp:txBody>
      <dsp:txXfrm>
        <a:off x="62455" y="998264"/>
        <a:ext cx="1263042" cy="1127672"/>
      </dsp:txXfrm>
    </dsp:sp>
    <dsp:sp modelId="{79D41D5B-7F7B-4EE9-A4B0-455B75399210}">
      <dsp:nvSpPr>
        <dsp:cNvPr id="0" name=""/>
        <dsp:cNvSpPr/>
      </dsp:nvSpPr>
      <dsp:spPr>
        <a:xfrm>
          <a:off x="1520000" y="937260"/>
          <a:ext cx="1385050" cy="1249680"/>
        </a:xfrm>
        <a:prstGeom prst="roundRect">
          <a:avLst/>
        </a:prstGeom>
        <a:solidFill>
          <a:schemeClr val="accent5">
            <a:hueOff val="0"/>
            <a:satOff val="0"/>
            <a:lumOff val="0"/>
            <a:alphaOff val="0"/>
          </a:schemeClr>
        </a:solidFill>
        <a:ln>
          <a:noFill/>
        </a:ln>
        <a:effectLst/>
        <a:scene3d>
          <a:camera prst="orthographicFront">
            <a:rot lat="0" lon="0" rev="0"/>
          </a:camera>
          <a:lightRig rig="threePt" dir="t"/>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sp3d extrusionH="28000" prstMaterial="matte"/>
        </a:bodyPr>
        <a:lstStyle/>
        <a:p>
          <a:pPr marL="0" lvl="0" indent="0" algn="ctr" defTabSz="844550">
            <a:lnSpc>
              <a:spcPct val="90000"/>
            </a:lnSpc>
            <a:spcBef>
              <a:spcPct val="0"/>
            </a:spcBef>
            <a:spcAft>
              <a:spcPct val="35000"/>
            </a:spcAft>
            <a:buNone/>
          </a:pPr>
          <a:r>
            <a:rPr lang="nb-NO" sz="1900" kern="1200" dirty="0"/>
            <a:t>Reduce TFM</a:t>
          </a:r>
          <a:endParaRPr lang="en-US" sz="1900" kern="1200" dirty="0"/>
        </a:p>
      </dsp:txBody>
      <dsp:txXfrm>
        <a:off x="1581004" y="998264"/>
        <a:ext cx="1263042" cy="1127672"/>
      </dsp:txXfrm>
    </dsp:sp>
    <dsp:sp modelId="{3B021B0F-97F2-46C4-B75A-C9E8955AE103}">
      <dsp:nvSpPr>
        <dsp:cNvPr id="0" name=""/>
        <dsp:cNvSpPr/>
      </dsp:nvSpPr>
      <dsp:spPr>
        <a:xfrm>
          <a:off x="3038549" y="937260"/>
          <a:ext cx="1385050" cy="1249680"/>
        </a:xfrm>
        <a:prstGeom prst="roundRect">
          <a:avLst/>
        </a:prstGeom>
        <a:solidFill>
          <a:schemeClr val="accent5">
            <a:hueOff val="0"/>
            <a:satOff val="0"/>
            <a:lumOff val="0"/>
            <a:alphaOff val="0"/>
          </a:schemeClr>
        </a:solidFill>
        <a:ln>
          <a:noFill/>
        </a:ln>
        <a:effectLst/>
        <a:scene3d>
          <a:camera prst="orthographicFront">
            <a:rot lat="0" lon="0" rev="0"/>
          </a:camera>
          <a:lightRig rig="threePt" dir="t"/>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sp3d extrusionH="28000" prstMaterial="matte"/>
        </a:bodyPr>
        <a:lstStyle/>
        <a:p>
          <a:pPr marL="0" lvl="0" indent="0" algn="ctr" defTabSz="844550">
            <a:lnSpc>
              <a:spcPct val="90000"/>
            </a:lnSpc>
            <a:spcBef>
              <a:spcPct val="0"/>
            </a:spcBef>
            <a:spcAft>
              <a:spcPct val="35000"/>
            </a:spcAft>
            <a:buNone/>
          </a:pPr>
          <a:r>
            <a:rPr lang="nb-NO" sz="1900" kern="1200" dirty="0"/>
            <a:t>«Stupid» backoff Algorithm</a:t>
          </a:r>
          <a:endParaRPr lang="en-US" sz="1900" kern="1200" dirty="0"/>
        </a:p>
      </dsp:txBody>
      <dsp:txXfrm>
        <a:off x="3099553" y="998264"/>
        <a:ext cx="1263042" cy="1127672"/>
      </dsp:txXfrm>
    </dsp:sp>
    <dsp:sp modelId="{D8BF0628-7B83-4CA4-8743-A61D7977CF4E}">
      <dsp:nvSpPr>
        <dsp:cNvPr id="0" name=""/>
        <dsp:cNvSpPr/>
      </dsp:nvSpPr>
      <dsp:spPr>
        <a:xfrm>
          <a:off x="4557098" y="937260"/>
          <a:ext cx="1385050" cy="1249680"/>
        </a:xfrm>
        <a:prstGeom prst="roundRect">
          <a:avLst/>
        </a:prstGeom>
        <a:solidFill>
          <a:srgbClr val="92D050"/>
        </a:solidFill>
        <a:ln>
          <a:noFill/>
        </a:ln>
        <a:effectLst/>
        <a:scene3d>
          <a:camera prst="orthographicFront">
            <a:rot lat="0" lon="0" rev="0"/>
          </a:camera>
          <a:lightRig rig="threePt" dir="t"/>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sp3d extrusionH="28000" prstMaterial="matte"/>
        </a:bodyPr>
        <a:lstStyle/>
        <a:p>
          <a:pPr marL="0" lvl="0" indent="0" algn="ctr" defTabSz="844550">
            <a:lnSpc>
              <a:spcPct val="90000"/>
            </a:lnSpc>
            <a:spcBef>
              <a:spcPct val="0"/>
            </a:spcBef>
            <a:spcAft>
              <a:spcPct val="35000"/>
            </a:spcAft>
            <a:buNone/>
          </a:pPr>
          <a:r>
            <a:rPr lang="nb-NO" sz="1900" kern="1200" dirty="0"/>
            <a:t>Language Model</a:t>
          </a:r>
        </a:p>
        <a:p>
          <a:pPr marL="0" lvl="0" indent="0" algn="ctr" defTabSz="844550">
            <a:lnSpc>
              <a:spcPct val="90000"/>
            </a:lnSpc>
            <a:spcBef>
              <a:spcPct val="0"/>
            </a:spcBef>
            <a:spcAft>
              <a:spcPct val="35000"/>
            </a:spcAft>
            <a:buNone/>
          </a:pPr>
          <a:r>
            <a:rPr lang="nb-NO" sz="1900" kern="1200" dirty="0"/>
            <a:t>(output)</a:t>
          </a:r>
          <a:endParaRPr lang="en-US" sz="1900" kern="1200" dirty="0"/>
        </a:p>
      </dsp:txBody>
      <dsp:txXfrm>
        <a:off x="4618102" y="998264"/>
        <a:ext cx="1263042" cy="112767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17A57-A10D-4D0B-B521-43FD44F4BF34}" type="datetimeFigureOut">
              <a:rPr lang="en-US" smtClean="0"/>
              <a:t>9/29/2016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688BD2-7E14-404B-9FB4-C75328B554A8}" type="slidenum">
              <a:rPr lang="en-US" smtClean="0"/>
              <a:t>‹#›</a:t>
            </a:fld>
            <a:endParaRPr lang="en-US"/>
          </a:p>
        </p:txBody>
      </p:sp>
    </p:spTree>
    <p:extLst>
      <p:ext uri="{BB962C8B-B14F-4D97-AF65-F5344CB8AC3E}">
        <p14:creationId xmlns:p14="http://schemas.microsoft.com/office/powerpoint/2010/main" val="3473560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oursera.org/learn/data-science-project/lecture/uUGxK/welcome-to-the-capstone-projec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Data_minin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en.wikipedia.org/wiki/Cross_Industry_Standard_Process_for_Data_Mining#cite_note-KDnug2002-2"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Who I am – short introduction</a:t>
            </a:r>
          </a:p>
          <a:p>
            <a:pPr marL="0" indent="0">
              <a:buFont typeface="Arial" panose="020B0604020202020204" pitchFamily="34" charset="0"/>
              <a:buNone/>
            </a:pPr>
            <a:r>
              <a:rPr lang="en-US" dirty="0"/>
              <a:t>SI sector Statoil, Software Generalist with a passion for Agile and Data Science (new)</a:t>
            </a:r>
          </a:p>
          <a:p>
            <a:pPr marL="0" indent="0">
              <a:buFont typeface="Arial" panose="020B0604020202020204" pitchFamily="34" charset="0"/>
              <a:buNone/>
            </a:pPr>
            <a:r>
              <a:rPr lang="en-US" dirty="0"/>
              <a:t>Quick</a:t>
            </a:r>
            <a:r>
              <a:rPr lang="en-US" baseline="0" dirty="0"/>
              <a:t> overview of the data science specialization (Coursera, JHU) </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a:t>
            </a:r>
            <a:r>
              <a:rPr lang="en-US" sz="1200" b="0" i="0" kern="1200" dirty="0">
                <a:solidFill>
                  <a:schemeClr val="tx1"/>
                </a:solidFill>
                <a:effectLst/>
                <a:latin typeface="+mn-lt"/>
                <a:ea typeface="+mn-ea"/>
                <a:cs typeface="+mn-cs"/>
              </a:rPr>
              <a:t>This Specialization – 10 modules - covers the concepts and tools you'll need throughout the entire data science pipeline, from asking the right kinds of questions to making inferences and publishing results. In the final Capstone Project, you’ll apply the skills learned by building a data product using real-world data. At completion, students will have a portfolio demonstrating their mastery of the material.”</a:t>
            </a:r>
            <a:endParaRPr lang="en-US" dirty="0"/>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Main focus of this presentation</a:t>
            </a:r>
          </a:p>
          <a:p>
            <a:pPr marL="0" indent="0">
              <a:buFont typeface="Arial" panose="020B0604020202020204" pitchFamily="34" charset="0"/>
              <a:buNone/>
            </a:pPr>
            <a:r>
              <a:rPr lang="en-US" dirty="0"/>
              <a:t>Share the experience/</a:t>
            </a:r>
            <a:r>
              <a:rPr lang="en-US" baseline="0" dirty="0"/>
              <a:t> lesson learned developing a predictive model for text prediction </a:t>
            </a:r>
            <a:endParaRPr lang="en-US" dirty="0"/>
          </a:p>
        </p:txBody>
      </p:sp>
      <p:sp>
        <p:nvSpPr>
          <p:cNvPr id="4" name="Slide Number Placeholder 3"/>
          <p:cNvSpPr>
            <a:spLocks noGrp="1"/>
          </p:cNvSpPr>
          <p:nvPr>
            <p:ph type="sldNum" sz="quarter" idx="10"/>
          </p:nvPr>
        </p:nvSpPr>
        <p:spPr/>
        <p:txBody>
          <a:bodyPr/>
          <a:lstStyle/>
          <a:p>
            <a:fld id="{3A688BD2-7E14-404B-9FB4-C75328B554A8}" type="slidenum">
              <a:rPr lang="en-US" smtClean="0"/>
              <a:t>1</a:t>
            </a:fld>
            <a:endParaRPr lang="en-US"/>
          </a:p>
        </p:txBody>
      </p:sp>
    </p:spTree>
    <p:extLst>
      <p:ext uri="{BB962C8B-B14F-4D97-AF65-F5344CB8AC3E}">
        <p14:creationId xmlns:p14="http://schemas.microsoft.com/office/powerpoint/2010/main" val="1666195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A688BD2-7E14-404B-9FB4-C75328B554A8}" type="slidenum">
              <a:rPr lang="en-US" smtClean="0"/>
              <a:t>10</a:t>
            </a:fld>
            <a:endParaRPr lang="en-US"/>
          </a:p>
        </p:txBody>
      </p:sp>
    </p:spTree>
    <p:extLst>
      <p:ext uri="{BB962C8B-B14F-4D97-AF65-F5344CB8AC3E}">
        <p14:creationId xmlns:p14="http://schemas.microsoft.com/office/powerpoint/2010/main" val="1738018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Iterative development – the current knowledge shapes</a:t>
            </a:r>
            <a:r>
              <a:rPr lang="en-GB" baseline="0" dirty="0"/>
              <a:t> the past and the future.</a:t>
            </a:r>
          </a:p>
          <a:p>
            <a:endParaRPr lang="en-GB" dirty="0"/>
          </a:p>
        </p:txBody>
      </p:sp>
      <p:sp>
        <p:nvSpPr>
          <p:cNvPr id="4" name="Slide Number Placeholder 3"/>
          <p:cNvSpPr>
            <a:spLocks noGrp="1"/>
          </p:cNvSpPr>
          <p:nvPr>
            <p:ph type="sldNum" sz="quarter" idx="10"/>
          </p:nvPr>
        </p:nvSpPr>
        <p:spPr/>
        <p:txBody>
          <a:bodyPr/>
          <a:lstStyle/>
          <a:p>
            <a:fld id="{3A688BD2-7E14-404B-9FB4-C75328B554A8}" type="slidenum">
              <a:rPr lang="en-US" smtClean="0"/>
              <a:t>11</a:t>
            </a:fld>
            <a:endParaRPr lang="en-US"/>
          </a:p>
        </p:txBody>
      </p:sp>
    </p:spTree>
    <p:extLst>
      <p:ext uri="{BB962C8B-B14F-4D97-AF65-F5344CB8AC3E}">
        <p14:creationId xmlns:p14="http://schemas.microsoft.com/office/powerpoint/2010/main" val="4292228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of the big challenge is how to process</a:t>
            </a:r>
            <a:r>
              <a:rPr lang="en-GB" baseline="0" dirty="0"/>
              <a:t> this amount of data in a “reasonable” amount of time – profiling in R of functions used to clean/ process the data becomes </a:t>
            </a:r>
            <a:r>
              <a:rPr lang="en-GB" baseline="0" dirty="0" err="1"/>
              <a:t>sth</a:t>
            </a:r>
            <a:r>
              <a:rPr lang="en-GB" baseline="0" dirty="0"/>
              <a:t> that need to be done.</a:t>
            </a:r>
          </a:p>
          <a:p>
            <a:r>
              <a:rPr lang="en-GB" baseline="0" dirty="0"/>
              <a:t>What works well with a limited dataset, it is not sure that it is going to work well with a bigger dataset (e.g. reducing the TDM/DTM to a TFM)</a:t>
            </a:r>
          </a:p>
          <a:p>
            <a:endParaRPr lang="en-GB"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Why 10%? Fail &amp; try … More than 10% ….. Taking a lot of time to ingest the data so the idea was to keep small chunk and run parallel process in order to reduce the overall ingestion time.</a:t>
            </a:r>
          </a:p>
          <a:p>
            <a:endParaRPr lang="en-GB" dirty="0"/>
          </a:p>
        </p:txBody>
      </p:sp>
      <p:sp>
        <p:nvSpPr>
          <p:cNvPr id="4" name="Slide Number Placeholder 3"/>
          <p:cNvSpPr>
            <a:spLocks noGrp="1"/>
          </p:cNvSpPr>
          <p:nvPr>
            <p:ph type="sldNum" sz="quarter" idx="10"/>
          </p:nvPr>
        </p:nvSpPr>
        <p:spPr/>
        <p:txBody>
          <a:bodyPr/>
          <a:lstStyle/>
          <a:p>
            <a:fld id="{3A688BD2-7E14-404B-9FB4-C75328B554A8}" type="slidenum">
              <a:rPr lang="en-US" smtClean="0"/>
              <a:t>12</a:t>
            </a:fld>
            <a:endParaRPr lang="en-US"/>
          </a:p>
        </p:txBody>
      </p:sp>
    </p:spTree>
    <p:extLst>
      <p:ext uri="{BB962C8B-B14F-4D97-AF65-F5344CB8AC3E}">
        <p14:creationId xmlns:p14="http://schemas.microsoft.com/office/powerpoint/2010/main" val="4015963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evaluation the models and</a:t>
            </a:r>
            <a:r>
              <a:rPr lang="en-GB" baseline="0" dirty="0"/>
              <a:t> optimizing the models – new knowledge is created on the original corpora and such knowledge is going to be used for improve the ingestion process. Adding new cleaning steps – covering new patterns that were overlooked before. </a:t>
            </a:r>
          </a:p>
          <a:p>
            <a:endParaRPr lang="en-GB" baseline="0" dirty="0"/>
          </a:p>
          <a:p>
            <a:r>
              <a:rPr lang="en-GB" baseline="0" dirty="0"/>
              <a:t>During the model evaluation – you will start to experience some of the common problems with language models – overfitting and zeroing. Model will be improved accordingly in order to overcome such limitations.</a:t>
            </a:r>
          </a:p>
          <a:p>
            <a:endParaRPr lang="en-GB"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It is a iterative process by nature. The learning of today will affect the artefacts made yesterday – in order to evolve them. It could go on and on forever but there is a time constrain and a certain point you need to acknowledge that it could be improve but this is good enough.</a:t>
            </a:r>
          </a:p>
          <a:p>
            <a:r>
              <a:rPr lang="en-GB" baseline="0" dirty="0"/>
              <a:t> </a:t>
            </a:r>
            <a:endParaRPr lang="en-GB" dirty="0"/>
          </a:p>
        </p:txBody>
      </p:sp>
      <p:sp>
        <p:nvSpPr>
          <p:cNvPr id="4" name="Slide Number Placeholder 3"/>
          <p:cNvSpPr>
            <a:spLocks noGrp="1"/>
          </p:cNvSpPr>
          <p:nvPr>
            <p:ph type="sldNum" sz="quarter" idx="10"/>
          </p:nvPr>
        </p:nvSpPr>
        <p:spPr/>
        <p:txBody>
          <a:bodyPr/>
          <a:lstStyle/>
          <a:p>
            <a:fld id="{3A688BD2-7E14-404B-9FB4-C75328B554A8}" type="slidenum">
              <a:rPr lang="en-US" smtClean="0"/>
              <a:t>13</a:t>
            </a:fld>
            <a:endParaRPr lang="en-US"/>
          </a:p>
        </p:txBody>
      </p:sp>
    </p:spTree>
    <p:extLst>
      <p:ext uri="{BB962C8B-B14F-4D97-AF65-F5344CB8AC3E}">
        <p14:creationId xmlns:p14="http://schemas.microsoft.com/office/powerpoint/2010/main" val="974150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A688BD2-7E14-404B-9FB4-C75328B554A8}" type="slidenum">
              <a:rPr lang="en-US" smtClean="0"/>
              <a:t>14</a:t>
            </a:fld>
            <a:endParaRPr lang="en-US"/>
          </a:p>
        </p:txBody>
      </p:sp>
    </p:spTree>
    <p:extLst>
      <p:ext uri="{BB962C8B-B14F-4D97-AF65-F5344CB8AC3E}">
        <p14:creationId xmlns:p14="http://schemas.microsoft.com/office/powerpoint/2010/main" val="4092081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https://pparacch.shinyapps.io/TextPredictorApplication/</a:t>
            </a:r>
          </a:p>
        </p:txBody>
      </p:sp>
      <p:sp>
        <p:nvSpPr>
          <p:cNvPr id="4" name="Slide Number Placeholder 3"/>
          <p:cNvSpPr>
            <a:spLocks noGrp="1"/>
          </p:cNvSpPr>
          <p:nvPr>
            <p:ph type="sldNum" sz="quarter" idx="10"/>
          </p:nvPr>
        </p:nvSpPr>
        <p:spPr/>
        <p:txBody>
          <a:bodyPr/>
          <a:lstStyle/>
          <a:p>
            <a:fld id="{3A688BD2-7E14-404B-9FB4-C75328B554A8}" type="slidenum">
              <a:rPr lang="en-US" smtClean="0"/>
              <a:t>18</a:t>
            </a:fld>
            <a:endParaRPr lang="en-US"/>
          </a:p>
        </p:txBody>
      </p:sp>
    </p:spTree>
    <p:extLst>
      <p:ext uri="{BB962C8B-B14F-4D97-AF65-F5344CB8AC3E}">
        <p14:creationId xmlns:p14="http://schemas.microsoft.com/office/powerpoint/2010/main" val="4274048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Overview</a:t>
            </a:r>
            <a:r>
              <a:rPr lang="en-US" b="1" baseline="0" dirty="0"/>
              <a:t> of the Challenge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the Data Science Capstone project – the last module of the Data Science Specialization</a:t>
            </a:r>
            <a:r>
              <a:rPr lang="en-US" sz="1200" b="0" i="0" kern="1200" baseline="0" dirty="0">
                <a:solidFill>
                  <a:schemeClr val="tx1"/>
                </a:solidFill>
                <a:effectLst/>
                <a:latin typeface="+mn-lt"/>
                <a:ea typeface="+mn-ea"/>
                <a:cs typeface="+mn-cs"/>
              </a:rPr>
              <a:t> at Coursera (Massive Open Online Courser) created by JHU in partnership with SwiftKey.</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a:t>
            </a:r>
            <a:r>
              <a:rPr lang="en-US" sz="1200" b="0" i="0" kern="1200" baseline="0" dirty="0">
                <a:solidFill>
                  <a:schemeClr val="tx1"/>
                </a:solidFill>
                <a:effectLst/>
                <a:latin typeface="+mn-lt"/>
                <a:ea typeface="+mn-ea"/>
                <a:cs typeface="+mn-cs"/>
              </a:rPr>
              <a:t> intention</a:t>
            </a:r>
            <a:r>
              <a:rPr lang="en-US" sz="1200" b="0" i="0" kern="1200" dirty="0">
                <a:solidFill>
                  <a:schemeClr val="tx1"/>
                </a:solidFill>
                <a:effectLst/>
                <a:latin typeface="+mn-lt"/>
                <a:ea typeface="+mn-ea"/>
                <a:cs typeface="+mn-cs"/>
              </a:rPr>
              <a:t> is to challenge students to create a usable/public data product that can be used to practice acquired skills</a:t>
            </a:r>
            <a:r>
              <a:rPr lang="en-US" sz="1200" b="0" i="0" kern="1200" baseline="0" dirty="0">
                <a:solidFill>
                  <a:schemeClr val="tx1"/>
                </a:solidFill>
                <a:effectLst/>
                <a:latin typeface="+mn-lt"/>
                <a:ea typeface="+mn-ea"/>
                <a:cs typeface="+mn-cs"/>
              </a:rPr>
              <a:t> from the previous modules</a:t>
            </a:r>
            <a:r>
              <a:rPr lang="en-US" sz="1200" b="0" i="0" kern="1200" dirty="0">
                <a:solidFill>
                  <a:schemeClr val="tx1"/>
                </a:solidFill>
                <a:effectLst/>
                <a:latin typeface="+mn-lt"/>
                <a:ea typeface="+mn-ea"/>
                <a:cs typeface="+mn-cs"/>
              </a:rPr>
              <a:t> and build</a:t>
            </a:r>
            <a:r>
              <a:rPr lang="en-US" sz="1200" b="0" i="0" kern="1200" baseline="0" dirty="0">
                <a:solidFill>
                  <a:schemeClr val="tx1"/>
                </a:solidFill>
                <a:effectLst/>
                <a:latin typeface="+mn-lt"/>
                <a:ea typeface="+mn-ea"/>
                <a:cs typeface="+mn-cs"/>
              </a:rPr>
              <a:t> up some real experience with realistic challenges.</a:t>
            </a:r>
          </a:p>
          <a:p>
            <a:endParaRPr lang="en-US" dirty="0"/>
          </a:p>
          <a:p>
            <a:r>
              <a:rPr lang="en-US" b="1" dirty="0"/>
              <a:t>Describe the challenge</a:t>
            </a:r>
          </a:p>
          <a:p>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hlinkClick r:id="rId3"/>
              </a:rPr>
              <a:t>The project involves developing a predictive model of text </a:t>
            </a:r>
            <a:r>
              <a:rPr lang="en-US" sz="1200" kern="1200" dirty="0">
                <a:solidFill>
                  <a:schemeClr val="tx1"/>
                </a:solidFill>
                <a:latin typeface="+mn-lt"/>
                <a:ea typeface="+mn-ea"/>
                <a:cs typeface="+mn-cs"/>
              </a:rPr>
              <a:t>using </a:t>
            </a:r>
            <a:r>
              <a:rPr lang="en-US" sz="1200" kern="1200" dirty="0">
                <a:solidFill>
                  <a:schemeClr val="tx1"/>
                </a:solidFill>
                <a:latin typeface="+mn-lt"/>
                <a:ea typeface="+mn-ea"/>
                <a:cs typeface="+mn-cs"/>
                <a:hlinkClick r:id="rId3"/>
              </a:rPr>
              <a:t>a really </a:t>
            </a:r>
            <a:r>
              <a:rPr lang="en-US" sz="1200" kern="1200" dirty="0" err="1">
                <a:solidFill>
                  <a:schemeClr val="tx1"/>
                </a:solidFill>
                <a:latin typeface="+mn-lt"/>
                <a:ea typeface="+mn-ea"/>
                <a:cs typeface="+mn-cs"/>
                <a:hlinkClick r:id="rId3"/>
              </a:rPr>
              <a:t>large,unstructured</a:t>
            </a:r>
            <a:r>
              <a:rPr lang="en-US" sz="1200" kern="1200" dirty="0">
                <a:solidFill>
                  <a:schemeClr val="tx1"/>
                </a:solidFill>
                <a:latin typeface="+mn-lt"/>
                <a:ea typeface="+mn-ea"/>
                <a:cs typeface="+mn-cs"/>
                <a:hlinkClick r:id="rId3"/>
              </a:rPr>
              <a:t> database of the English language the HC corpora.</a:t>
            </a:r>
            <a:r>
              <a:rPr lang="en-US" sz="1200" kern="1200" dirty="0">
                <a:solidFill>
                  <a:schemeClr val="tx1"/>
                </a:solidFill>
                <a:latin typeface="+mn-lt"/>
                <a:ea typeface="+mn-ea"/>
                <a:cs typeface="+mn-cs"/>
              </a:rPr>
              <a:t> </a:t>
            </a:r>
          </a:p>
          <a:p>
            <a:endParaRPr lang="en-US" b="1" dirty="0"/>
          </a:p>
          <a:p>
            <a:r>
              <a:rPr lang="en-US" b="1" dirty="0"/>
              <a:t>Some useful links</a:t>
            </a:r>
          </a:p>
          <a:p>
            <a:endParaRPr lang="en-US" dirty="0"/>
          </a:p>
          <a:p>
            <a:r>
              <a:rPr lang="en-US" dirty="0"/>
              <a:t>https://www.jstatsoft.org/article/view/v025i05</a:t>
            </a:r>
          </a:p>
          <a:p>
            <a:r>
              <a:rPr lang="en-US" dirty="0"/>
              <a:t>https://cran.r-project.org/web/views/NaturalLanguageProcessing.html</a:t>
            </a:r>
          </a:p>
          <a:p>
            <a:r>
              <a:rPr lang="en-US" dirty="0"/>
              <a:t>https://www.coursera.org/course/nlp</a:t>
            </a:r>
          </a:p>
        </p:txBody>
      </p:sp>
      <p:sp>
        <p:nvSpPr>
          <p:cNvPr id="4" name="Slide Number Placeholder 3"/>
          <p:cNvSpPr>
            <a:spLocks noGrp="1"/>
          </p:cNvSpPr>
          <p:nvPr>
            <p:ph type="sldNum" sz="quarter" idx="10"/>
          </p:nvPr>
        </p:nvSpPr>
        <p:spPr/>
        <p:txBody>
          <a:bodyPr/>
          <a:lstStyle/>
          <a:p>
            <a:fld id="{11AF01E5-F3E2-4FBA-AB00-23583DAA821B}" type="slidenum">
              <a:rPr lang="en-US" smtClean="0"/>
              <a:t>2</a:t>
            </a:fld>
            <a:endParaRPr lang="en-US"/>
          </a:p>
        </p:txBody>
      </p:sp>
    </p:spTree>
    <p:extLst>
      <p:ext uri="{BB962C8B-B14F-4D97-AF65-F5344CB8AC3E}">
        <p14:creationId xmlns:p14="http://schemas.microsoft.com/office/powerpoint/2010/main" val="1991650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http://www.corpora.heliohost.org/</a:t>
            </a:r>
          </a:p>
          <a:p>
            <a:endParaRPr lang="en-US" dirty="0"/>
          </a:p>
          <a:p>
            <a:endParaRPr lang="en-US" dirty="0"/>
          </a:p>
          <a:p>
            <a:r>
              <a:rPr lang="en-US" b="1" dirty="0"/>
              <a:t>HC corpora </a:t>
            </a:r>
            <a:r>
              <a:rPr lang="en-US" dirty="0"/>
              <a:t>is a collection of corpora for various languages freely available to download.</a:t>
            </a:r>
            <a:br>
              <a:rPr lang="en-US" dirty="0"/>
            </a:br>
            <a:r>
              <a:rPr lang="en-US" dirty="0"/>
              <a:t>The corpora have been collected from numerous different webpages (web crawler), with the aim of getting a varied and comprehensive corpus representing the</a:t>
            </a:r>
            <a:r>
              <a:rPr lang="en-US" baseline="0" dirty="0"/>
              <a:t> </a:t>
            </a:r>
            <a:r>
              <a:rPr lang="en-US" dirty="0"/>
              <a:t>current use of the respective language.</a:t>
            </a:r>
            <a:br>
              <a:rPr lang="en-US" dirty="0"/>
            </a:br>
            <a:r>
              <a:rPr lang="en-US" dirty="0"/>
              <a:t>Using many different types of sources, such as newspapers, magazines, (personal and professional) blogs and Twitter updates.</a:t>
            </a:r>
          </a:p>
          <a:p>
            <a:endParaRPr lang="en-US" dirty="0"/>
          </a:p>
          <a:p>
            <a:r>
              <a:rPr lang="en-US" dirty="0"/>
              <a:t>The </a:t>
            </a:r>
            <a:r>
              <a:rPr lang="en-US" baseline="0" dirty="0"/>
              <a:t>corpora used for the Capstone project is a subset of the HC corpora – see numbers.</a:t>
            </a:r>
          </a:p>
          <a:p>
            <a:endParaRPr lang="en-US" baseline="0" dirty="0"/>
          </a:p>
          <a:p>
            <a:r>
              <a:rPr lang="en-US" baseline="0" dirty="0"/>
              <a:t>Note!! Number of entries as tweets, number of entries as blogs, number of entries as news.  </a:t>
            </a:r>
            <a:endParaRPr lang="en-US" dirty="0"/>
          </a:p>
        </p:txBody>
      </p:sp>
      <p:sp>
        <p:nvSpPr>
          <p:cNvPr id="4" name="Slide Number Placeholder 3"/>
          <p:cNvSpPr>
            <a:spLocks noGrp="1"/>
          </p:cNvSpPr>
          <p:nvPr>
            <p:ph type="sldNum" sz="quarter" idx="10"/>
          </p:nvPr>
        </p:nvSpPr>
        <p:spPr/>
        <p:txBody>
          <a:bodyPr/>
          <a:lstStyle/>
          <a:p>
            <a:fld id="{11AF01E5-F3E2-4FBA-AB00-23583DAA821B}" type="slidenum">
              <a:rPr lang="en-US" smtClean="0"/>
              <a:t>3</a:t>
            </a:fld>
            <a:endParaRPr lang="en-US" dirty="0"/>
          </a:p>
        </p:txBody>
      </p:sp>
    </p:spTree>
    <p:extLst>
      <p:ext uri="{BB962C8B-B14F-4D97-AF65-F5344CB8AC3E}">
        <p14:creationId xmlns:p14="http://schemas.microsoft.com/office/powerpoint/2010/main" val="3040534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process used for doing</a:t>
            </a:r>
            <a:r>
              <a:rPr lang="en-US" sz="1200" b="1" i="0" kern="1200" baseline="0" dirty="0">
                <a:solidFill>
                  <a:schemeClr val="tx1"/>
                </a:solidFill>
                <a:effectLst/>
                <a:latin typeface="+mn-lt"/>
                <a:ea typeface="+mn-ea"/>
                <a:cs typeface="+mn-cs"/>
              </a:rPr>
              <a:t> the actual work is following the </a:t>
            </a:r>
            <a:r>
              <a:rPr lang="en-US" sz="1200" b="1" i="0" kern="1200" dirty="0">
                <a:solidFill>
                  <a:schemeClr val="tx1"/>
                </a:solidFill>
                <a:effectLst/>
                <a:latin typeface="+mn-lt"/>
                <a:ea typeface="+mn-ea"/>
                <a:cs typeface="+mn-cs"/>
              </a:rPr>
              <a:t>Cross Industry Standard Process for Data Mining</a:t>
            </a:r>
            <a:r>
              <a:rPr lang="en-US" sz="1200" b="0" i="0" kern="1200" dirty="0">
                <a:solidFill>
                  <a:schemeClr val="tx1"/>
                </a:solidFill>
                <a:effectLst/>
                <a:latin typeface="+mn-lt"/>
                <a:ea typeface="+mn-ea"/>
                <a:cs typeface="+mn-cs"/>
              </a:rPr>
              <a:t>, commonly known by its acronym </a:t>
            </a:r>
            <a:r>
              <a:rPr lang="en-US" sz="1200" b="1" i="0" kern="1200" dirty="0">
                <a:solidFill>
                  <a:schemeClr val="tx1"/>
                </a:solidFill>
                <a:effectLst/>
                <a:latin typeface="+mn-lt"/>
                <a:ea typeface="+mn-ea"/>
                <a:cs typeface="+mn-cs"/>
              </a:rPr>
              <a:t>CRISP-DM</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It</a:t>
            </a:r>
            <a:r>
              <a:rPr lang="en-US" sz="1200" b="0" i="0" kern="1200" dirty="0">
                <a:solidFill>
                  <a:schemeClr val="tx1"/>
                </a:solidFill>
                <a:effectLst/>
                <a:latin typeface="+mn-lt"/>
                <a:ea typeface="+mn-ea"/>
                <a:cs typeface="+mn-cs"/>
              </a:rPr>
              <a:t> was a </a:t>
            </a:r>
            <a:r>
              <a:rPr lang="en-US" sz="1200" b="0" i="0" u="none" strike="noStrike" kern="1200" dirty="0">
                <a:solidFill>
                  <a:schemeClr val="tx1"/>
                </a:solidFill>
                <a:effectLst/>
                <a:latin typeface="+mn-lt"/>
                <a:ea typeface="+mn-ea"/>
                <a:cs typeface="+mn-cs"/>
                <a:hlinkClick r:id="rId3" tooltip="Data mining"/>
              </a:rPr>
              <a:t>data mining</a:t>
            </a:r>
            <a:r>
              <a:rPr lang="en-US" sz="1200" b="0" i="0" kern="1200" dirty="0">
                <a:solidFill>
                  <a:schemeClr val="tx1"/>
                </a:solidFill>
                <a:effectLst/>
                <a:latin typeface="+mn-lt"/>
                <a:ea typeface="+mn-ea"/>
                <a:cs typeface="+mn-cs"/>
              </a:rPr>
              <a:t> process model (conceived in 1996/ 1997)  that describes commonly used approaches that data mining experts use to tackle problems. </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Polls conducted at one and the same website (</a:t>
            </a:r>
            <a:r>
              <a:rPr lang="en-US" sz="1200" b="0" i="0" kern="1200" dirty="0" err="1">
                <a:solidFill>
                  <a:schemeClr val="tx1"/>
                </a:solidFill>
                <a:effectLst/>
                <a:latin typeface="+mn-lt"/>
                <a:ea typeface="+mn-ea"/>
                <a:cs typeface="+mn-cs"/>
              </a:rPr>
              <a:t>KDNuggets</a:t>
            </a:r>
            <a:r>
              <a:rPr lang="en-US" sz="1200" b="0" i="0" kern="1200" dirty="0">
                <a:solidFill>
                  <a:schemeClr val="tx1"/>
                </a:solidFill>
                <a:effectLst/>
                <a:latin typeface="+mn-lt"/>
                <a:ea typeface="+mn-ea"/>
                <a:cs typeface="+mn-cs"/>
              </a:rPr>
              <a:t>) in 2002, 2004, 2007 and 2014 show that it was the leading methodology used by industry data miners who decided to respond to the survey.</a:t>
            </a:r>
            <a:r>
              <a:rPr lang="en-US" sz="1200" b="0" i="0" u="none" strike="noStrike" kern="1200" baseline="30000" dirty="0">
                <a:solidFill>
                  <a:schemeClr val="tx1"/>
                </a:solidFill>
                <a:effectLst/>
                <a:latin typeface="+mn-lt"/>
                <a:ea typeface="+mn-ea"/>
                <a:cs typeface="+mn-cs"/>
                <a:hlinkClick r:id="rId4"/>
              </a:rPr>
              <a:t>[</a:t>
            </a:r>
            <a:endParaRPr lang="en-US" dirty="0"/>
          </a:p>
        </p:txBody>
      </p:sp>
      <p:sp>
        <p:nvSpPr>
          <p:cNvPr id="4" name="Slide Number Placeholder 3"/>
          <p:cNvSpPr>
            <a:spLocks noGrp="1"/>
          </p:cNvSpPr>
          <p:nvPr>
            <p:ph type="sldNum" sz="quarter" idx="10"/>
          </p:nvPr>
        </p:nvSpPr>
        <p:spPr/>
        <p:txBody>
          <a:bodyPr/>
          <a:lstStyle/>
          <a:p>
            <a:fld id="{11AF01E5-F3E2-4FBA-AB00-23583DAA821B}" type="slidenum">
              <a:rPr lang="en-US" smtClean="0"/>
              <a:t>4</a:t>
            </a:fld>
            <a:endParaRPr lang="en-US"/>
          </a:p>
        </p:txBody>
      </p:sp>
    </p:spTree>
    <p:extLst>
      <p:ext uri="{BB962C8B-B14F-4D97-AF65-F5344CB8AC3E}">
        <p14:creationId xmlns:p14="http://schemas.microsoft.com/office/powerpoint/2010/main" val="1214035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A more </a:t>
            </a:r>
            <a:r>
              <a:rPr lang="nb-NO" dirty="0" err="1"/>
              <a:t>high</a:t>
            </a:r>
            <a:r>
              <a:rPr lang="nb-NO" dirty="0"/>
              <a:t> </a:t>
            </a:r>
            <a:r>
              <a:rPr lang="nb-NO" dirty="0" err="1"/>
              <a:t>level</a:t>
            </a:r>
            <a:r>
              <a:rPr lang="nb-NO" dirty="0"/>
              <a:t> </a:t>
            </a:r>
            <a:r>
              <a:rPr lang="nb-NO" dirty="0" err="1"/>
              <a:t>overview</a:t>
            </a:r>
            <a:r>
              <a:rPr lang="nb-NO" dirty="0"/>
              <a:t> </a:t>
            </a:r>
            <a:r>
              <a:rPr lang="nb-NO" dirty="0" err="1"/>
              <a:t>of</a:t>
            </a:r>
            <a:r>
              <a:rPr lang="nb-NO" dirty="0"/>
              <a:t> </a:t>
            </a:r>
            <a:r>
              <a:rPr lang="nb-NO" dirty="0" err="1"/>
              <a:t>the</a:t>
            </a:r>
            <a:r>
              <a:rPr lang="nb-NO" dirty="0"/>
              <a:t> </a:t>
            </a:r>
            <a:r>
              <a:rPr lang="nb-NO" dirty="0" err="1"/>
              <a:t>language</a:t>
            </a:r>
            <a:r>
              <a:rPr lang="nb-NO" baseline="0" dirty="0"/>
              <a:t> </a:t>
            </a:r>
            <a:r>
              <a:rPr lang="nb-NO" baseline="0" dirty="0" err="1"/>
              <a:t>model</a:t>
            </a:r>
            <a:r>
              <a:rPr lang="nb-NO" baseline="0" dirty="0"/>
              <a:t> </a:t>
            </a:r>
            <a:r>
              <a:rPr lang="nb-NO" baseline="0" dirty="0" err="1"/>
              <a:t>domain</a:t>
            </a:r>
            <a:r>
              <a:rPr lang="nb-NO" baseline="0" dirty="0"/>
              <a:t>. Data </a:t>
            </a:r>
            <a:r>
              <a:rPr lang="nb-NO" baseline="0" dirty="0" err="1"/>
              <a:t>structures</a:t>
            </a:r>
            <a:r>
              <a:rPr lang="nb-NO" baseline="0" dirty="0"/>
              <a:t>, </a:t>
            </a:r>
            <a:r>
              <a:rPr lang="nb-NO" baseline="0" dirty="0" err="1"/>
              <a:t>common</a:t>
            </a:r>
            <a:r>
              <a:rPr lang="nb-NO" baseline="0" dirty="0"/>
              <a:t> </a:t>
            </a:r>
            <a:r>
              <a:rPr lang="nb-NO" baseline="0" dirty="0" err="1"/>
              <a:t>issues</a:t>
            </a:r>
            <a:r>
              <a:rPr lang="nb-NO" baseline="0" dirty="0"/>
              <a:t> and </a:t>
            </a:r>
            <a:r>
              <a:rPr lang="nb-NO" baseline="0" dirty="0" err="1"/>
              <a:t>their</a:t>
            </a:r>
            <a:r>
              <a:rPr lang="nb-NO" baseline="0" dirty="0"/>
              <a:t> </a:t>
            </a:r>
            <a:r>
              <a:rPr lang="nb-NO" baseline="0" dirty="0" err="1"/>
              <a:t>work</a:t>
            </a:r>
            <a:r>
              <a:rPr lang="nb-NO" baseline="0" dirty="0"/>
              <a:t> </a:t>
            </a:r>
            <a:r>
              <a:rPr lang="nb-NO" baseline="0" dirty="0" err="1"/>
              <a:t>aorund</a:t>
            </a:r>
            <a:r>
              <a:rPr lang="nb-NO" baseline="0" dirty="0"/>
              <a:t> …..</a:t>
            </a:r>
            <a:endParaRPr lang="en-US" dirty="0"/>
          </a:p>
        </p:txBody>
      </p:sp>
      <p:sp>
        <p:nvSpPr>
          <p:cNvPr id="4" name="Slide Number Placeholder 3"/>
          <p:cNvSpPr>
            <a:spLocks noGrp="1"/>
          </p:cNvSpPr>
          <p:nvPr>
            <p:ph type="sldNum" sz="quarter" idx="10"/>
          </p:nvPr>
        </p:nvSpPr>
        <p:spPr/>
        <p:txBody>
          <a:bodyPr/>
          <a:lstStyle/>
          <a:p>
            <a:fld id="{11AF01E5-F3E2-4FBA-AB00-23583DAA821B}" type="slidenum">
              <a:rPr lang="en-US" smtClean="0"/>
              <a:t>5</a:t>
            </a:fld>
            <a:endParaRPr lang="en-US"/>
          </a:p>
        </p:txBody>
      </p:sp>
    </p:spTree>
    <p:extLst>
      <p:ext uri="{BB962C8B-B14F-4D97-AF65-F5344CB8AC3E}">
        <p14:creationId xmlns:p14="http://schemas.microsoft.com/office/powerpoint/2010/main" val="1382033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The </a:t>
            </a:r>
            <a:r>
              <a:rPr lang="nb-NO" b="1" dirty="0"/>
              <a:t>Challenge</a:t>
            </a:r>
            <a:r>
              <a:rPr lang="nb-NO" dirty="0"/>
              <a:t> is to </a:t>
            </a:r>
            <a:r>
              <a:rPr lang="nb-NO" dirty="0" err="1"/>
              <a:t>find</a:t>
            </a:r>
            <a:r>
              <a:rPr lang="nb-NO" dirty="0"/>
              <a:t> </a:t>
            </a:r>
            <a:r>
              <a:rPr lang="nb-NO" dirty="0" err="1"/>
              <a:t>the</a:t>
            </a:r>
            <a:r>
              <a:rPr lang="nb-NO" dirty="0"/>
              <a:t> most probable </a:t>
            </a:r>
            <a:r>
              <a:rPr lang="nb-NO" dirty="0" err="1"/>
              <a:t>next</a:t>
            </a:r>
            <a:r>
              <a:rPr lang="nb-NO" dirty="0"/>
              <a:t> </a:t>
            </a:r>
            <a:r>
              <a:rPr lang="nb-NO" dirty="0" err="1"/>
              <a:t>word</a:t>
            </a:r>
            <a:r>
              <a:rPr lang="nb-NO" dirty="0"/>
              <a:t> given</a:t>
            </a:r>
            <a:r>
              <a:rPr lang="nb-NO" baseline="0" dirty="0"/>
              <a:t> </a:t>
            </a:r>
            <a:r>
              <a:rPr lang="nb-NO" baseline="0" dirty="0" err="1"/>
              <a:t>that</a:t>
            </a:r>
            <a:r>
              <a:rPr lang="nb-NO" baseline="0" dirty="0"/>
              <a:t> </a:t>
            </a:r>
            <a:r>
              <a:rPr lang="nb-NO" baseline="0" dirty="0" err="1"/>
              <a:t>the</a:t>
            </a:r>
            <a:r>
              <a:rPr lang="nb-NO" baseline="0" dirty="0"/>
              <a:t> </a:t>
            </a:r>
            <a:r>
              <a:rPr lang="nb-NO" baseline="0" dirty="0" err="1"/>
              <a:t>user</a:t>
            </a:r>
            <a:r>
              <a:rPr lang="nb-NO" baseline="0" dirty="0"/>
              <a:t> has </a:t>
            </a:r>
            <a:r>
              <a:rPr lang="nb-NO" baseline="0" dirty="0" err="1"/>
              <a:t>entered</a:t>
            </a:r>
            <a:r>
              <a:rPr lang="nb-NO" baseline="0" dirty="0"/>
              <a:t> or given a </a:t>
            </a:r>
            <a:r>
              <a:rPr lang="nb-NO" baseline="0" dirty="0" err="1"/>
              <a:t>sequence</a:t>
            </a:r>
            <a:r>
              <a:rPr lang="nb-NO" baseline="0" dirty="0"/>
              <a:t> </a:t>
            </a:r>
            <a:r>
              <a:rPr lang="nb-NO" baseline="0" dirty="0" err="1"/>
              <a:t>of</a:t>
            </a:r>
            <a:r>
              <a:rPr lang="nb-NO" baseline="0" dirty="0"/>
              <a:t> </a:t>
            </a:r>
            <a:r>
              <a:rPr lang="nb-NO" baseline="0" dirty="0" err="1"/>
              <a:t>words</a:t>
            </a:r>
            <a:r>
              <a:rPr lang="nb-NO" baseline="0" dirty="0"/>
              <a:t> …</a:t>
            </a:r>
          </a:p>
          <a:p>
            <a:endParaRPr lang="nb-NO" dirty="0"/>
          </a:p>
          <a:p>
            <a:r>
              <a:rPr lang="nb-NO" dirty="0"/>
              <a:t>A </a:t>
            </a:r>
            <a:r>
              <a:rPr lang="nb-NO" b="1" dirty="0"/>
              <a:t>probabilistic language model</a:t>
            </a:r>
            <a:r>
              <a:rPr lang="nb-NO" dirty="0"/>
              <a:t> allows</a:t>
            </a:r>
            <a:r>
              <a:rPr lang="nb-NO" baseline="0" dirty="0"/>
              <a:t> to </a:t>
            </a:r>
            <a:r>
              <a:rPr lang="nb-NO" b="1" baseline="0" dirty="0"/>
              <a:t>assign a probability/ score to a sentence or a sequence </a:t>
            </a:r>
            <a:r>
              <a:rPr lang="nb-NO" b="1" baseline="0" dirty="0" err="1"/>
              <a:t>of</a:t>
            </a:r>
            <a:r>
              <a:rPr lang="nb-NO" b="1" baseline="0" dirty="0"/>
              <a:t> </a:t>
            </a:r>
            <a:r>
              <a:rPr lang="nb-NO" b="1" baseline="0" dirty="0" err="1"/>
              <a:t>words</a:t>
            </a:r>
            <a:r>
              <a:rPr lang="nb-NO" b="1" baseline="0" dirty="0"/>
              <a:t> </a:t>
            </a:r>
            <a:r>
              <a:rPr lang="nb-NO" baseline="0" dirty="0"/>
              <a:t>and can be used to </a:t>
            </a:r>
            <a:r>
              <a:rPr lang="nb-NO" baseline="0" dirty="0" err="1"/>
              <a:t>resolve</a:t>
            </a:r>
            <a:r>
              <a:rPr lang="nb-NO" baseline="0" dirty="0"/>
              <a:t> the given problem: </a:t>
            </a:r>
            <a:r>
              <a:rPr lang="nb-NO" b="1" baseline="0" dirty="0"/>
              <a:t>predict  the most probable words given part of a sentence</a:t>
            </a:r>
            <a:r>
              <a:rPr lang="nb-NO" baseline="0" dirty="0"/>
              <a:t> (</a:t>
            </a:r>
            <a:r>
              <a:rPr lang="nb-NO" b="1" baseline="0" dirty="0"/>
              <a:t>text </a:t>
            </a:r>
            <a:r>
              <a:rPr lang="nb-NO" b="1" baseline="0" dirty="0" err="1"/>
              <a:t>prediction</a:t>
            </a:r>
            <a:r>
              <a:rPr lang="nb-NO" baseline="0" dirty="0"/>
              <a:t>)</a:t>
            </a:r>
          </a:p>
          <a:p>
            <a:endParaRPr lang="nb-NO" baseline="0" dirty="0"/>
          </a:p>
          <a:p>
            <a:r>
              <a:rPr lang="nb-NO" b="1" baseline="0" dirty="0"/>
              <a:t>How </a:t>
            </a:r>
            <a:r>
              <a:rPr lang="nb-NO" b="1" baseline="0" dirty="0" err="1"/>
              <a:t>can</a:t>
            </a:r>
            <a:r>
              <a:rPr lang="nb-NO" b="1" baseline="0" dirty="0"/>
              <a:t> </a:t>
            </a:r>
            <a:r>
              <a:rPr lang="nb-NO" b="1" baseline="0" dirty="0" err="1"/>
              <a:t>we</a:t>
            </a:r>
            <a:r>
              <a:rPr lang="nb-NO" b="1" baseline="0" dirty="0"/>
              <a:t> </a:t>
            </a:r>
            <a:r>
              <a:rPr lang="nb-NO" b="1" baseline="0" dirty="0" err="1"/>
              <a:t>estimate</a:t>
            </a:r>
            <a:r>
              <a:rPr lang="nb-NO" b="1" baseline="0" dirty="0"/>
              <a:t> </a:t>
            </a:r>
            <a:r>
              <a:rPr lang="nb-NO" b="1" baseline="0" dirty="0" err="1"/>
              <a:t>the</a:t>
            </a:r>
            <a:r>
              <a:rPr lang="nb-NO" b="1" baseline="0" dirty="0"/>
              <a:t> </a:t>
            </a:r>
            <a:r>
              <a:rPr lang="nb-NO" b="1" baseline="0" dirty="0" err="1"/>
              <a:t>probability</a:t>
            </a:r>
            <a:r>
              <a:rPr lang="nb-NO" b="1" baseline="0" dirty="0"/>
              <a:t> </a:t>
            </a:r>
            <a:r>
              <a:rPr lang="nb-NO" b="1" baseline="0" dirty="0" err="1"/>
              <a:t>of</a:t>
            </a:r>
            <a:r>
              <a:rPr lang="nb-NO" b="1" baseline="0" dirty="0"/>
              <a:t> a </a:t>
            </a:r>
            <a:r>
              <a:rPr lang="nb-NO" b="1" baseline="0" dirty="0" err="1"/>
              <a:t>word</a:t>
            </a:r>
            <a:r>
              <a:rPr lang="nb-NO" b="1" baseline="0" dirty="0"/>
              <a:t> w given a </a:t>
            </a:r>
            <a:r>
              <a:rPr lang="nb-NO" b="1" baseline="0" dirty="0" err="1"/>
              <a:t>history</a:t>
            </a:r>
            <a:r>
              <a:rPr lang="nb-NO" b="1" baseline="0" dirty="0"/>
              <a:t> h or </a:t>
            </a:r>
            <a:r>
              <a:rPr lang="nb-NO" b="1" baseline="0" dirty="0" err="1"/>
              <a:t>the</a:t>
            </a:r>
            <a:r>
              <a:rPr lang="nb-NO" b="1" baseline="0" dirty="0"/>
              <a:t> </a:t>
            </a:r>
            <a:r>
              <a:rPr lang="nb-NO" b="1" baseline="0" dirty="0" err="1"/>
              <a:t>probability</a:t>
            </a:r>
            <a:r>
              <a:rPr lang="nb-NO" b="1" baseline="0" dirty="0"/>
              <a:t> </a:t>
            </a:r>
            <a:r>
              <a:rPr lang="nb-NO" b="1" baseline="0" dirty="0" err="1"/>
              <a:t>of</a:t>
            </a:r>
            <a:r>
              <a:rPr lang="nb-NO" b="1" baseline="0" dirty="0"/>
              <a:t> </a:t>
            </a:r>
            <a:r>
              <a:rPr lang="nb-NO" b="1" baseline="0" dirty="0" err="1"/>
              <a:t>the</a:t>
            </a:r>
            <a:r>
              <a:rPr lang="nb-NO" b="1" baseline="0" dirty="0"/>
              <a:t> </a:t>
            </a:r>
            <a:r>
              <a:rPr lang="nb-NO" b="1" baseline="0" dirty="0" err="1"/>
              <a:t>sentence</a:t>
            </a:r>
            <a:r>
              <a:rPr lang="nb-NO" b="1" baseline="0" dirty="0"/>
              <a:t> S?</a:t>
            </a:r>
          </a:p>
          <a:p>
            <a:r>
              <a:rPr lang="en-US" dirty="0"/>
              <a:t>One possible</a:t>
            </a:r>
            <a:r>
              <a:rPr lang="en-US" baseline="0" dirty="0"/>
              <a:t> approach is to use the </a:t>
            </a:r>
            <a:r>
              <a:rPr lang="en-US" b="1" baseline="0" dirty="0"/>
              <a:t>Chain Rule of probability (general product rule)</a:t>
            </a:r>
            <a:r>
              <a:rPr lang="en-US" baseline="0" dirty="0"/>
              <a:t> – which permits the calculation of the joint distribution of a set of random variables using only conditional probabilities. The chain rule shows the link between computing the joint probability of a sequence of words and computing the conditional probability of a word given previous words.</a:t>
            </a:r>
          </a:p>
          <a:p>
            <a:endParaRPr lang="en-US" baseline="0" dirty="0"/>
          </a:p>
          <a:p>
            <a:r>
              <a:rPr lang="en-US" baseline="0" dirty="0"/>
              <a:t>Instead of computing the probability of a word given all of the previous words (complex), we can just approximate the history by just considering the last few (k) words (</a:t>
            </a:r>
            <a:r>
              <a:rPr lang="en-US" b="1" baseline="0" dirty="0"/>
              <a:t>Markov Assumption and the n-gram model</a:t>
            </a:r>
            <a:r>
              <a:rPr lang="en-US" baseline="0" dirty="0"/>
              <a:t>). </a:t>
            </a:r>
            <a:endParaRPr lang="en-US" dirty="0"/>
          </a:p>
        </p:txBody>
      </p:sp>
      <p:sp>
        <p:nvSpPr>
          <p:cNvPr id="4" name="Slide Number Placeholder 3"/>
          <p:cNvSpPr>
            <a:spLocks noGrp="1"/>
          </p:cNvSpPr>
          <p:nvPr>
            <p:ph type="sldNum" sz="quarter" idx="10"/>
          </p:nvPr>
        </p:nvSpPr>
        <p:spPr/>
        <p:txBody>
          <a:bodyPr/>
          <a:lstStyle/>
          <a:p>
            <a:fld id="{11AF01E5-F3E2-4FBA-AB00-23583DAA821B}" type="slidenum">
              <a:rPr lang="en-US" smtClean="0"/>
              <a:t>6</a:t>
            </a:fld>
            <a:endParaRPr lang="en-US"/>
          </a:p>
        </p:txBody>
      </p:sp>
    </p:spTree>
    <p:extLst>
      <p:ext uri="{BB962C8B-B14F-4D97-AF65-F5344CB8AC3E}">
        <p14:creationId xmlns:p14="http://schemas.microsoft.com/office/powerpoint/2010/main" val="1230918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The </a:t>
            </a:r>
            <a:r>
              <a:rPr lang="nb-NO" b="1" dirty="0"/>
              <a:t>Maximum </a:t>
            </a:r>
            <a:r>
              <a:rPr lang="nb-NO" b="1" dirty="0" err="1"/>
              <a:t>Likelihood</a:t>
            </a:r>
            <a:r>
              <a:rPr lang="nb-NO" b="1" dirty="0"/>
              <a:t> </a:t>
            </a:r>
            <a:r>
              <a:rPr lang="nb-NO" b="1" dirty="0" err="1"/>
              <a:t>Estimate</a:t>
            </a:r>
            <a:r>
              <a:rPr lang="nb-NO" b="1" dirty="0"/>
              <a:t> (MLE)</a:t>
            </a:r>
            <a:endParaRPr lang="en-US" b="1" dirty="0"/>
          </a:p>
        </p:txBody>
      </p:sp>
      <p:sp>
        <p:nvSpPr>
          <p:cNvPr id="4" name="Slide Number Placeholder 3"/>
          <p:cNvSpPr>
            <a:spLocks noGrp="1"/>
          </p:cNvSpPr>
          <p:nvPr>
            <p:ph type="sldNum" sz="quarter" idx="10"/>
          </p:nvPr>
        </p:nvSpPr>
        <p:spPr/>
        <p:txBody>
          <a:bodyPr/>
          <a:lstStyle/>
          <a:p>
            <a:fld id="{11AF01E5-F3E2-4FBA-AB00-23583DAA821B}" type="slidenum">
              <a:rPr lang="en-US" smtClean="0"/>
              <a:t>7</a:t>
            </a:fld>
            <a:endParaRPr lang="en-US"/>
          </a:p>
        </p:txBody>
      </p:sp>
    </p:spTree>
    <p:extLst>
      <p:ext uri="{BB962C8B-B14F-4D97-AF65-F5344CB8AC3E}">
        <p14:creationId xmlns:p14="http://schemas.microsoft.com/office/powerpoint/2010/main" val="3730827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AF01E5-F3E2-4FBA-AB00-23583DAA821B}" type="slidenum">
              <a:rPr lang="en-US" smtClean="0"/>
              <a:t>8</a:t>
            </a:fld>
            <a:endParaRPr lang="en-US"/>
          </a:p>
        </p:txBody>
      </p:sp>
    </p:spTree>
    <p:extLst>
      <p:ext uri="{BB962C8B-B14F-4D97-AF65-F5344CB8AC3E}">
        <p14:creationId xmlns:p14="http://schemas.microsoft.com/office/powerpoint/2010/main" val="1021409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lots</a:t>
            </a:r>
            <a:r>
              <a:rPr lang="en-GB" baseline="0" dirty="0"/>
              <a:t> of packages available for Natural Language Processing – which one is the best for the challenge at hand? Based on the needed data structure</a:t>
            </a:r>
          </a:p>
          <a:p>
            <a:endParaRPr lang="en-GB" baseline="0" dirty="0"/>
          </a:p>
          <a:p>
            <a:r>
              <a:rPr lang="en-GB" baseline="0" dirty="0"/>
              <a:t>tm package – text mining package for the creation of the TDM/ DTM and the TFM</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err="1"/>
              <a:t>RWeka</a:t>
            </a:r>
            <a:r>
              <a:rPr lang="en-GB" baseline="0" dirty="0"/>
              <a:t> for supporting splitting into sentences (Sentence Isolation) and Tokenization (custom rules) </a:t>
            </a:r>
          </a:p>
          <a:p>
            <a:endParaRPr lang="en-GB" dirty="0"/>
          </a:p>
        </p:txBody>
      </p:sp>
      <p:sp>
        <p:nvSpPr>
          <p:cNvPr id="4" name="Slide Number Placeholder 3"/>
          <p:cNvSpPr>
            <a:spLocks noGrp="1"/>
          </p:cNvSpPr>
          <p:nvPr>
            <p:ph type="sldNum" sz="quarter" idx="10"/>
          </p:nvPr>
        </p:nvSpPr>
        <p:spPr/>
        <p:txBody>
          <a:bodyPr/>
          <a:lstStyle/>
          <a:p>
            <a:fld id="{3A688BD2-7E14-404B-9FB4-C75328B554A8}" type="slidenum">
              <a:rPr lang="en-US" smtClean="0"/>
              <a:t>9</a:t>
            </a:fld>
            <a:endParaRPr lang="en-US"/>
          </a:p>
        </p:txBody>
      </p:sp>
    </p:spTree>
    <p:extLst>
      <p:ext uri="{BB962C8B-B14F-4D97-AF65-F5344CB8AC3E}">
        <p14:creationId xmlns:p14="http://schemas.microsoft.com/office/powerpoint/2010/main" val="34154438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7742CB5-BF55-4D26-A769-AD7DC0521FF6}" type="datetimeFigureOut">
              <a:rPr lang="en-US" smtClean="0"/>
              <a:t>9/29/2016</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DD45746-BBED-489D-B936-5844D4C91D87}" type="slidenum">
              <a:rPr lang="en-US" smtClean="0"/>
              <a:t>‹#›</a:t>
            </a:fld>
            <a:endParaRPr lang="en-US"/>
          </a:p>
        </p:txBody>
      </p:sp>
    </p:spTree>
    <p:extLst>
      <p:ext uri="{BB962C8B-B14F-4D97-AF65-F5344CB8AC3E}">
        <p14:creationId xmlns:p14="http://schemas.microsoft.com/office/powerpoint/2010/main" val="137337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742CB5-BF55-4D26-A769-AD7DC0521FF6}" type="datetimeFigureOut">
              <a:rPr lang="en-US" smtClean="0"/>
              <a:t>9/29/2016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D45746-BBED-489D-B936-5844D4C91D87}" type="slidenum">
              <a:rPr lang="en-US" smtClean="0"/>
              <a:t>‹#›</a:t>
            </a:fld>
            <a:endParaRPr lang="en-US"/>
          </a:p>
        </p:txBody>
      </p:sp>
    </p:spTree>
    <p:extLst>
      <p:ext uri="{BB962C8B-B14F-4D97-AF65-F5344CB8AC3E}">
        <p14:creationId xmlns:p14="http://schemas.microsoft.com/office/powerpoint/2010/main" val="1170143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7742CB5-BF55-4D26-A769-AD7DC0521FF6}" type="datetimeFigureOut">
              <a:rPr lang="en-US" smtClean="0"/>
              <a:t>9/29/2016</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DD45746-BBED-489D-B936-5844D4C91D87}" type="slidenum">
              <a:rPr lang="en-US" smtClean="0"/>
              <a:t>‹#›</a:t>
            </a:fld>
            <a:endParaRPr lang="en-US"/>
          </a:p>
        </p:txBody>
      </p:sp>
    </p:spTree>
    <p:extLst>
      <p:ext uri="{BB962C8B-B14F-4D97-AF65-F5344CB8AC3E}">
        <p14:creationId xmlns:p14="http://schemas.microsoft.com/office/powerpoint/2010/main" val="3827960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7742CB5-BF55-4D26-A769-AD7DC0521FF6}" type="datetimeFigureOut">
              <a:rPr lang="en-US" smtClean="0"/>
              <a:t>9/29/2016</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DD45746-BBED-489D-B936-5844D4C91D87}"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17463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7742CB5-BF55-4D26-A769-AD7DC0521FF6}" type="datetimeFigureOut">
              <a:rPr lang="en-US" smtClean="0"/>
              <a:t>9/29/2016</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DD45746-BBED-489D-B936-5844D4C91D87}" type="slidenum">
              <a:rPr lang="en-US" smtClean="0"/>
              <a:t>‹#›</a:t>
            </a:fld>
            <a:endParaRPr lang="en-US"/>
          </a:p>
        </p:txBody>
      </p:sp>
    </p:spTree>
    <p:extLst>
      <p:ext uri="{BB962C8B-B14F-4D97-AF65-F5344CB8AC3E}">
        <p14:creationId xmlns:p14="http://schemas.microsoft.com/office/powerpoint/2010/main" val="2082504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7742CB5-BF55-4D26-A769-AD7DC0521FF6}" type="datetimeFigureOut">
              <a:rPr lang="en-US" smtClean="0"/>
              <a:t>9/29/2016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D45746-BBED-489D-B936-5844D4C91D87}" type="slidenum">
              <a:rPr lang="en-US" smtClean="0"/>
              <a:t>‹#›</a:t>
            </a:fld>
            <a:endParaRPr lang="en-US"/>
          </a:p>
        </p:txBody>
      </p:sp>
    </p:spTree>
    <p:extLst>
      <p:ext uri="{BB962C8B-B14F-4D97-AF65-F5344CB8AC3E}">
        <p14:creationId xmlns:p14="http://schemas.microsoft.com/office/powerpoint/2010/main" val="2072102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7742CB5-BF55-4D26-A769-AD7DC0521FF6}" type="datetimeFigureOut">
              <a:rPr lang="en-US" smtClean="0"/>
              <a:t>9/29/2016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D45746-BBED-489D-B936-5844D4C91D87}" type="slidenum">
              <a:rPr lang="en-US" smtClean="0"/>
              <a:t>‹#›</a:t>
            </a:fld>
            <a:endParaRPr lang="en-US"/>
          </a:p>
        </p:txBody>
      </p:sp>
    </p:spTree>
    <p:extLst>
      <p:ext uri="{BB962C8B-B14F-4D97-AF65-F5344CB8AC3E}">
        <p14:creationId xmlns:p14="http://schemas.microsoft.com/office/powerpoint/2010/main" val="2938964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742CB5-BF55-4D26-A769-AD7DC0521FF6}" type="datetimeFigureOut">
              <a:rPr lang="en-US" smtClean="0"/>
              <a:t>9/29/2016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45746-BBED-489D-B936-5844D4C91D87}" type="slidenum">
              <a:rPr lang="en-US" smtClean="0"/>
              <a:t>‹#›</a:t>
            </a:fld>
            <a:endParaRPr lang="en-US"/>
          </a:p>
        </p:txBody>
      </p:sp>
    </p:spTree>
    <p:extLst>
      <p:ext uri="{BB962C8B-B14F-4D97-AF65-F5344CB8AC3E}">
        <p14:creationId xmlns:p14="http://schemas.microsoft.com/office/powerpoint/2010/main" val="669968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7742CB5-BF55-4D26-A769-AD7DC0521FF6}" type="datetimeFigureOut">
              <a:rPr lang="en-US" smtClean="0"/>
              <a:t>9/29/2016</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DD45746-BBED-489D-B936-5844D4C91D87}" type="slidenum">
              <a:rPr lang="en-US" smtClean="0"/>
              <a:t>‹#›</a:t>
            </a:fld>
            <a:endParaRPr lang="en-US"/>
          </a:p>
        </p:txBody>
      </p:sp>
    </p:spTree>
    <p:extLst>
      <p:ext uri="{BB962C8B-B14F-4D97-AF65-F5344CB8AC3E}">
        <p14:creationId xmlns:p14="http://schemas.microsoft.com/office/powerpoint/2010/main" val="2681399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742CB5-BF55-4D26-A769-AD7DC0521FF6}" type="datetimeFigureOut">
              <a:rPr lang="en-US" smtClean="0"/>
              <a:t>9/29/2016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45746-BBED-489D-B936-5844D4C91D87}" type="slidenum">
              <a:rPr lang="en-US" smtClean="0"/>
              <a:t>‹#›</a:t>
            </a:fld>
            <a:endParaRPr lang="en-US"/>
          </a:p>
        </p:txBody>
      </p:sp>
    </p:spTree>
    <p:extLst>
      <p:ext uri="{BB962C8B-B14F-4D97-AF65-F5344CB8AC3E}">
        <p14:creationId xmlns:p14="http://schemas.microsoft.com/office/powerpoint/2010/main" val="867856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7742CB5-BF55-4D26-A769-AD7DC0521FF6}" type="datetimeFigureOut">
              <a:rPr lang="en-US" smtClean="0"/>
              <a:t>9/29/2016</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DD45746-BBED-489D-B936-5844D4C91D87}" type="slidenum">
              <a:rPr lang="en-US" smtClean="0"/>
              <a:t>‹#›</a:t>
            </a:fld>
            <a:endParaRPr lang="en-US"/>
          </a:p>
        </p:txBody>
      </p:sp>
    </p:spTree>
    <p:extLst>
      <p:ext uri="{BB962C8B-B14F-4D97-AF65-F5344CB8AC3E}">
        <p14:creationId xmlns:p14="http://schemas.microsoft.com/office/powerpoint/2010/main" val="10617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742CB5-BF55-4D26-A769-AD7DC0521FF6}" type="datetimeFigureOut">
              <a:rPr lang="en-US" smtClean="0"/>
              <a:t>9/29/2016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D45746-BBED-489D-B936-5844D4C91D87}" type="slidenum">
              <a:rPr lang="en-US" smtClean="0"/>
              <a:t>‹#›</a:t>
            </a:fld>
            <a:endParaRPr lang="en-US"/>
          </a:p>
        </p:txBody>
      </p:sp>
    </p:spTree>
    <p:extLst>
      <p:ext uri="{BB962C8B-B14F-4D97-AF65-F5344CB8AC3E}">
        <p14:creationId xmlns:p14="http://schemas.microsoft.com/office/powerpoint/2010/main" val="1253750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742CB5-BF55-4D26-A769-AD7DC0521FF6}" type="datetimeFigureOut">
              <a:rPr lang="en-US" smtClean="0"/>
              <a:t>9/29/2016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D45746-BBED-489D-B936-5844D4C91D87}" type="slidenum">
              <a:rPr lang="en-US" smtClean="0"/>
              <a:t>‹#›</a:t>
            </a:fld>
            <a:endParaRPr lang="en-US"/>
          </a:p>
        </p:txBody>
      </p:sp>
    </p:spTree>
    <p:extLst>
      <p:ext uri="{BB962C8B-B14F-4D97-AF65-F5344CB8AC3E}">
        <p14:creationId xmlns:p14="http://schemas.microsoft.com/office/powerpoint/2010/main" val="270894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742CB5-BF55-4D26-A769-AD7DC0521FF6}" type="datetimeFigureOut">
              <a:rPr lang="en-US" smtClean="0"/>
              <a:t>9/29/2016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D45746-BBED-489D-B936-5844D4C91D87}" type="slidenum">
              <a:rPr lang="en-US" smtClean="0"/>
              <a:t>‹#›</a:t>
            </a:fld>
            <a:endParaRPr lang="en-US"/>
          </a:p>
        </p:txBody>
      </p:sp>
    </p:spTree>
    <p:extLst>
      <p:ext uri="{BB962C8B-B14F-4D97-AF65-F5344CB8AC3E}">
        <p14:creationId xmlns:p14="http://schemas.microsoft.com/office/powerpoint/2010/main" val="380526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742CB5-BF55-4D26-A769-AD7DC0521FF6}" type="datetimeFigureOut">
              <a:rPr lang="en-US" smtClean="0"/>
              <a:t>9/29/2016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D45746-BBED-489D-B936-5844D4C91D87}" type="slidenum">
              <a:rPr lang="en-US" smtClean="0"/>
              <a:t>‹#›</a:t>
            </a:fld>
            <a:endParaRPr lang="en-US"/>
          </a:p>
        </p:txBody>
      </p:sp>
    </p:spTree>
    <p:extLst>
      <p:ext uri="{BB962C8B-B14F-4D97-AF65-F5344CB8AC3E}">
        <p14:creationId xmlns:p14="http://schemas.microsoft.com/office/powerpoint/2010/main" val="3655439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742CB5-BF55-4D26-A769-AD7DC0521FF6}" type="datetimeFigureOut">
              <a:rPr lang="en-US" smtClean="0"/>
              <a:t>9/29/2016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D45746-BBED-489D-B936-5844D4C91D87}" type="slidenum">
              <a:rPr lang="en-US" smtClean="0"/>
              <a:t>‹#›</a:t>
            </a:fld>
            <a:endParaRPr lang="en-US"/>
          </a:p>
        </p:txBody>
      </p:sp>
    </p:spTree>
    <p:extLst>
      <p:ext uri="{BB962C8B-B14F-4D97-AF65-F5344CB8AC3E}">
        <p14:creationId xmlns:p14="http://schemas.microsoft.com/office/powerpoint/2010/main" val="2758272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742CB5-BF55-4D26-A769-AD7DC0521FF6}" type="datetimeFigureOut">
              <a:rPr lang="en-US" smtClean="0"/>
              <a:t>9/29/2016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D45746-BBED-489D-B936-5844D4C91D87}" type="slidenum">
              <a:rPr lang="en-US" smtClean="0"/>
              <a:t>‹#›</a:t>
            </a:fld>
            <a:endParaRPr lang="en-US"/>
          </a:p>
        </p:txBody>
      </p:sp>
    </p:spTree>
    <p:extLst>
      <p:ext uri="{BB962C8B-B14F-4D97-AF65-F5344CB8AC3E}">
        <p14:creationId xmlns:p14="http://schemas.microsoft.com/office/powerpoint/2010/main" val="3449335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7742CB5-BF55-4D26-A769-AD7DC0521FF6}" type="datetimeFigureOut">
              <a:rPr lang="en-US" smtClean="0"/>
              <a:t>9/29/2016</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DD45746-BBED-489D-B936-5844D4C91D87}" type="slidenum">
              <a:rPr lang="en-US" smtClean="0"/>
              <a:t>‹#›</a:t>
            </a:fld>
            <a:endParaRPr lang="en-US"/>
          </a:p>
        </p:txBody>
      </p:sp>
    </p:spTree>
    <p:extLst>
      <p:ext uri="{BB962C8B-B14F-4D97-AF65-F5344CB8AC3E}">
        <p14:creationId xmlns:p14="http://schemas.microsoft.com/office/powerpoint/2010/main" val="16861871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pubs.com/pparacch/177065"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rpubs.com/pparacch/184463"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25.png"/><Relationship Id="rId5" Type="http://schemas.openxmlformats.org/officeDocument/2006/relationships/diagramQuickStyle" Target="../diagrams/quickStyle2.xml"/><Relationship Id="rId10" Type="http://schemas.openxmlformats.org/officeDocument/2006/relationships/image" Target="../media/image24.png"/><Relationship Id="rId4" Type="http://schemas.openxmlformats.org/officeDocument/2006/relationships/diagramLayout" Target="../diagrams/layout2.xml"/><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0.png"/><Relationship Id="rId7" Type="http://schemas.openxmlformats.org/officeDocument/2006/relationships/image" Target="../media/image170.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40.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paracch.shinyapps.io/TextPredictorApplicatio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www.corpora.heliohost.org/"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eb.stanford.edu/~jurafsky/slp3/" TargetMode="External"/><Relationship Id="rId3" Type="http://schemas.openxmlformats.org/officeDocument/2006/relationships/image" Target="../media/image14.png"/><Relationship Id="rId7"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youtube.com/playlist?list=PL6397E4B26D00A269" TargetMode="External"/><Relationship Id="rId5" Type="http://schemas.openxmlformats.org/officeDocument/2006/relationships/image" Target="../media/image15.png"/><Relationship Id="rId10" Type="http://schemas.openxmlformats.org/officeDocument/2006/relationships/image" Target="../media/image18.png"/><Relationship Id="rId4" Type="http://schemas.openxmlformats.org/officeDocument/2006/relationships/hyperlink" Target="https://web.stanford.edu/~jurafsky/NLPCourseraSlides.html" TargetMode="External"/><Relationship Id="rId9"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hyperlink" Target="https://cran.r-project.org/web/views/NaturalLanguageProcessing.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05516" y="1148317"/>
            <a:ext cx="9448800" cy="3001180"/>
          </a:xfrm>
        </p:spPr>
        <p:txBody>
          <a:bodyPr>
            <a:normAutofit/>
          </a:bodyPr>
          <a:lstStyle/>
          <a:p>
            <a:r>
              <a:rPr lang="en-US" sz="4800" dirty="0"/>
              <a:t>Lesson Learned </a:t>
            </a:r>
            <a:br>
              <a:rPr lang="en-US" sz="4800" dirty="0"/>
            </a:br>
            <a:r>
              <a:rPr lang="en-US" sz="4800" dirty="0"/>
              <a:t>“Developing</a:t>
            </a:r>
            <a:r>
              <a:rPr lang="nb-NO" sz="4800" dirty="0"/>
              <a:t> a </a:t>
            </a:r>
            <a:r>
              <a:rPr lang="en-US" sz="4800" b="1" dirty="0"/>
              <a:t>predictive</a:t>
            </a:r>
            <a:r>
              <a:rPr lang="nb-NO" sz="4800" b="1" dirty="0"/>
              <a:t> </a:t>
            </a:r>
            <a:r>
              <a:rPr lang="en-US" sz="4800" b="1" dirty="0"/>
              <a:t>model</a:t>
            </a:r>
            <a:r>
              <a:rPr lang="nb-NO" sz="4800" dirty="0"/>
              <a:t> </a:t>
            </a:r>
            <a:r>
              <a:rPr lang="en-US" sz="4800" dirty="0"/>
              <a:t>for</a:t>
            </a:r>
            <a:r>
              <a:rPr lang="nb-NO" sz="4800" dirty="0"/>
              <a:t> </a:t>
            </a:r>
            <a:r>
              <a:rPr lang="en-GB" sz="4800" dirty="0"/>
              <a:t>text prediction”</a:t>
            </a:r>
          </a:p>
        </p:txBody>
      </p:sp>
      <p:sp>
        <p:nvSpPr>
          <p:cNvPr id="7" name="Subtitle 6"/>
          <p:cNvSpPr>
            <a:spLocks noGrp="1"/>
          </p:cNvSpPr>
          <p:nvPr>
            <p:ph type="subTitle" idx="1"/>
          </p:nvPr>
        </p:nvSpPr>
        <p:spPr>
          <a:xfrm>
            <a:off x="1839433" y="4333950"/>
            <a:ext cx="5199321" cy="685800"/>
          </a:xfrm>
        </p:spPr>
        <p:txBody>
          <a:bodyPr>
            <a:normAutofit/>
          </a:bodyPr>
          <a:lstStyle/>
          <a:p>
            <a:r>
              <a:rPr lang="nb-NO" dirty="0"/>
              <a:t>Paracchini Pier Lorenzo</a:t>
            </a:r>
            <a:endParaRPr lang="en-US" dirty="0"/>
          </a:p>
        </p:txBody>
      </p:sp>
    </p:spTree>
    <p:extLst>
      <p:ext uri="{BB962C8B-B14F-4D97-AF65-F5344CB8AC3E}">
        <p14:creationId xmlns:p14="http://schemas.microsoft.com/office/powerpoint/2010/main" val="1915736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83712" y="284361"/>
            <a:ext cx="9463178" cy="914400"/>
          </a:xfrm>
        </p:spPr>
        <p:txBody>
          <a:bodyPr>
            <a:normAutofit/>
          </a:bodyPr>
          <a:lstStyle/>
          <a:p>
            <a:pPr algn="r"/>
            <a:r>
              <a:rPr lang="en-GB" sz="3600" dirty="0"/>
              <a:t>Data Understanding &amp; Preparation</a:t>
            </a:r>
            <a:endParaRPr lang="en-GB" dirty="0"/>
          </a:p>
        </p:txBody>
      </p:sp>
      <p:sp>
        <p:nvSpPr>
          <p:cNvPr id="2" name="Rectangle 1"/>
          <p:cNvSpPr/>
          <p:nvPr/>
        </p:nvSpPr>
        <p:spPr>
          <a:xfrm>
            <a:off x="445533" y="1243052"/>
            <a:ext cx="4257063" cy="1015663"/>
          </a:xfrm>
          <a:prstGeom prst="rect">
            <a:avLst/>
          </a:prstGeom>
          <a:noFill/>
        </p:spPr>
        <p:txBody>
          <a:bodyPr wrap="none" lIns="91440" tIns="45720" rIns="91440" bIns="45720">
            <a:spAutoFit/>
          </a:bodyPr>
          <a:lstStyle/>
          <a:p>
            <a:pPr algn="ct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How to read the data?</a:t>
            </a:r>
          </a:p>
          <a:p>
            <a:r>
              <a:rPr lang="en-US" sz="1600" b="1" dirty="0">
                <a:ln w="9525">
                  <a:solidFill>
                    <a:schemeClr val="bg1"/>
                  </a:solidFill>
                  <a:prstDash val="solid"/>
                </a:ln>
                <a:effectLst>
                  <a:outerShdw blurRad="12700" dist="38100" dir="2700000" algn="tl" rotWithShape="0">
                    <a:schemeClr val="bg1">
                      <a:lumMod val="50000"/>
                    </a:schemeClr>
                  </a:outerShdw>
                </a:effectLst>
              </a:rPr>
              <a:t>The Corpora is quite big and  </a:t>
            </a:r>
          </a:p>
          <a:p>
            <a:r>
              <a:rPr lang="en-US" sz="1600" b="1" dirty="0">
                <a:ln w="9525">
                  <a:solidFill>
                    <a:schemeClr val="bg1"/>
                  </a:solidFill>
                  <a:prstDash val="solid"/>
                </a:ln>
                <a:effectLst>
                  <a:outerShdw blurRad="12700" dist="38100" dir="2700000" algn="tl" rotWithShape="0">
                    <a:schemeClr val="bg1">
                      <a:lumMod val="50000"/>
                    </a:schemeClr>
                  </a:outerShdw>
                </a:effectLst>
              </a:rPr>
              <a:t>R uses in-memory data structure ….</a:t>
            </a:r>
            <a:endParaRPr lang="en-US" sz="1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 name="Rectangle 7"/>
          <p:cNvSpPr/>
          <p:nvPr/>
        </p:nvSpPr>
        <p:spPr>
          <a:xfrm>
            <a:off x="162925" y="3054625"/>
            <a:ext cx="6886461" cy="1261884"/>
          </a:xfrm>
          <a:prstGeom prst="rect">
            <a:avLst/>
          </a:prstGeom>
          <a:noFill/>
        </p:spPr>
        <p:txBody>
          <a:bodyPr wrap="square" lIns="91440" tIns="45720" rIns="91440" bIns="45720">
            <a:spAutoFit/>
          </a:bodyPr>
          <a:lstStyle/>
          <a:p>
            <a:pPr algn="ctr"/>
            <a:r>
              <a:rPr lang="en-US" sz="2800" b="1" dirty="0">
                <a:ln w="9525">
                  <a:solidFill>
                    <a:schemeClr val="bg1"/>
                  </a:solidFill>
                  <a:prstDash val="solid"/>
                </a:ln>
                <a:effectLst>
                  <a:outerShdw blurRad="12700" dist="38100" dir="2700000" algn="tl" rotWithShape="0">
                    <a:schemeClr val="bg1">
                      <a:lumMod val="50000"/>
                    </a:schemeClr>
                  </a:outerShdw>
                </a:effectLst>
              </a:rPr>
              <a:t>Data preparation </a:t>
            </a:r>
            <a:r>
              <a:rPr lang="en-US" sz="2000" b="1" dirty="0">
                <a:ln w="9525">
                  <a:solidFill>
                    <a:schemeClr val="bg1"/>
                  </a:solidFill>
                  <a:prstDash val="solid"/>
                </a:ln>
                <a:effectLst>
                  <a:outerShdw blurRad="12700" dist="38100" dir="2700000" algn="tl" rotWithShape="0">
                    <a:schemeClr val="bg1">
                      <a:lumMod val="50000"/>
                    </a:schemeClr>
                  </a:outerShdw>
                </a:effectLst>
              </a:rPr>
              <a:t>[Feature Engineering] </a:t>
            </a:r>
            <a:endParaRPr lang="en-US" sz="2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r>
              <a:rPr lang="en-US" sz="1600" b="1" dirty="0">
                <a:ln w="9525">
                  <a:solidFill>
                    <a:schemeClr val="bg1"/>
                  </a:solidFill>
                  <a:prstDash val="solid"/>
                </a:ln>
                <a:effectLst>
                  <a:outerShdw blurRad="12700" dist="38100" dir="2700000" algn="tl" rotWithShape="0">
                    <a:schemeClr val="bg1">
                      <a:lumMod val="50000"/>
                    </a:schemeClr>
                  </a:outerShdw>
                </a:effectLst>
              </a:rPr>
              <a:t>What do we need to do on the data in order to get required features to be used to create the models? </a:t>
            </a:r>
            <a:r>
              <a:rPr lang="en-US" sz="1600" b="1" dirty="0" err="1">
                <a:ln w="9525">
                  <a:solidFill>
                    <a:schemeClr val="bg1"/>
                  </a:solidFill>
                  <a:prstDash val="solid"/>
                </a:ln>
                <a:effectLst>
                  <a:outerShdw blurRad="12700" dist="38100" dir="2700000" algn="tl" rotWithShape="0">
                    <a:schemeClr val="bg1">
                      <a:lumMod val="50000"/>
                    </a:schemeClr>
                  </a:outerShdw>
                </a:effectLst>
              </a:rPr>
              <a:t>Uni</a:t>
            </a:r>
            <a:r>
              <a:rPr lang="en-US" sz="1600" b="1" dirty="0">
                <a:ln w="9525">
                  <a:solidFill>
                    <a:schemeClr val="bg1"/>
                  </a:solidFill>
                  <a:prstDash val="solid"/>
                </a:ln>
                <a:effectLst>
                  <a:outerShdw blurRad="12700" dist="38100" dir="2700000" algn="tl" rotWithShape="0">
                    <a:schemeClr val="bg1">
                      <a:lumMod val="50000"/>
                    </a:schemeClr>
                  </a:outerShdw>
                </a:effectLst>
              </a:rPr>
              <a:t>-grams, bi-grams, tri-grams and n-grams?</a:t>
            </a:r>
          </a:p>
        </p:txBody>
      </p:sp>
      <p:sp>
        <p:nvSpPr>
          <p:cNvPr id="3" name="Rectangle 2">
            <a:hlinkClick r:id="rId3"/>
          </p:cNvPr>
          <p:cNvSpPr/>
          <p:nvPr/>
        </p:nvSpPr>
        <p:spPr>
          <a:xfrm>
            <a:off x="7766551" y="6263245"/>
            <a:ext cx="4280339" cy="461665"/>
          </a:xfrm>
          <a:prstGeom prst="rect">
            <a:avLst/>
          </a:prstGeom>
          <a:noFill/>
        </p:spPr>
        <p:txBody>
          <a:bodyPr wrap="none" lIns="91440" tIns="45720" rIns="91440" bIns="45720">
            <a:spAutoFit/>
          </a:bodyPr>
          <a:lstStyle/>
          <a:p>
            <a:pPr algn="ctr"/>
            <a:r>
              <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See Data Exploration </a:t>
            </a:r>
            <a:r>
              <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Report</a:t>
            </a:r>
          </a:p>
        </p:txBody>
      </p:sp>
      <p:sp>
        <p:nvSpPr>
          <p:cNvPr id="7" name="Rectangle 6"/>
          <p:cNvSpPr/>
          <p:nvPr/>
        </p:nvSpPr>
        <p:spPr>
          <a:xfrm>
            <a:off x="4976037" y="4359583"/>
            <a:ext cx="6968639" cy="1015663"/>
          </a:xfrm>
          <a:prstGeom prst="rect">
            <a:avLst/>
          </a:prstGeom>
          <a:noFill/>
        </p:spPr>
        <p:txBody>
          <a:bodyPr wrap="square" lIns="91440" tIns="45720" rIns="91440" bIns="45720">
            <a:spAutoFit/>
          </a:bodyPr>
          <a:lstStyle/>
          <a:p>
            <a:pPr algn="ct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Identify preliminary Ingestion Process</a:t>
            </a:r>
            <a:r>
              <a:rPr lang="en-US" sz="2800" b="1" dirty="0">
                <a:ln w="9525">
                  <a:solidFill>
                    <a:schemeClr val="bg1"/>
                  </a:solidFill>
                  <a:prstDash val="solid"/>
                </a:ln>
                <a:effectLst>
                  <a:outerShdw blurRad="12700" dist="38100" dir="2700000" algn="tl" rotWithShape="0">
                    <a:schemeClr val="bg1">
                      <a:lumMod val="50000"/>
                    </a:schemeClr>
                  </a:outerShdw>
                </a:effectLst>
              </a:rPr>
              <a:t>….</a:t>
            </a:r>
          </a:p>
          <a:p>
            <a:r>
              <a:rPr lang="en-US" sz="1600" b="1" dirty="0">
                <a:ln w="9525">
                  <a:solidFill>
                    <a:schemeClr val="bg1"/>
                  </a:solidFill>
                  <a:prstDash val="solid"/>
                </a:ln>
                <a:effectLst>
                  <a:outerShdw blurRad="12700" dist="38100" dir="2700000" algn="tl" rotWithShape="0">
                    <a:schemeClr val="bg1">
                      <a:lumMod val="50000"/>
                    </a:schemeClr>
                  </a:outerShdw>
                </a:effectLst>
              </a:rPr>
              <a:t>Identify steps to</a:t>
            </a:r>
            <a:r>
              <a:rPr lang="en-US" sz="1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clean and prepare the required data (</a:t>
            </a:r>
            <a:r>
              <a:rPr lang="en-US" sz="1600" b="1" dirty="0">
                <a:ln w="9525">
                  <a:solidFill>
                    <a:schemeClr val="bg1"/>
                  </a:solidFill>
                  <a:prstDash val="solid"/>
                </a:ln>
                <a:effectLst>
                  <a:outerShdw blurRad="12700" dist="38100" dir="2700000" algn="tl" rotWithShape="0">
                    <a:schemeClr val="bg1">
                      <a:lumMod val="50000"/>
                    </a:schemeClr>
                  </a:outerShdw>
                </a:effectLst>
              </a:rPr>
              <a:t>iterative development</a:t>
            </a:r>
            <a:r>
              <a:rPr lang="en-US" sz="1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t>
            </a:r>
          </a:p>
        </p:txBody>
      </p:sp>
      <p:sp>
        <p:nvSpPr>
          <p:cNvPr id="9" name="Rectangle 8"/>
          <p:cNvSpPr/>
          <p:nvPr/>
        </p:nvSpPr>
        <p:spPr>
          <a:xfrm>
            <a:off x="329315" y="5418320"/>
            <a:ext cx="5995515" cy="1015663"/>
          </a:xfrm>
          <a:prstGeom prst="rect">
            <a:avLst/>
          </a:prstGeom>
          <a:noFill/>
        </p:spPr>
        <p:txBody>
          <a:bodyPr wrap="square" lIns="91440" tIns="45720" rIns="91440" bIns="45720">
            <a:spAutoFit/>
          </a:bodyPr>
          <a:lstStyle/>
          <a:p>
            <a:pPr algn="ct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How to </a:t>
            </a:r>
            <a:r>
              <a:rPr lang="en-US" sz="2800" b="1" dirty="0">
                <a:ln w="9525">
                  <a:solidFill>
                    <a:schemeClr val="bg1"/>
                  </a:solidFill>
                  <a:prstDash val="solid"/>
                </a:ln>
                <a:effectLst>
                  <a:outerShdw blurRad="12700" dist="38100" dir="2700000" algn="tl" rotWithShape="0">
                    <a:schemeClr val="bg1">
                      <a:lumMod val="50000"/>
                    </a:schemeClr>
                  </a:outerShdw>
                </a:effectLst>
              </a:rPr>
              <a:t>increase the % of corpora?</a:t>
            </a:r>
          </a:p>
          <a:p>
            <a:r>
              <a:rPr lang="en-US" sz="1600" b="1" dirty="0">
                <a:ln w="9525">
                  <a:solidFill>
                    <a:schemeClr val="bg1"/>
                  </a:solidFill>
                  <a:prstDash val="solid"/>
                </a:ln>
                <a:effectLst>
                  <a:outerShdw blurRad="12700" dist="38100" dir="2700000" algn="tl" rotWithShape="0">
                    <a:schemeClr val="bg1">
                      <a:lumMod val="50000"/>
                    </a:schemeClr>
                  </a:outerShdw>
                </a:effectLst>
              </a:rPr>
              <a:t>Used to create the “processed” data</a:t>
            </a:r>
          </a:p>
          <a:p>
            <a:r>
              <a:rPr lang="en-US" sz="1600" b="1" dirty="0">
                <a:ln w="9525">
                  <a:solidFill>
                    <a:schemeClr val="bg1"/>
                  </a:solidFill>
                  <a:prstDash val="solid"/>
                </a:ln>
                <a:effectLst>
                  <a:outerShdw blurRad="12700" dist="38100" dir="2700000" algn="tl" rotWithShape="0">
                    <a:schemeClr val="bg1">
                      <a:lumMod val="50000"/>
                    </a:schemeClr>
                  </a:outerShdw>
                </a:effectLst>
              </a:rPr>
              <a:t>From 5% to 60% - a learning experience ….</a:t>
            </a:r>
            <a:endParaRPr lang="en-US" sz="1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0" name="Rectangle 9"/>
          <p:cNvSpPr/>
          <p:nvPr/>
        </p:nvSpPr>
        <p:spPr>
          <a:xfrm>
            <a:off x="4692704" y="2062295"/>
            <a:ext cx="7354186" cy="769441"/>
          </a:xfrm>
          <a:prstGeom prst="rect">
            <a:avLst/>
          </a:prstGeom>
          <a:noFill/>
        </p:spPr>
        <p:txBody>
          <a:bodyPr wrap="square" lIns="91440" tIns="45720" rIns="91440" bIns="45720">
            <a:spAutoFit/>
          </a:bodyPr>
          <a:lstStyle/>
          <a:p>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Splitting the data &amp; Exploring the data…</a:t>
            </a:r>
          </a:p>
          <a:p>
            <a:r>
              <a:rPr lang="en-US" sz="1600" b="1" dirty="0">
                <a:ln w="9525">
                  <a:solidFill>
                    <a:schemeClr val="bg1"/>
                  </a:solidFill>
                  <a:prstDash val="solid"/>
                </a:ln>
                <a:effectLst>
                  <a:outerShdw blurRad="12700" dist="38100" dir="2700000" algn="tl" rotWithShape="0">
                    <a:schemeClr val="bg1">
                      <a:lumMod val="50000"/>
                    </a:schemeClr>
                  </a:outerShdw>
                </a:effectLst>
              </a:rPr>
              <a:t>Is there anything peculiar in the available data? What should I look for?</a:t>
            </a:r>
            <a:endParaRPr lang="en-US" sz="1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770424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968685298"/>
              </p:ext>
            </p:extLst>
          </p:nvPr>
        </p:nvGraphicFramePr>
        <p:xfrm>
          <a:off x="33528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lowchart: Magnetic Disk 4"/>
          <p:cNvSpPr/>
          <p:nvPr/>
        </p:nvSpPr>
        <p:spPr>
          <a:xfrm>
            <a:off x="1752600" y="3769327"/>
            <a:ext cx="1295400"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600" b="1" dirty="0"/>
              <a:t>CORPORA</a:t>
            </a:r>
            <a:endParaRPr lang="en-US" sz="1600" b="1" dirty="0"/>
          </a:p>
        </p:txBody>
      </p:sp>
      <p:sp>
        <p:nvSpPr>
          <p:cNvPr id="7" name="Rounded Rectangle 6"/>
          <p:cNvSpPr/>
          <p:nvPr/>
        </p:nvSpPr>
        <p:spPr>
          <a:xfrm>
            <a:off x="1676400" y="1145822"/>
            <a:ext cx="2590800" cy="117968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nb-NO" sz="1100" dirty="0">
                <a:solidFill>
                  <a:schemeClr val="bg1"/>
                </a:solidFill>
              </a:rPr>
              <a:t>10% of the original </a:t>
            </a:r>
            <a:r>
              <a:rPr lang="nb-NO" sz="1100" dirty="0" err="1">
                <a:solidFill>
                  <a:schemeClr val="bg1"/>
                </a:solidFill>
              </a:rPr>
              <a:t>corpora</a:t>
            </a:r>
            <a:r>
              <a:rPr lang="nb-NO" sz="1100" dirty="0">
                <a:solidFill>
                  <a:schemeClr val="bg1"/>
                </a:solidFill>
              </a:rPr>
              <a:t> for creating the language model (random sampling).</a:t>
            </a:r>
          </a:p>
          <a:p>
            <a:endParaRPr lang="nb-NO" sz="1100" dirty="0">
              <a:solidFill>
                <a:schemeClr val="bg1"/>
              </a:solidFill>
            </a:endParaRPr>
          </a:p>
          <a:p>
            <a:r>
              <a:rPr lang="nb-NO" sz="1100" dirty="0">
                <a:solidFill>
                  <a:schemeClr val="bg1"/>
                </a:solidFill>
              </a:rPr>
              <a:t>Removing short entries – less than 50 chars.</a:t>
            </a:r>
            <a:endParaRPr lang="en-US" sz="1100" dirty="0">
              <a:solidFill>
                <a:schemeClr val="bg1"/>
              </a:solidFill>
            </a:endParaRPr>
          </a:p>
        </p:txBody>
      </p:sp>
      <p:cxnSp>
        <p:nvCxnSpPr>
          <p:cNvPr id="9" name="Straight Arrow Connector 8"/>
          <p:cNvCxnSpPr>
            <a:stCxn id="7" idx="2"/>
          </p:cNvCxnSpPr>
          <p:nvPr/>
        </p:nvCxnSpPr>
        <p:spPr>
          <a:xfrm>
            <a:off x="2971800" y="2325510"/>
            <a:ext cx="609600" cy="874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3464983" y="4876800"/>
            <a:ext cx="1752600" cy="6858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nb-NO" sz="1100" dirty="0">
                <a:solidFill>
                  <a:schemeClr val="bg1"/>
                </a:solidFill>
              </a:rPr>
              <a:t>Splitting up each  entry (tweet, news, blog) into separate sentences.</a:t>
            </a:r>
            <a:endParaRPr lang="en-US" sz="1100" dirty="0">
              <a:solidFill>
                <a:schemeClr val="bg1"/>
              </a:solidFill>
            </a:endParaRPr>
          </a:p>
        </p:txBody>
      </p:sp>
      <p:cxnSp>
        <p:nvCxnSpPr>
          <p:cNvPr id="15" name="Straight Arrow Connector 14"/>
          <p:cNvCxnSpPr>
            <a:stCxn id="14" idx="0"/>
          </p:cNvCxnSpPr>
          <p:nvPr/>
        </p:nvCxnSpPr>
        <p:spPr>
          <a:xfrm flipV="1">
            <a:off x="4341283" y="4267200"/>
            <a:ext cx="8763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4495800" y="1295400"/>
            <a:ext cx="2971800" cy="76482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nb-NO" sz="1100" dirty="0">
                <a:solidFill>
                  <a:schemeClr val="bg1"/>
                </a:solidFill>
              </a:rPr>
              <a:t>Adding start/ end sentence markers</a:t>
            </a:r>
          </a:p>
          <a:p>
            <a:r>
              <a:rPr lang="nb-NO" sz="1100" dirty="0">
                <a:solidFill>
                  <a:schemeClr val="bg1"/>
                </a:solidFill>
              </a:rPr>
              <a:t>Removing gremling (encoding issue)</a:t>
            </a:r>
          </a:p>
          <a:p>
            <a:r>
              <a:rPr lang="nb-NO" sz="1100" dirty="0">
                <a:solidFill>
                  <a:schemeClr val="bg1"/>
                </a:solidFill>
              </a:rPr>
              <a:t>Removing some contractions (u, r, u.s, ...)</a:t>
            </a:r>
          </a:p>
          <a:p>
            <a:r>
              <a:rPr lang="nb-NO" sz="1100" dirty="0">
                <a:solidFill>
                  <a:schemeClr val="bg1"/>
                </a:solidFill>
              </a:rPr>
              <a:t>Removing links, «RT»</a:t>
            </a:r>
            <a:endParaRPr lang="en-US" sz="1100" dirty="0">
              <a:solidFill>
                <a:schemeClr val="bg1"/>
              </a:solidFill>
            </a:endParaRPr>
          </a:p>
        </p:txBody>
      </p:sp>
      <p:cxnSp>
        <p:nvCxnSpPr>
          <p:cNvPr id="20" name="Straight Arrow Connector 19"/>
          <p:cNvCxnSpPr>
            <a:stCxn id="19" idx="2"/>
          </p:cNvCxnSpPr>
          <p:nvPr/>
        </p:nvCxnSpPr>
        <p:spPr>
          <a:xfrm>
            <a:off x="5981700" y="2060222"/>
            <a:ext cx="228600" cy="8353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5562600" y="4762853"/>
            <a:ext cx="3086100" cy="181892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nb-NO" sz="1100" dirty="0">
                <a:solidFill>
                  <a:schemeClr val="bg1"/>
                </a:solidFill>
              </a:rPr>
              <a:t>Create the Term Document Matrices (TDM)</a:t>
            </a:r>
          </a:p>
          <a:p>
            <a:endParaRPr lang="nb-NO" sz="1100" dirty="0">
              <a:solidFill>
                <a:schemeClr val="bg1"/>
              </a:solidFill>
            </a:endParaRPr>
          </a:p>
          <a:p>
            <a:r>
              <a:rPr lang="nb-NO" sz="1100" dirty="0">
                <a:solidFill>
                  <a:schemeClr val="bg1"/>
                </a:solidFill>
              </a:rPr>
              <a:t>*tolower</a:t>
            </a:r>
          </a:p>
          <a:p>
            <a:r>
              <a:rPr lang="nb-NO" sz="1100" dirty="0">
                <a:solidFill>
                  <a:schemeClr val="bg1"/>
                </a:solidFill>
              </a:rPr>
              <a:t>*remove profanity words</a:t>
            </a:r>
          </a:p>
          <a:p>
            <a:r>
              <a:rPr lang="nb-NO" sz="1100" dirty="0">
                <a:solidFill>
                  <a:schemeClr val="bg1"/>
                </a:solidFill>
              </a:rPr>
              <a:t>*remove numbers</a:t>
            </a:r>
          </a:p>
          <a:p>
            <a:r>
              <a:rPr lang="nb-NO" sz="1100" dirty="0">
                <a:solidFill>
                  <a:schemeClr val="bg1"/>
                </a:solidFill>
              </a:rPr>
              <a:t>* remove punctation (except apostrophe)</a:t>
            </a:r>
          </a:p>
          <a:p>
            <a:r>
              <a:rPr lang="nb-NO" sz="1100" dirty="0">
                <a:solidFill>
                  <a:schemeClr val="bg1"/>
                </a:solidFill>
              </a:rPr>
              <a:t>* tokenize in n-grams</a:t>
            </a:r>
          </a:p>
          <a:p>
            <a:endParaRPr lang="nb-NO" sz="1100" dirty="0">
              <a:solidFill>
                <a:schemeClr val="bg1"/>
              </a:solidFill>
            </a:endParaRPr>
          </a:p>
          <a:p>
            <a:r>
              <a:rPr lang="nb-NO" sz="1100" dirty="0">
                <a:solidFill>
                  <a:schemeClr val="bg1"/>
                </a:solidFill>
              </a:rPr>
              <a:t>For unigrams, bigrams and trigrams</a:t>
            </a:r>
            <a:endParaRPr lang="en-US" sz="1100" dirty="0">
              <a:solidFill>
                <a:schemeClr val="bg1"/>
              </a:solidFill>
            </a:endParaRPr>
          </a:p>
        </p:txBody>
      </p:sp>
      <p:cxnSp>
        <p:nvCxnSpPr>
          <p:cNvPr id="32" name="Straight Arrow Connector 31"/>
          <p:cNvCxnSpPr>
            <a:stCxn id="31" idx="0"/>
          </p:cNvCxnSpPr>
          <p:nvPr/>
        </p:nvCxnSpPr>
        <p:spPr>
          <a:xfrm flipV="1">
            <a:off x="7105651" y="3962401"/>
            <a:ext cx="553861" cy="8004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7659512" y="635000"/>
            <a:ext cx="2856089" cy="166652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nb-NO" sz="1100" dirty="0">
                <a:solidFill>
                  <a:schemeClr val="bg1"/>
                </a:solidFill>
              </a:rPr>
              <a:t>Reduce Term Document Matrices (</a:t>
            </a:r>
            <a:r>
              <a:rPr lang="nb-NO" sz="1100" b="1" dirty="0">
                <a:solidFill>
                  <a:schemeClr val="bg1"/>
                </a:solidFill>
              </a:rPr>
              <a:t>TDM</a:t>
            </a:r>
            <a:r>
              <a:rPr lang="nb-NO" sz="1100" dirty="0">
                <a:solidFill>
                  <a:schemeClr val="bg1"/>
                </a:solidFill>
              </a:rPr>
              <a:t>) to Term Frequency Matrices (</a:t>
            </a:r>
            <a:r>
              <a:rPr lang="nb-NO" sz="1100" b="1" dirty="0">
                <a:solidFill>
                  <a:schemeClr val="bg1"/>
                </a:solidFill>
              </a:rPr>
              <a:t>TFM</a:t>
            </a:r>
            <a:r>
              <a:rPr lang="nb-NO" sz="1100" dirty="0">
                <a:solidFill>
                  <a:schemeClr val="bg1"/>
                </a:solidFill>
              </a:rPr>
              <a:t>) for unigrams, bigrams and trigrams.</a:t>
            </a:r>
          </a:p>
          <a:p>
            <a:endParaRPr lang="nb-NO" sz="1100" dirty="0">
              <a:solidFill>
                <a:schemeClr val="bg1"/>
              </a:solidFill>
            </a:endParaRPr>
          </a:p>
          <a:p>
            <a:r>
              <a:rPr lang="nb-NO" sz="1100" dirty="0">
                <a:solidFill>
                  <a:schemeClr val="bg1"/>
                </a:solidFill>
              </a:rPr>
              <a:t>Example for unigrams:</a:t>
            </a:r>
          </a:p>
          <a:p>
            <a:r>
              <a:rPr lang="nb-NO" sz="1100" b="1" dirty="0">
                <a:solidFill>
                  <a:schemeClr val="bg1"/>
                </a:solidFill>
              </a:rPr>
              <a:t>Term, Frequency</a:t>
            </a:r>
          </a:p>
          <a:p>
            <a:r>
              <a:rPr lang="nb-NO" sz="1100" dirty="0">
                <a:solidFill>
                  <a:schemeClr val="bg1"/>
                </a:solidFill>
              </a:rPr>
              <a:t>the, 477030</a:t>
            </a:r>
          </a:p>
          <a:p>
            <a:endParaRPr lang="en-US" sz="1100" dirty="0">
              <a:solidFill>
                <a:schemeClr val="bg1"/>
              </a:solidFill>
            </a:endParaRPr>
          </a:p>
        </p:txBody>
      </p:sp>
      <p:cxnSp>
        <p:nvCxnSpPr>
          <p:cNvPr id="40" name="Straight Arrow Connector 39"/>
          <p:cNvCxnSpPr>
            <a:stCxn id="38" idx="2"/>
          </p:cNvCxnSpPr>
          <p:nvPr/>
        </p:nvCxnSpPr>
        <p:spPr>
          <a:xfrm flipH="1">
            <a:off x="8839200" y="2301523"/>
            <a:ext cx="248356" cy="461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51523" y="329625"/>
            <a:ext cx="7292381" cy="584775"/>
          </a:xfrm>
          <a:prstGeom prst="rect">
            <a:avLst/>
          </a:prstGeom>
          <a:noFill/>
        </p:spPr>
        <p:txBody>
          <a:bodyPr wrap="none" rtlCol="0">
            <a:spAutoFit/>
          </a:bodyPr>
          <a:lstStyle/>
          <a:p>
            <a:r>
              <a:rPr lang="en-GB" sz="3200" b="1" dirty="0"/>
              <a:t>The Ingestion Process: the basic flow</a:t>
            </a:r>
          </a:p>
        </p:txBody>
      </p:sp>
    </p:spTree>
    <p:extLst>
      <p:ext uri="{BB962C8B-B14F-4D97-AF65-F5344CB8AC3E}">
        <p14:creationId xmlns:p14="http://schemas.microsoft.com/office/powerpoint/2010/main" val="1957657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3" y="329625"/>
            <a:ext cx="10956846" cy="584775"/>
          </a:xfrm>
          <a:prstGeom prst="rect">
            <a:avLst/>
          </a:prstGeom>
          <a:noFill/>
        </p:spPr>
        <p:txBody>
          <a:bodyPr wrap="none" rtlCol="0">
            <a:spAutoFit/>
          </a:bodyPr>
          <a:lstStyle/>
          <a:p>
            <a:r>
              <a:rPr lang="en-GB" sz="3200" b="1" dirty="0"/>
              <a:t>The Ingestion Process: increasing the % of corpora used</a:t>
            </a:r>
          </a:p>
        </p:txBody>
      </p:sp>
      <p:sp>
        <p:nvSpPr>
          <p:cNvPr id="6" name="Right Arrow 5"/>
          <p:cNvSpPr/>
          <p:nvPr/>
        </p:nvSpPr>
        <p:spPr>
          <a:xfrm>
            <a:off x="3432569" y="2342916"/>
            <a:ext cx="4004840" cy="682906"/>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Basic Flow - Create TFM #1</a:t>
            </a:r>
          </a:p>
        </p:txBody>
      </p:sp>
      <p:sp>
        <p:nvSpPr>
          <p:cNvPr id="7" name="Flowchart: Magnetic Disk 6"/>
          <p:cNvSpPr/>
          <p:nvPr/>
        </p:nvSpPr>
        <p:spPr>
          <a:xfrm>
            <a:off x="1157179" y="3089953"/>
            <a:ext cx="1295400"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600" b="1" dirty="0"/>
              <a:t>CORPORA</a:t>
            </a:r>
            <a:endParaRPr lang="en-US" sz="1600" b="1" dirty="0"/>
          </a:p>
        </p:txBody>
      </p:sp>
      <p:sp>
        <p:nvSpPr>
          <p:cNvPr id="8" name="Right Arrow 7"/>
          <p:cNvSpPr/>
          <p:nvPr/>
        </p:nvSpPr>
        <p:spPr>
          <a:xfrm>
            <a:off x="3432569" y="3051696"/>
            <a:ext cx="4004840" cy="682906"/>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Basic Flow - Create TFM #..</a:t>
            </a:r>
          </a:p>
        </p:txBody>
      </p:sp>
      <p:sp>
        <p:nvSpPr>
          <p:cNvPr id="9" name="Right Arrow 8"/>
          <p:cNvSpPr/>
          <p:nvPr/>
        </p:nvSpPr>
        <p:spPr>
          <a:xfrm>
            <a:off x="3432569" y="3760476"/>
            <a:ext cx="4004840" cy="682906"/>
          </a:xfrm>
          <a:prstGeom prs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Basic Flow - Create TFM #6</a:t>
            </a:r>
          </a:p>
        </p:txBody>
      </p:sp>
      <p:cxnSp>
        <p:nvCxnSpPr>
          <p:cNvPr id="11" name="Straight Arrow Connector 10"/>
          <p:cNvCxnSpPr>
            <a:stCxn id="7" idx="4"/>
            <a:endCxn id="6" idx="1"/>
          </p:cNvCxnSpPr>
          <p:nvPr/>
        </p:nvCxnSpPr>
        <p:spPr>
          <a:xfrm flipV="1">
            <a:off x="2452579" y="2684369"/>
            <a:ext cx="979990" cy="711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4"/>
            <a:endCxn id="8" idx="1"/>
          </p:cNvCxnSpPr>
          <p:nvPr/>
        </p:nvCxnSpPr>
        <p:spPr>
          <a:xfrm flipV="1">
            <a:off x="2452579" y="3393149"/>
            <a:ext cx="979990" cy="3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4"/>
            <a:endCxn id="9" idx="1"/>
          </p:cNvCxnSpPr>
          <p:nvPr/>
        </p:nvCxnSpPr>
        <p:spPr>
          <a:xfrm>
            <a:off x="2452579" y="3396277"/>
            <a:ext cx="979990" cy="705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30630" y="2702191"/>
            <a:ext cx="623889" cy="369332"/>
          </a:xfrm>
          <a:prstGeom prst="rect">
            <a:avLst/>
          </a:prstGeom>
          <a:noFill/>
        </p:spPr>
        <p:txBody>
          <a:bodyPr wrap="none" rtlCol="0">
            <a:spAutoFit/>
          </a:bodyPr>
          <a:lstStyle/>
          <a:p>
            <a:r>
              <a:rPr lang="en-GB" dirty="0"/>
              <a:t>10%</a:t>
            </a:r>
          </a:p>
        </p:txBody>
      </p:sp>
      <p:sp>
        <p:nvSpPr>
          <p:cNvPr id="20" name="TextBox 19"/>
          <p:cNvSpPr txBox="1"/>
          <p:nvPr/>
        </p:nvSpPr>
        <p:spPr>
          <a:xfrm>
            <a:off x="2719655" y="3099691"/>
            <a:ext cx="623889" cy="369332"/>
          </a:xfrm>
          <a:prstGeom prst="rect">
            <a:avLst/>
          </a:prstGeom>
          <a:noFill/>
        </p:spPr>
        <p:txBody>
          <a:bodyPr wrap="none" rtlCol="0">
            <a:spAutoFit/>
          </a:bodyPr>
          <a:lstStyle/>
          <a:p>
            <a:r>
              <a:rPr lang="en-GB" dirty="0"/>
              <a:t>10%</a:t>
            </a:r>
          </a:p>
        </p:txBody>
      </p:sp>
      <p:sp>
        <p:nvSpPr>
          <p:cNvPr id="21" name="TextBox 20"/>
          <p:cNvSpPr txBox="1"/>
          <p:nvPr/>
        </p:nvSpPr>
        <p:spPr>
          <a:xfrm>
            <a:off x="2657924" y="3625810"/>
            <a:ext cx="623889" cy="369332"/>
          </a:xfrm>
          <a:prstGeom prst="rect">
            <a:avLst/>
          </a:prstGeom>
          <a:noFill/>
        </p:spPr>
        <p:txBody>
          <a:bodyPr wrap="none" rtlCol="0">
            <a:spAutoFit/>
          </a:bodyPr>
          <a:lstStyle/>
          <a:p>
            <a:r>
              <a:rPr lang="en-GB" dirty="0"/>
              <a:t>10%</a:t>
            </a:r>
          </a:p>
        </p:txBody>
      </p:sp>
      <p:sp>
        <p:nvSpPr>
          <p:cNvPr id="22" name="TextBox 21"/>
          <p:cNvSpPr txBox="1"/>
          <p:nvPr/>
        </p:nvSpPr>
        <p:spPr>
          <a:xfrm>
            <a:off x="1548602" y="4795791"/>
            <a:ext cx="2787943" cy="461665"/>
          </a:xfrm>
          <a:prstGeom prst="rect">
            <a:avLst/>
          </a:prstGeom>
          <a:noFill/>
        </p:spPr>
        <p:txBody>
          <a:bodyPr wrap="none" rtlCol="0">
            <a:spAutoFit/>
          </a:bodyPr>
          <a:lstStyle/>
          <a:p>
            <a:pPr algn="ctr"/>
            <a:r>
              <a:rPr lang="en-GB" sz="1200" dirty="0"/>
              <a:t>Random Sampling</a:t>
            </a:r>
          </a:p>
          <a:p>
            <a:pPr algn="ctr"/>
            <a:r>
              <a:rPr lang="en-GB" sz="1200" dirty="0"/>
              <a:t>Using specific seeds for reproducibility</a:t>
            </a:r>
          </a:p>
        </p:txBody>
      </p:sp>
      <p:sp>
        <p:nvSpPr>
          <p:cNvPr id="23" name="Right Brace 22"/>
          <p:cNvSpPr/>
          <p:nvPr/>
        </p:nvSpPr>
        <p:spPr>
          <a:xfrm>
            <a:off x="7615459" y="2436552"/>
            <a:ext cx="277792" cy="2006830"/>
          </a:xfrm>
          <a:prstGeom prst="rightBrace">
            <a:avLst/>
          </a:prstGeom>
          <a:ln w="69850"/>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sp>
        <p:nvSpPr>
          <p:cNvPr id="24" name="Right Arrow 23"/>
          <p:cNvSpPr/>
          <p:nvPr/>
        </p:nvSpPr>
        <p:spPr>
          <a:xfrm>
            <a:off x="8273181" y="2902688"/>
            <a:ext cx="2853996" cy="1092454"/>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TFM </a:t>
            </a:r>
          </a:p>
          <a:p>
            <a:pPr algn="ctr"/>
            <a:r>
              <a:rPr lang="en-GB" dirty="0"/>
              <a:t>based on 60% Corpora</a:t>
            </a:r>
          </a:p>
        </p:txBody>
      </p:sp>
      <p:sp>
        <p:nvSpPr>
          <p:cNvPr id="25" name="TextBox 24"/>
          <p:cNvSpPr txBox="1"/>
          <p:nvPr/>
        </p:nvSpPr>
        <p:spPr>
          <a:xfrm>
            <a:off x="7054485" y="1622478"/>
            <a:ext cx="1399743" cy="276999"/>
          </a:xfrm>
          <a:prstGeom prst="rect">
            <a:avLst/>
          </a:prstGeom>
          <a:noFill/>
        </p:spPr>
        <p:txBody>
          <a:bodyPr wrap="none" rtlCol="0">
            <a:spAutoFit/>
          </a:bodyPr>
          <a:lstStyle/>
          <a:p>
            <a:pPr algn="ctr"/>
            <a:r>
              <a:rPr lang="en-GB" sz="1200" dirty="0"/>
              <a:t>Merging the TFM</a:t>
            </a:r>
          </a:p>
        </p:txBody>
      </p:sp>
      <p:sp>
        <p:nvSpPr>
          <p:cNvPr id="27" name="Rectangle 26">
            <a:hlinkClick r:id="rId3"/>
          </p:cNvPr>
          <p:cNvSpPr/>
          <p:nvPr/>
        </p:nvSpPr>
        <p:spPr>
          <a:xfrm>
            <a:off x="8303559" y="6263245"/>
            <a:ext cx="3206327" cy="461665"/>
          </a:xfrm>
          <a:prstGeom prst="rect">
            <a:avLst/>
          </a:prstGeom>
          <a:noFill/>
        </p:spPr>
        <p:txBody>
          <a:bodyPr wrap="none" lIns="91440" tIns="45720" rIns="91440" bIns="45720">
            <a:spAutoFit/>
          </a:bodyPr>
          <a:lstStyle/>
          <a:p>
            <a:pPr algn="ctr"/>
            <a:r>
              <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See Ingestion </a:t>
            </a:r>
            <a:r>
              <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Report</a:t>
            </a:r>
          </a:p>
        </p:txBody>
      </p:sp>
    </p:spTree>
    <p:extLst>
      <p:ext uri="{BB962C8B-B14F-4D97-AF65-F5344CB8AC3E}">
        <p14:creationId xmlns:p14="http://schemas.microsoft.com/office/powerpoint/2010/main" val="3908620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83712" y="284361"/>
            <a:ext cx="9463178" cy="914400"/>
          </a:xfrm>
        </p:spPr>
        <p:txBody>
          <a:bodyPr>
            <a:normAutofit/>
          </a:bodyPr>
          <a:lstStyle/>
          <a:p>
            <a:pPr algn="r"/>
            <a:r>
              <a:rPr lang="en-GB" sz="3600" dirty="0"/>
              <a:t>Modelling &amp; Evaluation</a:t>
            </a:r>
            <a:endParaRPr lang="en-GB" dirty="0"/>
          </a:p>
        </p:txBody>
      </p:sp>
      <p:sp>
        <p:nvSpPr>
          <p:cNvPr id="2" name="Rectangle 1"/>
          <p:cNvSpPr/>
          <p:nvPr/>
        </p:nvSpPr>
        <p:spPr>
          <a:xfrm>
            <a:off x="47010" y="3573216"/>
            <a:ext cx="7103227" cy="1138773"/>
          </a:xfrm>
          <a:prstGeom prst="rect">
            <a:avLst/>
          </a:prstGeom>
          <a:noFill/>
        </p:spPr>
        <p:txBody>
          <a:bodyPr wrap="none" lIns="91440" tIns="45720" rIns="91440" bIns="45720">
            <a:spAutoFit/>
          </a:bodyPr>
          <a:lstStyle/>
          <a:p>
            <a:pPr algn="ctr"/>
            <a:r>
              <a:rPr lang="en-U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Which model can be used?</a:t>
            </a:r>
          </a:p>
          <a:p>
            <a:r>
              <a:rPr lang="en-US" sz="1600" b="1" dirty="0">
                <a:ln w="9525">
                  <a:solidFill>
                    <a:schemeClr val="bg1"/>
                  </a:solidFill>
                  <a:prstDash val="solid"/>
                </a:ln>
                <a:effectLst>
                  <a:outerShdw blurRad="12700" dist="38100" dir="2700000" algn="tl" rotWithShape="0">
                    <a:schemeClr val="bg1">
                      <a:lumMod val="50000"/>
                    </a:schemeClr>
                  </a:outerShdw>
                </a:effectLst>
              </a:rPr>
              <a:t>Identify the possible models to be used (experiment) &amp; implement them</a:t>
            </a:r>
          </a:p>
          <a:p>
            <a:r>
              <a:rPr lang="en-US" sz="1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(use a TDD approach to save time – unit test the created models) </a:t>
            </a:r>
          </a:p>
        </p:txBody>
      </p:sp>
      <p:sp>
        <p:nvSpPr>
          <p:cNvPr id="8" name="Rectangle 7"/>
          <p:cNvSpPr/>
          <p:nvPr/>
        </p:nvSpPr>
        <p:spPr>
          <a:xfrm>
            <a:off x="4109332" y="5049930"/>
            <a:ext cx="7891071" cy="1384995"/>
          </a:xfrm>
          <a:prstGeom prst="rect">
            <a:avLst/>
          </a:prstGeom>
          <a:noFill/>
        </p:spPr>
        <p:txBody>
          <a:bodyPr wrap="none" lIns="91440" tIns="45720" rIns="91440" bIns="45720">
            <a:sp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rPr>
              <a:t>Model Evaluation &amp; Optimization  </a:t>
            </a:r>
            <a:endParaRPr lang="en-U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r>
              <a:rPr lang="en-US" sz="1600" b="1" dirty="0">
                <a:ln w="9525">
                  <a:solidFill>
                    <a:schemeClr val="bg1"/>
                  </a:solidFill>
                  <a:prstDash val="solid"/>
                </a:ln>
                <a:effectLst>
                  <a:outerShdw blurRad="12700" dist="38100" dir="2700000" algn="tl" rotWithShape="0">
                    <a:schemeClr val="bg1">
                      <a:lumMod val="50000"/>
                    </a:schemeClr>
                  </a:outerShdw>
                </a:effectLst>
              </a:rPr>
              <a:t>How to evaluate the model? How to optimize the model?</a:t>
            </a:r>
          </a:p>
          <a:p>
            <a:r>
              <a:rPr lang="en-US" sz="1600" b="1" dirty="0">
                <a:ln w="9525">
                  <a:solidFill>
                    <a:schemeClr val="bg1"/>
                  </a:solidFill>
                  <a:prstDash val="solid"/>
                </a:ln>
                <a:effectLst>
                  <a:outerShdw blurRad="12700" dist="38100" dir="2700000" algn="tl" rotWithShape="0">
                    <a:schemeClr val="bg1">
                      <a:lumMod val="50000"/>
                    </a:schemeClr>
                  </a:outerShdw>
                </a:effectLst>
              </a:rPr>
              <a:t>Which one is the best model? </a:t>
            </a:r>
          </a:p>
          <a:p>
            <a:r>
              <a:rPr lang="en-US" sz="1600" b="1" dirty="0">
                <a:ln w="9525">
                  <a:solidFill>
                    <a:schemeClr val="bg1"/>
                  </a:solidFill>
                  <a:prstDash val="solid"/>
                </a:ln>
                <a:effectLst>
                  <a:outerShdw blurRad="12700" dist="38100" dir="2700000" algn="tl" rotWithShape="0">
                    <a:schemeClr val="bg1">
                      <a:lumMod val="50000"/>
                    </a:schemeClr>
                  </a:outerShdw>
                </a:effectLst>
              </a:rPr>
              <a:t>How to optimize the model for a mobile app? Memory/ processing constraints?</a:t>
            </a:r>
          </a:p>
        </p:txBody>
      </p:sp>
      <p:sp>
        <p:nvSpPr>
          <p:cNvPr id="10" name="Rectangle 9"/>
          <p:cNvSpPr/>
          <p:nvPr/>
        </p:nvSpPr>
        <p:spPr>
          <a:xfrm>
            <a:off x="47010" y="1213536"/>
            <a:ext cx="6699270" cy="892552"/>
          </a:xfrm>
          <a:prstGeom prst="rect">
            <a:avLst/>
          </a:prstGeom>
          <a:noFill/>
        </p:spPr>
        <p:txBody>
          <a:bodyPr wrap="none" lIns="91440" tIns="45720" rIns="91440" bIns="45720">
            <a:spAutoFit/>
          </a:bodyPr>
          <a:lstStyle/>
          <a:p>
            <a:pPr algn="ctr"/>
            <a:r>
              <a:rPr lang="en-U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Test dataset for evaluation</a:t>
            </a:r>
          </a:p>
          <a:p>
            <a:r>
              <a:rPr lang="en-US" sz="1600" b="1" dirty="0">
                <a:ln w="9525">
                  <a:solidFill>
                    <a:schemeClr val="bg1"/>
                  </a:solidFill>
                  <a:prstDash val="solid"/>
                </a:ln>
                <a:effectLst>
                  <a:outerShdw blurRad="12700" dist="38100" dir="2700000" algn="tl" rotWithShape="0">
                    <a:schemeClr val="bg1">
                      <a:lumMod val="50000"/>
                    </a:schemeClr>
                  </a:outerShdw>
                </a:effectLst>
              </a:rPr>
              <a:t>20% of the corpora (testing dataset) &lt;-&gt; ad-hoc non biased dataset</a:t>
            </a:r>
            <a:endParaRPr lang="en-US" sz="1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1" name="Rectangle 10"/>
          <p:cNvSpPr/>
          <p:nvPr/>
        </p:nvSpPr>
        <p:spPr>
          <a:xfrm>
            <a:off x="4587900" y="2445688"/>
            <a:ext cx="7356501" cy="892552"/>
          </a:xfrm>
          <a:prstGeom prst="rect">
            <a:avLst/>
          </a:prstGeom>
          <a:noFill/>
        </p:spPr>
        <p:txBody>
          <a:bodyPr wrap="none" lIns="91440" tIns="45720" rIns="91440" bIns="45720">
            <a:sp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rPr>
              <a:t>Another</a:t>
            </a:r>
            <a:r>
              <a:rPr lang="en-U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dataset for optimization</a:t>
            </a:r>
          </a:p>
          <a:p>
            <a:r>
              <a:rPr lang="en-US" sz="1600" b="1" dirty="0">
                <a:ln w="9525">
                  <a:solidFill>
                    <a:schemeClr val="bg1"/>
                  </a:solidFill>
                  <a:prstDash val="solid"/>
                </a:ln>
                <a:effectLst>
                  <a:outerShdw blurRad="12700" dist="38100" dir="2700000" algn="tl" rotWithShape="0">
                    <a:schemeClr val="bg1">
                      <a:lumMod val="50000"/>
                    </a:schemeClr>
                  </a:outerShdw>
                </a:effectLst>
              </a:rPr>
              <a:t>20% of the corpora (optimization of linear interpolation)</a:t>
            </a:r>
            <a:endParaRPr lang="en-US" sz="1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89089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nvPr>
        </p:nvGraphicFramePr>
        <p:xfrm>
          <a:off x="3276600" y="1600200"/>
          <a:ext cx="59436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ounded Rectangle 4"/>
          <p:cNvSpPr/>
          <p:nvPr/>
        </p:nvSpPr>
        <p:spPr>
          <a:xfrm>
            <a:off x="1981200" y="1714500"/>
            <a:ext cx="2743200" cy="6477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nb-NO" sz="1100" dirty="0">
                <a:solidFill>
                  <a:schemeClr val="bg1"/>
                </a:solidFill>
              </a:rPr>
              <a:t>(</a:t>
            </a:r>
            <a:r>
              <a:rPr lang="nb-NO" sz="1100" b="1" dirty="0">
                <a:solidFill>
                  <a:schemeClr val="bg1"/>
                </a:solidFill>
              </a:rPr>
              <a:t>input</a:t>
            </a:r>
            <a:r>
              <a:rPr lang="nb-NO" sz="1100" dirty="0">
                <a:solidFill>
                  <a:schemeClr val="bg1"/>
                </a:solidFill>
              </a:rPr>
              <a:t>) </a:t>
            </a:r>
            <a:r>
              <a:rPr lang="nb-NO" sz="1100" b="1" dirty="0">
                <a:solidFill>
                  <a:schemeClr val="bg1"/>
                </a:solidFill>
              </a:rPr>
              <a:t>Term Frequency Matrices (TFM)</a:t>
            </a:r>
            <a:r>
              <a:rPr lang="nb-NO" sz="1100" dirty="0">
                <a:solidFill>
                  <a:schemeClr val="bg1"/>
                </a:solidFill>
              </a:rPr>
              <a:t> for unigrams, bigrams and trigrams.</a:t>
            </a:r>
            <a:endParaRPr lang="en-US" sz="1100" dirty="0">
              <a:solidFill>
                <a:schemeClr val="bg1"/>
              </a:solidFill>
            </a:endParaRPr>
          </a:p>
        </p:txBody>
      </p:sp>
      <p:cxnSp>
        <p:nvCxnSpPr>
          <p:cNvPr id="6" name="Straight Arrow Connector 5"/>
          <p:cNvCxnSpPr>
            <a:stCxn id="5" idx="2"/>
          </p:cNvCxnSpPr>
          <p:nvPr/>
        </p:nvCxnSpPr>
        <p:spPr>
          <a:xfrm>
            <a:off x="3352800" y="2362200"/>
            <a:ext cx="457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3000375" y="4876800"/>
            <a:ext cx="2743200" cy="6477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nb-NO" sz="1100" dirty="0">
                <a:solidFill>
                  <a:schemeClr val="bg1"/>
                </a:solidFill>
              </a:rPr>
              <a:t>Reducing the vocabulary in order to decrease the memory footprint of the model</a:t>
            </a:r>
          </a:p>
          <a:p>
            <a:endParaRPr lang="nb-NO" sz="1100" dirty="0">
              <a:solidFill>
                <a:schemeClr val="bg1"/>
              </a:solidFill>
            </a:endParaRPr>
          </a:p>
        </p:txBody>
      </p:sp>
      <p:cxnSp>
        <p:nvCxnSpPr>
          <p:cNvPr id="57" name="Straight Arrow Connector 56"/>
          <p:cNvCxnSpPr>
            <a:stCxn id="56" idx="0"/>
          </p:cNvCxnSpPr>
          <p:nvPr/>
        </p:nvCxnSpPr>
        <p:spPr>
          <a:xfrm flipV="1">
            <a:off x="4371976" y="3886200"/>
            <a:ext cx="1190625"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1" y="609600"/>
            <a:ext cx="2693007"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4663" y="5638801"/>
            <a:ext cx="2714625" cy="1039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Rounded Rectangle 63"/>
          <p:cNvSpPr/>
          <p:nvPr/>
        </p:nvSpPr>
        <p:spPr>
          <a:xfrm>
            <a:off x="5353050" y="1390650"/>
            <a:ext cx="2743200" cy="6477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nb-NO" sz="1100" dirty="0">
                <a:solidFill>
                  <a:schemeClr val="bg1"/>
                </a:solidFill>
              </a:rPr>
              <a:t>Calculate the «Stupid» backoff score and create an ad-hoc data structure representing the language the model.</a:t>
            </a:r>
          </a:p>
          <a:p>
            <a:endParaRPr lang="nb-NO" sz="1100" dirty="0">
              <a:solidFill>
                <a:schemeClr val="bg1"/>
              </a:solidFill>
            </a:endParaRPr>
          </a:p>
        </p:txBody>
      </p:sp>
      <p:cxnSp>
        <p:nvCxnSpPr>
          <p:cNvPr id="66" name="Straight Arrow Connector 65"/>
          <p:cNvCxnSpPr>
            <a:stCxn id="64" idx="2"/>
          </p:cNvCxnSpPr>
          <p:nvPr/>
        </p:nvCxnSpPr>
        <p:spPr>
          <a:xfrm>
            <a:off x="6724650" y="2038350"/>
            <a:ext cx="0" cy="628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a:xfrm>
            <a:off x="7772400" y="3657600"/>
            <a:ext cx="2743200" cy="32385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nb-NO" sz="1100" dirty="0">
                <a:solidFill>
                  <a:schemeClr val="bg1"/>
                </a:solidFill>
              </a:rPr>
              <a:t>(</a:t>
            </a:r>
            <a:r>
              <a:rPr lang="nb-NO" sz="1100" b="1" dirty="0">
                <a:solidFill>
                  <a:schemeClr val="bg1"/>
                </a:solidFill>
              </a:rPr>
              <a:t>Output</a:t>
            </a:r>
            <a:r>
              <a:rPr lang="nb-NO" sz="1100" dirty="0">
                <a:solidFill>
                  <a:schemeClr val="bg1"/>
                </a:solidFill>
              </a:rPr>
              <a:t>) the </a:t>
            </a:r>
            <a:r>
              <a:rPr lang="nb-NO" sz="1100" b="1" dirty="0">
                <a:solidFill>
                  <a:schemeClr val="bg1"/>
                </a:solidFill>
              </a:rPr>
              <a:t>language model</a:t>
            </a:r>
            <a:endParaRPr lang="en-US" sz="1100" b="1" dirty="0">
              <a:solidFill>
                <a:schemeClr val="bg1"/>
              </a:solidFill>
            </a:endParaRPr>
          </a:p>
        </p:txBody>
      </p:sp>
      <p:cxnSp>
        <p:nvCxnSpPr>
          <p:cNvPr id="70" name="Straight Arrow Connector 69"/>
          <p:cNvCxnSpPr>
            <a:stCxn id="69" idx="0"/>
          </p:cNvCxnSpPr>
          <p:nvPr/>
        </p:nvCxnSpPr>
        <p:spPr>
          <a:xfrm flipH="1" flipV="1">
            <a:off x="8534400" y="33528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7412669" y="4417979"/>
            <a:ext cx="3133338" cy="1981200"/>
            <a:chOff x="4724400" y="2167789"/>
            <a:chExt cx="4276338" cy="3166211"/>
          </a:xfrm>
        </p:grpSpPr>
        <p:pic>
          <p:nvPicPr>
            <p:cNvPr id="74"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2167789"/>
              <a:ext cx="197167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32500" y="2925234"/>
              <a:ext cx="324802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66963" y="4076700"/>
              <a:ext cx="35337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7" name="TextBox 16"/>
          <p:cNvSpPr txBox="1"/>
          <p:nvPr/>
        </p:nvSpPr>
        <p:spPr>
          <a:xfrm>
            <a:off x="5410200" y="217358"/>
            <a:ext cx="4554452" cy="584775"/>
          </a:xfrm>
          <a:prstGeom prst="rect">
            <a:avLst/>
          </a:prstGeom>
          <a:noFill/>
        </p:spPr>
        <p:txBody>
          <a:bodyPr wrap="none" rtlCol="0">
            <a:spAutoFit/>
          </a:bodyPr>
          <a:lstStyle/>
          <a:p>
            <a:r>
              <a:rPr lang="nb-NO" sz="3200" b="1" dirty="0"/>
              <a:t>The Model Creation ....</a:t>
            </a:r>
            <a:endParaRPr lang="en-US" sz="3200" b="1" dirty="0"/>
          </a:p>
        </p:txBody>
      </p:sp>
    </p:spTree>
    <p:extLst>
      <p:ext uri="{BB962C8B-B14F-4D97-AF65-F5344CB8AC3E}">
        <p14:creationId xmlns:p14="http://schemas.microsoft.com/office/powerpoint/2010/main" val="3753809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857315" y="1657456"/>
            <a:ext cx="5304504" cy="2916830"/>
            <a:chOff x="1690687" y="3505200"/>
            <a:chExt cx="5304504" cy="2916830"/>
          </a:xfrm>
        </p:grpSpPr>
        <mc:AlternateContent xmlns:mc="http://schemas.openxmlformats.org/markup-compatibility/2006" xmlns:a14="http://schemas.microsoft.com/office/drawing/2010/main">
          <mc:Choice Requires="a14">
            <p:sp>
              <p:nvSpPr>
                <p:cNvPr id="5" name="Rounded Rectangle 4"/>
                <p:cNvSpPr/>
                <p:nvPr/>
              </p:nvSpPr>
              <p:spPr>
                <a:xfrm>
                  <a:off x="1690687" y="3505200"/>
                  <a:ext cx="1752600" cy="5791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dirty="0"/>
                    <a:t>Do we have the </a:t>
                  </a:r>
                  <a:r>
                    <a:rPr lang="nb-NO" sz="1200" b="1" dirty="0"/>
                    <a:t>trigram</a:t>
                  </a:r>
                  <a:r>
                    <a:rPr lang="nb-NO" sz="1200" dirty="0"/>
                    <a:t>?</a:t>
                  </a:r>
                </a:p>
                <a:p>
                  <a:pPr algn="ctr"/>
                  <a14:m>
                    <m:oMathPara xmlns:m="http://schemas.openxmlformats.org/officeDocument/2006/math">
                      <m:oMathParaPr>
                        <m:jc m:val="centerGroup"/>
                      </m:oMathParaPr>
                      <m:oMath xmlns:m="http://schemas.openxmlformats.org/officeDocument/2006/math">
                        <m:r>
                          <a:rPr lang="nb-NO" sz="1200" i="1">
                            <a:latin typeface="Cambria Math"/>
                          </a:rPr>
                          <m:t>𝑤</m:t>
                        </m:r>
                        <m:r>
                          <a:rPr lang="nb-NO" sz="1200" i="1">
                            <a:latin typeface="Cambria Math"/>
                          </a:rPr>
                          <m:t> </m:t>
                        </m:r>
                        <m:r>
                          <m:rPr>
                            <m:nor/>
                          </m:rPr>
                          <a:rPr lang="nb-NO" sz="1200">
                            <a:latin typeface="Cambria Math"/>
                          </a:rPr>
                          <m:t>i</m:t>
                        </m:r>
                        <m:r>
                          <m:rPr>
                            <m:nor/>
                          </m:rPr>
                          <a:rPr lang="nb-NO" sz="1200">
                            <a:latin typeface="Cambria Math"/>
                          </a:rPr>
                          <m:t>−2</m:t>
                        </m:r>
                        <m:r>
                          <a:rPr lang="nb-NO" sz="1200" i="1">
                            <a:latin typeface="Cambria Math"/>
                          </a:rPr>
                          <m:t>, </m:t>
                        </m:r>
                        <m:r>
                          <a:rPr lang="nb-NO" sz="1200" i="1">
                            <a:latin typeface="Cambria Math"/>
                          </a:rPr>
                          <m:t>𝑤</m:t>
                        </m:r>
                        <m:r>
                          <a:rPr lang="nb-NO" sz="1200" i="1">
                            <a:latin typeface="Cambria Math"/>
                          </a:rPr>
                          <m:t> </m:t>
                        </m:r>
                        <m:r>
                          <a:rPr lang="nb-NO" sz="1200" i="1">
                            <a:latin typeface="Cambria Math"/>
                          </a:rPr>
                          <m:t>𝑖</m:t>
                        </m:r>
                        <m:r>
                          <a:rPr lang="nb-NO" sz="1200" i="1">
                            <a:latin typeface="Cambria Math"/>
                          </a:rPr>
                          <m:t>−1, </m:t>
                        </m:r>
                        <m:r>
                          <a:rPr lang="nb-NO" sz="1200" i="1">
                            <a:latin typeface="Cambria Math"/>
                          </a:rPr>
                          <m:t>𝑤</m:t>
                        </m:r>
                        <m:r>
                          <a:rPr lang="nb-NO" sz="1200" i="1">
                            <a:latin typeface="Cambria Math"/>
                          </a:rPr>
                          <m:t> </m:t>
                        </m:r>
                        <m:r>
                          <a:rPr lang="nb-NO" sz="1200" i="1">
                            <a:latin typeface="Cambria Math"/>
                          </a:rPr>
                          <m:t>𝑖</m:t>
                        </m:r>
                      </m:oMath>
                    </m:oMathPara>
                  </a14:m>
                  <a:endParaRPr lang="en-US" sz="1200" dirty="0"/>
                </a:p>
              </p:txBody>
            </p:sp>
          </mc:Choice>
          <mc:Fallback xmlns="">
            <p:sp>
              <p:nvSpPr>
                <p:cNvPr id="5" name="Rounded Rectangle 4"/>
                <p:cNvSpPr>
                  <a:spLocks noRot="1" noChangeAspect="1" noMove="1" noResize="1" noEditPoints="1" noAdjustHandles="1" noChangeArrowheads="1" noChangeShapeType="1" noTextEdit="1"/>
                </p:cNvSpPr>
                <p:nvPr/>
              </p:nvSpPr>
              <p:spPr>
                <a:xfrm>
                  <a:off x="1690687" y="3505200"/>
                  <a:ext cx="1752600" cy="579138"/>
                </a:xfrm>
                <a:prstGeom prst="roundRect">
                  <a:avLst/>
                </a:prstGeom>
                <a:blipFill rotWithShape="1">
                  <a:blip r:embed="rId2"/>
                  <a:stretch>
                    <a:fillRect t="-5102"/>
                  </a:stretch>
                </a:blipFill>
              </p:spPr>
              <p:txBody>
                <a:bodyPr/>
                <a:lstStyle/>
                <a:p>
                  <a:r>
                    <a:rPr lang="en-US">
                      <a:noFill/>
                    </a:rPr>
                    <a:t> </a:t>
                  </a:r>
                </a:p>
              </p:txBody>
            </p:sp>
          </mc:Fallback>
        </mc:AlternateContent>
        <p:cxnSp>
          <p:nvCxnSpPr>
            <p:cNvPr id="6" name="Straight Arrow Connector 5"/>
            <p:cNvCxnSpPr/>
            <p:nvPr/>
          </p:nvCxnSpPr>
          <p:spPr>
            <a:xfrm>
              <a:off x="3457575" y="3855738"/>
              <a:ext cx="8620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4319587" y="3581400"/>
                  <a:ext cx="2675604" cy="4541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nb-NO" sz="1400" i="1">
                                <a:latin typeface="Cambria Math" panose="02040503050406030204" pitchFamily="18" charset="0"/>
                              </a:rPr>
                            </m:ctrlPr>
                          </m:fPr>
                          <m:num>
                            <m:r>
                              <a:rPr lang="nb-NO" sz="1400" i="1">
                                <a:latin typeface="Cambria Math"/>
                              </a:rPr>
                              <m:t>𝑐𝑜𝑢𝑛𝑡</m:t>
                            </m:r>
                            <m:d>
                              <m:dPr>
                                <m:ctrlPr>
                                  <a:rPr lang="nb-NO" sz="1400" i="1">
                                    <a:latin typeface="Cambria Math" panose="02040503050406030204" pitchFamily="18" charset="0"/>
                                  </a:rPr>
                                </m:ctrlPr>
                              </m:dPr>
                              <m:e>
                                <m:r>
                                  <a:rPr lang="nb-NO" sz="1400" i="1">
                                    <a:latin typeface="Cambria Math"/>
                                  </a:rPr>
                                  <m:t>𝑤</m:t>
                                </m:r>
                                <m:r>
                                  <a:rPr lang="nb-NO" sz="1400" i="1">
                                    <a:latin typeface="Cambria Math"/>
                                  </a:rPr>
                                  <m:t> </m:t>
                                </m:r>
                                <m:r>
                                  <m:rPr>
                                    <m:nor/>
                                  </m:rPr>
                                  <a:rPr lang="nb-NO" sz="1400">
                                    <a:latin typeface="Cambria Math"/>
                                  </a:rPr>
                                  <m:t>i</m:t>
                                </m:r>
                                <m:r>
                                  <m:rPr>
                                    <m:nor/>
                                  </m:rPr>
                                  <a:rPr lang="nb-NO" sz="1400">
                                    <a:latin typeface="Cambria Math"/>
                                  </a:rPr>
                                  <m:t>−2</m:t>
                                </m:r>
                                <m:r>
                                  <a:rPr lang="nb-NO" sz="1400" i="1">
                                    <a:latin typeface="Cambria Math"/>
                                  </a:rPr>
                                  <m:t>, </m:t>
                                </m:r>
                                <m:r>
                                  <a:rPr lang="nb-NO" sz="1400" i="1">
                                    <a:latin typeface="Cambria Math"/>
                                  </a:rPr>
                                  <m:t>𝑤</m:t>
                                </m:r>
                                <m:r>
                                  <a:rPr lang="nb-NO" sz="1400" i="1">
                                    <a:latin typeface="Cambria Math"/>
                                  </a:rPr>
                                  <m:t> </m:t>
                                </m:r>
                                <m:r>
                                  <a:rPr lang="nb-NO" sz="1400" i="1">
                                    <a:latin typeface="Cambria Math"/>
                                  </a:rPr>
                                  <m:t>𝑖</m:t>
                                </m:r>
                                <m:r>
                                  <a:rPr lang="nb-NO" sz="1400" i="1">
                                    <a:latin typeface="Cambria Math"/>
                                  </a:rPr>
                                  <m:t>−1, </m:t>
                                </m:r>
                                <m:r>
                                  <a:rPr lang="nb-NO" sz="1400" i="1">
                                    <a:latin typeface="Cambria Math"/>
                                  </a:rPr>
                                  <m:t>𝑤</m:t>
                                </m:r>
                                <m:r>
                                  <a:rPr lang="nb-NO" sz="1400" i="1">
                                    <a:latin typeface="Cambria Math"/>
                                  </a:rPr>
                                  <m:t> </m:t>
                                </m:r>
                                <m:r>
                                  <a:rPr lang="nb-NO" sz="1400" i="1">
                                    <a:latin typeface="Cambria Math"/>
                                  </a:rPr>
                                  <m:t>𝑖</m:t>
                                </m:r>
                              </m:e>
                            </m:d>
                          </m:num>
                          <m:den>
                            <m:r>
                              <a:rPr lang="nb-NO" sz="1400" i="1">
                                <a:latin typeface="Cambria Math"/>
                              </a:rPr>
                              <m:t>𝑐𝑜𝑢𝑛𝑡</m:t>
                            </m:r>
                            <m:r>
                              <a:rPr lang="nb-NO" sz="1400" i="1">
                                <a:latin typeface="Cambria Math"/>
                              </a:rPr>
                              <m:t>(</m:t>
                            </m:r>
                            <m:r>
                              <a:rPr lang="nb-NO" sz="1400" i="1">
                                <a:latin typeface="Cambria Math"/>
                              </a:rPr>
                              <m:t>𝑤</m:t>
                            </m:r>
                            <m:r>
                              <a:rPr lang="nb-NO" sz="1400" i="1">
                                <a:latin typeface="Cambria Math"/>
                              </a:rPr>
                              <m:t> </m:t>
                            </m:r>
                            <m:r>
                              <a:rPr lang="nb-NO" sz="1400" i="1">
                                <a:latin typeface="Cambria Math"/>
                              </a:rPr>
                              <m:t>𝑖</m:t>
                            </m:r>
                            <m:r>
                              <a:rPr lang="nb-NO" sz="1400" i="1">
                                <a:latin typeface="Cambria Math"/>
                              </a:rPr>
                              <m:t>−2, </m:t>
                            </m:r>
                            <m:r>
                              <a:rPr lang="nb-NO" sz="1400" i="1">
                                <a:latin typeface="Cambria Math"/>
                              </a:rPr>
                              <m:t>𝑤</m:t>
                            </m:r>
                            <m:r>
                              <a:rPr lang="nb-NO" sz="1400" i="1">
                                <a:latin typeface="Cambria Math"/>
                              </a:rPr>
                              <m:t> </m:t>
                            </m:r>
                            <m:r>
                              <a:rPr lang="nb-NO" sz="1400" i="1">
                                <a:latin typeface="Cambria Math"/>
                              </a:rPr>
                              <m:t>𝑖</m:t>
                            </m:r>
                            <m:r>
                              <a:rPr lang="nb-NO" sz="1400" i="1">
                                <a:latin typeface="Cambria Math"/>
                              </a:rPr>
                              <m:t>−1)</m:t>
                            </m:r>
                          </m:den>
                        </m:f>
                      </m:oMath>
                    </m:oMathPara>
                  </a14:m>
                  <a:endParaRPr lang="en-US" sz="1400" dirty="0"/>
                </a:p>
              </p:txBody>
            </p:sp>
          </mc:Choice>
          <mc:Fallback xmlns="">
            <p:sp>
              <p:nvSpPr>
                <p:cNvPr id="7" name="TextBox 6"/>
                <p:cNvSpPr txBox="1">
                  <a:spLocks noRot="1" noChangeAspect="1" noMove="1" noResize="1" noEditPoints="1" noAdjustHandles="1" noChangeArrowheads="1" noChangeShapeType="1" noTextEdit="1"/>
                </p:cNvSpPr>
                <p:nvPr/>
              </p:nvSpPr>
              <p:spPr>
                <a:xfrm>
                  <a:off x="4319587" y="3581400"/>
                  <a:ext cx="2675604" cy="454163"/>
                </a:xfrm>
                <a:prstGeom prst="rect">
                  <a:avLst/>
                </a:prstGeom>
                <a:blipFill>
                  <a:blip r:embed="rId3"/>
                  <a:stretch>
                    <a:fillRect b="-6667"/>
                  </a:stretch>
                </a:blipFill>
              </p:spPr>
              <p:txBody>
                <a:bodyPr/>
                <a:lstStyle/>
                <a:p>
                  <a:r>
                    <a:rPr lang="en-US">
                      <a:noFill/>
                    </a:rPr>
                    <a:t> </a:t>
                  </a:r>
                </a:p>
              </p:txBody>
            </p:sp>
          </mc:Fallback>
        </mc:AlternateContent>
        <p:sp>
          <p:nvSpPr>
            <p:cNvPr id="8" name="TextBox 7"/>
            <p:cNvSpPr txBox="1"/>
            <p:nvPr/>
          </p:nvSpPr>
          <p:spPr>
            <a:xfrm>
              <a:off x="3629920" y="3776561"/>
              <a:ext cx="561500" cy="307777"/>
            </a:xfrm>
            <a:prstGeom prst="rect">
              <a:avLst/>
            </a:prstGeom>
            <a:noFill/>
          </p:spPr>
          <p:txBody>
            <a:bodyPr wrap="none" rtlCol="0">
              <a:spAutoFit/>
            </a:bodyPr>
            <a:lstStyle/>
            <a:p>
              <a:r>
                <a:rPr lang="nb-NO" sz="1400" dirty="0"/>
                <a:t>[yes]</a:t>
              </a:r>
              <a:endParaRPr lang="en-US" sz="1400" dirty="0"/>
            </a:p>
          </p:txBody>
        </p:sp>
        <mc:AlternateContent xmlns:mc="http://schemas.openxmlformats.org/markup-compatibility/2006" xmlns:a14="http://schemas.microsoft.com/office/drawing/2010/main">
          <mc:Choice Requires="a14">
            <p:sp>
              <p:nvSpPr>
                <p:cNvPr id="9" name="Rounded Rectangle 8"/>
                <p:cNvSpPr/>
                <p:nvPr/>
              </p:nvSpPr>
              <p:spPr>
                <a:xfrm>
                  <a:off x="1690687" y="4419600"/>
                  <a:ext cx="1752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dirty="0"/>
                    <a:t>Do we have the </a:t>
                  </a:r>
                  <a:r>
                    <a:rPr lang="nb-NO" sz="1200" b="1" dirty="0"/>
                    <a:t>bigram</a:t>
                  </a:r>
                  <a:r>
                    <a:rPr lang="nb-NO" sz="1200" dirty="0"/>
                    <a:t>?</a:t>
                  </a:r>
                </a:p>
                <a:p>
                  <a:pPr algn="ctr"/>
                  <a14:m>
                    <m:oMathPara xmlns:m="http://schemas.openxmlformats.org/officeDocument/2006/math">
                      <m:oMathParaPr>
                        <m:jc m:val="centerGroup"/>
                      </m:oMathParaPr>
                      <m:oMath xmlns:m="http://schemas.openxmlformats.org/officeDocument/2006/math">
                        <m:r>
                          <a:rPr lang="nb-NO" sz="1200" i="1">
                            <a:latin typeface="Cambria Math"/>
                          </a:rPr>
                          <m:t>𝑤</m:t>
                        </m:r>
                        <m:r>
                          <a:rPr lang="nb-NO" sz="1200" i="1">
                            <a:latin typeface="Cambria Math"/>
                          </a:rPr>
                          <m:t> </m:t>
                        </m:r>
                        <m:r>
                          <a:rPr lang="nb-NO" sz="1200" i="1">
                            <a:latin typeface="Cambria Math"/>
                          </a:rPr>
                          <m:t>𝑖</m:t>
                        </m:r>
                        <m:r>
                          <a:rPr lang="nb-NO" sz="1200" i="1">
                            <a:latin typeface="Cambria Math"/>
                          </a:rPr>
                          <m:t>−1, </m:t>
                        </m:r>
                        <m:r>
                          <a:rPr lang="nb-NO" sz="1200" i="1">
                            <a:latin typeface="Cambria Math"/>
                          </a:rPr>
                          <m:t>𝑤</m:t>
                        </m:r>
                        <m:r>
                          <a:rPr lang="nb-NO" sz="1200" i="1">
                            <a:latin typeface="Cambria Math"/>
                          </a:rPr>
                          <m:t> </m:t>
                        </m:r>
                        <m:r>
                          <a:rPr lang="nb-NO" sz="1200" i="1">
                            <a:latin typeface="Cambria Math"/>
                          </a:rPr>
                          <m:t>𝑖</m:t>
                        </m:r>
                      </m:oMath>
                    </m:oMathPara>
                  </a14:m>
                  <a:endParaRPr lang="en-US" sz="1200" dirty="0"/>
                </a:p>
              </p:txBody>
            </p:sp>
          </mc:Choice>
          <mc:Fallback xmlns="">
            <p:sp>
              <p:nvSpPr>
                <p:cNvPr id="9" name="Rounded Rectangle 8"/>
                <p:cNvSpPr>
                  <a:spLocks noRot="1" noChangeAspect="1" noMove="1" noResize="1" noEditPoints="1" noAdjustHandles="1" noChangeArrowheads="1" noChangeShapeType="1" noTextEdit="1"/>
                </p:cNvSpPr>
                <p:nvPr/>
              </p:nvSpPr>
              <p:spPr>
                <a:xfrm>
                  <a:off x="1690687" y="4419600"/>
                  <a:ext cx="1752600" cy="533400"/>
                </a:xfrm>
                <a:prstGeom prst="roundRect">
                  <a:avLst/>
                </a:prstGeom>
                <a:blipFill rotWithShape="1">
                  <a:blip r:embed="rId4"/>
                  <a:stretch>
                    <a:fillRect t="-10000" b="-1111"/>
                  </a:stretch>
                </a:blipFill>
              </p:spPr>
              <p:txBody>
                <a:bodyPr/>
                <a:lstStyle/>
                <a:p>
                  <a:r>
                    <a:rPr lang="en-US">
                      <a:noFill/>
                    </a:rPr>
                    <a:t> </a:t>
                  </a:r>
                </a:p>
              </p:txBody>
            </p:sp>
          </mc:Fallback>
        </mc:AlternateContent>
        <p:cxnSp>
          <p:nvCxnSpPr>
            <p:cNvPr id="10" name="Straight Arrow Connector 9"/>
            <p:cNvCxnSpPr>
              <a:stCxn id="9" idx="3"/>
            </p:cNvCxnSpPr>
            <p:nvPr/>
          </p:nvCxnSpPr>
          <p:spPr>
            <a:xfrm>
              <a:off x="3443287" y="4686300"/>
              <a:ext cx="1028700" cy="76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4362870" y="4419600"/>
                  <a:ext cx="603050" cy="307777"/>
                </a:xfrm>
                <a:prstGeom prst="rect">
                  <a:avLst/>
                </a:prstGeom>
                <a:noFill/>
              </p:spPr>
              <p:txBody>
                <a:bodyPr wrap="none" rtlCol="0">
                  <a:spAutoFit/>
                </a:bodyPr>
                <a:lstStyle/>
                <a:p>
                  <a14:m>
                    <m:oMath xmlns:m="http://schemas.openxmlformats.org/officeDocument/2006/math">
                      <m:f>
                        <m:fPr>
                          <m:ctrlPr>
                            <a:rPr lang="nb-NO" sz="1400" i="1">
                              <a:latin typeface="Cambria Math" panose="02040503050406030204" pitchFamily="18" charset="0"/>
                            </a:rPr>
                          </m:ctrlPr>
                        </m:fPr>
                        <m:num>
                          <m:r>
                            <a:rPr lang="nb-NO" sz="1400" i="1">
                              <a:latin typeface="Cambria Math"/>
                            </a:rPr>
                            <m:t>𝑐𝑜𝑢𝑛𝑡</m:t>
                          </m:r>
                          <m:d>
                            <m:dPr>
                              <m:ctrlPr>
                                <a:rPr lang="nb-NO" sz="1400" i="1">
                                  <a:latin typeface="Cambria Math" panose="02040503050406030204" pitchFamily="18" charset="0"/>
                                </a:rPr>
                              </m:ctrlPr>
                            </m:dPr>
                            <m:e>
                              <m:r>
                                <a:rPr lang="nb-NO" sz="1400" i="1">
                                  <a:latin typeface="Cambria Math"/>
                                </a:rPr>
                                <m:t>𝑤</m:t>
                              </m:r>
                              <m:r>
                                <a:rPr lang="nb-NO" sz="1400" i="1">
                                  <a:latin typeface="Cambria Math"/>
                                </a:rPr>
                                <m:t> </m:t>
                              </m:r>
                              <m:r>
                                <a:rPr lang="nb-NO" sz="1400" i="1">
                                  <a:latin typeface="Cambria Math"/>
                                </a:rPr>
                                <m:t>𝑖</m:t>
                              </m:r>
                              <m:r>
                                <a:rPr lang="nb-NO" sz="1400" i="1">
                                  <a:latin typeface="Cambria Math"/>
                                </a:rPr>
                                <m:t>−1, </m:t>
                              </m:r>
                              <m:r>
                                <a:rPr lang="nb-NO" sz="1400" i="1">
                                  <a:latin typeface="Cambria Math"/>
                                </a:rPr>
                                <m:t>𝑤</m:t>
                              </m:r>
                              <m:r>
                                <a:rPr lang="nb-NO" sz="1400" i="1">
                                  <a:latin typeface="Cambria Math"/>
                                </a:rPr>
                                <m:t> </m:t>
                              </m:r>
                              <m:r>
                                <a:rPr lang="nb-NO" sz="1400" i="1">
                                  <a:latin typeface="Cambria Math"/>
                                </a:rPr>
                                <m:t>𝑖</m:t>
                              </m:r>
                            </m:e>
                          </m:d>
                        </m:num>
                        <m:den>
                          <m:r>
                            <a:rPr lang="nb-NO" sz="1400" i="1">
                              <a:latin typeface="Cambria Math"/>
                            </a:rPr>
                            <m:t>𝑐𝑜𝑢𝑛𝑡</m:t>
                          </m:r>
                          <m:r>
                            <a:rPr lang="nb-NO" sz="1400" i="1">
                              <a:latin typeface="Cambria Math"/>
                            </a:rPr>
                            <m:t>(</m:t>
                          </m:r>
                          <m:r>
                            <a:rPr lang="nb-NO" sz="1400" i="1">
                              <a:latin typeface="Cambria Math"/>
                            </a:rPr>
                            <m:t>𝑤</m:t>
                          </m:r>
                          <m:r>
                            <a:rPr lang="nb-NO" sz="1400" i="1">
                              <a:latin typeface="Cambria Math"/>
                            </a:rPr>
                            <m:t> </m:t>
                          </m:r>
                          <m:r>
                            <a:rPr lang="nb-NO" sz="1400" i="1">
                              <a:latin typeface="Cambria Math"/>
                            </a:rPr>
                            <m:t>𝑖</m:t>
                          </m:r>
                          <m:r>
                            <a:rPr lang="nb-NO" sz="1400" i="1">
                              <a:latin typeface="Cambria Math"/>
                            </a:rPr>
                            <m:t>−1)</m:t>
                          </m:r>
                        </m:den>
                      </m:f>
                    </m:oMath>
                  </a14:m>
                  <a:r>
                    <a:rPr lang="en-US" sz="1400" dirty="0"/>
                    <a:t> * 0.4</a:t>
                  </a:r>
                </a:p>
              </p:txBody>
            </p:sp>
          </mc:Choice>
          <mc:Fallback xmlns="">
            <p:sp>
              <p:nvSpPr>
                <p:cNvPr id="11" name="TextBox 10"/>
                <p:cNvSpPr txBox="1">
                  <a:spLocks noRot="1" noChangeAspect="1" noMove="1" noResize="1" noEditPoints="1" noAdjustHandles="1" noChangeArrowheads="1" noChangeShapeType="1" noTextEdit="1"/>
                </p:cNvSpPr>
                <p:nvPr/>
              </p:nvSpPr>
              <p:spPr>
                <a:xfrm>
                  <a:off x="4362870" y="4419600"/>
                  <a:ext cx="603050" cy="307777"/>
                </a:xfrm>
                <a:prstGeom prst="rect">
                  <a:avLst/>
                </a:prstGeom>
                <a:blipFill>
                  <a:blip r:embed="rId5"/>
                  <a:stretch>
                    <a:fillRect t="-4000" r="-2020" b="-20000"/>
                  </a:stretch>
                </a:blipFill>
              </p:spPr>
              <p:txBody>
                <a:bodyPr/>
                <a:lstStyle/>
                <a:p>
                  <a:r>
                    <a:rPr lang="en-US">
                      <a:noFill/>
                    </a:rPr>
                    <a:t> </a:t>
                  </a:r>
                </a:p>
              </p:txBody>
            </p:sp>
          </mc:Fallback>
        </mc:AlternateContent>
        <p:sp>
          <p:nvSpPr>
            <p:cNvPr id="12" name="TextBox 11"/>
            <p:cNvSpPr txBox="1"/>
            <p:nvPr/>
          </p:nvSpPr>
          <p:spPr>
            <a:xfrm>
              <a:off x="3629920" y="4614761"/>
              <a:ext cx="561500" cy="307777"/>
            </a:xfrm>
            <a:prstGeom prst="rect">
              <a:avLst/>
            </a:prstGeom>
            <a:noFill/>
          </p:spPr>
          <p:txBody>
            <a:bodyPr wrap="none" rtlCol="0">
              <a:spAutoFit/>
            </a:bodyPr>
            <a:lstStyle/>
            <a:p>
              <a:r>
                <a:rPr lang="nb-NO" sz="1400" dirty="0"/>
                <a:t>[yes]</a:t>
              </a:r>
              <a:endParaRPr lang="en-US" sz="1400" dirty="0"/>
            </a:p>
          </p:txBody>
        </p:sp>
        <mc:AlternateContent xmlns:mc="http://schemas.openxmlformats.org/markup-compatibility/2006" xmlns:a14="http://schemas.microsoft.com/office/drawing/2010/main">
          <mc:Choice Requires="a14">
            <p:sp>
              <p:nvSpPr>
                <p:cNvPr id="13" name="Rounded Rectangle 12"/>
                <p:cNvSpPr/>
                <p:nvPr/>
              </p:nvSpPr>
              <p:spPr>
                <a:xfrm>
                  <a:off x="1690687" y="5334000"/>
                  <a:ext cx="1752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dirty="0"/>
                    <a:t>Do we have the </a:t>
                  </a:r>
                  <a:r>
                    <a:rPr lang="nb-NO" sz="1200" b="1" dirty="0"/>
                    <a:t>unigram</a:t>
                  </a:r>
                  <a:r>
                    <a:rPr lang="nb-NO" sz="1200" dirty="0"/>
                    <a:t>?</a:t>
                  </a:r>
                </a:p>
                <a:p>
                  <a:pPr algn="ctr"/>
                  <a14:m>
                    <m:oMathPara xmlns:m="http://schemas.openxmlformats.org/officeDocument/2006/math">
                      <m:oMathParaPr>
                        <m:jc m:val="centerGroup"/>
                      </m:oMathParaPr>
                      <m:oMath xmlns:m="http://schemas.openxmlformats.org/officeDocument/2006/math">
                        <m:r>
                          <a:rPr lang="nb-NO" sz="1200" i="1">
                            <a:latin typeface="Cambria Math"/>
                          </a:rPr>
                          <m:t>𝑤</m:t>
                        </m:r>
                        <m:r>
                          <a:rPr lang="nb-NO" sz="1200" i="1">
                            <a:latin typeface="Cambria Math"/>
                          </a:rPr>
                          <m:t> </m:t>
                        </m:r>
                        <m:r>
                          <a:rPr lang="nb-NO" sz="1200" i="1">
                            <a:latin typeface="Cambria Math"/>
                          </a:rPr>
                          <m:t>𝑖</m:t>
                        </m:r>
                      </m:oMath>
                    </m:oMathPara>
                  </a14:m>
                  <a:endParaRPr lang="en-US" sz="1200" dirty="0"/>
                </a:p>
              </p:txBody>
            </p:sp>
          </mc:Choice>
          <mc:Fallback xmlns="">
            <p:sp>
              <p:nvSpPr>
                <p:cNvPr id="13" name="Rounded Rectangle 12"/>
                <p:cNvSpPr>
                  <a:spLocks noRot="1" noChangeAspect="1" noMove="1" noResize="1" noEditPoints="1" noAdjustHandles="1" noChangeArrowheads="1" noChangeShapeType="1" noTextEdit="1"/>
                </p:cNvSpPr>
                <p:nvPr/>
              </p:nvSpPr>
              <p:spPr>
                <a:xfrm>
                  <a:off x="1690687" y="5334000"/>
                  <a:ext cx="1752600" cy="533400"/>
                </a:xfrm>
                <a:prstGeom prst="roundRect">
                  <a:avLst/>
                </a:prstGeom>
                <a:blipFill rotWithShape="1">
                  <a:blip r:embed="rId6"/>
                  <a:stretch>
                    <a:fillRect t="-10000" b="-1111"/>
                  </a:stretch>
                </a:blipFill>
              </p:spPr>
              <p:txBody>
                <a:bodyPr/>
                <a:lstStyle/>
                <a:p>
                  <a:r>
                    <a:rPr lang="en-US">
                      <a:noFill/>
                    </a:rPr>
                    <a:t> </a:t>
                  </a:r>
                </a:p>
              </p:txBody>
            </p:sp>
          </mc:Fallback>
        </mc:AlternateContent>
        <p:cxnSp>
          <p:nvCxnSpPr>
            <p:cNvPr id="14" name="Straight Arrow Connector 13"/>
            <p:cNvCxnSpPr>
              <a:stCxn id="13" idx="3"/>
            </p:cNvCxnSpPr>
            <p:nvPr/>
          </p:nvCxnSpPr>
          <p:spPr>
            <a:xfrm>
              <a:off x="3443287" y="5600700"/>
              <a:ext cx="1000125" cy="76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4389546" y="5334000"/>
                  <a:ext cx="971741" cy="307777"/>
                </a:xfrm>
                <a:prstGeom prst="rect">
                  <a:avLst/>
                </a:prstGeom>
                <a:noFill/>
              </p:spPr>
              <p:txBody>
                <a:bodyPr wrap="none" rtlCol="0">
                  <a:spAutoFit/>
                </a:bodyPr>
                <a:lstStyle/>
                <a:p>
                  <a14:m>
                    <m:oMath xmlns:m="http://schemas.openxmlformats.org/officeDocument/2006/math">
                      <m:f>
                        <m:fPr>
                          <m:ctrlPr>
                            <a:rPr lang="nb-NO" sz="1400" i="1">
                              <a:latin typeface="Cambria Math" panose="02040503050406030204" pitchFamily="18" charset="0"/>
                            </a:rPr>
                          </m:ctrlPr>
                        </m:fPr>
                        <m:num>
                          <m:r>
                            <a:rPr lang="nb-NO" sz="1400" i="1">
                              <a:latin typeface="Cambria Math"/>
                            </a:rPr>
                            <m:t>𝑐𝑜𝑢𝑛𝑡</m:t>
                          </m:r>
                          <m:d>
                            <m:dPr>
                              <m:ctrlPr>
                                <a:rPr lang="nb-NO" sz="1400" i="1">
                                  <a:latin typeface="Cambria Math" panose="02040503050406030204" pitchFamily="18" charset="0"/>
                                </a:rPr>
                              </m:ctrlPr>
                            </m:dPr>
                            <m:e>
                              <m:r>
                                <a:rPr lang="nb-NO" sz="1400" i="1">
                                  <a:latin typeface="Cambria Math"/>
                                </a:rPr>
                                <m:t>𝑤</m:t>
                              </m:r>
                              <m:r>
                                <a:rPr lang="nb-NO" sz="1400" i="1">
                                  <a:latin typeface="Cambria Math"/>
                                </a:rPr>
                                <m:t> </m:t>
                              </m:r>
                              <m:r>
                                <a:rPr lang="nb-NO" sz="1400" i="1">
                                  <a:latin typeface="Cambria Math"/>
                                </a:rPr>
                                <m:t>𝑖</m:t>
                              </m:r>
                            </m:e>
                          </m:d>
                        </m:num>
                        <m:den>
                          <m:r>
                            <a:rPr lang="nb-NO" sz="1400" i="1">
                              <a:latin typeface="Cambria Math"/>
                            </a:rPr>
                            <m:t>𝑁</m:t>
                          </m:r>
                        </m:den>
                      </m:f>
                    </m:oMath>
                  </a14:m>
                  <a:r>
                    <a:rPr lang="en-US" sz="1400" dirty="0"/>
                    <a:t> * 0.4* 0.4</a:t>
                  </a:r>
                </a:p>
              </p:txBody>
            </p:sp>
          </mc:Choice>
          <mc:Fallback xmlns="">
            <p:sp>
              <p:nvSpPr>
                <p:cNvPr id="15" name="TextBox 14"/>
                <p:cNvSpPr txBox="1">
                  <a:spLocks noRot="1" noChangeAspect="1" noMove="1" noResize="1" noEditPoints="1" noAdjustHandles="1" noChangeArrowheads="1" noChangeShapeType="1" noTextEdit="1"/>
                </p:cNvSpPr>
                <p:nvPr/>
              </p:nvSpPr>
              <p:spPr>
                <a:xfrm>
                  <a:off x="4389546" y="5334000"/>
                  <a:ext cx="971741" cy="307777"/>
                </a:xfrm>
                <a:prstGeom prst="rect">
                  <a:avLst/>
                </a:prstGeom>
                <a:blipFill>
                  <a:blip r:embed="rId7"/>
                  <a:stretch>
                    <a:fillRect t="-4000" b="-20000"/>
                  </a:stretch>
                </a:blipFill>
              </p:spPr>
              <p:txBody>
                <a:bodyPr/>
                <a:lstStyle/>
                <a:p>
                  <a:r>
                    <a:rPr lang="en-US">
                      <a:noFill/>
                    </a:rPr>
                    <a:t> </a:t>
                  </a:r>
                </a:p>
              </p:txBody>
            </p:sp>
          </mc:Fallback>
        </mc:AlternateContent>
        <p:sp>
          <p:nvSpPr>
            <p:cNvPr id="16" name="TextBox 15"/>
            <p:cNvSpPr txBox="1"/>
            <p:nvPr/>
          </p:nvSpPr>
          <p:spPr>
            <a:xfrm>
              <a:off x="3656596" y="5529161"/>
              <a:ext cx="561500" cy="307777"/>
            </a:xfrm>
            <a:prstGeom prst="rect">
              <a:avLst/>
            </a:prstGeom>
            <a:noFill/>
          </p:spPr>
          <p:txBody>
            <a:bodyPr wrap="none" rtlCol="0">
              <a:spAutoFit/>
            </a:bodyPr>
            <a:lstStyle/>
            <a:p>
              <a:r>
                <a:rPr lang="nb-NO" sz="1400" dirty="0"/>
                <a:t>[yes]</a:t>
              </a:r>
              <a:endParaRPr lang="en-US" sz="1400" dirty="0"/>
            </a:p>
          </p:txBody>
        </p:sp>
        <p:cxnSp>
          <p:nvCxnSpPr>
            <p:cNvPr id="17" name="Straight Arrow Connector 16"/>
            <p:cNvCxnSpPr/>
            <p:nvPr/>
          </p:nvCxnSpPr>
          <p:spPr>
            <a:xfrm>
              <a:off x="2566987" y="4084338"/>
              <a:ext cx="0" cy="3352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314354" y="4091976"/>
              <a:ext cx="482824" cy="307777"/>
            </a:xfrm>
            <a:prstGeom prst="rect">
              <a:avLst/>
            </a:prstGeom>
            <a:noFill/>
          </p:spPr>
          <p:txBody>
            <a:bodyPr wrap="none" rtlCol="0">
              <a:spAutoFit/>
            </a:bodyPr>
            <a:lstStyle/>
            <a:p>
              <a:r>
                <a:rPr lang="nb-NO" sz="1400" dirty="0"/>
                <a:t>[no]</a:t>
              </a:r>
              <a:endParaRPr lang="en-US" sz="1400" dirty="0"/>
            </a:p>
          </p:txBody>
        </p:sp>
        <p:sp>
          <p:nvSpPr>
            <p:cNvPr id="19" name="TextBox 18"/>
            <p:cNvSpPr txBox="1"/>
            <p:nvPr/>
          </p:nvSpPr>
          <p:spPr>
            <a:xfrm>
              <a:off x="2314354" y="4971253"/>
              <a:ext cx="482824" cy="307777"/>
            </a:xfrm>
            <a:prstGeom prst="rect">
              <a:avLst/>
            </a:prstGeom>
            <a:noFill/>
          </p:spPr>
          <p:txBody>
            <a:bodyPr wrap="none" rtlCol="0">
              <a:spAutoFit/>
            </a:bodyPr>
            <a:lstStyle/>
            <a:p>
              <a:r>
                <a:rPr lang="nb-NO" sz="1400" dirty="0"/>
                <a:t>[no]</a:t>
              </a:r>
              <a:endParaRPr lang="en-US" sz="1400" dirty="0"/>
            </a:p>
          </p:txBody>
        </p:sp>
        <p:cxnSp>
          <p:nvCxnSpPr>
            <p:cNvPr id="20" name="Straight Arrow Connector 19"/>
            <p:cNvCxnSpPr/>
            <p:nvPr/>
          </p:nvCxnSpPr>
          <p:spPr>
            <a:xfrm>
              <a:off x="2566987" y="4953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05003" y="6114253"/>
              <a:ext cx="482824" cy="307777"/>
            </a:xfrm>
            <a:prstGeom prst="rect">
              <a:avLst/>
            </a:prstGeom>
            <a:noFill/>
          </p:spPr>
          <p:txBody>
            <a:bodyPr wrap="none" rtlCol="0">
              <a:spAutoFit/>
            </a:bodyPr>
            <a:lstStyle/>
            <a:p>
              <a:r>
                <a:rPr lang="nb-NO" sz="1400" dirty="0"/>
                <a:t>[no]</a:t>
              </a:r>
              <a:endParaRPr lang="en-US" sz="1400" dirty="0"/>
            </a:p>
          </p:txBody>
        </p:sp>
        <p:cxnSp>
          <p:nvCxnSpPr>
            <p:cNvPr id="22" name="Elbow Connector 21"/>
            <p:cNvCxnSpPr>
              <a:stCxn id="13" idx="2"/>
              <a:endCxn id="23" idx="1"/>
            </p:cNvCxnSpPr>
            <p:nvPr/>
          </p:nvCxnSpPr>
          <p:spPr>
            <a:xfrm rot="16200000" flipH="1">
              <a:off x="3346224" y="5088163"/>
              <a:ext cx="387911" cy="194638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4513371" y="6049229"/>
                  <a:ext cx="1021433" cy="307777"/>
                </a:xfrm>
                <a:prstGeom prst="rect">
                  <a:avLst/>
                </a:prstGeom>
                <a:noFill/>
              </p:spPr>
              <p:txBody>
                <a:bodyPr wrap="none" rtlCol="0">
                  <a:spAutoFit/>
                </a:bodyPr>
                <a:lstStyle/>
                <a:p>
                  <a14:m>
                    <m:oMath xmlns:m="http://schemas.openxmlformats.org/officeDocument/2006/math">
                      <m:f>
                        <m:fPr>
                          <m:ctrlPr>
                            <a:rPr lang="nb-NO" sz="1400" i="1">
                              <a:latin typeface="Cambria Math" panose="02040503050406030204" pitchFamily="18" charset="0"/>
                            </a:rPr>
                          </m:ctrlPr>
                        </m:fPr>
                        <m:num>
                          <m:r>
                            <a:rPr lang="nb-NO" sz="1400" i="1">
                              <a:latin typeface="Cambria Math"/>
                            </a:rPr>
                            <m:t>𝑐𝑜𝑢𝑛𝑡</m:t>
                          </m:r>
                          <m:d>
                            <m:dPr>
                              <m:ctrlPr>
                                <a:rPr lang="nb-NO" sz="1400" i="1">
                                  <a:latin typeface="Cambria Math" panose="02040503050406030204" pitchFamily="18" charset="0"/>
                                </a:rPr>
                              </m:ctrlPr>
                            </m:dPr>
                            <m:e>
                              <m:r>
                                <a:rPr lang="nb-NO" sz="1400" i="1">
                                  <a:latin typeface="Cambria Math"/>
                                </a:rPr>
                                <m:t>𝑂𝑇𝐻</m:t>
                              </m:r>
                            </m:e>
                          </m:d>
                        </m:num>
                        <m:den>
                          <m:r>
                            <a:rPr lang="nb-NO" sz="1400" i="1">
                              <a:latin typeface="Cambria Math"/>
                            </a:rPr>
                            <m:t>𝑁</m:t>
                          </m:r>
                        </m:den>
                      </m:f>
                    </m:oMath>
                  </a14:m>
                  <a:r>
                    <a:rPr lang="en-US" sz="1400" dirty="0"/>
                    <a:t> * 0.4 * 0.4</a:t>
                  </a:r>
                </a:p>
              </p:txBody>
            </p:sp>
          </mc:Choice>
          <mc:Fallback xmlns="">
            <p:sp>
              <p:nvSpPr>
                <p:cNvPr id="23" name="TextBox 22"/>
                <p:cNvSpPr txBox="1">
                  <a:spLocks noRot="1" noChangeAspect="1" noMove="1" noResize="1" noEditPoints="1" noAdjustHandles="1" noChangeArrowheads="1" noChangeShapeType="1" noTextEdit="1"/>
                </p:cNvSpPr>
                <p:nvPr/>
              </p:nvSpPr>
              <p:spPr>
                <a:xfrm>
                  <a:off x="4513371" y="6049229"/>
                  <a:ext cx="1021433" cy="307777"/>
                </a:xfrm>
                <a:prstGeom prst="rect">
                  <a:avLst/>
                </a:prstGeom>
                <a:blipFill>
                  <a:blip r:embed="rId8"/>
                  <a:stretch>
                    <a:fillRect t="-3922" r="-1198" b="-19608"/>
                  </a:stretch>
                </a:blipFill>
              </p:spPr>
              <p:txBody>
                <a:bodyPr/>
                <a:lstStyle/>
                <a:p>
                  <a:r>
                    <a:rPr lang="en-US">
                      <a:noFill/>
                    </a:rPr>
                    <a:t> </a:t>
                  </a:r>
                </a:p>
              </p:txBody>
            </p:sp>
          </mc:Fallback>
        </mc:AlternateContent>
      </p:grpSp>
      <p:sp>
        <p:nvSpPr>
          <p:cNvPr id="24" name="TextBox 23"/>
          <p:cNvSpPr txBox="1"/>
          <p:nvPr/>
        </p:nvSpPr>
        <p:spPr>
          <a:xfrm>
            <a:off x="2013680" y="509745"/>
            <a:ext cx="8260595" cy="584775"/>
          </a:xfrm>
          <a:prstGeom prst="rect">
            <a:avLst/>
          </a:prstGeom>
          <a:noFill/>
        </p:spPr>
        <p:txBody>
          <a:bodyPr wrap="none" rtlCol="0">
            <a:spAutoFit/>
          </a:bodyPr>
          <a:lstStyle/>
          <a:p>
            <a:r>
              <a:rPr lang="nb-NO" sz="3200" b="1" dirty="0"/>
              <a:t>The Language Model: «Stupid» backoff....</a:t>
            </a:r>
            <a:endParaRPr lang="en-US" sz="3200" b="1" dirty="0"/>
          </a:p>
        </p:txBody>
      </p:sp>
      <p:sp>
        <p:nvSpPr>
          <p:cNvPr id="2" name="TextBox 1"/>
          <p:cNvSpPr txBox="1"/>
          <p:nvPr/>
        </p:nvSpPr>
        <p:spPr>
          <a:xfrm>
            <a:off x="1275717" y="5130619"/>
            <a:ext cx="9630194" cy="1169551"/>
          </a:xfrm>
          <a:prstGeom prst="rect">
            <a:avLst/>
          </a:prstGeom>
          <a:solidFill>
            <a:schemeClr val="tx2"/>
          </a:solidFill>
        </p:spPr>
        <p:txBody>
          <a:bodyPr wrap="square" rtlCol="0">
            <a:spAutoFit/>
          </a:bodyPr>
          <a:lstStyle/>
          <a:p>
            <a:r>
              <a:rPr lang="en-US" sz="1400" dirty="0">
                <a:solidFill>
                  <a:schemeClr val="bg1"/>
                </a:solidFill>
              </a:rPr>
              <a:t>Different models have been implemented: n-grams (n = 1,2,3), linear interpolation (n-grams, n = 1,2,3) with Good Turing smoothing and "Stupid" </a:t>
            </a:r>
            <a:r>
              <a:rPr lang="en-US" sz="1400" dirty="0" err="1">
                <a:solidFill>
                  <a:schemeClr val="bg1"/>
                </a:solidFill>
              </a:rPr>
              <a:t>backoff</a:t>
            </a:r>
            <a:r>
              <a:rPr lang="en-US" sz="1400" dirty="0">
                <a:solidFill>
                  <a:schemeClr val="bg1"/>
                </a:solidFill>
              </a:rPr>
              <a:t> (with no discount). The model evaluations has been done using the </a:t>
            </a:r>
            <a:r>
              <a:rPr lang="en-US" sz="1400" b="1" dirty="0">
                <a:solidFill>
                  <a:schemeClr val="bg1"/>
                </a:solidFill>
              </a:rPr>
              <a:t>perplexity measurement</a:t>
            </a:r>
            <a:r>
              <a:rPr lang="en-US" sz="1400" dirty="0">
                <a:solidFill>
                  <a:schemeClr val="bg1"/>
                </a:solidFill>
              </a:rPr>
              <a:t> and an </a:t>
            </a:r>
            <a:r>
              <a:rPr lang="en-US" sz="1400" b="1" dirty="0">
                <a:solidFill>
                  <a:schemeClr val="bg1"/>
                </a:solidFill>
              </a:rPr>
              <a:t>ad-hoc testing dataset</a:t>
            </a:r>
            <a:r>
              <a:rPr lang="en-US" sz="1400" dirty="0">
                <a:solidFill>
                  <a:schemeClr val="bg1"/>
                </a:solidFill>
              </a:rPr>
              <a:t> (around 40 sentences). </a:t>
            </a:r>
          </a:p>
          <a:p>
            <a:endParaRPr lang="en-US" sz="1400" dirty="0">
              <a:solidFill>
                <a:schemeClr val="bg1"/>
              </a:solidFill>
            </a:endParaRPr>
          </a:p>
          <a:p>
            <a:r>
              <a:rPr lang="en-US" sz="1400" dirty="0">
                <a:solidFill>
                  <a:schemeClr val="bg1"/>
                </a:solidFill>
              </a:rPr>
              <a:t>The </a:t>
            </a:r>
            <a:r>
              <a:rPr lang="en-US" sz="1400" b="1" dirty="0">
                <a:solidFill>
                  <a:schemeClr val="bg1"/>
                </a:solidFill>
              </a:rPr>
              <a:t>"Stupid" </a:t>
            </a:r>
            <a:r>
              <a:rPr lang="en-US" sz="1400" b="1" dirty="0" err="1">
                <a:solidFill>
                  <a:schemeClr val="bg1"/>
                </a:solidFill>
              </a:rPr>
              <a:t>backoff</a:t>
            </a:r>
            <a:r>
              <a:rPr lang="en-US" sz="1400" b="1" dirty="0">
                <a:solidFill>
                  <a:schemeClr val="bg1"/>
                </a:solidFill>
              </a:rPr>
              <a:t> model</a:t>
            </a:r>
            <a:r>
              <a:rPr lang="en-US" sz="1400" dirty="0">
                <a:solidFill>
                  <a:schemeClr val="bg1"/>
                </a:solidFill>
              </a:rPr>
              <a:t> was the one able to </a:t>
            </a:r>
            <a:r>
              <a:rPr lang="en-US" sz="1400" b="1" dirty="0">
                <a:solidFill>
                  <a:schemeClr val="bg1"/>
                </a:solidFill>
              </a:rPr>
              <a:t>minimize the perplexity measurement.</a:t>
            </a:r>
          </a:p>
        </p:txBody>
      </p:sp>
      <p:sp>
        <p:nvSpPr>
          <p:cNvPr id="25" name="TextBox 24"/>
          <p:cNvSpPr txBox="1"/>
          <p:nvPr/>
        </p:nvSpPr>
        <p:spPr>
          <a:xfrm>
            <a:off x="6781800" y="3653283"/>
            <a:ext cx="2286000" cy="1015663"/>
          </a:xfrm>
          <a:prstGeom prst="rect">
            <a:avLst/>
          </a:prstGeom>
          <a:noFill/>
        </p:spPr>
        <p:txBody>
          <a:bodyPr wrap="square" rtlCol="0">
            <a:spAutoFit/>
          </a:bodyPr>
          <a:lstStyle/>
          <a:p>
            <a:r>
              <a:rPr lang="nb-NO" sz="1200" dirty="0"/>
              <a:t>«OTH» has been introduces when reducing the unigram vocabulary size. All </a:t>
            </a:r>
            <a:r>
              <a:rPr lang="nb-NO" sz="1200" b="1" dirty="0"/>
              <a:t>left out unigrams</a:t>
            </a:r>
            <a:r>
              <a:rPr lang="nb-NO" sz="1200" dirty="0"/>
              <a:t> have been associated to «</a:t>
            </a:r>
            <a:r>
              <a:rPr lang="nb-NO" sz="1200" b="1" dirty="0"/>
              <a:t>OTH</a:t>
            </a:r>
            <a:r>
              <a:rPr lang="nb-NO" sz="1200" dirty="0"/>
              <a:t>».</a:t>
            </a:r>
            <a:endParaRPr lang="en-US" sz="1200" dirty="0"/>
          </a:p>
        </p:txBody>
      </p:sp>
    </p:spTree>
    <p:extLst>
      <p:ext uri="{BB962C8B-B14F-4D97-AF65-F5344CB8AC3E}">
        <p14:creationId xmlns:p14="http://schemas.microsoft.com/office/powerpoint/2010/main" val="2141689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7"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6447" y="817117"/>
            <a:ext cx="2066925" cy="1337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3886201" y="5486400"/>
            <a:ext cx="6512511" cy="1143000"/>
          </a:xfrm>
        </p:spPr>
        <p:txBody>
          <a:bodyPr>
            <a:normAutofit/>
          </a:bodyPr>
          <a:lstStyle/>
          <a:p>
            <a:r>
              <a:rPr lang="nb-NO" dirty="0"/>
              <a:t>The Technology Stack</a:t>
            </a:r>
            <a:endParaRPr lang="en-US" dirty="0"/>
          </a:p>
        </p:txBody>
      </p:sp>
      <p:sp>
        <p:nvSpPr>
          <p:cNvPr id="4" name="AutoShape 2" descr="https://www.rstudio.com/wp-content/uploads/2014/06/RStudio-Ball.png"/>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6" name="Group 5"/>
          <p:cNvGrpSpPr/>
          <p:nvPr/>
        </p:nvGrpSpPr>
        <p:grpSpPr>
          <a:xfrm>
            <a:off x="4996496" y="1486090"/>
            <a:ext cx="1010213" cy="1180721"/>
            <a:chOff x="3704943" y="1676400"/>
            <a:chExt cx="1010213" cy="1180721"/>
          </a:xfrm>
        </p:grpSpPr>
        <p:pic>
          <p:nvPicPr>
            <p:cNvPr id="5124" name="Picture 4" descr="https://www.rstudio.com/wp-content/uploads/2014/06/RStudio-Bal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0" y="1676400"/>
              <a:ext cx="800100" cy="800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704943" y="2487789"/>
              <a:ext cx="1010213" cy="369332"/>
            </a:xfrm>
            <a:prstGeom prst="rect">
              <a:avLst/>
            </a:prstGeom>
            <a:noFill/>
          </p:spPr>
          <p:txBody>
            <a:bodyPr wrap="none" rtlCol="0">
              <a:spAutoFit/>
            </a:bodyPr>
            <a:lstStyle/>
            <a:p>
              <a:r>
                <a:rPr lang="nb-NO" dirty="0"/>
                <a:t>RStudio</a:t>
              </a:r>
              <a:endParaRPr lang="en-US" dirty="0"/>
            </a:p>
          </p:txBody>
        </p:sp>
      </p:grpSp>
      <p:pic>
        <p:nvPicPr>
          <p:cNvPr id="5126" name="Picture 6" descr="R logo.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7218" y="2971800"/>
            <a:ext cx="1376761" cy="1066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073876" y="1987687"/>
            <a:ext cx="1561646" cy="369332"/>
          </a:xfrm>
          <a:prstGeom prst="rect">
            <a:avLst/>
          </a:prstGeom>
          <a:noFill/>
        </p:spPr>
        <p:txBody>
          <a:bodyPr wrap="none" rtlCol="0">
            <a:spAutoFit/>
          </a:bodyPr>
          <a:lstStyle/>
          <a:p>
            <a:r>
              <a:rPr lang="nb-NO" b="1" dirty="0"/>
              <a:t>R markdown</a:t>
            </a:r>
            <a:endParaRPr lang="en-US" b="1" dirty="0"/>
          </a:p>
        </p:txBody>
      </p:sp>
      <p:sp>
        <p:nvSpPr>
          <p:cNvPr id="10" name="TextBox 9"/>
          <p:cNvSpPr txBox="1"/>
          <p:nvPr/>
        </p:nvSpPr>
        <p:spPr>
          <a:xfrm>
            <a:off x="2607243" y="4038600"/>
            <a:ext cx="1247457" cy="369332"/>
          </a:xfrm>
          <a:prstGeom prst="rect">
            <a:avLst/>
          </a:prstGeom>
          <a:solidFill>
            <a:srgbClr val="7030A0"/>
          </a:solidFill>
          <a:effectLst>
            <a:innerShdw blurRad="63500" dist="50800" dir="16200000">
              <a:prstClr val="black">
                <a:alpha val="50000"/>
              </a:prstClr>
            </a:innerShdw>
          </a:effectLst>
        </p:spPr>
        <p:txBody>
          <a:bodyPr wrap="none" rtlCol="0">
            <a:spAutoFit/>
          </a:bodyPr>
          <a:lstStyle/>
          <a:p>
            <a:r>
              <a:rPr lang="nb-NO" b="1" dirty="0"/>
              <a:t>OpenNLP</a:t>
            </a:r>
            <a:endParaRPr lang="en-US" b="1" dirty="0"/>
          </a:p>
        </p:txBody>
      </p:sp>
      <p:sp>
        <p:nvSpPr>
          <p:cNvPr id="11" name="TextBox 10"/>
          <p:cNvSpPr txBox="1"/>
          <p:nvPr/>
        </p:nvSpPr>
        <p:spPr>
          <a:xfrm>
            <a:off x="5067685" y="4743776"/>
            <a:ext cx="466794" cy="369332"/>
          </a:xfrm>
          <a:prstGeom prst="rect">
            <a:avLst/>
          </a:prstGeom>
          <a:solidFill>
            <a:srgbClr val="7030A0"/>
          </a:solidFill>
          <a:effectLst>
            <a:innerShdw blurRad="63500" dist="50800" dir="16200000">
              <a:prstClr val="black">
                <a:alpha val="50000"/>
              </a:prstClr>
            </a:innerShdw>
          </a:effectLst>
        </p:spPr>
        <p:txBody>
          <a:bodyPr wrap="none" rtlCol="0">
            <a:spAutoFit/>
          </a:bodyPr>
          <a:lstStyle/>
          <a:p>
            <a:r>
              <a:rPr lang="nb-NO" b="1" dirty="0"/>
              <a:t>tm</a:t>
            </a:r>
            <a:endParaRPr lang="en-US" b="1" dirty="0"/>
          </a:p>
        </p:txBody>
      </p:sp>
      <p:sp>
        <p:nvSpPr>
          <p:cNvPr id="12" name="TextBox 11"/>
          <p:cNvSpPr txBox="1"/>
          <p:nvPr/>
        </p:nvSpPr>
        <p:spPr>
          <a:xfrm>
            <a:off x="6793753" y="4894659"/>
            <a:ext cx="1351652" cy="369332"/>
          </a:xfrm>
          <a:prstGeom prst="rect">
            <a:avLst/>
          </a:prstGeom>
          <a:solidFill>
            <a:srgbClr val="7030A0"/>
          </a:solidFill>
          <a:effectLst>
            <a:innerShdw blurRad="63500" dist="50800" dir="16200000">
              <a:prstClr val="black">
                <a:alpha val="50000"/>
              </a:prstClr>
            </a:innerShdw>
          </a:effectLst>
        </p:spPr>
        <p:txBody>
          <a:bodyPr wrap="none" rtlCol="0">
            <a:spAutoFit/>
          </a:bodyPr>
          <a:lstStyle/>
          <a:p>
            <a:r>
              <a:rPr lang="nb-NO" b="1" dirty="0"/>
              <a:t>wordcloud</a:t>
            </a:r>
            <a:endParaRPr lang="en-US" b="1" dirty="0"/>
          </a:p>
        </p:txBody>
      </p:sp>
      <p:sp>
        <p:nvSpPr>
          <p:cNvPr id="13" name="TextBox 12"/>
          <p:cNvSpPr txBox="1"/>
          <p:nvPr/>
        </p:nvSpPr>
        <p:spPr>
          <a:xfrm>
            <a:off x="4541565" y="5113192"/>
            <a:ext cx="914033" cy="369332"/>
          </a:xfrm>
          <a:prstGeom prst="rect">
            <a:avLst/>
          </a:prstGeom>
          <a:solidFill>
            <a:srgbClr val="7030A0"/>
          </a:solidFill>
          <a:effectLst>
            <a:innerShdw blurRad="63500" dist="50800" dir="16200000">
              <a:prstClr val="black">
                <a:alpha val="50000"/>
              </a:prstClr>
            </a:innerShdw>
          </a:effectLst>
        </p:spPr>
        <p:txBody>
          <a:bodyPr wrap="none" rtlCol="0">
            <a:spAutoFit/>
          </a:bodyPr>
          <a:lstStyle/>
          <a:p>
            <a:r>
              <a:rPr lang="nb-NO" b="1" dirty="0"/>
              <a:t>Rweka</a:t>
            </a:r>
            <a:endParaRPr lang="en-US" b="1" dirty="0"/>
          </a:p>
        </p:txBody>
      </p:sp>
      <p:sp>
        <p:nvSpPr>
          <p:cNvPr id="14" name="TextBox 13"/>
          <p:cNvSpPr txBox="1"/>
          <p:nvPr/>
        </p:nvSpPr>
        <p:spPr>
          <a:xfrm>
            <a:off x="6477001" y="4508478"/>
            <a:ext cx="1018227" cy="369332"/>
          </a:xfrm>
          <a:prstGeom prst="rect">
            <a:avLst/>
          </a:prstGeom>
          <a:solidFill>
            <a:srgbClr val="7030A0"/>
          </a:solidFill>
          <a:effectLst>
            <a:innerShdw blurRad="63500" dist="50800" dir="16200000">
              <a:prstClr val="black">
                <a:alpha val="50000"/>
              </a:prstClr>
            </a:innerShdw>
          </a:effectLst>
        </p:spPr>
        <p:txBody>
          <a:bodyPr wrap="none" rtlCol="0">
            <a:spAutoFit/>
          </a:bodyPr>
          <a:lstStyle/>
          <a:p>
            <a:r>
              <a:rPr lang="nb-NO" b="1" dirty="0"/>
              <a:t>ggplot2</a:t>
            </a:r>
            <a:endParaRPr lang="en-US" b="1" dirty="0"/>
          </a:p>
        </p:txBody>
      </p:sp>
      <p:sp>
        <p:nvSpPr>
          <p:cNvPr id="15" name="TextBox 14"/>
          <p:cNvSpPr txBox="1"/>
          <p:nvPr/>
        </p:nvSpPr>
        <p:spPr>
          <a:xfrm>
            <a:off x="7402895" y="3668214"/>
            <a:ext cx="1364476" cy="369332"/>
          </a:xfrm>
          <a:prstGeom prst="rect">
            <a:avLst/>
          </a:prstGeom>
          <a:solidFill>
            <a:srgbClr val="7030A0"/>
          </a:solidFill>
          <a:effectLst>
            <a:innerShdw blurRad="63500" dist="50800" dir="16200000">
              <a:prstClr val="black">
                <a:alpha val="50000"/>
              </a:prstClr>
            </a:innerShdw>
          </a:effectLst>
        </p:spPr>
        <p:txBody>
          <a:bodyPr wrap="none" rtlCol="0">
            <a:spAutoFit/>
          </a:bodyPr>
          <a:lstStyle/>
          <a:p>
            <a:r>
              <a:rPr lang="nb-NO" b="1" dirty="0"/>
              <a:t>base {pkg}</a:t>
            </a:r>
            <a:endParaRPr lang="en-US" b="1" dirty="0"/>
          </a:p>
        </p:txBody>
      </p:sp>
      <p:sp>
        <p:nvSpPr>
          <p:cNvPr id="16" name="TextBox 15"/>
          <p:cNvSpPr txBox="1"/>
          <p:nvPr/>
        </p:nvSpPr>
        <p:spPr>
          <a:xfrm>
            <a:off x="7471237" y="1916857"/>
            <a:ext cx="1197764" cy="369332"/>
          </a:xfrm>
          <a:prstGeom prst="rect">
            <a:avLst/>
          </a:prstGeom>
          <a:solidFill>
            <a:srgbClr val="7030A0"/>
          </a:solidFill>
          <a:effectLst>
            <a:innerShdw blurRad="63500" dist="50800" dir="16200000">
              <a:prstClr val="black">
                <a:alpha val="50000"/>
              </a:prstClr>
            </a:innerShdw>
          </a:effectLst>
        </p:spPr>
        <p:txBody>
          <a:bodyPr wrap="none" rtlCol="0">
            <a:spAutoFit/>
          </a:bodyPr>
          <a:lstStyle/>
          <a:p>
            <a:r>
              <a:rPr lang="nb-NO" b="1" dirty="0"/>
              <a:t>shinyapp</a:t>
            </a:r>
            <a:endParaRPr lang="en-US" b="1" dirty="0"/>
          </a:p>
        </p:txBody>
      </p:sp>
      <p:sp>
        <p:nvSpPr>
          <p:cNvPr id="17" name="TextBox 16"/>
          <p:cNvSpPr txBox="1"/>
          <p:nvPr/>
        </p:nvSpPr>
        <p:spPr>
          <a:xfrm>
            <a:off x="2553837" y="2674488"/>
            <a:ext cx="838691" cy="369332"/>
          </a:xfrm>
          <a:prstGeom prst="rect">
            <a:avLst/>
          </a:prstGeom>
          <a:noFill/>
        </p:spPr>
        <p:txBody>
          <a:bodyPr wrap="none" rtlCol="0">
            <a:spAutoFit/>
          </a:bodyPr>
          <a:lstStyle/>
          <a:p>
            <a:r>
              <a:rPr lang="nb-NO" b="1" dirty="0"/>
              <a:t>Rpres</a:t>
            </a:r>
            <a:endParaRPr lang="en-US" b="1" dirty="0"/>
          </a:p>
        </p:txBody>
      </p:sp>
    </p:spTree>
    <p:extLst>
      <p:ext uri="{BB962C8B-B14F-4D97-AF65-F5344CB8AC3E}">
        <p14:creationId xmlns:p14="http://schemas.microsoft.com/office/powerpoint/2010/main" val="3194994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1" y="1409700"/>
            <a:ext cx="5278497" cy="3681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3881437" y="495300"/>
            <a:ext cx="1600200" cy="457200"/>
          </a:xfrm>
          <a:prstGeom prst="round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b-NO" sz="1050" b="1" dirty="0"/>
              <a:t>Basic Info on how to use the App</a:t>
            </a:r>
            <a:endParaRPr lang="en-US" sz="1050" b="1" dirty="0"/>
          </a:p>
        </p:txBody>
      </p:sp>
      <p:sp>
        <p:nvSpPr>
          <p:cNvPr id="6" name="Rounded Rectangle 5"/>
          <p:cNvSpPr/>
          <p:nvPr/>
        </p:nvSpPr>
        <p:spPr>
          <a:xfrm>
            <a:off x="5638800" y="495300"/>
            <a:ext cx="1905000" cy="457200"/>
          </a:xfrm>
          <a:prstGeom prst="round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b-NO" sz="1050" b="1" dirty="0"/>
              <a:t>(probable)</a:t>
            </a:r>
          </a:p>
          <a:p>
            <a:r>
              <a:rPr lang="nb-NO" sz="1050" b="1" dirty="0"/>
              <a:t>Next Words – 5 most likely</a:t>
            </a:r>
          </a:p>
        </p:txBody>
      </p:sp>
      <p:sp>
        <p:nvSpPr>
          <p:cNvPr id="7" name="Rounded Rectangle 6"/>
          <p:cNvSpPr/>
          <p:nvPr/>
        </p:nvSpPr>
        <p:spPr>
          <a:xfrm>
            <a:off x="7924800" y="381000"/>
            <a:ext cx="1828800" cy="685800"/>
          </a:xfrm>
          <a:prstGeom prst="round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b-NO" sz="1050" b="1" dirty="0"/>
              <a:t>Details (from the model) about the predicted next words </a:t>
            </a:r>
          </a:p>
        </p:txBody>
      </p:sp>
      <p:sp>
        <p:nvSpPr>
          <p:cNvPr id="8" name="Rounded Rectangle 7"/>
          <p:cNvSpPr/>
          <p:nvPr/>
        </p:nvSpPr>
        <p:spPr>
          <a:xfrm>
            <a:off x="8697097" y="1752600"/>
            <a:ext cx="1676400" cy="685800"/>
          </a:xfrm>
          <a:prstGeom prst="round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b-NO" sz="1050" b="1" dirty="0"/>
              <a:t>Next Word Wordclouds  (for bigrams &amp; trigrams)</a:t>
            </a:r>
          </a:p>
        </p:txBody>
      </p:sp>
      <p:cxnSp>
        <p:nvCxnSpPr>
          <p:cNvPr id="9" name="Straight Arrow Connector 8"/>
          <p:cNvCxnSpPr>
            <a:stCxn id="4" idx="2"/>
          </p:cNvCxnSpPr>
          <p:nvPr/>
        </p:nvCxnSpPr>
        <p:spPr>
          <a:xfrm>
            <a:off x="4681537" y="952500"/>
            <a:ext cx="8001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2"/>
          </p:cNvCxnSpPr>
          <p:nvPr/>
        </p:nvCxnSpPr>
        <p:spPr>
          <a:xfrm flipH="1">
            <a:off x="6191250" y="952500"/>
            <a:ext cx="400050" cy="8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p:cNvCxnSpPr>
          <p:nvPr/>
        </p:nvCxnSpPr>
        <p:spPr>
          <a:xfrm flipH="1">
            <a:off x="7010400" y="1066800"/>
            <a:ext cx="1828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1"/>
          </p:cNvCxnSpPr>
          <p:nvPr/>
        </p:nvCxnSpPr>
        <p:spPr>
          <a:xfrm flipH="1" flipV="1">
            <a:off x="8229601" y="1981200"/>
            <a:ext cx="467497"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1714500" y="728019"/>
            <a:ext cx="1600200" cy="457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b-NO" sz="1050" b="1" dirty="0">
                <a:solidFill>
                  <a:schemeClr val="bg1"/>
                </a:solidFill>
              </a:rPr>
              <a:t>[Message Area] Area where to type your message ...</a:t>
            </a:r>
          </a:p>
        </p:txBody>
      </p:sp>
      <p:sp>
        <p:nvSpPr>
          <p:cNvPr id="22" name="Rounded Rectangle 21"/>
          <p:cNvSpPr/>
          <p:nvPr/>
        </p:nvSpPr>
        <p:spPr>
          <a:xfrm>
            <a:off x="1600200" y="3352800"/>
            <a:ext cx="1600200" cy="457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b-NO" sz="1050" b="1" dirty="0">
                <a:solidFill>
                  <a:schemeClr val="bg1"/>
                </a:solidFill>
              </a:rPr>
              <a:t>To make a prediction for next words</a:t>
            </a:r>
          </a:p>
        </p:txBody>
      </p:sp>
      <p:cxnSp>
        <p:nvCxnSpPr>
          <p:cNvPr id="26" name="Straight Arrow Connector 25"/>
          <p:cNvCxnSpPr>
            <a:stCxn id="21" idx="2"/>
          </p:cNvCxnSpPr>
          <p:nvPr/>
        </p:nvCxnSpPr>
        <p:spPr>
          <a:xfrm>
            <a:off x="2514600" y="1185220"/>
            <a:ext cx="800100" cy="9102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2" idx="0"/>
          </p:cNvCxnSpPr>
          <p:nvPr/>
        </p:nvCxnSpPr>
        <p:spPr>
          <a:xfrm flipV="1">
            <a:off x="2400300" y="2743200"/>
            <a:ext cx="10287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7010400" y="3146854"/>
            <a:ext cx="3429000" cy="150134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b-NO" sz="1050" b="1" dirty="0">
                <a:solidFill>
                  <a:schemeClr val="bg1"/>
                </a:solidFill>
              </a:rPr>
              <a:t>Predicted Next Words (ordered by decreasing score)</a:t>
            </a:r>
          </a:p>
          <a:p>
            <a:endParaRPr lang="nb-NO" sz="1050" b="1" dirty="0">
              <a:solidFill>
                <a:schemeClr val="bg1"/>
              </a:solidFill>
            </a:endParaRPr>
          </a:p>
          <a:p>
            <a:r>
              <a:rPr lang="nb-NO" sz="1050" b="1" dirty="0">
                <a:solidFill>
                  <a:schemeClr val="bg1"/>
                </a:solidFill>
              </a:rPr>
              <a:t>A next word can be selected/ added using «Add selected Word...» button/ or can be manually entered in the [Message Area].</a:t>
            </a:r>
          </a:p>
          <a:p>
            <a:endParaRPr lang="nb-NO" sz="1050" b="1" dirty="0">
              <a:solidFill>
                <a:schemeClr val="bg1"/>
              </a:solidFill>
            </a:endParaRPr>
          </a:p>
          <a:p>
            <a:r>
              <a:rPr lang="nb-NO" sz="1050" b="1" dirty="0">
                <a:solidFill>
                  <a:schemeClr val="bg1"/>
                </a:solidFill>
              </a:rPr>
              <a:t>So a new prediction for the next word can be done.</a:t>
            </a:r>
          </a:p>
        </p:txBody>
      </p:sp>
      <p:cxnSp>
        <p:nvCxnSpPr>
          <p:cNvPr id="33" name="Straight Arrow Connector 32"/>
          <p:cNvCxnSpPr>
            <a:stCxn id="32" idx="1"/>
          </p:cNvCxnSpPr>
          <p:nvPr/>
        </p:nvCxnSpPr>
        <p:spPr>
          <a:xfrm flipH="1" flipV="1">
            <a:off x="5791202" y="2743201"/>
            <a:ext cx="1219198" cy="11543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733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Live Demo</a:t>
            </a:r>
            <a:endParaRPr lang="en-US" dirty="0"/>
          </a:p>
        </p:txBody>
      </p:sp>
      <p:pic>
        <p:nvPicPr>
          <p:cNvPr id="3" name="Picture 2">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6471" y="2254609"/>
            <a:ext cx="4251351" cy="296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1252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4367211"/>
            <a:ext cx="3619500"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5249" y="3690273"/>
            <a:ext cx="3526896"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676401" y="5562600"/>
            <a:ext cx="8646111" cy="1143000"/>
          </a:xfrm>
        </p:spPr>
        <p:txBody>
          <a:bodyPr>
            <a:normAutofit/>
          </a:bodyPr>
          <a:lstStyle/>
          <a:p>
            <a:pPr algn="r"/>
            <a:r>
              <a:rPr lang="nb-NO" sz="4000" dirty="0"/>
              <a:t>The Ingestion Pipeline – part 1</a:t>
            </a:r>
            <a:endParaRPr lang="en-US" sz="4000" dirty="0"/>
          </a:p>
        </p:txBody>
      </p:sp>
      <p:sp>
        <p:nvSpPr>
          <p:cNvPr id="4" name="Flowchart: Magnetic Disk 3"/>
          <p:cNvSpPr/>
          <p:nvPr/>
        </p:nvSpPr>
        <p:spPr>
          <a:xfrm>
            <a:off x="1818668" y="992124"/>
            <a:ext cx="1385046"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600" b="1" dirty="0"/>
              <a:t>CORPORA</a:t>
            </a:r>
            <a:endParaRPr lang="en-US" sz="1600" b="1" dirty="0"/>
          </a:p>
        </p:txBody>
      </p:sp>
      <p:sp>
        <p:nvSpPr>
          <p:cNvPr id="5" name="Rounded Rectangle 4"/>
          <p:cNvSpPr/>
          <p:nvPr/>
        </p:nvSpPr>
        <p:spPr>
          <a:xfrm>
            <a:off x="3875522" y="840452"/>
            <a:ext cx="1610878"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sz="1200" b="1" dirty="0"/>
              <a:t>Cleaning the data</a:t>
            </a:r>
            <a:endParaRPr lang="en-US" sz="1200" b="1" dirty="0"/>
          </a:p>
        </p:txBody>
      </p:sp>
      <p:sp>
        <p:nvSpPr>
          <p:cNvPr id="6" name="Rounded Rectangle 5"/>
          <p:cNvSpPr/>
          <p:nvPr/>
        </p:nvSpPr>
        <p:spPr>
          <a:xfrm>
            <a:off x="6248400" y="841248"/>
            <a:ext cx="18288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sz="1200" b="1" dirty="0"/>
              <a:t>Preparing the data</a:t>
            </a:r>
            <a:endParaRPr lang="en-US" sz="1200" b="1" dirty="0"/>
          </a:p>
        </p:txBody>
      </p:sp>
      <p:sp>
        <p:nvSpPr>
          <p:cNvPr id="7" name="Flowchart: Magnetic Disk 6"/>
          <p:cNvSpPr/>
          <p:nvPr/>
        </p:nvSpPr>
        <p:spPr>
          <a:xfrm>
            <a:off x="8686800" y="841248"/>
            <a:ext cx="1752600" cy="91360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b="1" dirty="0"/>
              <a:t>Term</a:t>
            </a:r>
          </a:p>
          <a:p>
            <a:pPr algn="ctr"/>
            <a:r>
              <a:rPr lang="nb-NO" sz="1400" b="1" dirty="0"/>
              <a:t>Frequency</a:t>
            </a:r>
          </a:p>
          <a:p>
            <a:pPr algn="ctr"/>
            <a:r>
              <a:rPr lang="nb-NO" sz="1400" b="1" dirty="0"/>
              <a:t>Matrix</a:t>
            </a:r>
            <a:endParaRPr lang="en-US" sz="1400" b="1" dirty="0"/>
          </a:p>
        </p:txBody>
      </p:sp>
      <p:cxnSp>
        <p:nvCxnSpPr>
          <p:cNvPr id="9" name="Straight Arrow Connector 8"/>
          <p:cNvCxnSpPr>
            <a:stCxn id="4" idx="4"/>
            <a:endCxn id="5" idx="1"/>
          </p:cNvCxnSpPr>
          <p:nvPr/>
        </p:nvCxnSpPr>
        <p:spPr>
          <a:xfrm flipV="1">
            <a:off x="3203714" y="1297652"/>
            <a:ext cx="671808" cy="7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6" idx="1"/>
          </p:cNvCxnSpPr>
          <p:nvPr/>
        </p:nvCxnSpPr>
        <p:spPr>
          <a:xfrm>
            <a:off x="5486400" y="1297652"/>
            <a:ext cx="762000" cy="7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3"/>
            <a:endCxn id="7" idx="2"/>
          </p:cNvCxnSpPr>
          <p:nvPr/>
        </p:nvCxnSpPr>
        <p:spPr>
          <a:xfrm flipV="1">
            <a:off x="8077200" y="1298050"/>
            <a:ext cx="609600" cy="3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8667" y="2057400"/>
            <a:ext cx="79629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078" y="3013335"/>
            <a:ext cx="4179360" cy="135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ounded Rectangle 27"/>
          <p:cNvSpPr/>
          <p:nvPr/>
        </p:nvSpPr>
        <p:spPr>
          <a:xfrm>
            <a:off x="3200401" y="132189"/>
            <a:ext cx="1946783" cy="457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sz="1200" b="1" dirty="0"/>
              <a:t>Uderstanding the data</a:t>
            </a:r>
            <a:endParaRPr lang="en-US" sz="1200" b="1" dirty="0"/>
          </a:p>
        </p:txBody>
      </p:sp>
      <p:sp>
        <p:nvSpPr>
          <p:cNvPr id="29" name="Rounded Rectangle 28"/>
          <p:cNvSpPr/>
          <p:nvPr/>
        </p:nvSpPr>
        <p:spPr>
          <a:xfrm>
            <a:off x="5299584" y="132189"/>
            <a:ext cx="1946783" cy="457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sz="1200" b="1" dirty="0"/>
              <a:t>Exploratory Analysis</a:t>
            </a:r>
            <a:endParaRPr lang="en-US" sz="1200" b="1" dirty="0"/>
          </a:p>
        </p:txBody>
      </p:sp>
      <p:sp>
        <p:nvSpPr>
          <p:cNvPr id="30" name="Rounded Rectangle 29"/>
          <p:cNvSpPr/>
          <p:nvPr/>
        </p:nvSpPr>
        <p:spPr>
          <a:xfrm>
            <a:off x="7453327" y="135169"/>
            <a:ext cx="1946783" cy="457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sz="1200" b="1" dirty="0"/>
              <a:t>Data Structures</a:t>
            </a:r>
          </a:p>
          <a:p>
            <a:pPr algn="ctr"/>
            <a:r>
              <a:rPr lang="nb-NO" sz="800" b="1" dirty="0"/>
              <a:t>(performance, memory footprint)</a:t>
            </a:r>
            <a:endParaRPr lang="en-US" sz="800" b="1" dirty="0"/>
          </a:p>
        </p:txBody>
      </p:sp>
      <p:sp>
        <p:nvSpPr>
          <p:cNvPr id="15" name="TextBox 14"/>
          <p:cNvSpPr txBox="1"/>
          <p:nvPr/>
        </p:nvSpPr>
        <p:spPr>
          <a:xfrm>
            <a:off x="8353574" y="3018979"/>
            <a:ext cx="2127505" cy="1200329"/>
          </a:xfrm>
          <a:prstGeom prst="rect">
            <a:avLst/>
          </a:prstGeom>
          <a:noFill/>
        </p:spPr>
        <p:txBody>
          <a:bodyPr wrap="none" rtlCol="0">
            <a:spAutoFit/>
          </a:bodyPr>
          <a:lstStyle/>
          <a:p>
            <a:r>
              <a:rPr lang="nb-NO" b="1" dirty="0"/>
              <a:t>Memory Footprint</a:t>
            </a:r>
          </a:p>
          <a:p>
            <a:r>
              <a:rPr lang="nb-NO" b="1" dirty="0"/>
              <a:t>1-G: 25.1 Mb</a:t>
            </a:r>
          </a:p>
          <a:p>
            <a:r>
              <a:rPr lang="nb-NO" b="1" dirty="0"/>
              <a:t>2-G: 520 Mb</a:t>
            </a:r>
          </a:p>
          <a:p>
            <a:r>
              <a:rPr lang="nb-NO" b="1" dirty="0"/>
              <a:t>3-G: 1.6 Gb</a:t>
            </a:r>
            <a:endParaRPr lang="en-US" b="1" dirty="0"/>
          </a:p>
        </p:txBody>
      </p:sp>
    </p:spTree>
    <p:extLst>
      <p:ext uri="{BB962C8B-B14F-4D97-AF65-F5344CB8AC3E}">
        <p14:creationId xmlns:p14="http://schemas.microsoft.com/office/powerpoint/2010/main" val="151601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fade">
                                      <p:cBhvr>
                                        <p:cTn id="7" dur="500"/>
                                        <p:tgtEl>
                                          <p:spTgt spid="307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fade">
                                      <p:cBhvr>
                                        <p:cTn id="11" dur="500"/>
                                        <p:tgtEl>
                                          <p:spTgt spid="307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77"/>
                                        </p:tgtEl>
                                        <p:attrNameLst>
                                          <p:attrName>style.visibility</p:attrName>
                                        </p:attrNameLst>
                                      </p:cBhvr>
                                      <p:to>
                                        <p:strVal val="visible"/>
                                      </p:to>
                                    </p:set>
                                    <p:animEffect transition="in" filter="fade">
                                      <p:cBhvr>
                                        <p:cTn id="15" dur="500"/>
                                        <p:tgtEl>
                                          <p:spTgt spid="307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77396" y="5105401"/>
            <a:ext cx="9406623" cy="1419113"/>
          </a:xfrm>
        </p:spPr>
        <p:txBody>
          <a:bodyPr>
            <a:normAutofit/>
          </a:bodyPr>
          <a:lstStyle/>
          <a:p>
            <a:pPr algn="r"/>
            <a:r>
              <a:rPr lang="nb-NO" dirty="0"/>
              <a:t>The Challenge:</a:t>
            </a:r>
            <a:br>
              <a:rPr lang="nb-NO" dirty="0"/>
            </a:br>
            <a:r>
              <a:rPr lang="nb-NO" sz="2800" dirty="0"/>
              <a:t>Build an </a:t>
            </a:r>
            <a:r>
              <a:rPr lang="nb-NO" sz="2800" dirty="0" err="1"/>
              <a:t>app</a:t>
            </a:r>
            <a:r>
              <a:rPr lang="nb-NO" sz="2800" dirty="0"/>
              <a:t> for «</a:t>
            </a:r>
            <a:r>
              <a:rPr lang="nb-NO" sz="2800" dirty="0" err="1"/>
              <a:t>next</a:t>
            </a:r>
            <a:r>
              <a:rPr lang="nb-NO" sz="2800" dirty="0"/>
              <a:t> </a:t>
            </a:r>
            <a:r>
              <a:rPr lang="nb-NO" sz="2800" dirty="0" err="1"/>
              <a:t>word</a:t>
            </a:r>
            <a:r>
              <a:rPr lang="nb-NO" sz="2800" dirty="0"/>
              <a:t>» prediction</a:t>
            </a:r>
            <a:endParaRPr lang="en-US" sz="2800" dirty="0"/>
          </a:p>
        </p:txBody>
      </p:sp>
      <p:sp>
        <p:nvSpPr>
          <p:cNvPr id="2" name="Content Placeholder 1"/>
          <p:cNvSpPr>
            <a:spLocks noGrp="1"/>
          </p:cNvSpPr>
          <p:nvPr>
            <p:ph idx="1"/>
          </p:nvPr>
        </p:nvSpPr>
        <p:spPr>
          <a:xfrm>
            <a:off x="727080" y="1447802"/>
            <a:ext cx="7072214" cy="3657599"/>
          </a:xfrm>
        </p:spPr>
        <p:txBody>
          <a:bodyPr>
            <a:noAutofit/>
          </a:bodyPr>
          <a:lstStyle/>
          <a:p>
            <a:pPr marL="18288" indent="0">
              <a:buNone/>
            </a:pPr>
            <a:r>
              <a:rPr lang="en-US" sz="1600" dirty="0">
                <a:effectLst/>
              </a:rPr>
              <a:t>“Around the world, people are spending an increasing amount of time on their mobile devices for email, social networking, banking and a whole range of other activities. But typing on mobile devices can be a serious pain. ”</a:t>
            </a:r>
          </a:p>
          <a:p>
            <a:pPr marL="18288" indent="0">
              <a:buNone/>
            </a:pPr>
            <a:endParaRPr lang="nb-NO" sz="1600" b="1" dirty="0">
              <a:effectLst/>
            </a:endParaRPr>
          </a:p>
          <a:p>
            <a:pPr marL="18288" indent="0">
              <a:buNone/>
            </a:pPr>
            <a:endParaRPr lang="en-US" sz="1600" b="1" dirty="0"/>
          </a:p>
          <a:p>
            <a:pPr marL="18288" indent="0">
              <a:buNone/>
            </a:pPr>
            <a:r>
              <a:rPr lang="en-US" sz="1600" b="1" dirty="0"/>
              <a:t>When someone types:</a:t>
            </a:r>
          </a:p>
          <a:p>
            <a:pPr marL="18288" indent="0" algn="ctr">
              <a:buNone/>
            </a:pPr>
            <a:endParaRPr lang="en-US" sz="1600" dirty="0"/>
          </a:p>
          <a:p>
            <a:pPr marL="18288" indent="0" algn="ctr">
              <a:buNone/>
            </a:pPr>
            <a:r>
              <a:rPr lang="en-US" sz="1600" dirty="0"/>
              <a:t>“I went to the …”</a:t>
            </a:r>
          </a:p>
          <a:p>
            <a:endParaRPr lang="en-US" sz="1600" dirty="0"/>
          </a:p>
          <a:p>
            <a:pPr marL="18288" indent="0">
              <a:buNone/>
            </a:pPr>
            <a:r>
              <a:rPr lang="en-US" sz="1600" dirty="0"/>
              <a:t>the application </a:t>
            </a:r>
            <a:r>
              <a:rPr lang="en-US" sz="1600" b="1" dirty="0"/>
              <a:t>should presents three options for what the next word might be.</a:t>
            </a:r>
            <a:r>
              <a:rPr lang="en-US" sz="1600" dirty="0"/>
              <a:t> For example, the three words might be “gym”, “store”, “restaurant”.</a:t>
            </a:r>
          </a:p>
        </p:txBody>
      </p:sp>
      <p:pic>
        <p:nvPicPr>
          <p:cNvPr id="5" name="Picture 4"/>
          <p:cNvPicPr>
            <a:picLocks noChangeAspect="1"/>
          </p:cNvPicPr>
          <p:nvPr/>
        </p:nvPicPr>
        <p:blipFill>
          <a:blip r:embed="rId3"/>
          <a:stretch>
            <a:fillRect/>
          </a:stretch>
        </p:blipFill>
        <p:spPr>
          <a:xfrm rot="2261656">
            <a:off x="9237217" y="936032"/>
            <a:ext cx="2165330" cy="299537"/>
          </a:xfrm>
          <a:prstGeom prst="rect">
            <a:avLst/>
          </a:prstGeom>
        </p:spPr>
      </p:pic>
      <p:pic>
        <p:nvPicPr>
          <p:cNvPr id="1028" name="Picture 4" descr="http://pages.jh.edu/chem/klausen/Images/JHU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315380">
            <a:off x="7557163" y="1374386"/>
            <a:ext cx="4668987" cy="103359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swiftkey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3567079">
            <a:off x="8665093" y="3353416"/>
            <a:ext cx="2279715" cy="465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83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1" y="338314"/>
            <a:ext cx="4021177"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1" y="838201"/>
            <a:ext cx="2691097"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1" y="4648200"/>
            <a:ext cx="8220811"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0546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304801"/>
            <a:ext cx="4576763" cy="3123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1" y="1219201"/>
            <a:ext cx="2486085"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9725" y="4572001"/>
            <a:ext cx="897255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160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5562600"/>
            <a:ext cx="7848600" cy="1143000"/>
          </a:xfrm>
        </p:spPr>
        <p:txBody>
          <a:bodyPr>
            <a:normAutofit/>
          </a:bodyPr>
          <a:lstStyle/>
          <a:p>
            <a:pPr algn="r"/>
            <a:r>
              <a:rPr lang="nb-NO" sz="4000" dirty="0"/>
              <a:t>The Model </a:t>
            </a:r>
            <a:r>
              <a:rPr lang="en-GB" sz="4000" dirty="0"/>
              <a:t>creation</a:t>
            </a:r>
            <a:r>
              <a:rPr lang="nb-NO" sz="4000" dirty="0"/>
              <a:t> – part 2</a:t>
            </a:r>
            <a:endParaRPr lang="en-US" sz="4000" dirty="0"/>
          </a:p>
        </p:txBody>
      </p:sp>
      <p:sp>
        <p:nvSpPr>
          <p:cNvPr id="4" name="Flowchart: Magnetic Disk 3"/>
          <p:cNvSpPr/>
          <p:nvPr/>
        </p:nvSpPr>
        <p:spPr>
          <a:xfrm>
            <a:off x="2057401" y="1141476"/>
            <a:ext cx="1451113" cy="67104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b="1" dirty="0"/>
              <a:t>Term</a:t>
            </a:r>
          </a:p>
          <a:p>
            <a:pPr algn="ctr"/>
            <a:r>
              <a:rPr lang="nb-NO" sz="1400" b="1" dirty="0"/>
              <a:t>Frequency</a:t>
            </a:r>
          </a:p>
          <a:p>
            <a:pPr algn="ctr"/>
            <a:r>
              <a:rPr lang="nb-NO" sz="1400" b="1" dirty="0"/>
              <a:t>Matrix</a:t>
            </a:r>
            <a:endParaRPr lang="en-US" sz="1400" b="1" dirty="0"/>
          </a:p>
        </p:txBody>
      </p:sp>
      <p:sp>
        <p:nvSpPr>
          <p:cNvPr id="5" name="Rounded Rectangle 4"/>
          <p:cNvSpPr/>
          <p:nvPr/>
        </p:nvSpPr>
        <p:spPr>
          <a:xfrm>
            <a:off x="4443530" y="990600"/>
            <a:ext cx="1610878"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sz="1200" b="1" dirty="0"/>
              <a:t>Language Model</a:t>
            </a:r>
          </a:p>
          <a:p>
            <a:pPr algn="ctr"/>
            <a:r>
              <a:rPr lang="nb-NO" sz="1200" b="1" dirty="0"/>
              <a:t>Algorithm</a:t>
            </a:r>
            <a:endParaRPr lang="en-US" sz="1200" b="1" dirty="0"/>
          </a:p>
        </p:txBody>
      </p:sp>
      <p:sp>
        <p:nvSpPr>
          <p:cNvPr id="6" name="Flowchart: Magnetic Disk 5"/>
          <p:cNvSpPr/>
          <p:nvPr/>
        </p:nvSpPr>
        <p:spPr>
          <a:xfrm>
            <a:off x="6934201" y="1141476"/>
            <a:ext cx="1146313"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b="1" dirty="0"/>
              <a:t>Language</a:t>
            </a:r>
          </a:p>
          <a:p>
            <a:pPr algn="ctr"/>
            <a:r>
              <a:rPr lang="nb-NO" sz="1400" b="1" dirty="0"/>
              <a:t>Model</a:t>
            </a:r>
          </a:p>
        </p:txBody>
      </p:sp>
      <p:cxnSp>
        <p:nvCxnSpPr>
          <p:cNvPr id="7" name="Straight Arrow Connector 6"/>
          <p:cNvCxnSpPr/>
          <p:nvPr/>
        </p:nvCxnSpPr>
        <p:spPr>
          <a:xfrm>
            <a:off x="3508514" y="1447800"/>
            <a:ext cx="9110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3"/>
            <a:endCxn id="6" idx="2"/>
          </p:cNvCxnSpPr>
          <p:nvPr/>
        </p:nvCxnSpPr>
        <p:spPr>
          <a:xfrm>
            <a:off x="6054408" y="1447800"/>
            <a:ext cx="8797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2703074" y="360789"/>
            <a:ext cx="1610878" cy="457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sz="1200" b="1" dirty="0"/>
              <a:t>Models: strategy</a:t>
            </a:r>
            <a:endParaRPr lang="en-US" sz="1200" b="1" dirty="0"/>
          </a:p>
        </p:txBody>
      </p:sp>
      <p:sp>
        <p:nvSpPr>
          <p:cNvPr id="15" name="Rounded Rectangle 14"/>
          <p:cNvSpPr/>
          <p:nvPr/>
        </p:nvSpPr>
        <p:spPr>
          <a:xfrm>
            <a:off x="4419600" y="376423"/>
            <a:ext cx="2074704" cy="457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sz="1200" b="1" dirty="0"/>
              <a:t>Model Impl. &amp; Tuning</a:t>
            </a:r>
            <a:endParaRPr lang="en-US" sz="1200" b="1" dirty="0"/>
          </a:p>
        </p:txBody>
      </p:sp>
      <p:sp>
        <p:nvSpPr>
          <p:cNvPr id="17" name="Rounded Rectangle 16"/>
          <p:cNvSpPr/>
          <p:nvPr/>
        </p:nvSpPr>
        <p:spPr>
          <a:xfrm>
            <a:off x="6629400" y="376423"/>
            <a:ext cx="2074704" cy="457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sz="1200" b="1" dirty="0"/>
              <a:t>Model Evaluations</a:t>
            </a:r>
            <a:endParaRPr lang="en-US" sz="1200" b="1"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2249416"/>
            <a:ext cx="3318225" cy="2093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6248400" y="2167790"/>
            <a:ext cx="4276338" cy="3166211"/>
            <a:chOff x="4724400" y="2167789"/>
            <a:chExt cx="4276338" cy="3166211"/>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167789"/>
              <a:ext cx="197167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500" y="2925234"/>
              <a:ext cx="324802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6963" y="4076700"/>
              <a:ext cx="35337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8" name="TextBox 17"/>
          <p:cNvSpPr txBox="1"/>
          <p:nvPr/>
        </p:nvSpPr>
        <p:spPr>
          <a:xfrm>
            <a:off x="8342864" y="1166192"/>
            <a:ext cx="1981200" cy="646331"/>
          </a:xfrm>
          <a:prstGeom prst="rect">
            <a:avLst/>
          </a:prstGeom>
          <a:noFill/>
        </p:spPr>
        <p:txBody>
          <a:bodyPr wrap="square" rtlCol="0">
            <a:spAutoFit/>
          </a:bodyPr>
          <a:lstStyle/>
          <a:p>
            <a:r>
              <a:rPr lang="nb-NO" sz="1200" b="1" dirty="0"/>
              <a:t>Memory Footprint</a:t>
            </a:r>
          </a:p>
          <a:p>
            <a:r>
              <a:rPr lang="nb-NO" sz="1200" dirty="0"/>
              <a:t>Small when moving into the app (e.g. Mobile, web)</a:t>
            </a:r>
            <a:endParaRPr lang="en-US" sz="1200" dirty="0"/>
          </a:p>
        </p:txBody>
      </p:sp>
      <p:sp>
        <p:nvSpPr>
          <p:cNvPr id="19" name="TextBox 18"/>
          <p:cNvSpPr txBox="1"/>
          <p:nvPr/>
        </p:nvSpPr>
        <p:spPr>
          <a:xfrm>
            <a:off x="2782957" y="4572001"/>
            <a:ext cx="2954655" cy="1200329"/>
          </a:xfrm>
          <a:prstGeom prst="rect">
            <a:avLst/>
          </a:prstGeom>
          <a:noFill/>
        </p:spPr>
        <p:txBody>
          <a:bodyPr wrap="none" rtlCol="0">
            <a:spAutoFit/>
          </a:bodyPr>
          <a:lstStyle/>
          <a:p>
            <a:r>
              <a:rPr lang="nb-NO" b="1" dirty="0"/>
              <a:t>Memory Footprint (small)</a:t>
            </a:r>
          </a:p>
          <a:p>
            <a:r>
              <a:rPr lang="nb-NO" b="1" dirty="0"/>
              <a:t>1-G: 1.1 Mb (90%)</a:t>
            </a:r>
          </a:p>
          <a:p>
            <a:r>
              <a:rPr lang="nb-NO" b="1" dirty="0"/>
              <a:t>2-G: 26.8 Mb (75%)</a:t>
            </a:r>
          </a:p>
          <a:p>
            <a:r>
              <a:rPr lang="nb-NO" b="1" dirty="0"/>
              <a:t>3-G: 10.2 Mb (30%)</a:t>
            </a:r>
            <a:endParaRPr lang="en-US" b="1" dirty="0"/>
          </a:p>
        </p:txBody>
      </p:sp>
    </p:spTree>
    <p:extLst>
      <p:ext uri="{BB962C8B-B14F-4D97-AF65-F5344CB8AC3E}">
        <p14:creationId xmlns:p14="http://schemas.microsoft.com/office/powerpoint/2010/main" val="398690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descr="http://bethink.virtualcolors.net/wp-content/uploads/2014/03/csv-xx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9564" y="3442587"/>
            <a:ext cx="1155953" cy="115595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616445" y="5605311"/>
            <a:ext cx="8408087" cy="1143000"/>
          </a:xfrm>
        </p:spPr>
        <p:txBody>
          <a:bodyPr>
            <a:normAutofit fontScale="90000"/>
          </a:bodyPr>
          <a:lstStyle/>
          <a:p>
            <a:pPr algn="r"/>
            <a:r>
              <a:rPr lang="nb-NO" dirty="0"/>
              <a:t>The </a:t>
            </a:r>
            <a:r>
              <a:rPr lang="en-US" dirty="0"/>
              <a:t>Supporting</a:t>
            </a:r>
            <a:r>
              <a:rPr lang="nb-NO" dirty="0"/>
              <a:t> Data (Corpora):</a:t>
            </a:r>
            <a:br>
              <a:rPr lang="nb-NO" dirty="0"/>
            </a:br>
            <a:r>
              <a:rPr lang="nb-NO" sz="2000" dirty="0"/>
              <a:t>3 </a:t>
            </a:r>
            <a:r>
              <a:rPr lang="nb-NO" sz="2000" b="1" dirty="0"/>
              <a:t>corpus</a:t>
            </a:r>
            <a:r>
              <a:rPr lang="nb-NO" sz="2000" dirty="0"/>
              <a:t> – twitter (tweets), news and blogs</a:t>
            </a:r>
            <a:br>
              <a:rPr lang="nb-NO" sz="2000" dirty="0"/>
            </a:br>
            <a:r>
              <a:rPr lang="nb-NO" sz="2000" dirty="0"/>
              <a:t>English language</a:t>
            </a:r>
            <a:endParaRPr lang="en-US" sz="2000" dirty="0"/>
          </a:p>
        </p:txBody>
      </p:sp>
      <p:sp>
        <p:nvSpPr>
          <p:cNvPr id="4" name="Rectangle 3"/>
          <p:cNvSpPr/>
          <p:nvPr/>
        </p:nvSpPr>
        <p:spPr>
          <a:xfrm>
            <a:off x="337861" y="1484649"/>
            <a:ext cx="7494174" cy="646331"/>
          </a:xfrm>
          <a:prstGeom prst="rect">
            <a:avLst/>
          </a:prstGeom>
        </p:spPr>
        <p:txBody>
          <a:bodyPr wrap="square">
            <a:spAutoFit/>
          </a:bodyPr>
          <a:lstStyle/>
          <a:p>
            <a:r>
              <a:rPr lang="en-US" dirty="0"/>
              <a:t>“Large databases comprising of text in a target language are commonly used when </a:t>
            </a:r>
            <a:r>
              <a:rPr lang="en-US" b="1" dirty="0"/>
              <a:t>generating language models</a:t>
            </a:r>
            <a:r>
              <a:rPr lang="en-US" dirty="0"/>
              <a:t> for various purposes.”</a:t>
            </a:r>
          </a:p>
        </p:txBody>
      </p:sp>
      <p:sp>
        <p:nvSpPr>
          <p:cNvPr id="5" name="AutoShape 2" descr="Image result for twitter image"/>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twitter image"/>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6" descr="Image result for twitter image"/>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8" descr="Image result for twitter image"/>
          <p:cNvSpPr>
            <a:spLocks noChangeAspect="1" noChangeArrowheads="1"/>
          </p:cNvSpPr>
          <p:nvPr/>
        </p:nvSpPr>
        <p:spPr bwMode="auto">
          <a:xfrm>
            <a:off x="2136775" y="3127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058" name="Picture 10" descr="https://pbs.twimg.com/profile_images/666407537084796928/YBGgi9B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4945" y="3566193"/>
            <a:ext cx="571500" cy="5715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518459" y="2928120"/>
            <a:ext cx="1643399" cy="584775"/>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200" b="1" cap="all" dirty="0">
                <a:ln w="0"/>
                <a:effectLst>
                  <a:reflection blurRad="12700" stA="50000" endPos="50000" dist="5000" dir="5400000" sy="-100000" rotWithShape="0"/>
                </a:effectLst>
              </a:rPr>
              <a:t>Blogs</a:t>
            </a:r>
          </a:p>
        </p:txBody>
      </p:sp>
      <p:sp>
        <p:nvSpPr>
          <p:cNvPr id="11" name="Rectangle 10"/>
          <p:cNvSpPr/>
          <p:nvPr/>
        </p:nvSpPr>
        <p:spPr>
          <a:xfrm>
            <a:off x="4929373" y="4457445"/>
            <a:ext cx="1417376" cy="584775"/>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200" b="1" cap="all" dirty="0">
                <a:ln w="0"/>
                <a:effectLst>
                  <a:reflection blurRad="12700" stA="50000" endPos="50000" dist="5000" dir="5400000" sy="-100000" rotWithShape="0"/>
                </a:effectLst>
              </a:rPr>
              <a:t>News</a:t>
            </a:r>
          </a:p>
        </p:txBody>
      </p:sp>
      <p:pic>
        <p:nvPicPr>
          <p:cNvPr id="2059" name="Picture 11">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293154">
            <a:off x="8379700" y="992347"/>
            <a:ext cx="3182294" cy="1322976"/>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
        <p:nvSpPr>
          <p:cNvPr id="10" name="Rectangle 9"/>
          <p:cNvSpPr/>
          <p:nvPr/>
        </p:nvSpPr>
        <p:spPr>
          <a:xfrm>
            <a:off x="1425413" y="4220618"/>
            <a:ext cx="2191626" cy="40011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2.360.148 tweets</a:t>
            </a:r>
          </a:p>
        </p:txBody>
      </p:sp>
      <p:sp>
        <p:nvSpPr>
          <p:cNvPr id="14" name="Rectangle 13"/>
          <p:cNvSpPr/>
          <p:nvPr/>
        </p:nvSpPr>
        <p:spPr>
          <a:xfrm>
            <a:off x="5112027" y="5042219"/>
            <a:ext cx="2114681" cy="40011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1.010.242 news</a:t>
            </a:r>
          </a:p>
        </p:txBody>
      </p:sp>
      <p:sp>
        <p:nvSpPr>
          <p:cNvPr id="15" name="Rectangle 14"/>
          <p:cNvSpPr/>
          <p:nvPr/>
        </p:nvSpPr>
        <p:spPr>
          <a:xfrm>
            <a:off x="5345996" y="3451833"/>
            <a:ext cx="1869423" cy="40011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899.288 blogs</a:t>
            </a:r>
          </a:p>
        </p:txBody>
      </p:sp>
    </p:spTree>
    <p:extLst>
      <p:ext uri="{BB962C8B-B14F-4D97-AF65-F5344CB8AC3E}">
        <p14:creationId xmlns:p14="http://schemas.microsoft.com/office/powerpoint/2010/main" val="1883190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thumb/b/b9/CRISP-DM_Process_Diagram.png/1024px-CRISP-DM_Process_Diagra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74715" y="1529578"/>
            <a:ext cx="3713533" cy="37207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533978" y="5655836"/>
            <a:ext cx="6512511" cy="1143000"/>
          </a:xfrm>
        </p:spPr>
        <p:txBody>
          <a:bodyPr/>
          <a:lstStyle/>
          <a:p>
            <a:pPr algn="r"/>
            <a:r>
              <a:rPr lang="nb-NO" dirty="0"/>
              <a:t>The Process</a:t>
            </a:r>
            <a:br>
              <a:rPr lang="nb-NO" dirty="0"/>
            </a:br>
            <a:endParaRPr lang="en-US" sz="1800" dirty="0"/>
          </a:p>
        </p:txBody>
      </p:sp>
      <p:sp>
        <p:nvSpPr>
          <p:cNvPr id="4" name="TextBox 3"/>
          <p:cNvSpPr txBox="1"/>
          <p:nvPr/>
        </p:nvSpPr>
        <p:spPr>
          <a:xfrm>
            <a:off x="4236910" y="649256"/>
            <a:ext cx="2789583" cy="738664"/>
          </a:xfrm>
          <a:prstGeom prst="rect">
            <a:avLst/>
          </a:prstGeom>
          <a:noFill/>
        </p:spPr>
        <p:txBody>
          <a:bodyPr wrap="square" rtlCol="0">
            <a:spAutoFit/>
          </a:bodyPr>
          <a:lstStyle/>
          <a:p>
            <a:r>
              <a:rPr lang="nb-NO" sz="1400" b="1" dirty="0"/>
              <a:t>Week#1: </a:t>
            </a:r>
          </a:p>
          <a:p>
            <a:r>
              <a:rPr lang="nb-NO" sz="1400" dirty="0" err="1"/>
              <a:t>Overview</a:t>
            </a:r>
            <a:r>
              <a:rPr lang="nb-NO" sz="1400" dirty="0"/>
              <a:t>, </a:t>
            </a:r>
            <a:r>
              <a:rPr lang="nb-NO" sz="1400" dirty="0" err="1"/>
              <a:t>Understanding</a:t>
            </a:r>
            <a:r>
              <a:rPr lang="nb-NO" sz="1400" dirty="0"/>
              <a:t> </a:t>
            </a:r>
            <a:r>
              <a:rPr lang="nb-NO" sz="1400" dirty="0" err="1"/>
              <a:t>the</a:t>
            </a:r>
            <a:r>
              <a:rPr lang="nb-NO" sz="1400" dirty="0"/>
              <a:t> Problem &amp; </a:t>
            </a:r>
            <a:r>
              <a:rPr lang="nb-NO" sz="1400" dirty="0" err="1"/>
              <a:t>Getting</a:t>
            </a:r>
            <a:r>
              <a:rPr lang="nb-NO" sz="1400" dirty="0"/>
              <a:t> the data</a:t>
            </a:r>
            <a:endParaRPr lang="en-US" sz="1400" dirty="0"/>
          </a:p>
        </p:txBody>
      </p:sp>
      <p:sp>
        <p:nvSpPr>
          <p:cNvPr id="6" name="TextBox 5"/>
          <p:cNvSpPr txBox="1"/>
          <p:nvPr/>
        </p:nvSpPr>
        <p:spPr>
          <a:xfrm>
            <a:off x="7552525" y="1529578"/>
            <a:ext cx="3315589" cy="523220"/>
          </a:xfrm>
          <a:prstGeom prst="rect">
            <a:avLst/>
          </a:prstGeom>
          <a:noFill/>
        </p:spPr>
        <p:txBody>
          <a:bodyPr wrap="square" rtlCol="0">
            <a:spAutoFit/>
          </a:bodyPr>
          <a:lstStyle/>
          <a:p>
            <a:r>
              <a:rPr lang="nb-NO" sz="1400" b="1" dirty="0"/>
              <a:t>Week#2: </a:t>
            </a:r>
          </a:p>
          <a:p>
            <a:r>
              <a:rPr lang="nb-NO" sz="1400" dirty="0"/>
              <a:t>Exploratory Data Analysis &amp; Modeling</a:t>
            </a:r>
            <a:endParaRPr lang="en-US" sz="1400" dirty="0"/>
          </a:p>
        </p:txBody>
      </p:sp>
      <p:sp>
        <p:nvSpPr>
          <p:cNvPr id="7" name="TextBox 6"/>
          <p:cNvSpPr txBox="1"/>
          <p:nvPr/>
        </p:nvSpPr>
        <p:spPr>
          <a:xfrm>
            <a:off x="8016803" y="3722305"/>
            <a:ext cx="1676400" cy="523220"/>
          </a:xfrm>
          <a:prstGeom prst="rect">
            <a:avLst/>
          </a:prstGeom>
          <a:noFill/>
        </p:spPr>
        <p:txBody>
          <a:bodyPr wrap="square" rtlCol="0">
            <a:spAutoFit/>
          </a:bodyPr>
          <a:lstStyle/>
          <a:p>
            <a:r>
              <a:rPr lang="nb-NO" sz="1400" b="1" dirty="0"/>
              <a:t>Week#3: </a:t>
            </a:r>
          </a:p>
          <a:p>
            <a:r>
              <a:rPr lang="nb-NO" sz="1400" dirty="0"/>
              <a:t>Prediction Model</a:t>
            </a:r>
            <a:endParaRPr lang="en-US" sz="1400" dirty="0"/>
          </a:p>
        </p:txBody>
      </p:sp>
      <p:sp>
        <p:nvSpPr>
          <p:cNvPr id="8" name="TextBox 7"/>
          <p:cNvSpPr txBox="1"/>
          <p:nvPr/>
        </p:nvSpPr>
        <p:spPr>
          <a:xfrm>
            <a:off x="5381578" y="5534930"/>
            <a:ext cx="1861675" cy="523220"/>
          </a:xfrm>
          <a:prstGeom prst="rect">
            <a:avLst/>
          </a:prstGeom>
          <a:noFill/>
        </p:spPr>
        <p:txBody>
          <a:bodyPr wrap="square" rtlCol="0">
            <a:spAutoFit/>
          </a:bodyPr>
          <a:lstStyle/>
          <a:p>
            <a:r>
              <a:rPr lang="nb-NO" sz="1400" b="1" dirty="0"/>
              <a:t>Week#4: </a:t>
            </a:r>
          </a:p>
          <a:p>
            <a:r>
              <a:rPr lang="nb-NO" sz="1400" dirty="0"/>
              <a:t>Creative Exploration</a:t>
            </a:r>
            <a:endParaRPr lang="en-US" sz="1400" dirty="0"/>
          </a:p>
        </p:txBody>
      </p:sp>
      <p:sp>
        <p:nvSpPr>
          <p:cNvPr id="9" name="TextBox 8"/>
          <p:cNvSpPr txBox="1"/>
          <p:nvPr/>
        </p:nvSpPr>
        <p:spPr>
          <a:xfrm>
            <a:off x="1890628" y="5958222"/>
            <a:ext cx="2695223" cy="523220"/>
          </a:xfrm>
          <a:prstGeom prst="rect">
            <a:avLst/>
          </a:prstGeom>
          <a:noFill/>
        </p:spPr>
        <p:txBody>
          <a:bodyPr wrap="square" rtlCol="0">
            <a:spAutoFit/>
          </a:bodyPr>
          <a:lstStyle/>
          <a:p>
            <a:r>
              <a:rPr lang="nb-NO" sz="1400" b="1" dirty="0"/>
              <a:t>Week#5: </a:t>
            </a:r>
          </a:p>
          <a:p>
            <a:r>
              <a:rPr lang="nb-NO" sz="1400" dirty="0"/>
              <a:t>Product Design &amp; Development</a:t>
            </a:r>
            <a:endParaRPr lang="en-US" sz="1400" dirty="0"/>
          </a:p>
        </p:txBody>
      </p:sp>
      <p:sp>
        <p:nvSpPr>
          <p:cNvPr id="10" name="TextBox 9"/>
          <p:cNvSpPr txBox="1"/>
          <p:nvPr/>
        </p:nvSpPr>
        <p:spPr>
          <a:xfrm>
            <a:off x="122092" y="4068377"/>
            <a:ext cx="2324068" cy="523220"/>
          </a:xfrm>
          <a:prstGeom prst="rect">
            <a:avLst/>
          </a:prstGeom>
          <a:noFill/>
        </p:spPr>
        <p:txBody>
          <a:bodyPr wrap="square" rtlCol="0">
            <a:spAutoFit/>
          </a:bodyPr>
          <a:lstStyle/>
          <a:p>
            <a:r>
              <a:rPr lang="nb-NO" sz="1400" b="1" dirty="0"/>
              <a:t>Week#6: </a:t>
            </a:r>
          </a:p>
          <a:p>
            <a:r>
              <a:rPr lang="nb-NO" sz="1400" dirty="0"/>
              <a:t>Product Presentation Deck</a:t>
            </a:r>
            <a:endParaRPr lang="en-US" sz="1400" dirty="0"/>
          </a:p>
        </p:txBody>
      </p:sp>
      <p:sp>
        <p:nvSpPr>
          <p:cNvPr id="11" name="TextBox 10"/>
          <p:cNvSpPr txBox="1"/>
          <p:nvPr/>
        </p:nvSpPr>
        <p:spPr>
          <a:xfrm>
            <a:off x="171792" y="2221752"/>
            <a:ext cx="2463216" cy="523220"/>
          </a:xfrm>
          <a:prstGeom prst="rect">
            <a:avLst/>
          </a:prstGeom>
          <a:noFill/>
        </p:spPr>
        <p:txBody>
          <a:bodyPr wrap="square" rtlCol="0">
            <a:spAutoFit/>
          </a:bodyPr>
          <a:lstStyle/>
          <a:p>
            <a:r>
              <a:rPr lang="nb-NO" sz="1400" b="1" dirty="0"/>
              <a:t>Week#7 &amp; #8: </a:t>
            </a:r>
          </a:p>
          <a:p>
            <a:r>
              <a:rPr lang="nb-NO" sz="1400" dirty="0" err="1"/>
              <a:t>Submission</a:t>
            </a:r>
            <a:r>
              <a:rPr lang="nb-NO" sz="1400" dirty="0"/>
              <a:t> &amp; Evaluation</a:t>
            </a:r>
            <a:endParaRPr lang="en-US" sz="1400" dirty="0"/>
          </a:p>
        </p:txBody>
      </p:sp>
      <p:grpSp>
        <p:nvGrpSpPr>
          <p:cNvPr id="5" name="Group 4"/>
          <p:cNvGrpSpPr/>
          <p:nvPr/>
        </p:nvGrpSpPr>
        <p:grpSpPr>
          <a:xfrm>
            <a:off x="10093444" y="2055451"/>
            <a:ext cx="1159292" cy="855821"/>
            <a:chOff x="8457666" y="2761936"/>
            <a:chExt cx="1159292" cy="855821"/>
          </a:xfrm>
        </p:grpSpPr>
        <p:pic>
          <p:nvPicPr>
            <p:cNvPr id="1027" name="Picture 3" descr="C:\Users\ppar\AppData\Local\Microsoft\Windows\Temporary Internet Files\Content.IE5\LZT1ZO6P\milestone-little-man-reach-jump-over-word-reach-way-point-objective-concept-31168280[1].jpg"/>
            <p:cNvPicPr>
              <a:picLocks noChangeAspect="1" noChangeArrowheads="1"/>
            </p:cNvPicPr>
            <p:nvPr/>
          </p:nvPicPr>
          <p:blipFill>
            <a:blip r:embed="rId4" cstate="print">
              <a:extLst>
                <a:ext uri="{BEBA8EAE-BF5A-486C-A8C5-ECC9F3942E4B}">
                  <a14:imgProps xmlns:a14="http://schemas.microsoft.com/office/drawing/2010/main">
                    <a14:imgLayer r:embed="rId5">
                      <a14:imgEffect>
                        <a14:artisticPastelsSmooth/>
                      </a14:imgEffect>
                    </a14:imgLayer>
                  </a14:imgProps>
                </a:ext>
                <a:ext uri="{28A0092B-C50C-407E-A947-70E740481C1C}">
                  <a14:useLocalDpi xmlns:a14="http://schemas.microsoft.com/office/drawing/2010/main" val="0"/>
                </a:ext>
              </a:extLst>
            </a:blip>
            <a:srcRect/>
            <a:stretch>
              <a:fillRect/>
            </a:stretch>
          </p:blipFill>
          <p:spPr bwMode="auto">
            <a:xfrm>
              <a:off x="8732512" y="2761936"/>
              <a:ext cx="609600" cy="609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457666" y="3371536"/>
              <a:ext cx="1159292" cy="246221"/>
            </a:xfrm>
            <a:prstGeom prst="rect">
              <a:avLst/>
            </a:prstGeom>
            <a:noFill/>
          </p:spPr>
          <p:txBody>
            <a:bodyPr wrap="none" rtlCol="0">
              <a:spAutoFit/>
            </a:bodyPr>
            <a:lstStyle/>
            <a:p>
              <a:r>
                <a:rPr lang="en-US" sz="1000" dirty="0"/>
                <a:t>Milestone Report</a:t>
              </a:r>
            </a:p>
          </p:txBody>
        </p:sp>
      </p:grpSp>
      <p:grpSp>
        <p:nvGrpSpPr>
          <p:cNvPr id="20" name="Group 19"/>
          <p:cNvGrpSpPr/>
          <p:nvPr/>
        </p:nvGrpSpPr>
        <p:grpSpPr>
          <a:xfrm>
            <a:off x="9383308" y="4019583"/>
            <a:ext cx="1770036" cy="814216"/>
            <a:chOff x="8457666" y="2803541"/>
            <a:chExt cx="1770036" cy="814216"/>
          </a:xfrm>
        </p:grpSpPr>
        <p:pic>
          <p:nvPicPr>
            <p:cNvPr id="21" name="Picture 3" descr="C:\Users\ppar\AppData\Local\Microsoft\Windows\Temporary Internet Files\Content.IE5\LZT1ZO6P\milestone-little-man-reach-jump-over-word-reach-way-point-objective-concept-31168280[1].jpg"/>
            <p:cNvPicPr>
              <a:picLocks noChangeAspect="1" noChangeArrowheads="1"/>
            </p:cNvPicPr>
            <p:nvPr/>
          </p:nvPicPr>
          <p:blipFill>
            <a:blip r:embed="rId4" cstate="print">
              <a:extLst>
                <a:ext uri="{BEBA8EAE-BF5A-486C-A8C5-ECC9F3942E4B}">
                  <a14:imgProps xmlns:a14="http://schemas.microsoft.com/office/drawing/2010/main">
                    <a14:imgLayer r:embed="rId5">
                      <a14:imgEffect>
                        <a14:artisticPastelsSmooth/>
                      </a14:imgEffect>
                    </a14:imgLayer>
                  </a14:imgProps>
                </a:ext>
                <a:ext uri="{28A0092B-C50C-407E-A947-70E740481C1C}">
                  <a14:useLocalDpi xmlns:a14="http://schemas.microsoft.com/office/drawing/2010/main" val="0"/>
                </a:ext>
              </a:extLst>
            </a:blip>
            <a:srcRect/>
            <a:stretch>
              <a:fillRect/>
            </a:stretch>
          </p:blipFill>
          <p:spPr bwMode="auto">
            <a:xfrm>
              <a:off x="9037884" y="2803541"/>
              <a:ext cx="609600" cy="609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8457666" y="3371536"/>
              <a:ext cx="1770036" cy="246221"/>
            </a:xfrm>
            <a:prstGeom prst="rect">
              <a:avLst/>
            </a:prstGeom>
            <a:noFill/>
          </p:spPr>
          <p:txBody>
            <a:bodyPr wrap="none" rtlCol="0">
              <a:spAutoFit/>
            </a:bodyPr>
            <a:lstStyle/>
            <a:p>
              <a:r>
                <a:rPr lang="en-US" sz="1000" dirty="0"/>
                <a:t>Prediction Model Evaluation</a:t>
              </a:r>
            </a:p>
          </p:txBody>
        </p:sp>
      </p:grpSp>
      <p:grpSp>
        <p:nvGrpSpPr>
          <p:cNvPr id="23" name="Group 22"/>
          <p:cNvGrpSpPr/>
          <p:nvPr/>
        </p:nvGrpSpPr>
        <p:grpSpPr>
          <a:xfrm>
            <a:off x="6633103" y="5915032"/>
            <a:ext cx="1770036" cy="814216"/>
            <a:chOff x="8457666" y="2803541"/>
            <a:chExt cx="1770036" cy="814216"/>
          </a:xfrm>
        </p:grpSpPr>
        <p:pic>
          <p:nvPicPr>
            <p:cNvPr id="24" name="Picture 3" descr="C:\Users\ppar\AppData\Local\Microsoft\Windows\Temporary Internet Files\Content.IE5\LZT1ZO6P\milestone-little-man-reach-jump-over-word-reach-way-point-objective-concept-31168280[1].jpg"/>
            <p:cNvPicPr>
              <a:picLocks noChangeAspect="1" noChangeArrowheads="1"/>
            </p:cNvPicPr>
            <p:nvPr/>
          </p:nvPicPr>
          <p:blipFill>
            <a:blip r:embed="rId4" cstate="print">
              <a:extLst>
                <a:ext uri="{BEBA8EAE-BF5A-486C-A8C5-ECC9F3942E4B}">
                  <a14:imgProps xmlns:a14="http://schemas.microsoft.com/office/drawing/2010/main">
                    <a14:imgLayer r:embed="rId5">
                      <a14:imgEffect>
                        <a14:artisticPastelsSmooth/>
                      </a14:imgEffect>
                    </a14:imgLayer>
                  </a14:imgProps>
                </a:ext>
                <a:ext uri="{28A0092B-C50C-407E-A947-70E740481C1C}">
                  <a14:useLocalDpi xmlns:a14="http://schemas.microsoft.com/office/drawing/2010/main" val="0"/>
                </a:ext>
              </a:extLst>
            </a:blip>
            <a:srcRect/>
            <a:stretch>
              <a:fillRect/>
            </a:stretch>
          </p:blipFill>
          <p:spPr bwMode="auto">
            <a:xfrm>
              <a:off x="9037884" y="2803541"/>
              <a:ext cx="609600" cy="609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8457666" y="3371536"/>
              <a:ext cx="1770036" cy="246221"/>
            </a:xfrm>
            <a:prstGeom prst="rect">
              <a:avLst/>
            </a:prstGeom>
            <a:noFill/>
          </p:spPr>
          <p:txBody>
            <a:bodyPr wrap="none" rtlCol="0">
              <a:spAutoFit/>
            </a:bodyPr>
            <a:lstStyle/>
            <a:p>
              <a:r>
                <a:rPr lang="en-US" sz="1000" dirty="0"/>
                <a:t>Prediction Model Evaluation</a:t>
              </a:r>
            </a:p>
          </p:txBody>
        </p:sp>
      </p:grpSp>
      <p:grpSp>
        <p:nvGrpSpPr>
          <p:cNvPr id="27" name="Group 26"/>
          <p:cNvGrpSpPr/>
          <p:nvPr/>
        </p:nvGrpSpPr>
        <p:grpSpPr>
          <a:xfrm>
            <a:off x="1987171" y="4604016"/>
            <a:ext cx="772969" cy="847572"/>
            <a:chOff x="8457666" y="2770185"/>
            <a:chExt cx="772969" cy="847572"/>
          </a:xfrm>
        </p:grpSpPr>
        <p:pic>
          <p:nvPicPr>
            <p:cNvPr id="28" name="Picture 3" descr="C:\Users\ppar\AppData\Local\Microsoft\Windows\Temporary Internet Files\Content.IE5\LZT1ZO6P\milestone-little-man-reach-jump-over-word-reach-way-point-objective-concept-31168280[1].jpg"/>
            <p:cNvPicPr>
              <a:picLocks noChangeAspect="1" noChangeArrowheads="1"/>
            </p:cNvPicPr>
            <p:nvPr/>
          </p:nvPicPr>
          <p:blipFill>
            <a:blip r:embed="rId4" cstate="print">
              <a:extLst>
                <a:ext uri="{BEBA8EAE-BF5A-486C-A8C5-ECC9F3942E4B}">
                  <a14:imgProps xmlns:a14="http://schemas.microsoft.com/office/drawing/2010/main">
                    <a14:imgLayer r:embed="rId5">
                      <a14:imgEffect>
                        <a14:artisticPastelsSmooth/>
                      </a14:imgEffect>
                    </a14:imgLayer>
                  </a14:imgProps>
                </a:ext>
                <a:ext uri="{28A0092B-C50C-407E-A947-70E740481C1C}">
                  <a14:useLocalDpi xmlns:a14="http://schemas.microsoft.com/office/drawing/2010/main" val="0"/>
                </a:ext>
              </a:extLst>
            </a:blip>
            <a:srcRect/>
            <a:stretch>
              <a:fillRect/>
            </a:stretch>
          </p:blipFill>
          <p:spPr bwMode="auto">
            <a:xfrm>
              <a:off x="8539350" y="2770185"/>
              <a:ext cx="609600" cy="609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8457666" y="3371536"/>
              <a:ext cx="772969" cy="246221"/>
            </a:xfrm>
            <a:prstGeom prst="rect">
              <a:avLst/>
            </a:prstGeom>
            <a:noFill/>
          </p:spPr>
          <p:txBody>
            <a:bodyPr wrap="none" rtlCol="0">
              <a:spAutoFit/>
            </a:bodyPr>
            <a:lstStyle/>
            <a:p>
              <a:pPr algn="ctr"/>
              <a:r>
                <a:rPr lang="en-US" sz="1000" dirty="0"/>
                <a:t>Slide Deck</a:t>
              </a:r>
            </a:p>
          </p:txBody>
        </p:sp>
      </p:grpSp>
      <p:grpSp>
        <p:nvGrpSpPr>
          <p:cNvPr id="30" name="Group 29"/>
          <p:cNvGrpSpPr/>
          <p:nvPr/>
        </p:nvGrpSpPr>
        <p:grpSpPr>
          <a:xfrm>
            <a:off x="1645348" y="2715069"/>
            <a:ext cx="1265090" cy="847572"/>
            <a:chOff x="8211612" y="2770185"/>
            <a:chExt cx="1265090" cy="847572"/>
          </a:xfrm>
        </p:grpSpPr>
        <p:pic>
          <p:nvPicPr>
            <p:cNvPr id="31" name="Picture 3" descr="C:\Users\ppar\AppData\Local\Microsoft\Windows\Temporary Internet Files\Content.IE5\LZT1ZO6P\milestone-little-man-reach-jump-over-word-reach-way-point-objective-concept-31168280[1].jpg"/>
            <p:cNvPicPr>
              <a:picLocks noChangeAspect="1" noChangeArrowheads="1"/>
            </p:cNvPicPr>
            <p:nvPr/>
          </p:nvPicPr>
          <p:blipFill>
            <a:blip r:embed="rId4" cstate="print">
              <a:extLst>
                <a:ext uri="{BEBA8EAE-BF5A-486C-A8C5-ECC9F3942E4B}">
                  <a14:imgProps xmlns:a14="http://schemas.microsoft.com/office/drawing/2010/main">
                    <a14:imgLayer r:embed="rId5">
                      <a14:imgEffect>
                        <a14:artisticPastelsSmooth/>
                      </a14:imgEffect>
                    </a14:imgLayer>
                  </a14:imgProps>
                </a:ext>
                <a:ext uri="{28A0092B-C50C-407E-A947-70E740481C1C}">
                  <a14:useLocalDpi xmlns:a14="http://schemas.microsoft.com/office/drawing/2010/main" val="0"/>
                </a:ext>
              </a:extLst>
            </a:blip>
            <a:srcRect/>
            <a:stretch>
              <a:fillRect/>
            </a:stretch>
          </p:blipFill>
          <p:spPr bwMode="auto">
            <a:xfrm>
              <a:off x="8539350" y="2770185"/>
              <a:ext cx="609600" cy="609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8211612" y="3371536"/>
              <a:ext cx="1265090" cy="246221"/>
            </a:xfrm>
            <a:prstGeom prst="rect">
              <a:avLst/>
            </a:prstGeom>
            <a:noFill/>
          </p:spPr>
          <p:txBody>
            <a:bodyPr wrap="none" rtlCol="0">
              <a:spAutoFit/>
            </a:bodyPr>
            <a:lstStyle/>
            <a:p>
              <a:pPr algn="ctr"/>
              <a:r>
                <a:rPr lang="en-US" sz="1000" dirty="0"/>
                <a:t>Product (</a:t>
              </a:r>
              <a:r>
                <a:rPr lang="en-US" sz="1000" dirty="0" err="1"/>
                <a:t>shinyApp</a:t>
              </a:r>
              <a:r>
                <a:rPr lang="en-US" sz="1000" dirty="0"/>
                <a:t>)</a:t>
              </a:r>
            </a:p>
          </p:txBody>
        </p:sp>
      </p:grpSp>
    </p:spTree>
    <p:extLst>
      <p:ext uri="{BB962C8B-B14F-4D97-AF65-F5344CB8AC3E}">
        <p14:creationId xmlns:p14="http://schemas.microsoft.com/office/powerpoint/2010/main" val="1441919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1" y="5868971"/>
            <a:ext cx="7696200" cy="914400"/>
          </a:xfrm>
        </p:spPr>
        <p:txBody>
          <a:bodyPr>
            <a:normAutofit/>
          </a:bodyPr>
          <a:lstStyle/>
          <a:p>
            <a:pPr algn="l"/>
            <a:r>
              <a:rPr lang="nb-NO" sz="3600" dirty="0"/>
              <a:t>Understanding the challenge</a:t>
            </a:r>
            <a:br>
              <a:rPr lang="nb-NO" sz="3600" dirty="0"/>
            </a:br>
            <a:r>
              <a:rPr lang="nb-NO" sz="1800" dirty="0"/>
              <a:t>Foundation of Statistical NLP</a:t>
            </a:r>
            <a:endParaRPr lang="en-US" dirty="0"/>
          </a:p>
        </p:txBody>
      </p:sp>
      <p:grpSp>
        <p:nvGrpSpPr>
          <p:cNvPr id="7" name="Group 6"/>
          <p:cNvGrpSpPr/>
          <p:nvPr/>
        </p:nvGrpSpPr>
        <p:grpSpPr>
          <a:xfrm>
            <a:off x="3997448" y="2003945"/>
            <a:ext cx="1295400" cy="1066800"/>
            <a:chOff x="7086600" y="304800"/>
            <a:chExt cx="1295400" cy="1066800"/>
          </a:xfrm>
        </p:grpSpPr>
        <p:sp>
          <p:nvSpPr>
            <p:cNvPr id="10" name="Rounded Rectangle 9"/>
            <p:cNvSpPr/>
            <p:nvPr/>
          </p:nvSpPr>
          <p:spPr>
            <a:xfrm>
              <a:off x="7086600" y="304800"/>
              <a:ext cx="1295400" cy="3429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b="1" dirty="0"/>
                <a:t>Uni-grams </a:t>
              </a:r>
              <a:endParaRPr lang="en-US" sz="1200" b="1" dirty="0"/>
            </a:p>
          </p:txBody>
        </p:sp>
        <p:sp>
          <p:nvSpPr>
            <p:cNvPr id="11" name="Rounded Rectangle 10"/>
            <p:cNvSpPr/>
            <p:nvPr/>
          </p:nvSpPr>
          <p:spPr>
            <a:xfrm>
              <a:off x="7086600" y="666750"/>
              <a:ext cx="1295400" cy="3429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b="1" dirty="0"/>
                <a:t>Bi-grams </a:t>
              </a:r>
              <a:endParaRPr lang="en-US" sz="1200" b="1" dirty="0"/>
            </a:p>
          </p:txBody>
        </p:sp>
        <p:sp>
          <p:nvSpPr>
            <p:cNvPr id="12" name="Rounded Rectangle 11"/>
            <p:cNvSpPr/>
            <p:nvPr/>
          </p:nvSpPr>
          <p:spPr>
            <a:xfrm>
              <a:off x="7086600" y="1028700"/>
              <a:ext cx="1295400" cy="3429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b="1" dirty="0"/>
                <a:t>N-grams </a:t>
              </a:r>
              <a:endParaRPr lang="en-US" sz="1200" b="1" dirty="0"/>
            </a:p>
          </p:txBody>
        </p:sp>
      </p:grpSp>
      <p:sp>
        <p:nvSpPr>
          <p:cNvPr id="14" name="Rounded Rectangle 13"/>
          <p:cNvSpPr/>
          <p:nvPr/>
        </p:nvSpPr>
        <p:spPr>
          <a:xfrm>
            <a:off x="127588" y="2321997"/>
            <a:ext cx="1943100" cy="4572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Basic Models</a:t>
            </a:r>
            <a:endParaRPr lang="en-US" dirty="0"/>
          </a:p>
        </p:txBody>
      </p:sp>
      <p:sp>
        <p:nvSpPr>
          <p:cNvPr id="15" name="Rounded Rectangle 14"/>
          <p:cNvSpPr/>
          <p:nvPr/>
        </p:nvSpPr>
        <p:spPr>
          <a:xfrm>
            <a:off x="2386368" y="2321997"/>
            <a:ext cx="1295400" cy="4572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b="1" dirty="0"/>
              <a:t>(MLE) n-grams</a:t>
            </a:r>
          </a:p>
          <a:p>
            <a:pPr algn="ctr"/>
            <a:r>
              <a:rPr lang="nb-NO" sz="1200" b="1" dirty="0"/>
              <a:t>model </a:t>
            </a:r>
            <a:endParaRPr lang="en-US" sz="1200" b="1" dirty="0"/>
          </a:p>
        </p:txBody>
      </p:sp>
      <p:grpSp>
        <p:nvGrpSpPr>
          <p:cNvPr id="9" name="Group 8"/>
          <p:cNvGrpSpPr/>
          <p:nvPr/>
        </p:nvGrpSpPr>
        <p:grpSpPr>
          <a:xfrm>
            <a:off x="3034068" y="3315910"/>
            <a:ext cx="3529333" cy="477079"/>
            <a:chOff x="4894080" y="2286000"/>
            <a:chExt cx="3529333" cy="477079"/>
          </a:xfrm>
          <a:solidFill>
            <a:srgbClr val="92D050"/>
          </a:solidFill>
        </p:grpSpPr>
        <p:sp>
          <p:nvSpPr>
            <p:cNvPr id="17" name="Rounded Rectangle 16"/>
            <p:cNvSpPr/>
            <p:nvPr/>
          </p:nvSpPr>
          <p:spPr>
            <a:xfrm>
              <a:off x="4894080" y="2286001"/>
              <a:ext cx="1943100" cy="4572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Practical Issues</a:t>
              </a:r>
              <a:endParaRPr lang="en-US" dirty="0"/>
            </a:p>
          </p:txBody>
        </p:sp>
        <p:sp>
          <p:nvSpPr>
            <p:cNvPr id="18" name="Rounded Rectangle 17"/>
            <p:cNvSpPr/>
            <p:nvPr/>
          </p:nvSpPr>
          <p:spPr>
            <a:xfrm>
              <a:off x="7128013" y="2286000"/>
              <a:ext cx="1295400" cy="238539"/>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b="1" dirty="0"/>
                <a:t>Overfitting</a:t>
              </a:r>
              <a:endParaRPr lang="en-US" sz="1200" b="1" dirty="0"/>
            </a:p>
          </p:txBody>
        </p:sp>
        <p:sp>
          <p:nvSpPr>
            <p:cNvPr id="19" name="Rounded Rectangle 18"/>
            <p:cNvSpPr/>
            <p:nvPr/>
          </p:nvSpPr>
          <p:spPr>
            <a:xfrm>
              <a:off x="7128013" y="2534479"/>
              <a:ext cx="1295400" cy="2286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b="1" dirty="0"/>
                <a:t>Zeros</a:t>
              </a:r>
              <a:endParaRPr lang="en-US" sz="1200" b="1" dirty="0"/>
            </a:p>
          </p:txBody>
        </p:sp>
      </p:grpSp>
      <p:grpSp>
        <p:nvGrpSpPr>
          <p:cNvPr id="24" name="Group 23"/>
          <p:cNvGrpSpPr/>
          <p:nvPr/>
        </p:nvGrpSpPr>
        <p:grpSpPr>
          <a:xfrm>
            <a:off x="4249098" y="4055327"/>
            <a:ext cx="3529333" cy="563218"/>
            <a:chOff x="7024364" y="4303776"/>
            <a:chExt cx="3529333" cy="563218"/>
          </a:xfrm>
        </p:grpSpPr>
        <p:sp>
          <p:nvSpPr>
            <p:cNvPr id="20" name="Rounded Rectangle 19"/>
            <p:cNvSpPr/>
            <p:nvPr/>
          </p:nvSpPr>
          <p:spPr>
            <a:xfrm>
              <a:off x="7024364" y="4313741"/>
              <a:ext cx="1943100" cy="55325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Improved Models</a:t>
              </a:r>
              <a:endParaRPr lang="en-US" dirty="0"/>
            </a:p>
          </p:txBody>
        </p:sp>
        <p:sp>
          <p:nvSpPr>
            <p:cNvPr id="21" name="Rounded Rectangle 20"/>
            <p:cNvSpPr/>
            <p:nvPr/>
          </p:nvSpPr>
          <p:spPr>
            <a:xfrm>
              <a:off x="9258297" y="4303776"/>
              <a:ext cx="1295400" cy="238539"/>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b="1" dirty="0"/>
                <a:t>Smoothing</a:t>
              </a:r>
              <a:endParaRPr lang="en-US" sz="1200" b="1" dirty="0"/>
            </a:p>
          </p:txBody>
        </p:sp>
        <p:sp>
          <p:nvSpPr>
            <p:cNvPr id="22" name="Rounded Rectangle 21"/>
            <p:cNvSpPr/>
            <p:nvPr/>
          </p:nvSpPr>
          <p:spPr>
            <a:xfrm>
              <a:off x="9258297" y="4548940"/>
              <a:ext cx="1295400" cy="238539"/>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b="1" dirty="0"/>
                <a:t>Backoff</a:t>
              </a:r>
              <a:endParaRPr lang="en-US" sz="1200" b="1" dirty="0"/>
            </a:p>
          </p:txBody>
        </p:sp>
      </p:grpSp>
      <p:sp>
        <p:nvSpPr>
          <p:cNvPr id="25" name="Rounded Rectangle 24"/>
          <p:cNvSpPr/>
          <p:nvPr/>
        </p:nvSpPr>
        <p:spPr>
          <a:xfrm>
            <a:off x="8248569" y="2974601"/>
            <a:ext cx="1630683" cy="55325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Model Evaluation</a:t>
            </a:r>
            <a:endParaRPr lang="en-US" dirty="0"/>
          </a:p>
        </p:txBody>
      </p:sp>
      <p:sp>
        <p:nvSpPr>
          <p:cNvPr id="28" name="Rounded Rectangle 27"/>
          <p:cNvSpPr/>
          <p:nvPr/>
        </p:nvSpPr>
        <p:spPr>
          <a:xfrm>
            <a:off x="10032739" y="3146640"/>
            <a:ext cx="1295400" cy="23853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b="1" dirty="0" err="1"/>
              <a:t>Perplexity</a:t>
            </a:r>
            <a:endParaRPr lang="en-US" sz="1200" b="1" dirty="0"/>
          </a:p>
        </p:txBody>
      </p:sp>
      <p:sp>
        <p:nvSpPr>
          <p:cNvPr id="3" name="TextBox 2"/>
          <p:cNvSpPr txBox="1"/>
          <p:nvPr/>
        </p:nvSpPr>
        <p:spPr>
          <a:xfrm>
            <a:off x="6693537" y="1747314"/>
            <a:ext cx="4634602" cy="646331"/>
          </a:xfrm>
          <a:prstGeom prst="rect">
            <a:avLst/>
          </a:prstGeom>
          <a:noFill/>
        </p:spPr>
        <p:txBody>
          <a:bodyPr wrap="none" rtlCol="0">
            <a:spAutoFit/>
          </a:bodyPr>
          <a:lstStyle/>
          <a:p>
            <a:r>
              <a:rPr lang="en-GB" b="1" dirty="0"/>
              <a:t>What type of data structure do I need to </a:t>
            </a:r>
          </a:p>
          <a:p>
            <a:r>
              <a:rPr lang="en-GB" b="1" dirty="0"/>
              <a:t>create language models?</a:t>
            </a:r>
          </a:p>
        </p:txBody>
      </p:sp>
      <p:sp>
        <p:nvSpPr>
          <p:cNvPr id="23" name="TextBox 22"/>
          <p:cNvSpPr txBox="1"/>
          <p:nvPr/>
        </p:nvSpPr>
        <p:spPr>
          <a:xfrm>
            <a:off x="403433" y="1350237"/>
            <a:ext cx="5918608" cy="369332"/>
          </a:xfrm>
          <a:prstGeom prst="rect">
            <a:avLst/>
          </a:prstGeom>
          <a:noFill/>
        </p:spPr>
        <p:txBody>
          <a:bodyPr wrap="none" rtlCol="0">
            <a:spAutoFit/>
          </a:bodyPr>
          <a:lstStyle/>
          <a:p>
            <a:r>
              <a:rPr lang="en-GB" b="1" dirty="0"/>
              <a:t>What do I need to do to solve the challenge at hand?</a:t>
            </a:r>
          </a:p>
        </p:txBody>
      </p:sp>
      <p:sp>
        <p:nvSpPr>
          <p:cNvPr id="26" name="TextBox 25"/>
          <p:cNvSpPr txBox="1"/>
          <p:nvPr/>
        </p:nvSpPr>
        <p:spPr>
          <a:xfrm>
            <a:off x="4758940" y="4938264"/>
            <a:ext cx="5120312" cy="646331"/>
          </a:xfrm>
          <a:prstGeom prst="rect">
            <a:avLst/>
          </a:prstGeom>
          <a:noFill/>
        </p:spPr>
        <p:txBody>
          <a:bodyPr wrap="none" rtlCol="0">
            <a:spAutoFit/>
          </a:bodyPr>
          <a:lstStyle/>
          <a:p>
            <a:r>
              <a:rPr lang="en-GB" b="1" dirty="0"/>
              <a:t>What type of issues do I need to be aware of?</a:t>
            </a:r>
          </a:p>
          <a:p>
            <a:r>
              <a:rPr lang="en-GB" b="1" dirty="0"/>
              <a:t>And how can I avoid them?</a:t>
            </a:r>
          </a:p>
        </p:txBody>
      </p:sp>
    </p:spTree>
    <p:extLst>
      <p:ext uri="{BB962C8B-B14F-4D97-AF65-F5344CB8AC3E}">
        <p14:creationId xmlns:p14="http://schemas.microsoft.com/office/powerpoint/2010/main" val="351851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par>
                          <p:cTn id="14" fill="hold">
                            <p:stCondLst>
                              <p:cond delay="500"/>
                            </p:stCondLst>
                            <p:childTnLst>
                              <p:par>
                                <p:cTn id="15" presetID="22" presetClass="entr" presetSubtype="4" fill="hold" grpId="0" nodeType="afterEffect">
                                  <p:stCondLst>
                                    <p:cond delay="50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par>
                                <p:cTn id="23" presetID="22" presetClass="entr" presetSubtype="4" fill="hold" grpId="0" nodeType="withEffect">
                                  <p:stCondLst>
                                    <p:cond delay="1000"/>
                                  </p:stCondLst>
                                  <p:childTnLst>
                                    <p:set>
                                      <p:cBhvr>
                                        <p:cTn id="24" dur="1" fill="hold">
                                          <p:stCondLst>
                                            <p:cond delay="0"/>
                                          </p:stCondLst>
                                        </p:cTn>
                                        <p:tgtEl>
                                          <p:spTgt spid="28"/>
                                        </p:tgtEl>
                                        <p:attrNameLst>
                                          <p:attrName>style.visibility</p:attrName>
                                        </p:attrNameLst>
                                      </p:cBhvr>
                                      <p:to>
                                        <p:strVal val="visible"/>
                                      </p:to>
                                    </p:set>
                                    <p:animEffect transition="in" filter="wipe(down)">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wipe(down)">
                                      <p:cBhvr>
                                        <p:cTn id="30" dur="500"/>
                                        <p:tgtEl>
                                          <p:spTgt spid="26"/>
                                        </p:tgtEl>
                                      </p:cBhvr>
                                    </p:animEffect>
                                  </p:childTnLst>
                                </p:cTn>
                              </p:par>
                              <p:par>
                                <p:cTn id="31" presetID="2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par>
                                <p:cTn id="34" presetID="22" presetClass="entr" presetSubtype="4"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down)">
                                      <p:cBhvr>
                                        <p:cTn id="3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5" grpId="0" animBg="1"/>
      <p:bldP spid="28" grpId="0" animBg="1"/>
      <p:bldP spid="3"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5376" y="5820782"/>
            <a:ext cx="7696200" cy="914400"/>
          </a:xfrm>
        </p:spPr>
        <p:txBody>
          <a:bodyPr>
            <a:normAutofit/>
          </a:bodyPr>
          <a:lstStyle/>
          <a:p>
            <a:pPr algn="l"/>
            <a:r>
              <a:rPr lang="nb-NO" sz="3600" dirty="0"/>
              <a:t>Understanding the challenge</a:t>
            </a:r>
            <a:br>
              <a:rPr lang="nb-NO" sz="3600" dirty="0"/>
            </a:br>
            <a:r>
              <a:rPr lang="nb-NO" sz="1800" dirty="0"/>
              <a:t>Foundation of Statistical NLP</a:t>
            </a:r>
            <a:endParaRPr lang="en-US" dirty="0"/>
          </a:p>
        </p:txBody>
      </p:sp>
      <p:grpSp>
        <p:nvGrpSpPr>
          <p:cNvPr id="4" name="Group 3"/>
          <p:cNvGrpSpPr/>
          <p:nvPr/>
        </p:nvGrpSpPr>
        <p:grpSpPr>
          <a:xfrm>
            <a:off x="347870" y="1530810"/>
            <a:ext cx="5034913" cy="2348300"/>
            <a:chOff x="-320842" y="1484293"/>
            <a:chExt cx="5277407" cy="2348300"/>
          </a:xfrm>
        </p:grpSpPr>
        <p:sp>
          <p:nvSpPr>
            <p:cNvPr id="5" name="Rounded Rectangle 4"/>
            <p:cNvSpPr/>
            <p:nvPr/>
          </p:nvSpPr>
          <p:spPr>
            <a:xfrm>
              <a:off x="414130" y="1484293"/>
              <a:ext cx="38100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nb-NO" dirty="0"/>
                <a:t>Based on the </a:t>
              </a:r>
              <a:r>
                <a:rPr lang="nb-NO" b="1" dirty="0"/>
                <a:t>provided Corpora</a:t>
              </a:r>
              <a:endParaRPr lang="en-US" b="1" dirty="0"/>
            </a:p>
          </p:txBody>
        </p:sp>
        <p:sp>
          <p:nvSpPr>
            <p:cNvPr id="3" name="Rounded Rectangle 2"/>
            <p:cNvSpPr/>
            <p:nvPr/>
          </p:nvSpPr>
          <p:spPr>
            <a:xfrm>
              <a:off x="1023730" y="1865293"/>
              <a:ext cx="23622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(Probabilistic)</a:t>
              </a:r>
            </a:p>
            <a:p>
              <a:pPr algn="ctr"/>
              <a:r>
                <a:rPr lang="nb-NO" b="1" dirty="0"/>
                <a:t>Language Model</a:t>
              </a:r>
              <a:endParaRPr lang="en-US" b="1" dirty="0"/>
            </a:p>
          </p:txBody>
        </p:sp>
        <p:sp>
          <p:nvSpPr>
            <p:cNvPr id="6" name="Rectangle 5"/>
            <p:cNvSpPr/>
            <p:nvPr/>
          </p:nvSpPr>
          <p:spPr>
            <a:xfrm>
              <a:off x="-320842" y="3432483"/>
              <a:ext cx="5277407" cy="400110"/>
            </a:xfrm>
            <a:prstGeom prst="rect">
              <a:avLst/>
            </a:prstGeom>
            <a:noFill/>
          </p:spPr>
          <p:txBody>
            <a:bodyPr wrap="none" lIns="91440" tIns="45720" rIns="91440" bIns="45720">
              <a:spAutoFit/>
            </a:bodyPr>
            <a:lstStyle/>
            <a:p>
              <a:pPr algn="ct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rPr>
                <a:t>P(S) = P(w1, w2, ..,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rPr>
                <a:t>wn</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rPr>
                <a:t>) or P(wn|w1,w2,..,wn-1)</a:t>
              </a:r>
            </a:p>
          </p:txBody>
        </p:sp>
      </p:grpSp>
      <p:pic>
        <p:nvPicPr>
          <p:cNvPr id="24" name="Picture 23"/>
          <p:cNvPicPr>
            <a:picLocks noChangeAspect="1"/>
          </p:cNvPicPr>
          <p:nvPr/>
        </p:nvPicPr>
        <p:blipFill>
          <a:blip r:embed="rId3"/>
          <a:stretch>
            <a:fillRect/>
          </a:stretch>
        </p:blipFill>
        <p:spPr>
          <a:xfrm>
            <a:off x="5649491" y="517517"/>
            <a:ext cx="3345421" cy="2026586"/>
          </a:xfrm>
          <a:prstGeom prst="rect">
            <a:avLst/>
          </a:prstGeom>
        </p:spPr>
      </p:pic>
      <p:pic>
        <p:nvPicPr>
          <p:cNvPr id="26" name="Picture 25"/>
          <p:cNvPicPr>
            <a:picLocks noChangeAspect="1"/>
          </p:cNvPicPr>
          <p:nvPr/>
        </p:nvPicPr>
        <p:blipFill>
          <a:blip r:embed="rId4"/>
          <a:stretch>
            <a:fillRect/>
          </a:stretch>
        </p:blipFill>
        <p:spPr>
          <a:xfrm>
            <a:off x="8150088" y="2724384"/>
            <a:ext cx="3755222" cy="2177333"/>
          </a:xfrm>
          <a:prstGeom prst="rect">
            <a:avLst/>
          </a:prstGeom>
        </p:spPr>
      </p:pic>
      <p:sp>
        <p:nvSpPr>
          <p:cNvPr id="28" name="Rounded Rectangle 27"/>
          <p:cNvSpPr/>
          <p:nvPr/>
        </p:nvSpPr>
        <p:spPr>
          <a:xfrm>
            <a:off x="4684003" y="4130228"/>
            <a:ext cx="23622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(Probabilistic)</a:t>
            </a:r>
          </a:p>
          <a:p>
            <a:pPr algn="ctr"/>
            <a:r>
              <a:rPr lang="nb-NO" b="1" dirty="0"/>
              <a:t>N-gram Model</a:t>
            </a:r>
            <a:endParaRPr lang="en-US" b="1" dirty="0"/>
          </a:p>
        </p:txBody>
      </p:sp>
    </p:spTree>
    <p:extLst>
      <p:ext uri="{BB962C8B-B14F-4D97-AF65-F5344CB8AC3E}">
        <p14:creationId xmlns:p14="http://schemas.microsoft.com/office/powerpoint/2010/main" val="53422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88466" y="371119"/>
            <a:ext cx="9938938" cy="535531"/>
          </a:xfrm>
          <a:noFill/>
        </p:spPr>
        <p:txBody>
          <a:bodyPr wrap="none" lIns="91440" tIns="45720" rIns="91440" bIns="45720">
            <a:spAutoFit/>
          </a:bodyPr>
          <a:lstStyle/>
          <a:p>
            <a:pPr algn="ctr"/>
            <a:r>
              <a:rPr lang="nb-NO" sz="3200" b="1" cap="none" dirty="0">
                <a:ln w="9525">
                  <a:solidFill>
                    <a:schemeClr val="bg1"/>
                  </a:solidFill>
                  <a:prstDash val="solid"/>
                </a:ln>
                <a:effectLst>
                  <a:outerShdw blurRad="12700" dist="38100" dir="2700000" algn="tl" rotWithShape="0">
                    <a:schemeClr val="bg1">
                      <a:lumMod val="50000"/>
                    </a:schemeClr>
                  </a:outerShdw>
                </a:effectLst>
                <a:latin typeface="+mn-lt"/>
                <a:ea typeface="+mn-ea"/>
                <a:cs typeface="+mn-cs"/>
              </a:rPr>
              <a:t>An </a:t>
            </a:r>
            <a:r>
              <a:rPr lang="en-GB" sz="3200" b="1" cap="none" dirty="0">
                <a:ln w="9525">
                  <a:solidFill>
                    <a:schemeClr val="bg1"/>
                  </a:solidFill>
                  <a:prstDash val="solid"/>
                </a:ln>
                <a:effectLst>
                  <a:outerShdw blurRad="12700" dist="38100" dir="2700000" algn="tl" rotWithShape="0">
                    <a:schemeClr val="bg1">
                      <a:lumMod val="50000"/>
                    </a:schemeClr>
                  </a:outerShdw>
                </a:effectLst>
                <a:latin typeface="+mn-lt"/>
                <a:ea typeface="+mn-ea"/>
                <a:cs typeface="+mn-cs"/>
              </a:rPr>
              <a:t>example</a:t>
            </a:r>
            <a:r>
              <a:rPr lang="nb-NO" sz="3200" b="1" cap="none" dirty="0">
                <a:ln w="9525">
                  <a:solidFill>
                    <a:schemeClr val="bg1"/>
                  </a:solidFill>
                  <a:prstDash val="solid"/>
                </a:ln>
                <a:effectLst>
                  <a:outerShdw blurRad="12700" dist="38100" dir="2700000" algn="tl" rotWithShape="0">
                    <a:schemeClr val="bg1">
                      <a:lumMod val="50000"/>
                    </a:schemeClr>
                  </a:outerShdw>
                </a:effectLst>
                <a:latin typeface="+mn-lt"/>
                <a:ea typeface="+mn-ea"/>
                <a:cs typeface="+mn-cs"/>
              </a:rPr>
              <a:t>: Bi-gram Model (Markov </a:t>
            </a:r>
            <a:r>
              <a:rPr lang="en-US" sz="3200" b="1" cap="none" dirty="0">
                <a:ln w="9525">
                  <a:solidFill>
                    <a:schemeClr val="bg1"/>
                  </a:solidFill>
                  <a:prstDash val="solid"/>
                </a:ln>
                <a:effectLst>
                  <a:outerShdw blurRad="12700" dist="38100" dir="2700000" algn="tl" rotWithShape="0">
                    <a:schemeClr val="bg1">
                      <a:lumMod val="50000"/>
                    </a:schemeClr>
                  </a:outerShdw>
                </a:effectLst>
                <a:latin typeface="+mn-lt"/>
                <a:ea typeface="+mn-ea"/>
                <a:cs typeface="+mn-cs"/>
              </a:rPr>
              <a:t>Assumption</a:t>
            </a:r>
            <a:r>
              <a:rPr lang="nb-NO" sz="3200" b="1" cap="none" dirty="0">
                <a:ln w="9525">
                  <a:solidFill>
                    <a:schemeClr val="bg1"/>
                  </a:solidFill>
                  <a:prstDash val="solid"/>
                </a:ln>
                <a:effectLst>
                  <a:outerShdw blurRad="12700" dist="38100" dir="2700000" algn="tl" rotWithShape="0">
                    <a:schemeClr val="bg1">
                      <a:lumMod val="50000"/>
                    </a:schemeClr>
                  </a:outerShdw>
                </a:effectLst>
                <a:latin typeface="+mn-lt"/>
                <a:ea typeface="+mn-ea"/>
                <a:cs typeface="+mn-cs"/>
              </a:rPr>
              <a:t>)</a:t>
            </a:r>
            <a:endParaRPr lang="en-US" sz="3200" b="1" cap="none" dirty="0">
              <a:ln w="9525">
                <a:solidFill>
                  <a:schemeClr val="bg1"/>
                </a:solidFill>
                <a:prstDash val="solid"/>
              </a:ln>
              <a:effectLst>
                <a:outerShdw blurRad="12700" dist="38100" dir="2700000" algn="tl" rotWithShape="0">
                  <a:schemeClr val="bg1">
                    <a:lumMod val="50000"/>
                  </a:schemeClr>
                </a:outerShdw>
              </a:effectLst>
              <a:latin typeface="+mn-lt"/>
              <a:ea typeface="+mn-ea"/>
              <a:cs typeface="+mn-cs"/>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573" y="2279254"/>
            <a:ext cx="842593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192696" y="1368288"/>
            <a:ext cx="10257182" cy="523220"/>
          </a:xfrm>
          <a:prstGeom prst="rect">
            <a:avLst/>
          </a:prstGeom>
          <a:noFill/>
        </p:spPr>
        <p:txBody>
          <a:bodyPr wrap="square" lIns="91440" tIns="45720" rIns="91440" bIns="45720">
            <a:spAutoFit/>
          </a:bodyPr>
          <a:lstStyle/>
          <a:p>
            <a:pPr algn="ct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P(S) = P(w1, w2, ..,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rPr>
              <a:t>wi</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 =  </a:t>
            </a:r>
            <a:r>
              <a:rPr lang="nb-NO" sz="2800" dirty="0">
                <a:ln w="18415" cmpd="sng">
                  <a:solidFill>
                    <a:srgbClr val="FFFFFF"/>
                  </a:solidFill>
                  <a:prstDash val="solid"/>
                </a:ln>
                <a:solidFill>
                  <a:srgbClr val="FFFFFF"/>
                </a:solidFill>
                <a:effectLst>
                  <a:outerShdw blurRad="63500" dir="3600000" algn="tl" rotWithShape="0">
                    <a:srgbClr val="000000">
                      <a:alpha val="70000"/>
                    </a:srgbClr>
                  </a:outerShdw>
                </a:effectLst>
              </a:rPr>
              <a:t>P(w1|&lt;s&gt;) P(w2|w1) P(w3|w2) ...</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Rectangle 2"/>
          <p:cNvSpPr/>
          <p:nvPr/>
        </p:nvSpPr>
        <p:spPr>
          <a:xfrm>
            <a:off x="6321287" y="2202225"/>
            <a:ext cx="246894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Corpus</a:t>
            </a:r>
          </a:p>
        </p:txBody>
      </p:sp>
      <p:sp>
        <p:nvSpPr>
          <p:cNvPr id="6" name="Rectangle 5"/>
          <p:cNvSpPr/>
          <p:nvPr/>
        </p:nvSpPr>
        <p:spPr>
          <a:xfrm>
            <a:off x="428472" y="1891508"/>
            <a:ext cx="156966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MLE</a:t>
            </a:r>
          </a:p>
        </p:txBody>
      </p:sp>
      <p:sp>
        <p:nvSpPr>
          <p:cNvPr id="7" name="Title 1"/>
          <p:cNvSpPr txBox="1">
            <a:spLocks/>
          </p:cNvSpPr>
          <p:nvPr/>
        </p:nvSpPr>
        <p:spPr>
          <a:xfrm>
            <a:off x="105376" y="5820782"/>
            <a:ext cx="7696200" cy="914400"/>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nb-NO" sz="3600"/>
              <a:t>Understanding the challenge</a:t>
            </a:r>
            <a:br>
              <a:rPr lang="nb-NO" sz="3600"/>
            </a:br>
            <a:r>
              <a:rPr lang="nb-NO" sz="1800"/>
              <a:t>Foundation of Statistical NLP</a:t>
            </a:r>
            <a:endParaRPr lang="en-US" dirty="0"/>
          </a:p>
        </p:txBody>
      </p:sp>
    </p:spTree>
    <p:extLst>
      <p:ext uri="{BB962C8B-B14F-4D97-AF65-F5344CB8AC3E}">
        <p14:creationId xmlns:p14="http://schemas.microsoft.com/office/powerpoint/2010/main" val="1427080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8013" y="5761431"/>
            <a:ext cx="7696200" cy="914400"/>
          </a:xfrm>
        </p:spPr>
        <p:txBody>
          <a:bodyPr>
            <a:normAutofit/>
          </a:bodyPr>
          <a:lstStyle/>
          <a:p>
            <a:pPr algn="r"/>
            <a:r>
              <a:rPr lang="nb-NO" sz="3600" dirty="0"/>
              <a:t>Understanding the challenge</a:t>
            </a:r>
            <a:br>
              <a:rPr lang="nb-NO" sz="3600" dirty="0"/>
            </a:br>
            <a:r>
              <a:rPr lang="nb-NO" sz="1800" dirty="0"/>
              <a:t>Foundation of Statistical NLP - References</a:t>
            </a:r>
            <a:endParaRPr lang="en-US" dirty="0"/>
          </a:p>
        </p:txBody>
      </p:sp>
      <p:pic>
        <p:nvPicPr>
          <p:cNvPr id="4" name="Picture 3"/>
          <p:cNvPicPr>
            <a:picLocks noChangeAspect="1"/>
          </p:cNvPicPr>
          <p:nvPr/>
        </p:nvPicPr>
        <p:blipFill>
          <a:blip r:embed="rId3"/>
          <a:stretch>
            <a:fillRect/>
          </a:stretch>
        </p:blipFill>
        <p:spPr>
          <a:xfrm>
            <a:off x="495223" y="2721292"/>
            <a:ext cx="7296150" cy="1514475"/>
          </a:xfrm>
          <a:prstGeom prst="rect">
            <a:avLst/>
          </a:prstGeom>
        </p:spPr>
      </p:pic>
      <p:pic>
        <p:nvPicPr>
          <p:cNvPr id="5" name="Picture 4" descr="Archivo:X-office-presentation.svg - Wikipedia, la enciclopedia libre">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89976" y="1888799"/>
            <a:ext cx="721052" cy="721052"/>
          </a:xfrm>
          <a:prstGeom prst="rect">
            <a:avLst/>
          </a:prstGeom>
        </p:spPr>
      </p:pic>
      <p:pic>
        <p:nvPicPr>
          <p:cNvPr id="6" name="Picture 5" descr="ESL BRAZIL: Videos">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59916" y="1962993"/>
            <a:ext cx="572664" cy="572664"/>
          </a:xfrm>
          <a:prstGeom prst="rect">
            <a:avLst/>
          </a:prstGeom>
        </p:spPr>
      </p:pic>
      <p:pic>
        <p:nvPicPr>
          <p:cNvPr id="8" name="Picture 7" descr="Open Book">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49024" y="1890109"/>
            <a:ext cx="1092064" cy="731000"/>
          </a:xfrm>
          <a:prstGeom prst="rect">
            <a:avLst/>
          </a:prstGeom>
        </p:spPr>
      </p:pic>
      <p:pic>
        <p:nvPicPr>
          <p:cNvPr id="13" name="Picture 12"/>
          <p:cNvPicPr>
            <a:picLocks noChangeAspect="1"/>
          </p:cNvPicPr>
          <p:nvPr/>
        </p:nvPicPr>
        <p:blipFill>
          <a:blip r:embed="rId10"/>
          <a:stretch>
            <a:fillRect/>
          </a:stretch>
        </p:blipFill>
        <p:spPr>
          <a:xfrm>
            <a:off x="8967809" y="2389246"/>
            <a:ext cx="1901000" cy="2178565"/>
          </a:xfrm>
          <a:prstGeom prst="rect">
            <a:avLst/>
          </a:prstGeom>
        </p:spPr>
      </p:pic>
    </p:spTree>
    <p:extLst>
      <p:ext uri="{BB962C8B-B14F-4D97-AF65-F5344CB8AC3E}">
        <p14:creationId xmlns:p14="http://schemas.microsoft.com/office/powerpoint/2010/main" val="3051965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50690" y="284361"/>
            <a:ext cx="7696200" cy="914400"/>
          </a:xfrm>
        </p:spPr>
        <p:txBody>
          <a:bodyPr>
            <a:normAutofit/>
          </a:bodyPr>
          <a:lstStyle/>
          <a:p>
            <a:pPr algn="r"/>
            <a:r>
              <a:rPr lang="en-GB" sz="3600" dirty="0"/>
              <a:t>Understanding the challenge</a:t>
            </a:r>
            <a:br>
              <a:rPr lang="en-GB" sz="3600" dirty="0"/>
            </a:br>
            <a:r>
              <a:rPr lang="en-GB" sz="1800" dirty="0"/>
              <a:t>Technology Support</a:t>
            </a:r>
            <a:endParaRPr lang="en-GB" dirty="0"/>
          </a:p>
        </p:txBody>
      </p:sp>
      <p:pic>
        <p:nvPicPr>
          <p:cNvPr id="1026" name="Picture 2" descr="http://3.bp.blogspot.com/-N38Pkz8CvDM/U_16yIQV62I/AAAAAAAAHhE/usn0hIdJrq8/s1600/R.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626" y="1384291"/>
            <a:ext cx="2809125" cy="213106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78615" y="2449821"/>
            <a:ext cx="5819221" cy="1354217"/>
          </a:xfrm>
          <a:prstGeom prst="rect">
            <a:avLst/>
          </a:prstGeom>
          <a:noFill/>
        </p:spPr>
        <p:txBody>
          <a:bodyPr wrap="non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[Technology] R packages </a:t>
            </a:r>
          </a:p>
          <a:p>
            <a:pPr algn="ctr"/>
            <a:r>
              <a:rPr lang="en-US"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For</a:t>
            </a:r>
          </a:p>
          <a:p>
            <a:pPr algn="ctr"/>
            <a:r>
              <a:rPr lang="en-US" sz="3200" b="1" dirty="0">
                <a:ln w="9525">
                  <a:solidFill>
                    <a:schemeClr val="bg1"/>
                  </a:solidFill>
                  <a:prstDash val="solid"/>
                </a:ln>
                <a:effectLst>
                  <a:outerShdw blurRad="12700" dist="38100" dir="2700000" algn="tl" rotWithShape="0">
                    <a:schemeClr val="bg1">
                      <a:lumMod val="50000"/>
                    </a:schemeClr>
                  </a:outerShdw>
                </a:effectLst>
              </a:rPr>
              <a:t>Natural Language Processing</a:t>
            </a:r>
            <a:endPar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2" name="Picture 1"/>
          <p:cNvPicPr>
            <a:picLocks noChangeAspect="1"/>
          </p:cNvPicPr>
          <p:nvPr/>
        </p:nvPicPr>
        <p:blipFill>
          <a:blip r:embed="rId5"/>
          <a:stretch>
            <a:fillRect/>
          </a:stretch>
        </p:blipFill>
        <p:spPr>
          <a:xfrm>
            <a:off x="8198790" y="4579236"/>
            <a:ext cx="3133725" cy="1285875"/>
          </a:xfrm>
          <a:prstGeom prst="rect">
            <a:avLst/>
          </a:prstGeom>
        </p:spPr>
      </p:pic>
      <p:pic>
        <p:nvPicPr>
          <p:cNvPr id="3" name="Picture 2"/>
          <p:cNvPicPr>
            <a:picLocks noChangeAspect="1"/>
          </p:cNvPicPr>
          <p:nvPr/>
        </p:nvPicPr>
        <p:blipFill>
          <a:blip r:embed="rId6"/>
          <a:stretch>
            <a:fillRect/>
          </a:stretch>
        </p:blipFill>
        <p:spPr>
          <a:xfrm>
            <a:off x="3293751" y="4831470"/>
            <a:ext cx="3042371" cy="1589408"/>
          </a:xfrm>
          <a:prstGeom prst="rect">
            <a:avLst/>
          </a:prstGeom>
        </p:spPr>
      </p:pic>
      <p:sp>
        <p:nvSpPr>
          <p:cNvPr id="5" name="TextBox 4"/>
          <p:cNvSpPr txBox="1"/>
          <p:nvPr/>
        </p:nvSpPr>
        <p:spPr>
          <a:xfrm>
            <a:off x="3789655" y="4500236"/>
            <a:ext cx="2177199" cy="369332"/>
          </a:xfrm>
          <a:prstGeom prst="rect">
            <a:avLst/>
          </a:prstGeom>
          <a:noFill/>
        </p:spPr>
        <p:txBody>
          <a:bodyPr wrap="none" rtlCol="0">
            <a:spAutoFit/>
          </a:bodyPr>
          <a:lstStyle/>
          <a:p>
            <a:r>
              <a:rPr lang="en-GB" b="1" dirty="0"/>
              <a:t>Package Vignettes</a:t>
            </a:r>
          </a:p>
        </p:txBody>
      </p:sp>
    </p:spTree>
    <p:extLst>
      <p:ext uri="{BB962C8B-B14F-4D97-AF65-F5344CB8AC3E}">
        <p14:creationId xmlns:p14="http://schemas.microsoft.com/office/powerpoint/2010/main" val="163771563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731</TotalTime>
  <Words>2030</Words>
  <Application>Microsoft Office PowerPoint</Application>
  <PresentationFormat>Widescreen</PresentationFormat>
  <Paragraphs>304</Paragraphs>
  <Slides>22</Slides>
  <Notes>15</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Cambria Math</vt:lpstr>
      <vt:lpstr>Century Gothic</vt:lpstr>
      <vt:lpstr>Vapor Trail</vt:lpstr>
      <vt:lpstr>Lesson Learned  “Developing a predictive model for text prediction”</vt:lpstr>
      <vt:lpstr>The Challenge: Build an app for «next word» prediction</vt:lpstr>
      <vt:lpstr>The Supporting Data (Corpora): 3 corpus – twitter (tweets), news and blogs English language</vt:lpstr>
      <vt:lpstr>The Process </vt:lpstr>
      <vt:lpstr>Understanding the challenge Foundation of Statistical NLP</vt:lpstr>
      <vt:lpstr>Understanding the challenge Foundation of Statistical NLP</vt:lpstr>
      <vt:lpstr>An example: Bi-gram Model (Markov Assumption)</vt:lpstr>
      <vt:lpstr>Understanding the challenge Foundation of Statistical NLP - References</vt:lpstr>
      <vt:lpstr>Understanding the challenge Technology Support</vt:lpstr>
      <vt:lpstr>Data Understanding &amp; Preparation</vt:lpstr>
      <vt:lpstr>PowerPoint Presentation</vt:lpstr>
      <vt:lpstr>PowerPoint Presentation</vt:lpstr>
      <vt:lpstr>Modelling &amp; Evaluation</vt:lpstr>
      <vt:lpstr>PowerPoint Presentation</vt:lpstr>
      <vt:lpstr>PowerPoint Presentation</vt:lpstr>
      <vt:lpstr>The Technology Stack</vt:lpstr>
      <vt:lpstr>PowerPoint Presentation</vt:lpstr>
      <vt:lpstr>Live Demo</vt:lpstr>
      <vt:lpstr>The Ingestion Pipeline – part 1</vt:lpstr>
      <vt:lpstr>PowerPoint Presentation</vt:lpstr>
      <vt:lpstr>PowerPoint Presentation</vt:lpstr>
      <vt:lpstr>The Model creation –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Models</dc:title>
  <dc:creator>Pier Lorenzo Paracchini</dc:creator>
  <cp:lastModifiedBy>Pier Lorenzo Paracchini</cp:lastModifiedBy>
  <cp:revision>125</cp:revision>
  <dcterms:created xsi:type="dcterms:W3CDTF">2016-07-21T07:22:58Z</dcterms:created>
  <dcterms:modified xsi:type="dcterms:W3CDTF">2016-09-29T06:13:52Z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Parallel2010">
    <vt:lpwstr/>
  </property>
  <property fmtid="{D5CDD505-2E9C-101B-9397-08002B2CF9AE}" pid="3" name="Templatecolor">
    <vt:lpwstr/>
  </property>
  <property fmtid="{D5CDD505-2E9C-101B-9397-08002B2CF9AE}" pid="4" name="filecustomeppt">
    <vt:lpwstr>True</vt:lpwstr>
  </property>
  <property fmtid="{D5CDD505-2E9C-101B-9397-08002B2CF9AE}" pid="5" name="Pres Date">
    <vt:lpwstr/>
  </property>
</Properties>
</file>