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69" r:id="rId2"/>
    <p:sldId id="270" r:id="rId3"/>
    <p:sldId id="271" r:id="rId4"/>
    <p:sldId id="259" r:id="rId5"/>
    <p:sldId id="274" r:id="rId6"/>
    <p:sldId id="275" r:id="rId7"/>
    <p:sldId id="276" r:id="rId8"/>
    <p:sldId id="278" r:id="rId9"/>
    <p:sldId id="264" r:id="rId10"/>
    <p:sldId id="277" r:id="rId11"/>
    <p:sldId id="279" r:id="rId12"/>
    <p:sldId id="258" r:id="rId13"/>
    <p:sldId id="263" r:id="rId14"/>
    <p:sldId id="268" r:id="rId15"/>
    <p:sldId id="265" r:id="rId16"/>
    <p:sldId id="272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8" autoAdjust="0"/>
  </p:normalViewPr>
  <p:slideViewPr>
    <p:cSldViewPr>
      <p:cViewPr varScale="1">
        <p:scale>
          <a:sx n="85" d="100"/>
          <a:sy n="85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EB9DF-88E9-4894-8F34-59424907EB6A}" type="doc">
      <dgm:prSet loTypeId="urn:microsoft.com/office/officeart/2005/8/layout/hProcess9" loCatId="process" qsTypeId="urn:microsoft.com/office/officeart/2005/8/quickstyle/3d9" qsCatId="3D" csTypeId="urn:microsoft.com/office/officeart/2005/8/colors/colorful1" csCatId="colorful" phldr="1"/>
      <dgm:spPr/>
    </dgm:pt>
    <dgm:pt modelId="{C4880649-37AD-4B82-A84F-369FB78B84C2}">
      <dgm:prSet phldrT="[Text]" custT="1"/>
      <dgm:spPr/>
      <dgm:t>
        <a:bodyPr/>
        <a:lstStyle/>
        <a:p>
          <a:r>
            <a:rPr lang="nb-NO" sz="1400" dirty="0" smtClean="0"/>
            <a:t>Random Sampling</a:t>
          </a:r>
          <a:endParaRPr lang="en-US" sz="1400" dirty="0"/>
        </a:p>
      </dgm:t>
    </dgm:pt>
    <dgm:pt modelId="{D4ACD46C-2620-4C49-AAEF-744706531830}" type="parTrans" cxnId="{42657378-331E-4069-B35A-1A86C87BA497}">
      <dgm:prSet/>
      <dgm:spPr/>
      <dgm:t>
        <a:bodyPr/>
        <a:lstStyle/>
        <a:p>
          <a:endParaRPr lang="en-US"/>
        </a:p>
      </dgm:t>
    </dgm:pt>
    <dgm:pt modelId="{ECBBDEF4-0FC3-4E70-BB99-DA3AF110EFF9}" type="sibTrans" cxnId="{42657378-331E-4069-B35A-1A86C87BA497}">
      <dgm:prSet/>
      <dgm:spPr/>
      <dgm:t>
        <a:bodyPr/>
        <a:lstStyle/>
        <a:p>
          <a:endParaRPr lang="en-US"/>
        </a:p>
      </dgm:t>
    </dgm:pt>
    <dgm:pt modelId="{D4F94E43-BD4E-4E19-BAC9-90B8E5592DD9}">
      <dgm:prSet phldrT="[Text]" custT="1"/>
      <dgm:spPr/>
      <dgm:t>
        <a:bodyPr/>
        <a:lstStyle/>
        <a:p>
          <a:r>
            <a:rPr lang="nb-NO" sz="1400" dirty="0" smtClean="0"/>
            <a:t>Sentence Isolation</a:t>
          </a:r>
          <a:endParaRPr lang="en-US" sz="1400" dirty="0"/>
        </a:p>
      </dgm:t>
    </dgm:pt>
    <dgm:pt modelId="{7AD31B78-3B52-4000-A614-F2DF2A019F36}" type="parTrans" cxnId="{DFF798B7-0E0F-4519-96F9-AB2D284DC102}">
      <dgm:prSet/>
      <dgm:spPr/>
      <dgm:t>
        <a:bodyPr/>
        <a:lstStyle/>
        <a:p>
          <a:endParaRPr lang="en-US"/>
        </a:p>
      </dgm:t>
    </dgm:pt>
    <dgm:pt modelId="{75C24D44-5294-4045-B755-3ABC7DBB309F}" type="sibTrans" cxnId="{DFF798B7-0E0F-4519-96F9-AB2D284DC102}">
      <dgm:prSet/>
      <dgm:spPr/>
      <dgm:t>
        <a:bodyPr/>
        <a:lstStyle/>
        <a:p>
          <a:endParaRPr lang="en-US"/>
        </a:p>
      </dgm:t>
    </dgm:pt>
    <dgm:pt modelId="{0CE0CE57-C615-4357-A22D-D1A5E621CA33}">
      <dgm:prSet phldrT="[Text]" custT="1"/>
      <dgm:spPr/>
      <dgm:t>
        <a:bodyPr/>
        <a:lstStyle/>
        <a:p>
          <a:r>
            <a:rPr lang="nb-NO" sz="1400" dirty="0" smtClean="0"/>
            <a:t>Cleaning</a:t>
          </a:r>
          <a:endParaRPr lang="en-US" sz="1400" dirty="0"/>
        </a:p>
      </dgm:t>
    </dgm:pt>
    <dgm:pt modelId="{91AA2AE9-530F-403D-834B-BB2368112414}" type="parTrans" cxnId="{4BF9CAF1-3897-4CD3-82B2-669EF4DD6197}">
      <dgm:prSet/>
      <dgm:spPr/>
      <dgm:t>
        <a:bodyPr/>
        <a:lstStyle/>
        <a:p>
          <a:endParaRPr lang="en-US"/>
        </a:p>
      </dgm:t>
    </dgm:pt>
    <dgm:pt modelId="{4A1EC25F-1941-4B6D-89DE-D30D8DF366EB}" type="sibTrans" cxnId="{4BF9CAF1-3897-4CD3-82B2-669EF4DD6197}">
      <dgm:prSet/>
      <dgm:spPr/>
      <dgm:t>
        <a:bodyPr/>
        <a:lstStyle/>
        <a:p>
          <a:endParaRPr lang="en-US"/>
        </a:p>
      </dgm:t>
    </dgm:pt>
    <dgm:pt modelId="{7B8997F2-0E83-444B-9CCE-4B0DC45EF5F3}">
      <dgm:prSet phldrT="[Text]" custT="1"/>
      <dgm:spPr/>
      <dgm:t>
        <a:bodyPr/>
        <a:lstStyle/>
        <a:p>
          <a:r>
            <a:rPr lang="nb-NO" sz="1400" dirty="0" smtClean="0"/>
            <a:t>Create TDM</a:t>
          </a:r>
        </a:p>
      </dgm:t>
    </dgm:pt>
    <dgm:pt modelId="{394F1DBA-4355-41B4-9E29-E1B44222148C}" type="parTrans" cxnId="{73C82C7F-9315-4992-8DEA-E0F07D7C73E8}">
      <dgm:prSet/>
      <dgm:spPr/>
      <dgm:t>
        <a:bodyPr/>
        <a:lstStyle/>
        <a:p>
          <a:endParaRPr lang="en-US"/>
        </a:p>
      </dgm:t>
    </dgm:pt>
    <dgm:pt modelId="{B5CD90D1-9BAA-4C89-A970-7EDDDFA08B96}" type="sibTrans" cxnId="{73C82C7F-9315-4992-8DEA-E0F07D7C73E8}">
      <dgm:prSet/>
      <dgm:spPr/>
      <dgm:t>
        <a:bodyPr/>
        <a:lstStyle/>
        <a:p>
          <a:endParaRPr lang="en-US"/>
        </a:p>
      </dgm:t>
    </dgm:pt>
    <dgm:pt modelId="{7759B556-7E16-4728-8993-82CFB0171580}">
      <dgm:prSet phldrT="[Text]" custT="1"/>
      <dgm:spPr/>
      <dgm:t>
        <a:bodyPr/>
        <a:lstStyle/>
        <a:p>
          <a:r>
            <a:rPr lang="nb-NO" sz="1400" dirty="0" smtClean="0"/>
            <a:t>Reduce TDM to TFM</a:t>
          </a:r>
          <a:endParaRPr lang="en-US" sz="1400" dirty="0"/>
        </a:p>
      </dgm:t>
    </dgm:pt>
    <dgm:pt modelId="{DF555E4B-8113-43F2-940E-405D2D6C4704}" type="parTrans" cxnId="{8CB7520C-249E-462C-90CF-25405179B08B}">
      <dgm:prSet/>
      <dgm:spPr/>
      <dgm:t>
        <a:bodyPr/>
        <a:lstStyle/>
        <a:p>
          <a:endParaRPr lang="en-US"/>
        </a:p>
      </dgm:t>
    </dgm:pt>
    <dgm:pt modelId="{1B2141AC-3512-4356-BCDB-B47BCA239E68}" type="sibTrans" cxnId="{8CB7520C-249E-462C-90CF-25405179B08B}">
      <dgm:prSet/>
      <dgm:spPr/>
      <dgm:t>
        <a:bodyPr/>
        <a:lstStyle/>
        <a:p>
          <a:endParaRPr lang="en-US"/>
        </a:p>
      </dgm:t>
    </dgm:pt>
    <dgm:pt modelId="{0D85692B-AAE0-4E65-BF23-663BB8ABBEBB}" type="pres">
      <dgm:prSet presAssocID="{F53EB9DF-88E9-4894-8F34-59424907EB6A}" presName="CompostProcess" presStyleCnt="0">
        <dgm:presLayoutVars>
          <dgm:dir/>
          <dgm:resizeHandles val="exact"/>
        </dgm:presLayoutVars>
      </dgm:prSet>
      <dgm:spPr/>
    </dgm:pt>
    <dgm:pt modelId="{31BC2227-92F0-4C02-BA87-3247E2547129}" type="pres">
      <dgm:prSet presAssocID="{F53EB9DF-88E9-4894-8F34-59424907EB6A}" presName="arrow" presStyleLbl="bgShp" presStyleIdx="0" presStyleCnt="1"/>
      <dgm:spPr/>
    </dgm:pt>
    <dgm:pt modelId="{2293D6D2-F050-40D8-9BA7-D2336EE164B4}" type="pres">
      <dgm:prSet presAssocID="{F53EB9DF-88E9-4894-8F34-59424907EB6A}" presName="linearProcess" presStyleCnt="0"/>
      <dgm:spPr/>
    </dgm:pt>
    <dgm:pt modelId="{D561AD2A-A1A3-4FB3-80FB-34C7F63AF9C5}" type="pres">
      <dgm:prSet presAssocID="{C4880649-37AD-4B82-A84F-369FB78B84C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712D9-4F76-40E4-94DC-42C4091A9078}" type="pres">
      <dgm:prSet presAssocID="{ECBBDEF4-0FC3-4E70-BB99-DA3AF110EFF9}" presName="sibTrans" presStyleCnt="0"/>
      <dgm:spPr/>
    </dgm:pt>
    <dgm:pt modelId="{099174C4-A649-4823-8659-6CA0A94F888E}" type="pres">
      <dgm:prSet presAssocID="{D4F94E43-BD4E-4E19-BAC9-90B8E5592DD9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77A29-FEAC-40A9-B604-35264EFC4C04}" type="pres">
      <dgm:prSet presAssocID="{75C24D44-5294-4045-B755-3ABC7DBB309F}" presName="sibTrans" presStyleCnt="0"/>
      <dgm:spPr/>
    </dgm:pt>
    <dgm:pt modelId="{1C4F5318-5D20-462B-91C5-218496289C52}" type="pres">
      <dgm:prSet presAssocID="{0CE0CE57-C615-4357-A22D-D1A5E621CA3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E1B3-305F-4086-B383-94E2A3F29D41}" type="pres">
      <dgm:prSet presAssocID="{4A1EC25F-1941-4B6D-89DE-D30D8DF366EB}" presName="sibTrans" presStyleCnt="0"/>
      <dgm:spPr/>
    </dgm:pt>
    <dgm:pt modelId="{51599E1D-2CBA-4976-BB21-9DAB21D777DC}" type="pres">
      <dgm:prSet presAssocID="{7B8997F2-0E83-444B-9CCE-4B0DC45EF5F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41D8A-EABB-4C2E-94FA-49D9C658DF82}" type="pres">
      <dgm:prSet presAssocID="{B5CD90D1-9BAA-4C89-A970-7EDDDFA08B96}" presName="sibTrans" presStyleCnt="0"/>
      <dgm:spPr/>
    </dgm:pt>
    <dgm:pt modelId="{3E360B13-B290-42D2-AC86-5C5FC48D2842}" type="pres">
      <dgm:prSet presAssocID="{7759B556-7E16-4728-8993-82CFB017158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9B0EE-61F7-42E5-B078-DD980BF3F32A}" type="presOf" srcId="{F53EB9DF-88E9-4894-8F34-59424907EB6A}" destId="{0D85692B-AAE0-4E65-BF23-663BB8ABBEBB}" srcOrd="0" destOrd="0" presId="urn:microsoft.com/office/officeart/2005/8/layout/hProcess9"/>
    <dgm:cxn modelId="{17376B8C-ED44-4C06-9DFC-02F4AF5AE9E2}" type="presOf" srcId="{0CE0CE57-C615-4357-A22D-D1A5E621CA33}" destId="{1C4F5318-5D20-462B-91C5-218496289C52}" srcOrd="0" destOrd="0" presId="urn:microsoft.com/office/officeart/2005/8/layout/hProcess9"/>
    <dgm:cxn modelId="{73C82C7F-9315-4992-8DEA-E0F07D7C73E8}" srcId="{F53EB9DF-88E9-4894-8F34-59424907EB6A}" destId="{7B8997F2-0E83-444B-9CCE-4B0DC45EF5F3}" srcOrd="3" destOrd="0" parTransId="{394F1DBA-4355-41B4-9E29-E1B44222148C}" sibTransId="{B5CD90D1-9BAA-4C89-A970-7EDDDFA08B96}"/>
    <dgm:cxn modelId="{4BF9CAF1-3897-4CD3-82B2-669EF4DD6197}" srcId="{F53EB9DF-88E9-4894-8F34-59424907EB6A}" destId="{0CE0CE57-C615-4357-A22D-D1A5E621CA33}" srcOrd="2" destOrd="0" parTransId="{91AA2AE9-530F-403D-834B-BB2368112414}" sibTransId="{4A1EC25F-1941-4B6D-89DE-D30D8DF366EB}"/>
    <dgm:cxn modelId="{8CB7520C-249E-462C-90CF-25405179B08B}" srcId="{F53EB9DF-88E9-4894-8F34-59424907EB6A}" destId="{7759B556-7E16-4728-8993-82CFB0171580}" srcOrd="4" destOrd="0" parTransId="{DF555E4B-8113-43F2-940E-405D2D6C4704}" sibTransId="{1B2141AC-3512-4356-BCDB-B47BCA239E68}"/>
    <dgm:cxn modelId="{6BABC244-7496-4910-B9BB-658FDAA509C0}" type="presOf" srcId="{7B8997F2-0E83-444B-9CCE-4B0DC45EF5F3}" destId="{51599E1D-2CBA-4976-BB21-9DAB21D777DC}" srcOrd="0" destOrd="0" presId="urn:microsoft.com/office/officeart/2005/8/layout/hProcess9"/>
    <dgm:cxn modelId="{42657378-331E-4069-B35A-1A86C87BA497}" srcId="{F53EB9DF-88E9-4894-8F34-59424907EB6A}" destId="{C4880649-37AD-4B82-A84F-369FB78B84C2}" srcOrd="0" destOrd="0" parTransId="{D4ACD46C-2620-4C49-AAEF-744706531830}" sibTransId="{ECBBDEF4-0FC3-4E70-BB99-DA3AF110EFF9}"/>
    <dgm:cxn modelId="{DFF798B7-0E0F-4519-96F9-AB2D284DC102}" srcId="{F53EB9DF-88E9-4894-8F34-59424907EB6A}" destId="{D4F94E43-BD4E-4E19-BAC9-90B8E5592DD9}" srcOrd="1" destOrd="0" parTransId="{7AD31B78-3B52-4000-A614-F2DF2A019F36}" sibTransId="{75C24D44-5294-4045-B755-3ABC7DBB309F}"/>
    <dgm:cxn modelId="{C9972CDF-3C23-4D6B-876B-3D21BCDDA181}" type="presOf" srcId="{7759B556-7E16-4728-8993-82CFB0171580}" destId="{3E360B13-B290-42D2-AC86-5C5FC48D2842}" srcOrd="0" destOrd="0" presId="urn:microsoft.com/office/officeart/2005/8/layout/hProcess9"/>
    <dgm:cxn modelId="{46F96795-746C-4D4B-8D8E-FA826F65FE2F}" type="presOf" srcId="{D4F94E43-BD4E-4E19-BAC9-90B8E5592DD9}" destId="{099174C4-A649-4823-8659-6CA0A94F888E}" srcOrd="0" destOrd="0" presId="urn:microsoft.com/office/officeart/2005/8/layout/hProcess9"/>
    <dgm:cxn modelId="{1278D124-7F26-4CB0-88F8-8CF6BE26B0B4}" type="presOf" srcId="{C4880649-37AD-4B82-A84F-369FB78B84C2}" destId="{D561AD2A-A1A3-4FB3-80FB-34C7F63AF9C5}" srcOrd="0" destOrd="0" presId="urn:microsoft.com/office/officeart/2005/8/layout/hProcess9"/>
    <dgm:cxn modelId="{F6EE2F1D-6B91-44D7-9273-1AD4B88B29F7}" type="presParOf" srcId="{0D85692B-AAE0-4E65-BF23-663BB8ABBEBB}" destId="{31BC2227-92F0-4C02-BA87-3247E2547129}" srcOrd="0" destOrd="0" presId="urn:microsoft.com/office/officeart/2005/8/layout/hProcess9"/>
    <dgm:cxn modelId="{9ACC9AC1-3B4D-4DED-A176-BF48429E8A5C}" type="presParOf" srcId="{0D85692B-AAE0-4E65-BF23-663BB8ABBEBB}" destId="{2293D6D2-F050-40D8-9BA7-D2336EE164B4}" srcOrd="1" destOrd="0" presId="urn:microsoft.com/office/officeart/2005/8/layout/hProcess9"/>
    <dgm:cxn modelId="{8537B357-7B07-4E01-AD45-E46616F721A6}" type="presParOf" srcId="{2293D6D2-F050-40D8-9BA7-D2336EE164B4}" destId="{D561AD2A-A1A3-4FB3-80FB-34C7F63AF9C5}" srcOrd="0" destOrd="0" presId="urn:microsoft.com/office/officeart/2005/8/layout/hProcess9"/>
    <dgm:cxn modelId="{990E0146-ED3E-430E-AF90-9D2A3B9B56D3}" type="presParOf" srcId="{2293D6D2-F050-40D8-9BA7-D2336EE164B4}" destId="{386712D9-4F76-40E4-94DC-42C4091A9078}" srcOrd="1" destOrd="0" presId="urn:microsoft.com/office/officeart/2005/8/layout/hProcess9"/>
    <dgm:cxn modelId="{D81C3C27-2817-4D90-B0C9-C4A19BAD8339}" type="presParOf" srcId="{2293D6D2-F050-40D8-9BA7-D2336EE164B4}" destId="{099174C4-A649-4823-8659-6CA0A94F888E}" srcOrd="2" destOrd="0" presId="urn:microsoft.com/office/officeart/2005/8/layout/hProcess9"/>
    <dgm:cxn modelId="{0FCEE22D-3BF4-4A65-B756-C17A80B83956}" type="presParOf" srcId="{2293D6D2-F050-40D8-9BA7-D2336EE164B4}" destId="{C6B77A29-FEAC-40A9-B604-35264EFC4C04}" srcOrd="3" destOrd="0" presId="urn:microsoft.com/office/officeart/2005/8/layout/hProcess9"/>
    <dgm:cxn modelId="{843CDE30-B032-4C47-9D82-FD867D0F2385}" type="presParOf" srcId="{2293D6D2-F050-40D8-9BA7-D2336EE164B4}" destId="{1C4F5318-5D20-462B-91C5-218496289C52}" srcOrd="4" destOrd="0" presId="urn:microsoft.com/office/officeart/2005/8/layout/hProcess9"/>
    <dgm:cxn modelId="{E22644E6-9909-4776-874C-462BA7EBCECA}" type="presParOf" srcId="{2293D6D2-F050-40D8-9BA7-D2336EE164B4}" destId="{8644E1B3-305F-4086-B383-94E2A3F29D41}" srcOrd="5" destOrd="0" presId="urn:microsoft.com/office/officeart/2005/8/layout/hProcess9"/>
    <dgm:cxn modelId="{71651556-6F77-4B4D-B5BF-D4CA3BE13194}" type="presParOf" srcId="{2293D6D2-F050-40D8-9BA7-D2336EE164B4}" destId="{51599E1D-2CBA-4976-BB21-9DAB21D777DC}" srcOrd="6" destOrd="0" presId="urn:microsoft.com/office/officeart/2005/8/layout/hProcess9"/>
    <dgm:cxn modelId="{01CAAFE0-F3F2-42A9-B4C2-7CD9A7606455}" type="presParOf" srcId="{2293D6D2-F050-40D8-9BA7-D2336EE164B4}" destId="{77441D8A-EABB-4C2E-94FA-49D9C658DF82}" srcOrd="7" destOrd="0" presId="urn:microsoft.com/office/officeart/2005/8/layout/hProcess9"/>
    <dgm:cxn modelId="{37C70CF4-179C-4D09-A625-6A50FB8C5E33}" type="presParOf" srcId="{2293D6D2-F050-40D8-9BA7-D2336EE164B4}" destId="{3E360B13-B290-42D2-AC86-5C5FC48D28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0E59C-0A3A-4DC4-A55E-287C165BD001}" type="doc">
      <dgm:prSet loTypeId="urn:microsoft.com/office/officeart/2005/8/layout/hProcess9" loCatId="process" qsTypeId="urn:microsoft.com/office/officeart/2005/8/quickstyle/3d9" qsCatId="3D" csTypeId="urn:microsoft.com/office/officeart/2005/8/colors/accent5_2" csCatId="accent5" phldr="1"/>
      <dgm:spPr/>
    </dgm:pt>
    <dgm:pt modelId="{0A6BB66B-6927-4DCC-88A2-3A03BE4C8FEC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TFM</a:t>
          </a:r>
        </a:p>
        <a:p>
          <a:r>
            <a:rPr lang="nb-NO" dirty="0" smtClean="0"/>
            <a:t>(input)</a:t>
          </a:r>
          <a:endParaRPr lang="en-US" dirty="0"/>
        </a:p>
      </dgm:t>
    </dgm:pt>
    <dgm:pt modelId="{4EB093C0-E2CC-47D3-B71D-B47534D6425F}" type="parTrans" cxnId="{AF08FE09-BB77-4624-8289-D8859756DD8F}">
      <dgm:prSet/>
      <dgm:spPr/>
      <dgm:t>
        <a:bodyPr/>
        <a:lstStyle/>
        <a:p>
          <a:endParaRPr lang="en-US"/>
        </a:p>
      </dgm:t>
    </dgm:pt>
    <dgm:pt modelId="{CCF5C5E0-E93F-4898-A744-3E93989A8C1B}" type="sibTrans" cxnId="{AF08FE09-BB77-4624-8289-D8859756DD8F}">
      <dgm:prSet/>
      <dgm:spPr/>
      <dgm:t>
        <a:bodyPr/>
        <a:lstStyle/>
        <a:p>
          <a:endParaRPr lang="en-US"/>
        </a:p>
      </dgm:t>
    </dgm:pt>
    <dgm:pt modelId="{63601891-7EA1-4C79-B2BC-4F1F7D862C48}">
      <dgm:prSet phldrT="[Text]"/>
      <dgm:spPr/>
      <dgm:t>
        <a:bodyPr/>
        <a:lstStyle/>
        <a:p>
          <a:r>
            <a:rPr lang="nb-NO" dirty="0" smtClean="0"/>
            <a:t>«Stupid» backoff Algorithm</a:t>
          </a:r>
          <a:endParaRPr lang="en-US" dirty="0"/>
        </a:p>
      </dgm:t>
    </dgm:pt>
    <dgm:pt modelId="{ECF67A0F-3D0D-4519-97A0-F28AD5331AF5}" type="parTrans" cxnId="{67453F57-F231-4159-99F9-A262FBEB9133}">
      <dgm:prSet/>
      <dgm:spPr/>
      <dgm:t>
        <a:bodyPr/>
        <a:lstStyle/>
        <a:p>
          <a:endParaRPr lang="en-US"/>
        </a:p>
      </dgm:t>
    </dgm:pt>
    <dgm:pt modelId="{E59C318E-8046-4807-B0A2-EC1B8E4321CE}" type="sibTrans" cxnId="{67453F57-F231-4159-99F9-A262FBEB9133}">
      <dgm:prSet/>
      <dgm:spPr/>
      <dgm:t>
        <a:bodyPr/>
        <a:lstStyle/>
        <a:p>
          <a:endParaRPr lang="en-US"/>
        </a:p>
      </dgm:t>
    </dgm:pt>
    <dgm:pt modelId="{9C190BDA-639E-43D6-8323-A8D17DDF3C5F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Language Model</a:t>
          </a:r>
        </a:p>
        <a:p>
          <a:r>
            <a:rPr lang="nb-NO" dirty="0" smtClean="0"/>
            <a:t>(output)</a:t>
          </a:r>
          <a:endParaRPr lang="en-US" dirty="0"/>
        </a:p>
      </dgm:t>
    </dgm:pt>
    <dgm:pt modelId="{2B264D0B-0071-449E-BCA7-9FF9D60410D1}" type="parTrans" cxnId="{5AD5FEC2-B0E6-48C5-8997-1321369CF85C}">
      <dgm:prSet/>
      <dgm:spPr/>
      <dgm:t>
        <a:bodyPr/>
        <a:lstStyle/>
        <a:p>
          <a:endParaRPr lang="en-US"/>
        </a:p>
      </dgm:t>
    </dgm:pt>
    <dgm:pt modelId="{B429E915-7A05-4575-BFD2-32B74F552DE7}" type="sibTrans" cxnId="{5AD5FEC2-B0E6-48C5-8997-1321369CF85C}">
      <dgm:prSet/>
      <dgm:spPr/>
      <dgm:t>
        <a:bodyPr/>
        <a:lstStyle/>
        <a:p>
          <a:endParaRPr lang="en-US"/>
        </a:p>
      </dgm:t>
    </dgm:pt>
    <dgm:pt modelId="{F6315F78-A25F-4F25-B206-FD3564EC3894}">
      <dgm:prSet phldrT="[Text]"/>
      <dgm:spPr/>
      <dgm:t>
        <a:bodyPr/>
        <a:lstStyle/>
        <a:p>
          <a:r>
            <a:rPr lang="nb-NO" dirty="0" smtClean="0"/>
            <a:t>Reduce TFM</a:t>
          </a:r>
          <a:endParaRPr lang="en-US" dirty="0"/>
        </a:p>
      </dgm:t>
    </dgm:pt>
    <dgm:pt modelId="{9953BFF1-F54D-42F6-83F6-D0071BCABF52}" type="parTrans" cxnId="{FC3D1466-254D-47B5-97FF-26CB43955CAE}">
      <dgm:prSet/>
      <dgm:spPr/>
      <dgm:t>
        <a:bodyPr/>
        <a:lstStyle/>
        <a:p>
          <a:endParaRPr lang="en-US"/>
        </a:p>
      </dgm:t>
    </dgm:pt>
    <dgm:pt modelId="{273DF7AD-4739-4D6B-8DA2-78A9823E02F8}" type="sibTrans" cxnId="{FC3D1466-254D-47B5-97FF-26CB43955CAE}">
      <dgm:prSet/>
      <dgm:spPr/>
      <dgm:t>
        <a:bodyPr/>
        <a:lstStyle/>
        <a:p>
          <a:endParaRPr lang="en-US"/>
        </a:p>
      </dgm:t>
    </dgm:pt>
    <dgm:pt modelId="{B14197AF-B8A9-4C6C-A3B5-4F61E4B503B9}" type="pres">
      <dgm:prSet presAssocID="{80B0E59C-0A3A-4DC4-A55E-287C165BD001}" presName="CompostProcess" presStyleCnt="0">
        <dgm:presLayoutVars>
          <dgm:dir/>
          <dgm:resizeHandles val="exact"/>
        </dgm:presLayoutVars>
      </dgm:prSet>
      <dgm:spPr/>
    </dgm:pt>
    <dgm:pt modelId="{AF1FAEA5-4B5B-4E21-9874-16861150FA0F}" type="pres">
      <dgm:prSet presAssocID="{80B0E59C-0A3A-4DC4-A55E-287C165BD001}" presName="arrow" presStyleLbl="bgShp" presStyleIdx="0" presStyleCnt="1" custLinFactNeighborX="-32353" custLinFactNeighborY="-53659"/>
      <dgm:spPr/>
    </dgm:pt>
    <dgm:pt modelId="{24BA649A-4E22-459E-9F66-E99796A43481}" type="pres">
      <dgm:prSet presAssocID="{80B0E59C-0A3A-4DC4-A55E-287C165BD001}" presName="linearProcess" presStyleCnt="0"/>
      <dgm:spPr/>
    </dgm:pt>
    <dgm:pt modelId="{E49E67A0-CE5C-475F-9A8D-5B593A3ED6B9}" type="pres">
      <dgm:prSet presAssocID="{0A6BB66B-6927-4DCC-88A2-3A03BE4C8FE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C6170-7722-44E1-9E3A-2780ABA817E4}" type="pres">
      <dgm:prSet presAssocID="{CCF5C5E0-E93F-4898-A744-3E93989A8C1B}" presName="sibTrans" presStyleCnt="0"/>
      <dgm:spPr/>
    </dgm:pt>
    <dgm:pt modelId="{79D41D5B-7F7B-4EE9-A4B0-455B75399210}" type="pres">
      <dgm:prSet presAssocID="{F6315F78-A25F-4F25-B206-FD3564EC389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7B651-1257-49EF-B361-B4555FA3A4B1}" type="pres">
      <dgm:prSet presAssocID="{273DF7AD-4739-4D6B-8DA2-78A9823E02F8}" presName="sibTrans" presStyleCnt="0"/>
      <dgm:spPr/>
    </dgm:pt>
    <dgm:pt modelId="{3B021B0F-97F2-46C4-B75A-C9E8955AE103}" type="pres">
      <dgm:prSet presAssocID="{63601891-7EA1-4C79-B2BC-4F1F7D862C4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28586-1C91-4757-B2CF-4013A8D06BB2}" type="pres">
      <dgm:prSet presAssocID="{E59C318E-8046-4807-B0A2-EC1B8E4321CE}" presName="sibTrans" presStyleCnt="0"/>
      <dgm:spPr/>
    </dgm:pt>
    <dgm:pt modelId="{D8BF0628-7B83-4CA4-8743-A61D7977CF4E}" type="pres">
      <dgm:prSet presAssocID="{9C190BDA-639E-43D6-8323-A8D17DDF3C5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31620-B5D1-4F67-A045-E17B5CCC2386}" type="presOf" srcId="{0A6BB66B-6927-4DCC-88A2-3A03BE4C8FEC}" destId="{E49E67A0-CE5C-475F-9A8D-5B593A3ED6B9}" srcOrd="0" destOrd="0" presId="urn:microsoft.com/office/officeart/2005/8/layout/hProcess9"/>
    <dgm:cxn modelId="{FC3D1466-254D-47B5-97FF-26CB43955CAE}" srcId="{80B0E59C-0A3A-4DC4-A55E-287C165BD001}" destId="{F6315F78-A25F-4F25-B206-FD3564EC3894}" srcOrd="1" destOrd="0" parTransId="{9953BFF1-F54D-42F6-83F6-D0071BCABF52}" sibTransId="{273DF7AD-4739-4D6B-8DA2-78A9823E02F8}"/>
    <dgm:cxn modelId="{67453F57-F231-4159-99F9-A262FBEB9133}" srcId="{80B0E59C-0A3A-4DC4-A55E-287C165BD001}" destId="{63601891-7EA1-4C79-B2BC-4F1F7D862C48}" srcOrd="2" destOrd="0" parTransId="{ECF67A0F-3D0D-4519-97A0-F28AD5331AF5}" sibTransId="{E59C318E-8046-4807-B0A2-EC1B8E4321CE}"/>
    <dgm:cxn modelId="{76A16256-9D2A-44E6-A888-24435934C3CD}" type="presOf" srcId="{63601891-7EA1-4C79-B2BC-4F1F7D862C48}" destId="{3B021B0F-97F2-46C4-B75A-C9E8955AE103}" srcOrd="0" destOrd="0" presId="urn:microsoft.com/office/officeart/2005/8/layout/hProcess9"/>
    <dgm:cxn modelId="{80CD37A5-0E12-4DE1-B75B-E3D540F6925C}" type="presOf" srcId="{F6315F78-A25F-4F25-B206-FD3564EC3894}" destId="{79D41D5B-7F7B-4EE9-A4B0-455B75399210}" srcOrd="0" destOrd="0" presId="urn:microsoft.com/office/officeart/2005/8/layout/hProcess9"/>
    <dgm:cxn modelId="{AF08FE09-BB77-4624-8289-D8859756DD8F}" srcId="{80B0E59C-0A3A-4DC4-A55E-287C165BD001}" destId="{0A6BB66B-6927-4DCC-88A2-3A03BE4C8FEC}" srcOrd="0" destOrd="0" parTransId="{4EB093C0-E2CC-47D3-B71D-B47534D6425F}" sibTransId="{CCF5C5E0-E93F-4898-A744-3E93989A8C1B}"/>
    <dgm:cxn modelId="{DE4A13AD-A4A8-420C-85E4-89E00361B992}" type="presOf" srcId="{80B0E59C-0A3A-4DC4-A55E-287C165BD001}" destId="{B14197AF-B8A9-4C6C-A3B5-4F61E4B503B9}" srcOrd="0" destOrd="0" presId="urn:microsoft.com/office/officeart/2005/8/layout/hProcess9"/>
    <dgm:cxn modelId="{5AD5FEC2-B0E6-48C5-8997-1321369CF85C}" srcId="{80B0E59C-0A3A-4DC4-A55E-287C165BD001}" destId="{9C190BDA-639E-43D6-8323-A8D17DDF3C5F}" srcOrd="3" destOrd="0" parTransId="{2B264D0B-0071-449E-BCA7-9FF9D60410D1}" sibTransId="{B429E915-7A05-4575-BFD2-32B74F552DE7}"/>
    <dgm:cxn modelId="{DB484E6E-43DC-4FA3-A2C2-51394BAE3AC0}" type="presOf" srcId="{9C190BDA-639E-43D6-8323-A8D17DDF3C5F}" destId="{D8BF0628-7B83-4CA4-8743-A61D7977CF4E}" srcOrd="0" destOrd="0" presId="urn:microsoft.com/office/officeart/2005/8/layout/hProcess9"/>
    <dgm:cxn modelId="{56D78D9F-9006-4FD0-B585-763107DC1EB3}" type="presParOf" srcId="{B14197AF-B8A9-4C6C-A3B5-4F61E4B503B9}" destId="{AF1FAEA5-4B5B-4E21-9874-16861150FA0F}" srcOrd="0" destOrd="0" presId="urn:microsoft.com/office/officeart/2005/8/layout/hProcess9"/>
    <dgm:cxn modelId="{5CD0A73D-3EFB-41EF-98A1-6795FCF629B7}" type="presParOf" srcId="{B14197AF-B8A9-4C6C-A3B5-4F61E4B503B9}" destId="{24BA649A-4E22-459E-9F66-E99796A43481}" srcOrd="1" destOrd="0" presId="urn:microsoft.com/office/officeart/2005/8/layout/hProcess9"/>
    <dgm:cxn modelId="{A1943643-BB62-4F1D-8A9D-77ECB867869D}" type="presParOf" srcId="{24BA649A-4E22-459E-9F66-E99796A43481}" destId="{E49E67A0-CE5C-475F-9A8D-5B593A3ED6B9}" srcOrd="0" destOrd="0" presId="urn:microsoft.com/office/officeart/2005/8/layout/hProcess9"/>
    <dgm:cxn modelId="{77D29ED7-110E-4057-9628-A6A88A9E6B42}" type="presParOf" srcId="{24BA649A-4E22-459E-9F66-E99796A43481}" destId="{160C6170-7722-44E1-9E3A-2780ABA817E4}" srcOrd="1" destOrd="0" presId="urn:microsoft.com/office/officeart/2005/8/layout/hProcess9"/>
    <dgm:cxn modelId="{D63F6E5A-BCA3-4D50-A0E4-9D31134FBDD0}" type="presParOf" srcId="{24BA649A-4E22-459E-9F66-E99796A43481}" destId="{79D41D5B-7F7B-4EE9-A4B0-455B75399210}" srcOrd="2" destOrd="0" presId="urn:microsoft.com/office/officeart/2005/8/layout/hProcess9"/>
    <dgm:cxn modelId="{F253E60D-3D45-4CAC-B58A-03A7C9B04870}" type="presParOf" srcId="{24BA649A-4E22-459E-9F66-E99796A43481}" destId="{6D57B651-1257-49EF-B361-B4555FA3A4B1}" srcOrd="3" destOrd="0" presId="urn:microsoft.com/office/officeart/2005/8/layout/hProcess9"/>
    <dgm:cxn modelId="{C3A25D6A-B025-49CD-96E0-573CAA14A0A4}" type="presParOf" srcId="{24BA649A-4E22-459E-9F66-E99796A43481}" destId="{3B021B0F-97F2-46C4-B75A-C9E8955AE103}" srcOrd="4" destOrd="0" presId="urn:microsoft.com/office/officeart/2005/8/layout/hProcess9"/>
    <dgm:cxn modelId="{8CBEE717-37FC-4C81-8FB3-D86DFF71222A}" type="presParOf" srcId="{24BA649A-4E22-459E-9F66-E99796A43481}" destId="{CA828586-1C91-4757-B2CF-4013A8D06BB2}" srcOrd="5" destOrd="0" presId="urn:microsoft.com/office/officeart/2005/8/layout/hProcess9"/>
    <dgm:cxn modelId="{54105005-55B8-4BDC-81B0-40ACD6CA8E87}" type="presParOf" srcId="{24BA649A-4E22-459E-9F66-E99796A43481}" destId="{D8BF0628-7B83-4CA4-8743-A61D7977CF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2227-92F0-4C02-BA87-3247E2547129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1AD2A-A1A3-4FB3-80FB-34C7F63AF9C5}">
      <dsp:nvSpPr>
        <dsp:cNvPr id="0" name=""/>
        <dsp:cNvSpPr/>
      </dsp:nvSpPr>
      <dsp:spPr>
        <a:xfrm>
          <a:off x="1785" y="1219199"/>
          <a:ext cx="1075134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Random Sampling</a:t>
          </a:r>
          <a:endParaRPr lang="en-US" sz="1400" kern="1200" dirty="0"/>
        </a:p>
      </dsp:txBody>
      <dsp:txXfrm>
        <a:off x="54269" y="1271683"/>
        <a:ext cx="970166" cy="1520632"/>
      </dsp:txXfrm>
    </dsp:sp>
    <dsp:sp modelId="{099174C4-A649-4823-8659-6CA0A94F888E}">
      <dsp:nvSpPr>
        <dsp:cNvPr id="0" name=""/>
        <dsp:cNvSpPr/>
      </dsp:nvSpPr>
      <dsp:spPr>
        <a:xfrm>
          <a:off x="1256109" y="1219199"/>
          <a:ext cx="1075134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Sentence Isolation</a:t>
          </a:r>
          <a:endParaRPr lang="en-US" sz="1400" kern="1200" dirty="0"/>
        </a:p>
      </dsp:txBody>
      <dsp:txXfrm>
        <a:off x="1308593" y="1271683"/>
        <a:ext cx="970166" cy="1520632"/>
      </dsp:txXfrm>
    </dsp:sp>
    <dsp:sp modelId="{1C4F5318-5D20-462B-91C5-218496289C52}">
      <dsp:nvSpPr>
        <dsp:cNvPr id="0" name=""/>
        <dsp:cNvSpPr/>
      </dsp:nvSpPr>
      <dsp:spPr>
        <a:xfrm>
          <a:off x="2510432" y="1219199"/>
          <a:ext cx="1075134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Cleaning</a:t>
          </a:r>
          <a:endParaRPr lang="en-US" sz="1400" kern="1200" dirty="0"/>
        </a:p>
      </dsp:txBody>
      <dsp:txXfrm>
        <a:off x="2562916" y="1271683"/>
        <a:ext cx="970166" cy="1520632"/>
      </dsp:txXfrm>
    </dsp:sp>
    <dsp:sp modelId="{51599E1D-2CBA-4976-BB21-9DAB21D777DC}">
      <dsp:nvSpPr>
        <dsp:cNvPr id="0" name=""/>
        <dsp:cNvSpPr/>
      </dsp:nvSpPr>
      <dsp:spPr>
        <a:xfrm>
          <a:off x="3764756" y="1219199"/>
          <a:ext cx="1075134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Create TDM</a:t>
          </a:r>
        </a:p>
      </dsp:txBody>
      <dsp:txXfrm>
        <a:off x="3817240" y="1271683"/>
        <a:ext cx="970166" cy="1520632"/>
      </dsp:txXfrm>
    </dsp:sp>
    <dsp:sp modelId="{3E360B13-B290-42D2-AC86-5C5FC48D2842}">
      <dsp:nvSpPr>
        <dsp:cNvPr id="0" name=""/>
        <dsp:cNvSpPr/>
      </dsp:nvSpPr>
      <dsp:spPr>
        <a:xfrm>
          <a:off x="5019079" y="1219199"/>
          <a:ext cx="1075134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Reduce TDM to TFM</a:t>
          </a:r>
          <a:endParaRPr lang="en-US" sz="1400" kern="1200" dirty="0"/>
        </a:p>
      </dsp:txBody>
      <dsp:txXfrm>
        <a:off x="5071563" y="1271683"/>
        <a:ext cx="970166" cy="1520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FAEA5-4B5B-4E21-9874-16861150FA0F}">
      <dsp:nvSpPr>
        <dsp:cNvPr id="0" name=""/>
        <dsp:cNvSpPr/>
      </dsp:nvSpPr>
      <dsp:spPr>
        <a:xfrm>
          <a:off x="0" y="0"/>
          <a:ext cx="5052060" cy="3124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67A0-CE5C-475F-9A8D-5B593A3ED6B9}">
      <dsp:nvSpPr>
        <dsp:cNvPr id="0" name=""/>
        <dsp:cNvSpPr/>
      </dsp:nvSpPr>
      <dsp:spPr>
        <a:xfrm>
          <a:off x="2085" y="937260"/>
          <a:ext cx="1388541" cy="124968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TFM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(input)</a:t>
          </a:r>
          <a:endParaRPr lang="en-US" sz="1800" kern="1200" dirty="0"/>
        </a:p>
      </dsp:txBody>
      <dsp:txXfrm>
        <a:off x="63089" y="998264"/>
        <a:ext cx="1266533" cy="1127672"/>
      </dsp:txXfrm>
    </dsp:sp>
    <dsp:sp modelId="{79D41D5B-7F7B-4EE9-A4B0-455B75399210}">
      <dsp:nvSpPr>
        <dsp:cNvPr id="0" name=""/>
        <dsp:cNvSpPr/>
      </dsp:nvSpPr>
      <dsp:spPr>
        <a:xfrm>
          <a:off x="1519047" y="937260"/>
          <a:ext cx="1388541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Reduce TFM</a:t>
          </a:r>
          <a:endParaRPr lang="en-US" sz="1800" kern="1200" dirty="0"/>
        </a:p>
      </dsp:txBody>
      <dsp:txXfrm>
        <a:off x="1580051" y="998264"/>
        <a:ext cx="1266533" cy="1127672"/>
      </dsp:txXfrm>
    </dsp:sp>
    <dsp:sp modelId="{3B021B0F-97F2-46C4-B75A-C9E8955AE103}">
      <dsp:nvSpPr>
        <dsp:cNvPr id="0" name=""/>
        <dsp:cNvSpPr/>
      </dsp:nvSpPr>
      <dsp:spPr>
        <a:xfrm>
          <a:off x="3036010" y="937260"/>
          <a:ext cx="1388541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«Stupid» backoff Algorithm</a:t>
          </a:r>
          <a:endParaRPr lang="en-US" sz="1800" kern="1200" dirty="0"/>
        </a:p>
      </dsp:txBody>
      <dsp:txXfrm>
        <a:off x="3097014" y="998264"/>
        <a:ext cx="1266533" cy="1127672"/>
      </dsp:txXfrm>
    </dsp:sp>
    <dsp:sp modelId="{D8BF0628-7B83-4CA4-8743-A61D7977CF4E}">
      <dsp:nvSpPr>
        <dsp:cNvPr id="0" name=""/>
        <dsp:cNvSpPr/>
      </dsp:nvSpPr>
      <dsp:spPr>
        <a:xfrm>
          <a:off x="4552972" y="937260"/>
          <a:ext cx="1388541" cy="124968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Language Model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(output)</a:t>
          </a:r>
          <a:endParaRPr lang="en-US" sz="1800" kern="1200" dirty="0"/>
        </a:p>
      </dsp:txBody>
      <dsp:txXfrm>
        <a:off x="4613976" y="998264"/>
        <a:ext cx="1266533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E30E7-5212-46F5-8AA5-1DC2CEE2B3B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F01E5-F3E2-4FBA-AB00-23583DAA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#cite_note-Shearer00-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ss_Industry_Standard_Process_for_Data_Mining#cite_note-KDnug2002-2" TargetMode="External"/><Relationship Id="rId4" Type="http://schemas.openxmlformats.org/officeDocument/2006/relationships/hyperlink" Target="https://en.wikipedia.org/wiki/Data_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this Course – Data Science Capstone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challenge students to create a usable/public data product that can be used to practice your skills and build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real experience.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will be drawn from real-world problems and will be conducted with industry, government, and academic partners.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https://www.jstatsoft.org/article/view/v025i05</a:t>
            </a:r>
          </a:p>
          <a:p>
            <a:r>
              <a:rPr lang="en-US" dirty="0" smtClean="0"/>
              <a:t>https://cran.r-project.org/web/views/NaturalLanguageProcessing.html</a:t>
            </a:r>
          </a:p>
          <a:p>
            <a:r>
              <a:rPr lang="en-US" dirty="0" smtClean="0"/>
              <a:t>https://www.coursera.org/course/nlp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http://www.corpora.heliohost.org/</a:t>
            </a:r>
          </a:p>
          <a:p>
            <a:r>
              <a:rPr lang="en-US" b="1" dirty="0" smtClean="0"/>
              <a:t>HC corpora </a:t>
            </a:r>
            <a:r>
              <a:rPr lang="en-US" dirty="0" smtClean="0"/>
              <a:t>is a collection of corpora for various languages freely available to download.</a:t>
            </a:r>
            <a:br>
              <a:rPr lang="en-US" dirty="0" smtClean="0"/>
            </a:br>
            <a:r>
              <a:rPr lang="en-US" dirty="0" smtClean="0"/>
              <a:t>The corpora have been collected from numerous different webpages (web crawler), with the aim of getting a varied and comprehensive corpus of current use of the respective language.</a:t>
            </a:r>
            <a:br>
              <a:rPr lang="en-US" dirty="0" smtClean="0"/>
            </a:br>
            <a:r>
              <a:rPr lang="en-US" dirty="0" smtClean="0"/>
              <a:t>Strived to search from many different types of sources, such as newspapers, magazines, (personal and professional) blogs and Twitter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Industry Standard Process for 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commonly known by its acronym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CRISP-DM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mining"/>
              </a:rPr>
              <a:t>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model (conceived in 1996/ 1997)  that describes commonly used approaches that data mining experts use to tackle problems.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 conducted at one and the same website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KDNuggets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2002, 2004, 2007 and 2014 show that it was the leading methodology used by industry data miners who decided to respond to the survey.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 probabilistic language model allows</a:t>
            </a:r>
            <a:r>
              <a:rPr lang="nb-NO" baseline="0" dirty="0" smtClean="0"/>
              <a:t> to assign a probability/ score to a sentence or a sequence of words</a:t>
            </a:r>
          </a:p>
          <a:p>
            <a:r>
              <a:rPr lang="nb-NO" baseline="0" dirty="0" smtClean="0"/>
              <a:t>And can be used to resolve the given proble: predict  the most probable words given part of a sentence (text prediction)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(MLE) Maximum Likelihood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corpora.heliohost.org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 smtClean="0"/>
              <a:t>Language Models</a:t>
            </a:r>
            <a:endParaRPr lang="en-US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sz="2400" dirty="0"/>
              <a:t>A </a:t>
            </a:r>
            <a:r>
              <a:rPr lang="nb-NO" sz="2400" dirty="0" err="1"/>
              <a:t>Text</a:t>
            </a:r>
            <a:r>
              <a:rPr lang="nb-NO" sz="2400" dirty="0"/>
              <a:t> </a:t>
            </a:r>
            <a:r>
              <a:rPr lang="nb-NO" sz="2400" dirty="0" err="1"/>
              <a:t>Prediction</a:t>
            </a:r>
            <a:r>
              <a:rPr lang="nb-NO" sz="2400" dirty="0"/>
              <a:t> </a:t>
            </a:r>
            <a:r>
              <a:rPr lang="nb-NO" sz="2400" dirty="0" err="1" smtClean="0"/>
              <a:t>App</a:t>
            </a:r>
            <a:r>
              <a:rPr lang="nb-NO" sz="2400" dirty="0" smtClean="0"/>
              <a:t>:</a:t>
            </a:r>
            <a:endParaRPr lang="nb-NO" dirty="0" smtClean="0"/>
          </a:p>
          <a:p>
            <a:r>
              <a:rPr lang="nb-NO" dirty="0" err="1" smtClean="0"/>
              <a:t>Developing</a:t>
            </a:r>
            <a:r>
              <a:rPr lang="nb-NO" dirty="0" smtClean="0"/>
              <a:t> </a:t>
            </a:r>
            <a:r>
              <a:rPr lang="nb-NO" dirty="0" smtClean="0"/>
              <a:t>a predictive model for text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09699"/>
            <a:ext cx="5278497" cy="368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357437" y="495300"/>
            <a:ext cx="16002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Basic Info on how to use the App</a:t>
            </a:r>
            <a:endParaRPr lang="en-US" sz="105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114800" y="495300"/>
            <a:ext cx="19050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(probable)</a:t>
            </a:r>
          </a:p>
          <a:p>
            <a:r>
              <a:rPr lang="nb-NO" sz="1050" b="1" dirty="0" smtClean="0"/>
              <a:t>Next Words – 5 most likely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0800" y="381000"/>
            <a:ext cx="18288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Details (from the model) about the predicted next words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73097" y="1752600"/>
            <a:ext cx="16764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Next Word Wordclouds  (for bigrams &amp; trigrams)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3157537" y="952500"/>
            <a:ext cx="8001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4667250" y="952500"/>
            <a:ext cx="40005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5486400" y="10668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6705600" y="1981200"/>
            <a:ext cx="467497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90500" y="728019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>
                <a:solidFill>
                  <a:schemeClr val="bg1"/>
                </a:solidFill>
              </a:rPr>
              <a:t>[Message Area] Area where to type your message ...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200" y="3352800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>
                <a:solidFill>
                  <a:schemeClr val="bg1"/>
                </a:solidFill>
              </a:rPr>
              <a:t>To make a prediction for next words</a:t>
            </a:r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990600" y="1185219"/>
            <a:ext cx="800100" cy="91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876300" y="27432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486400" y="3146854"/>
            <a:ext cx="3429000" cy="1501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>
                <a:solidFill>
                  <a:schemeClr val="bg1"/>
                </a:solidFill>
              </a:rPr>
              <a:t>Predicted Next Words (ordered by decreasing score)</a:t>
            </a:r>
          </a:p>
          <a:p>
            <a:endParaRPr lang="nb-NO" sz="1050" b="1" dirty="0" smtClean="0">
              <a:solidFill>
                <a:schemeClr val="bg1"/>
              </a:solidFill>
            </a:endParaRPr>
          </a:p>
          <a:p>
            <a:r>
              <a:rPr lang="nb-NO" sz="1050" b="1" dirty="0" smtClean="0">
                <a:solidFill>
                  <a:schemeClr val="bg1"/>
                </a:solidFill>
              </a:rPr>
              <a:t>A next word can be selected/ added using «Add selected Word...» button/ or can be manually entered in the [Message Area].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 smtClean="0">
                <a:solidFill>
                  <a:schemeClr val="bg1"/>
                </a:solidFill>
              </a:rPr>
              <a:t>So a new prediction for the next word can be done.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4267202" y="2743201"/>
            <a:ext cx="1219198" cy="115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The Process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 quick tour....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38" y="1153334"/>
            <a:ext cx="3713533" cy="37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551" y="5659366"/>
            <a:ext cx="6512511" cy="1143000"/>
          </a:xfrm>
        </p:spPr>
        <p:txBody>
          <a:bodyPr/>
          <a:lstStyle/>
          <a:p>
            <a:pPr algn="r"/>
            <a:r>
              <a:rPr lang="nb-NO" dirty="0" smtClean="0"/>
              <a:t>The Process</a:t>
            </a:r>
            <a:br>
              <a:rPr lang="nb-NO" dirty="0" smtClean="0"/>
            </a:br>
            <a:r>
              <a:rPr lang="nb-NO" sz="1800" dirty="0" smtClean="0"/>
              <a:t>(CRISP-DM)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19239" y="345264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Week#1: </a:t>
            </a:r>
          </a:p>
          <a:p>
            <a:r>
              <a:rPr lang="nb-NO" sz="1100" b="1" dirty="0" smtClean="0"/>
              <a:t>Understanding the Problem &amp; Getting the data</a:t>
            </a: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01347" y="1600200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Week#2: </a:t>
            </a:r>
          </a:p>
          <a:p>
            <a:r>
              <a:rPr lang="nb-NO" sz="1100" b="1" dirty="0" smtClean="0"/>
              <a:t>Exploratory Data Analysis &amp; Modeling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3354626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Week#3: </a:t>
            </a:r>
          </a:p>
          <a:p>
            <a:r>
              <a:rPr lang="nb-NO" sz="1100" b="1" dirty="0" smtClean="0"/>
              <a:t>Prediction Model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48593" y="465867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Week#4: </a:t>
            </a:r>
          </a:p>
          <a:p>
            <a:r>
              <a:rPr lang="nb-NO" sz="1100" b="1" dirty="0" smtClean="0"/>
              <a:t>Creative Exploration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946942"/>
            <a:ext cx="2367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Week#5: </a:t>
            </a:r>
          </a:p>
          <a:p>
            <a:r>
              <a:rPr lang="nb-NO" sz="1100" b="1" dirty="0" smtClean="0"/>
              <a:t>Product Design &amp; Development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857058"/>
            <a:ext cx="19107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Week#6: </a:t>
            </a:r>
          </a:p>
          <a:p>
            <a:r>
              <a:rPr lang="nb-NO" sz="1100" b="1" dirty="0" smtClean="0"/>
              <a:t>Product Presentation Deck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2" y="1384756"/>
            <a:ext cx="1910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Week#7: </a:t>
            </a:r>
          </a:p>
          <a:p>
            <a:r>
              <a:rPr lang="nb-NO" sz="1100" b="1" dirty="0" smtClean="0"/>
              <a:t>Peer Review Evaluation</a:t>
            </a:r>
            <a:endParaRPr lang="en-US" sz="1100" b="1" dirty="0"/>
          </a:p>
        </p:txBody>
      </p:sp>
      <p:pic>
        <p:nvPicPr>
          <p:cNvPr id="102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78756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122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14844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1" y="2590800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791200"/>
            <a:ext cx="7696200" cy="914400"/>
          </a:xfrm>
        </p:spPr>
        <p:txBody>
          <a:bodyPr/>
          <a:lstStyle/>
          <a:p>
            <a:pPr algn="r"/>
            <a:r>
              <a:rPr lang="nb-NO" sz="3600" dirty="0" smtClean="0"/>
              <a:t>Understanding the challenge</a:t>
            </a:r>
            <a:br>
              <a:rPr lang="nb-NO" sz="3600" dirty="0" smtClean="0"/>
            </a:br>
            <a:r>
              <a:rPr lang="nb-NO" sz="1800" dirty="0" smtClean="0"/>
              <a:t>Foundation of Statistical NLP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4130" y="2093893"/>
            <a:ext cx="4065215" cy="3087707"/>
            <a:chOff x="414130" y="1484293"/>
            <a:chExt cx="4065215" cy="3087707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 smtClean="0"/>
                <a:t>Based on the provided Corpora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(Probabilistic)</a:t>
              </a:r>
            </a:p>
            <a:p>
              <a:pPr algn="ctr"/>
              <a:r>
                <a:rPr lang="nb-NO" dirty="0" smtClean="0"/>
                <a:t>Language Model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2274" y="3617893"/>
              <a:ext cx="3817071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8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wi</a:t>
              </a: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 </a:t>
              </a:r>
            </a:p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=  </a:t>
              </a:r>
              <a:r>
                <a:rPr lang="el-GR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Π</a:t>
              </a:r>
              <a:r>
                <a:rPr lang="nb-NO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 P(wi|w1,..,wi-1)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67" y="4648200"/>
            <a:ext cx="4323091" cy="9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37428" y="395909"/>
            <a:ext cx="3644572" cy="1204291"/>
            <a:chOff x="4737428" y="243508"/>
            <a:chExt cx="3644572" cy="1204291"/>
          </a:xfrm>
        </p:grpSpPr>
        <p:sp>
          <p:nvSpPr>
            <p:cNvPr id="13" name="Rounded Rectangle 12"/>
            <p:cNvSpPr/>
            <p:nvPr/>
          </p:nvSpPr>
          <p:spPr>
            <a:xfrm>
              <a:off x="4737428" y="243508"/>
              <a:ext cx="2196771" cy="12042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nb-NO" sz="1400" dirty="0" smtClean="0"/>
                <a:t>Markov Assumption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59513" y="685800"/>
              <a:ext cx="1752600" cy="685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N-grams 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86600" y="3048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Uni-grams </a:t>
              </a:r>
              <a:endParaRPr lang="en-US" sz="12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6600" y="66675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Bi-grams </a:t>
              </a:r>
              <a:endParaRPr lang="en-US" sz="12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86600" y="10287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N-grams </a:t>
              </a:r>
              <a:endParaRPr lang="en-US" sz="1200" b="1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864263" y="1905000"/>
            <a:ext cx="19431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Basic Models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3043" y="1905000"/>
            <a:ext cx="1295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(MLE) n-grams</a:t>
            </a:r>
          </a:p>
          <a:p>
            <a:pPr algn="ctr"/>
            <a:r>
              <a:rPr lang="nb-NO" sz="1200" b="1" dirty="0" smtClean="0"/>
              <a:t>model 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894080" y="2534478"/>
            <a:ext cx="3529333" cy="477079"/>
            <a:chOff x="4894080" y="2286000"/>
            <a:chExt cx="3529333" cy="477079"/>
          </a:xfrm>
        </p:grpSpPr>
        <p:sp>
          <p:nvSpPr>
            <p:cNvPr id="17" name="Rounded Rectangle 16"/>
            <p:cNvSpPr/>
            <p:nvPr/>
          </p:nvSpPr>
          <p:spPr>
            <a:xfrm>
              <a:off x="4894080" y="2286001"/>
              <a:ext cx="19431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Practical Issues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8013" y="2286000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Overfitting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8013" y="2534479"/>
              <a:ext cx="1295400" cy="228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Zeros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85530" y="395909"/>
            <a:ext cx="42672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Developing a predictive model ..</a:t>
            </a:r>
          </a:p>
          <a:p>
            <a:endParaRPr lang="nb-NO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are the most probable 3 words</a:t>
            </a:r>
          </a:p>
          <a:p>
            <a:r>
              <a:rPr lang="nb-NO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iven that  the user has entered ..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94080" y="3313093"/>
            <a:ext cx="3529333" cy="563218"/>
            <a:chOff x="4894080" y="3094382"/>
            <a:chExt cx="3529333" cy="563218"/>
          </a:xfrm>
        </p:grpSpPr>
        <p:sp>
          <p:nvSpPr>
            <p:cNvPr id="20" name="Rounded Rectangle 19"/>
            <p:cNvSpPr/>
            <p:nvPr/>
          </p:nvSpPr>
          <p:spPr>
            <a:xfrm>
              <a:off x="4894080" y="3104347"/>
              <a:ext cx="1943100" cy="553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Improved Models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28013" y="3094382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Smoothing</a:t>
              </a:r>
              <a:endParaRPr lang="en-US" sz="12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28013" y="3339546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Backoff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62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62600"/>
            <a:ext cx="8686799" cy="1143000"/>
          </a:xfrm>
        </p:spPr>
        <p:txBody>
          <a:bodyPr>
            <a:normAutofit/>
          </a:bodyPr>
          <a:lstStyle/>
          <a:p>
            <a:pPr algn="r"/>
            <a:r>
              <a:rPr lang="nb-NO" sz="3600" dirty="0" smtClean="0"/>
              <a:t>Uni-gram Model </a:t>
            </a:r>
            <a:r>
              <a:rPr lang="nb-NO" sz="1600" b="1" dirty="0" smtClean="0"/>
              <a:t>(Markov Assumption)</a:t>
            </a:r>
            <a:endParaRPr 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2" y="2667000"/>
            <a:ext cx="84259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8756" y="2133600"/>
            <a:ext cx="51328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&lt;s&gt;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74876" y="2133600"/>
            <a:ext cx="27443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1032" y="2133600"/>
            <a:ext cx="50366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a</a:t>
            </a:r>
            <a:r>
              <a:rPr lang="nb-NO" b="1" dirty="0" smtClean="0"/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8956" y="2133600"/>
            <a:ext cx="646331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Sam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34756" y="2133600"/>
            <a:ext cx="5870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&lt;/s&gt;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269418" y="762000"/>
            <a:ext cx="683536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P(S) = P(w1, w2, ..,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 </a:t>
            </a:r>
            <a:r>
              <a:rPr lang="nb-NO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P(w1) P(w2|w1) P(w3|w2) ...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0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67211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9" y="3690272"/>
            <a:ext cx="35268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562600"/>
            <a:ext cx="8646111" cy="1143000"/>
          </a:xfrm>
        </p:spPr>
        <p:txBody>
          <a:bodyPr/>
          <a:lstStyle/>
          <a:p>
            <a:pPr algn="r"/>
            <a:r>
              <a:rPr lang="nb-NO" sz="4000" dirty="0" smtClean="0"/>
              <a:t>The Ingestion Pipeline – part 1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94668" y="992124"/>
            <a:ext cx="138504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smtClean="0"/>
              <a:t>CORPORA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351522" y="840452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Cleaning the data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841248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Preparing the data</a:t>
            </a:r>
            <a:endParaRPr lang="en-US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841248"/>
            <a:ext cx="1752600" cy="913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Term</a:t>
            </a:r>
          </a:p>
          <a:p>
            <a:pPr algn="ctr"/>
            <a:r>
              <a:rPr lang="nb-NO" sz="1400" b="1" dirty="0" smtClean="0"/>
              <a:t>Frequency</a:t>
            </a:r>
          </a:p>
          <a:p>
            <a:pPr algn="ctr"/>
            <a:r>
              <a:rPr lang="nb-NO" sz="1400" b="1" dirty="0" smtClean="0"/>
              <a:t>Matrix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 flipV="1">
            <a:off x="1679714" y="1297652"/>
            <a:ext cx="671808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3962400" y="1297652"/>
            <a:ext cx="762000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6553200" y="1298050"/>
            <a:ext cx="60960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9992" y="769606"/>
            <a:ext cx="6687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r>
              <a:rPr lang="en-US" sz="20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0%</a:t>
            </a:r>
            <a:endParaRPr lang="en-US" sz="20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7" y="2057400"/>
            <a:ext cx="7962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8" y="3013334"/>
            <a:ext cx="4179360" cy="135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676400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Uderstanding the data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775583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Exploratory Analysis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29326" y="13516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Data Structures</a:t>
            </a:r>
          </a:p>
          <a:p>
            <a:pPr algn="ctr"/>
            <a:r>
              <a:rPr lang="nb-NO" sz="800" b="1" dirty="0" smtClean="0"/>
              <a:t>(performance, memory footprint)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29573" y="3018978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Memory Footprint</a:t>
            </a:r>
          </a:p>
          <a:p>
            <a:r>
              <a:rPr lang="nb-NO" b="1" dirty="0" smtClean="0"/>
              <a:t>1-G: 25.1 Mb</a:t>
            </a:r>
          </a:p>
          <a:p>
            <a:r>
              <a:rPr lang="nb-NO" b="1" dirty="0" smtClean="0"/>
              <a:t>2-G: 520 Mb</a:t>
            </a:r>
          </a:p>
          <a:p>
            <a:r>
              <a:rPr lang="nb-NO" b="1" dirty="0" smtClean="0"/>
              <a:t>3-G: 1.6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2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313"/>
            <a:ext cx="402117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269109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822081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576763" cy="31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0"/>
            <a:ext cx="248608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0"/>
            <a:ext cx="8972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562600"/>
            <a:ext cx="7848600" cy="1143000"/>
          </a:xfrm>
        </p:spPr>
        <p:txBody>
          <a:bodyPr/>
          <a:lstStyle/>
          <a:p>
            <a:pPr algn="r"/>
            <a:r>
              <a:rPr lang="nb-NO" sz="4000" dirty="0"/>
              <a:t>The Ingestion Pipeline – part </a:t>
            </a:r>
            <a:r>
              <a:rPr lang="nb-NO" sz="4000" dirty="0" smtClean="0"/>
              <a:t>2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33400" y="1141476"/>
            <a:ext cx="1451113" cy="6710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Term</a:t>
            </a:r>
          </a:p>
          <a:p>
            <a:pPr algn="ctr"/>
            <a:r>
              <a:rPr lang="nb-NO" sz="1400" b="1" dirty="0" smtClean="0"/>
              <a:t>Frequency</a:t>
            </a:r>
          </a:p>
          <a:p>
            <a:pPr algn="ctr"/>
            <a:r>
              <a:rPr lang="nb-NO" sz="1400" b="1" dirty="0" smtClean="0"/>
              <a:t>Matrix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19530" y="990600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Language </a:t>
            </a:r>
            <a:r>
              <a:rPr lang="nb-NO" sz="1200" b="1" dirty="0" smtClean="0">
                <a:solidFill>
                  <a:schemeClr val="dk1"/>
                </a:solidFill>
              </a:rPr>
              <a:t>Model</a:t>
            </a:r>
          </a:p>
          <a:p>
            <a:pPr algn="ctr"/>
            <a:r>
              <a:rPr lang="nb-NO" sz="1200" b="1" dirty="0" smtClean="0"/>
              <a:t>Algorithm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410200" y="1141476"/>
            <a:ext cx="11463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Language</a:t>
            </a:r>
          </a:p>
          <a:p>
            <a:pPr algn="ctr"/>
            <a:r>
              <a:rPr lang="nb-NO" sz="1400" b="1" dirty="0" smtClean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4513" y="1447800"/>
            <a:ext cx="911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4530408" y="1447800"/>
            <a:ext cx="879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9074" y="360789"/>
            <a:ext cx="1610878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Models: strategy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956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 Impl. &amp; Tuning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054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 Evaluations</a:t>
            </a:r>
            <a:endParaRPr lang="en-US" sz="1200" b="1" dirty="0">
              <a:solidFill>
                <a:schemeClr val="dk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249415"/>
            <a:ext cx="3318225" cy="2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24400" y="2167789"/>
            <a:ext cx="4276338" cy="3166211"/>
            <a:chOff x="4724400" y="2167789"/>
            <a:chExt cx="4276338" cy="316621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6818864" y="116619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 smtClean="0"/>
              <a:t>Memory Footprint</a:t>
            </a:r>
          </a:p>
          <a:p>
            <a:r>
              <a:rPr lang="nb-NO" sz="1200" dirty="0" smtClean="0"/>
              <a:t>Small when moving into the app (e.g. Mobile, web)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8956" y="4572000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Memory Footprint (small)</a:t>
            </a:r>
          </a:p>
          <a:p>
            <a:r>
              <a:rPr lang="nb-NO" b="1" dirty="0" smtClean="0"/>
              <a:t>1-G: 1.1 Mb (90%)</a:t>
            </a:r>
          </a:p>
          <a:p>
            <a:r>
              <a:rPr lang="nb-NO" b="1" dirty="0" smtClean="0"/>
              <a:t>2-G: 26.8 Mb (75%)</a:t>
            </a:r>
          </a:p>
          <a:p>
            <a:r>
              <a:rPr lang="nb-NO" b="1" dirty="0" smtClean="0"/>
              <a:t>3-G: 10.2 Mb (30%)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1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Some context...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6404">
            <a:off x="5856042" y="598420"/>
            <a:ext cx="2532725" cy="448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5867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159" y="685800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“… covers </a:t>
            </a:r>
            <a:r>
              <a:rPr lang="en-US" dirty="0"/>
              <a:t>the concepts and tools you'll need throughout the entire data science pipeline, from asking the right kinds of questions to making inferences and publishing results</a:t>
            </a:r>
            <a:r>
              <a:rPr lang="en-US" dirty="0" smtClean="0"/>
              <a:t>.”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3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396" y="838200"/>
            <a:ext cx="6096000" cy="3657599"/>
          </a:xfrm>
        </p:spPr>
        <p:txBody>
          <a:bodyPr>
            <a:normAutofit fontScale="85000" lnSpcReduction="20000"/>
          </a:bodyPr>
          <a:lstStyle/>
          <a:p>
            <a:pPr marL="18288" indent="0">
              <a:buNone/>
            </a:pPr>
            <a:r>
              <a:rPr lang="en-US" dirty="0" smtClean="0">
                <a:effectLst/>
              </a:rPr>
              <a:t>“Around </a:t>
            </a:r>
            <a:r>
              <a:rPr lang="en-US" dirty="0">
                <a:effectLst/>
              </a:rPr>
              <a:t>the world, people are spending an increasing amount of time on their mobile devices for email, social networking, banking and a whole range of other activities. But typing on mobile devices can be a serious pain. </a:t>
            </a:r>
            <a:r>
              <a:rPr lang="en-US" dirty="0" smtClean="0">
                <a:effectLst/>
              </a:rPr>
              <a:t>”</a:t>
            </a:r>
          </a:p>
          <a:p>
            <a:pPr marL="18288" indent="0">
              <a:buNone/>
            </a:pPr>
            <a:endParaRPr lang="nb-NO" b="1" dirty="0">
              <a:effectLst/>
            </a:endParaRPr>
          </a:p>
          <a:p>
            <a:pPr marL="18288" indent="0">
              <a:buNone/>
            </a:pPr>
            <a:endParaRPr lang="en-US" b="1" dirty="0" smtClean="0"/>
          </a:p>
          <a:p>
            <a:pPr marL="18288" indent="0">
              <a:buNone/>
            </a:pPr>
            <a:r>
              <a:rPr lang="en-US" b="1" dirty="0" smtClean="0"/>
              <a:t>When </a:t>
            </a:r>
            <a:r>
              <a:rPr lang="en-US" b="1" dirty="0"/>
              <a:t>someone types:</a:t>
            </a:r>
          </a:p>
          <a:p>
            <a:pPr marL="18288" indent="0" algn="ctr">
              <a:buNone/>
            </a:pPr>
            <a:endParaRPr lang="en-US" dirty="0" smtClean="0"/>
          </a:p>
          <a:p>
            <a:pPr marL="18288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I went to the”</a:t>
            </a:r>
          </a:p>
          <a:p>
            <a:endParaRPr lang="en-US" dirty="0"/>
          </a:p>
          <a:p>
            <a:pPr marL="18288" indent="0">
              <a:buNone/>
            </a:pPr>
            <a:r>
              <a:rPr lang="en-US" dirty="0"/>
              <a:t>the </a:t>
            </a:r>
            <a:r>
              <a:rPr lang="en-US" dirty="0" smtClean="0"/>
              <a:t>application </a:t>
            </a:r>
            <a:r>
              <a:rPr lang="en-US" b="1" dirty="0"/>
              <a:t>presents three options for what the next word might be.</a:t>
            </a:r>
            <a:r>
              <a:rPr lang="en-US" dirty="0"/>
              <a:t> For example, the three words might be gym, store, restaurant.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410200"/>
            <a:ext cx="7543800" cy="914400"/>
          </a:xfrm>
        </p:spPr>
        <p:txBody>
          <a:bodyPr/>
          <a:lstStyle/>
          <a:p>
            <a:pPr algn="r"/>
            <a:r>
              <a:rPr lang="nb-NO" dirty="0" smtClean="0"/>
              <a:t>The Challenge:</a:t>
            </a:r>
            <a:br>
              <a:rPr lang="nb-NO" dirty="0" smtClean="0"/>
            </a:br>
            <a:r>
              <a:rPr lang="nb-NO" sz="2800" dirty="0" smtClean="0"/>
              <a:t>Build an application for next word prediction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5126">
            <a:off x="7268412" y="412133"/>
            <a:ext cx="1637464" cy="1171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8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bethink.virtualcolors.net/wp-content/uploads/2014/03/csv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37" y="2844342"/>
            <a:ext cx="1155953" cy="11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486400"/>
            <a:ext cx="6512511" cy="1143000"/>
          </a:xfrm>
        </p:spPr>
        <p:txBody>
          <a:bodyPr/>
          <a:lstStyle/>
          <a:p>
            <a:pPr algn="r"/>
            <a:r>
              <a:rPr lang="nb-NO" sz="4400" dirty="0" smtClean="0"/>
              <a:t>The Supporting Corpora:</a:t>
            </a:r>
            <a:br>
              <a:rPr lang="nb-NO" sz="4400" dirty="0" smtClean="0"/>
            </a:br>
            <a:r>
              <a:rPr lang="nb-NO" sz="2000" dirty="0" smtClean="0"/>
              <a:t>3 </a:t>
            </a:r>
            <a:r>
              <a:rPr lang="nb-NO" sz="2000" b="1" dirty="0" smtClean="0"/>
              <a:t>corpus</a:t>
            </a:r>
            <a:r>
              <a:rPr lang="nb-NO" sz="2000" dirty="0" smtClean="0"/>
              <a:t> – twitter (tweets), news and blogs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533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“Large </a:t>
            </a:r>
            <a:r>
              <a:rPr lang="en-US" dirty="0"/>
              <a:t>databases comprising of text in a target language are commonly used when </a:t>
            </a:r>
            <a:r>
              <a:rPr lang="en-US" b="1" dirty="0"/>
              <a:t>generating language models</a:t>
            </a:r>
            <a:r>
              <a:rPr lang="en-US" dirty="0"/>
              <a:t> for various purposes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5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twitte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twitte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twitter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8" name="Picture 1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19" y="296794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70832" y="2329875"/>
            <a:ext cx="14301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Blogs</a:t>
            </a:r>
            <a:endParaRPr lang="en-US" sz="32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1290" y="3859200"/>
            <a:ext cx="12650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News</a:t>
            </a:r>
          </a:p>
        </p:txBody>
      </p:sp>
      <p:pic>
        <p:nvPicPr>
          <p:cNvPr id="2059" name="Picture 1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54">
            <a:off x="5972689" y="604925"/>
            <a:ext cx="2543175" cy="1057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10273" y="3622374"/>
            <a:ext cx="2313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2.360.148 tweets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443975"/>
            <a:ext cx="2114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.010.242 news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91769" y="2853589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899.288 blogs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8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1914439"/>
              </p:ext>
            </p:extLst>
          </p:nvPr>
        </p:nvGraphicFramePr>
        <p:xfrm>
          <a:off x="18288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228600" y="3769327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smtClean="0"/>
              <a:t>CORPORA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145821"/>
            <a:ext cx="2590800" cy="11796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60% of the original corpora for creating the language model (random sampling).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Removing short entries – less than 50 chars.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447800" y="2325510"/>
            <a:ext cx="609600" cy="87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40983" y="4876800"/>
            <a:ext cx="17526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Splitting up each  entry (tweet, news, blog) into separate sentences.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2817283" y="42672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971800" y="1295400"/>
            <a:ext cx="2971800" cy="764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Adding start/ end sentence markers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Removing gremling (encoding issue)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Removing some contractions (u, r, u.s, ...)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Removing links, «RT»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4457700" y="2060222"/>
            <a:ext cx="228600" cy="83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038600" y="4762853"/>
            <a:ext cx="3086100" cy="18189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Create the Term Document Matrices (TDM)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*tolower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*remove profanity words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*remove numbers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 remove punctation (except apostrophe)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 tokenize in n-grams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For unigrams, bigrams and trigrams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5581650" y="3962400"/>
            <a:ext cx="553861" cy="8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135511" y="635000"/>
            <a:ext cx="2856089" cy="166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Reduce Term Document Matrices (</a:t>
            </a:r>
            <a:r>
              <a:rPr lang="nb-NO" sz="1100" b="1" dirty="0" smtClean="0">
                <a:solidFill>
                  <a:schemeClr val="bg1"/>
                </a:solidFill>
              </a:rPr>
              <a:t>TDM</a:t>
            </a:r>
            <a:r>
              <a:rPr lang="nb-NO" sz="1100" dirty="0" smtClean="0">
                <a:solidFill>
                  <a:schemeClr val="bg1"/>
                </a:solidFill>
              </a:rPr>
              <a:t>) to Term Frequency Matrices (</a:t>
            </a:r>
            <a:r>
              <a:rPr lang="nb-NO" sz="1100" b="1" dirty="0" smtClean="0">
                <a:solidFill>
                  <a:schemeClr val="bg1"/>
                </a:solidFill>
              </a:rPr>
              <a:t>TFM</a:t>
            </a:r>
            <a:r>
              <a:rPr lang="nb-NO" sz="1100" dirty="0" smtClean="0">
                <a:solidFill>
                  <a:schemeClr val="bg1"/>
                </a:solidFill>
              </a:rPr>
              <a:t>) for unigrams, bigrams and trigrams.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Example for unigrams:</a:t>
            </a:r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b="1" dirty="0" smtClean="0">
                <a:solidFill>
                  <a:schemeClr val="bg1"/>
                </a:solidFill>
              </a:rPr>
              <a:t>Term, Frequency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the, 477030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7315200" y="2301522"/>
            <a:ext cx="248356" cy="46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7427" y="228600"/>
            <a:ext cx="4799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/>
              <a:t>The Ingestion Process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7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218029"/>
              </p:ext>
            </p:extLst>
          </p:nvPr>
        </p:nvGraphicFramePr>
        <p:xfrm>
          <a:off x="1752600" y="1600200"/>
          <a:ext cx="5943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7145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(</a:t>
            </a:r>
            <a:r>
              <a:rPr lang="nb-NO" sz="1100" b="1" dirty="0" smtClean="0">
                <a:solidFill>
                  <a:schemeClr val="bg1"/>
                </a:solidFill>
              </a:rPr>
              <a:t>input</a:t>
            </a:r>
            <a:r>
              <a:rPr lang="nb-NO" sz="1100" dirty="0" smtClean="0">
                <a:solidFill>
                  <a:schemeClr val="bg1"/>
                </a:solidFill>
              </a:rPr>
              <a:t>) </a:t>
            </a:r>
            <a:r>
              <a:rPr lang="nb-NO" sz="1100" b="1" dirty="0" smtClean="0">
                <a:solidFill>
                  <a:schemeClr val="bg1"/>
                </a:solidFill>
              </a:rPr>
              <a:t>Term Frequency Matrices (TFM)</a:t>
            </a:r>
            <a:r>
              <a:rPr lang="nb-NO" sz="1100" dirty="0" smtClean="0">
                <a:solidFill>
                  <a:schemeClr val="bg1"/>
                </a:solidFill>
              </a:rPr>
              <a:t> for unigrams, bigrams and trigrams.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828800" y="2362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476375" y="48768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Reducing the vocabulary in order to decrease the memory footprint of the model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2847975" y="3886200"/>
            <a:ext cx="119062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26930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638800"/>
            <a:ext cx="2714625" cy="10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3829050" y="139065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Calculate the «Stupid» backoff score and create an ad-hoc dats structure representing the language the model.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5200650" y="203835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248400" y="3657600"/>
            <a:ext cx="2743200" cy="3238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(</a:t>
            </a:r>
            <a:r>
              <a:rPr lang="nb-NO" sz="1100" b="1" dirty="0" smtClean="0">
                <a:solidFill>
                  <a:schemeClr val="bg1"/>
                </a:solidFill>
              </a:rPr>
              <a:t>Output</a:t>
            </a:r>
            <a:r>
              <a:rPr lang="nb-NO" sz="1100" dirty="0" smtClean="0">
                <a:solidFill>
                  <a:schemeClr val="bg1"/>
                </a:solidFill>
              </a:rPr>
              <a:t>) the </a:t>
            </a:r>
            <a:r>
              <a:rPr lang="nb-NO" sz="1100" b="1" dirty="0" smtClean="0">
                <a:solidFill>
                  <a:schemeClr val="bg1"/>
                </a:solidFill>
              </a:rPr>
              <a:t>language model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H="1" flipV="1">
            <a:off x="7010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888669" y="4417979"/>
            <a:ext cx="3133338" cy="1981200"/>
            <a:chOff x="4724400" y="2167789"/>
            <a:chExt cx="4276338" cy="3166211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3886200" y="217357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/>
              <a:t>The Model Creation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5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3315" y="1657456"/>
            <a:ext cx="4781669" cy="2956193"/>
            <a:chOff x="1690687" y="3505200"/>
            <a:chExt cx="4781669" cy="2956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 smtClean="0"/>
                    <a:t>Do we have the </a:t>
                  </a:r>
                  <a:r>
                    <a:rPr lang="nb-NO" sz="1200" b="1" dirty="0" smtClean="0"/>
                    <a:t>trigram</a:t>
                  </a:r>
                  <a:r>
                    <a:rPr lang="nb-NO" sz="1200" dirty="0" smtClean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−2</m:t>
                        </m:r>
                        <m:r>
                          <a:rPr lang="nb-NO" sz="1200" i="1">
                            <a:latin typeface="Cambria Math"/>
                          </a:rPr>
                          <m:t>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>
              <a:off x="3457575" y="3855738"/>
              <a:ext cx="86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19587" y="3581400"/>
                  <a:ext cx="2152769" cy="5486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nb-NO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b-NO" sz="1400" b="0" i="1" smtClean="0">
                                <a:latin typeface="Cambria Math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nb-NO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b-NO" sz="1400" b="0" i="0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b-NO" sz="1400" b="0" i="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nb-NO" sz="1400" b="0" i="1" smtClean="0">
                                <a:latin typeface="Cambria Math"/>
                              </a:rPr>
                              <m:t>𝑐𝑜𝑢𝑛𝑡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−2, 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587" y="3581400"/>
                  <a:ext cx="2152769" cy="5486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29920" y="37765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 smtClean="0"/>
                    <a:t>Do we have the </a:t>
                  </a:r>
                  <a:r>
                    <a:rPr lang="nb-NO" sz="1200" b="1" dirty="0" smtClean="0"/>
                    <a:t>bigram</a:t>
                  </a:r>
                  <a:r>
                    <a:rPr lang="nb-NO" sz="1200" dirty="0" smtClean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443287" y="4686300"/>
              <a:ext cx="1028700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62870" y="4419600"/>
                  <a:ext cx="1630254" cy="441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−1, 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a14:m>
                  <a:r>
                    <a:rPr lang="en-US" sz="1400" dirty="0" smtClean="0"/>
                    <a:t> * 0.4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870" y="4419600"/>
                  <a:ext cx="1630254" cy="4410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629920" y="46147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 smtClean="0"/>
                    <a:t>Do we have the </a:t>
                  </a:r>
                  <a:r>
                    <a:rPr lang="nb-NO" sz="1200" b="1" dirty="0" smtClean="0"/>
                    <a:t>unigram</a:t>
                  </a:r>
                  <a:r>
                    <a:rPr lang="nb-NO" sz="1200" dirty="0" smtClean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3443287" y="5600700"/>
              <a:ext cx="1000125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9546" y="5334000"/>
                  <a:ext cx="1641668" cy="412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 smtClean="0"/>
                    <a:t> * 0.4* 0.4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546" y="5334000"/>
                  <a:ext cx="1641668" cy="4121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3656596" y="55291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[yes]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66987" y="4084338"/>
              <a:ext cx="0" cy="335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14354" y="4091976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[no]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4354" y="4971253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[no]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66987" y="4953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05003" y="6114253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[no]</a:t>
              </a:r>
              <a:endParaRPr lang="en-US" sz="1400" dirty="0"/>
            </a:p>
          </p:txBody>
        </p:sp>
        <p:cxnSp>
          <p:nvCxnSpPr>
            <p:cNvPr id="22" name="Elbow Connector 21"/>
            <p:cNvCxnSpPr>
              <a:stCxn id="13" idx="2"/>
              <a:endCxn id="23" idx="1"/>
            </p:cNvCxnSpPr>
            <p:nvPr/>
          </p:nvCxnSpPr>
          <p:spPr>
            <a:xfrm rot="16200000" flipH="1">
              <a:off x="3346224" y="5088163"/>
              <a:ext cx="387911" cy="19463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13371" y="6049229"/>
                  <a:ext cx="1709507" cy="412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/>
                                </a:rPr>
                                <m:t>𝑂𝑇𝐻</m:t>
                              </m:r>
                            </m:e>
                          </m:d>
                        </m:num>
                        <m:den>
                          <m:r>
                            <a:rPr lang="nb-NO" sz="1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 smtClean="0"/>
                    <a:t> * 0.4 * 0.4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71" y="6049229"/>
                  <a:ext cx="1709507" cy="41216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714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489679" y="509744"/>
            <a:ext cx="8005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/>
              <a:t>The Language Model: «Stupid» backoff....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5181600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Different </a:t>
            </a:r>
            <a:r>
              <a:rPr lang="en-US" sz="800" dirty="0"/>
              <a:t>models have been implemented: n-grams (n = 1,2,3), linear interpolation (n-grams, n = 1,2,3) with Good Turing smoothing and "Stupid" </a:t>
            </a:r>
            <a:r>
              <a:rPr lang="en-US" sz="800" dirty="0" err="1"/>
              <a:t>backoff</a:t>
            </a:r>
            <a:r>
              <a:rPr lang="en-US" sz="800" dirty="0"/>
              <a:t> (with no discount</a:t>
            </a:r>
            <a:r>
              <a:rPr lang="en-US" sz="800" dirty="0" smtClean="0"/>
              <a:t>).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 smtClean="0"/>
              <a:t>The </a:t>
            </a:r>
            <a:r>
              <a:rPr lang="en-US" sz="800" dirty="0"/>
              <a:t>model evaluations has been done using the </a:t>
            </a:r>
            <a:r>
              <a:rPr lang="en-US" sz="800" b="1" dirty="0" smtClean="0"/>
              <a:t>perplexity </a:t>
            </a:r>
            <a:r>
              <a:rPr lang="en-US" sz="800" b="1" dirty="0"/>
              <a:t>measurement</a:t>
            </a:r>
            <a:r>
              <a:rPr lang="en-US" sz="800" dirty="0"/>
              <a:t> and an </a:t>
            </a:r>
            <a:r>
              <a:rPr lang="en-US" sz="800" b="1" dirty="0" smtClean="0"/>
              <a:t>ad-hoc </a:t>
            </a:r>
            <a:r>
              <a:rPr lang="en-US" sz="800" b="1" dirty="0"/>
              <a:t>testing </a:t>
            </a:r>
            <a:r>
              <a:rPr lang="en-US" sz="800" b="1" dirty="0" smtClean="0"/>
              <a:t>dataset</a:t>
            </a:r>
            <a:r>
              <a:rPr lang="en-US" sz="800" dirty="0" smtClean="0"/>
              <a:t> </a:t>
            </a:r>
            <a:r>
              <a:rPr lang="en-US" sz="800" dirty="0"/>
              <a:t>(around 40 sentences). 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The </a:t>
            </a:r>
            <a:r>
              <a:rPr lang="en-US" sz="800" b="1" dirty="0"/>
              <a:t>"Stupid" </a:t>
            </a:r>
            <a:r>
              <a:rPr lang="en-US" sz="800" b="1" dirty="0" err="1" smtClean="0"/>
              <a:t>backoff</a:t>
            </a:r>
            <a:r>
              <a:rPr lang="en-US" sz="800" b="1" dirty="0" smtClean="0"/>
              <a:t> </a:t>
            </a:r>
            <a:r>
              <a:rPr lang="en-US" sz="800" b="1" dirty="0"/>
              <a:t>model</a:t>
            </a:r>
            <a:r>
              <a:rPr lang="en-US" sz="800" dirty="0"/>
              <a:t> was the one able to </a:t>
            </a:r>
            <a:r>
              <a:rPr lang="en-US" sz="800" b="1" dirty="0"/>
              <a:t>minimize the </a:t>
            </a:r>
            <a:r>
              <a:rPr lang="en-US" sz="800" b="1" dirty="0" smtClean="0"/>
              <a:t>perplexity measurement.</a:t>
            </a:r>
            <a:endParaRPr lang="en-US" sz="800" b="1" dirty="0"/>
          </a:p>
          <a:p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653282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«OTH» has been introduces when reducing the unigram vocabulary size. All </a:t>
            </a:r>
            <a:r>
              <a:rPr lang="nb-NO" sz="1200" b="1" dirty="0" smtClean="0"/>
              <a:t>left out unigrams</a:t>
            </a:r>
            <a:r>
              <a:rPr lang="nb-NO" sz="1200" dirty="0" smtClean="0"/>
              <a:t> have been associated to «</a:t>
            </a:r>
            <a:r>
              <a:rPr lang="nb-NO" sz="1200" b="1" dirty="0" smtClean="0"/>
              <a:t>OTH</a:t>
            </a:r>
            <a:r>
              <a:rPr lang="nb-NO" sz="1200" dirty="0" smtClean="0"/>
              <a:t>».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46" y="817116"/>
            <a:ext cx="2066925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486400"/>
            <a:ext cx="6512511" cy="1143000"/>
          </a:xfrm>
        </p:spPr>
        <p:txBody>
          <a:bodyPr/>
          <a:lstStyle/>
          <a:p>
            <a:r>
              <a:rPr lang="nb-NO" dirty="0" smtClean="0"/>
              <a:t>The Technology Stack</a:t>
            </a:r>
            <a:endParaRPr lang="en-US" dirty="0"/>
          </a:p>
        </p:txBody>
      </p:sp>
      <p:sp>
        <p:nvSpPr>
          <p:cNvPr id="4" name="AutoShape 2" descr="https://www.rstudio.com/wp-content/uploads/2014/06/RStudio-B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2495" y="1486089"/>
            <a:ext cx="1010213" cy="1180721"/>
            <a:chOff x="3704943" y="1676400"/>
            <a:chExt cx="1010213" cy="1180721"/>
          </a:xfrm>
        </p:grpSpPr>
        <p:pic>
          <p:nvPicPr>
            <p:cNvPr id="5124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8001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04943" y="2487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RStudio</a:t>
              </a:r>
              <a:endParaRPr lang="en-US" dirty="0"/>
            </a:p>
          </p:txBody>
        </p:sp>
      </p:grpSp>
      <p:pic>
        <p:nvPicPr>
          <p:cNvPr id="5126" name="Picture 6" descr="R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7" y="2971800"/>
            <a:ext cx="137676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9876" y="19876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R markdown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83242" y="4038600"/>
            <a:ext cx="124745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OpenNLP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3685" y="4743776"/>
            <a:ext cx="46679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tm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9753" y="4894659"/>
            <a:ext cx="132600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w</a:t>
            </a:r>
            <a:r>
              <a:rPr lang="nb-NO" b="1" dirty="0" smtClean="0"/>
              <a:t>ordcloud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17564" y="5113192"/>
            <a:ext cx="914033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Rweka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4508478"/>
            <a:ext cx="979755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ggplot2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78895" y="3668214"/>
            <a:ext cx="1271502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base {pkg}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7237" y="1916857"/>
            <a:ext cx="1172116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shinyapp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29836" y="267448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Rpres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8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1217</TotalTime>
  <Words>1060</Words>
  <Application>Microsoft Office PowerPoint</Application>
  <PresentationFormat>On-screen Show (4:3)</PresentationFormat>
  <Paragraphs>212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Palatino Linotype</vt:lpstr>
      <vt:lpstr>Wingdings</vt:lpstr>
      <vt:lpstr>Elemental</vt:lpstr>
      <vt:lpstr>Language Models</vt:lpstr>
      <vt:lpstr>Some context...</vt:lpstr>
      <vt:lpstr>The Challenge: Build an application for next word prediction</vt:lpstr>
      <vt:lpstr>The Supporting Corpora: 3 corpus – twitter (tweets), news and blogs</vt:lpstr>
      <vt:lpstr>PowerPoint Presentation</vt:lpstr>
      <vt:lpstr>PowerPoint Presentation</vt:lpstr>
      <vt:lpstr>PowerPoint Presentation</vt:lpstr>
      <vt:lpstr>The Technology Stack</vt:lpstr>
      <vt:lpstr>Live Demo</vt:lpstr>
      <vt:lpstr>PowerPoint Presentation</vt:lpstr>
      <vt:lpstr>The Process</vt:lpstr>
      <vt:lpstr>The Process (CRISP-DM)</vt:lpstr>
      <vt:lpstr>Understanding the challenge Foundation of Statistical NLP</vt:lpstr>
      <vt:lpstr>Uni-gram Model (Markov Assumption)</vt:lpstr>
      <vt:lpstr>The Ingestion Pipeline – part 1</vt:lpstr>
      <vt:lpstr>PowerPoint Presentation</vt:lpstr>
      <vt:lpstr>PowerPoint Presentation</vt:lpstr>
      <vt:lpstr>The Ingestion Pipeline –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Specialization</dc:title>
  <dc:creator>Pier Lorenzo Paracchini</dc:creator>
  <cp:lastModifiedBy>Pier Lorenzo Paracchini</cp:lastModifiedBy>
  <cp:revision>137</cp:revision>
  <dcterms:created xsi:type="dcterms:W3CDTF">2006-08-16T00:00:00Z</dcterms:created>
  <dcterms:modified xsi:type="dcterms:W3CDTF">2016-07-21T07:19:04Z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Parallel2010">
    <vt:lpwstr/>
  </property>
  <property fmtid="{D5CDD505-2E9C-101B-9397-08002B2CF9AE}" pid="3" name="Templatecolor">
    <vt:lpwstr/>
  </property>
  <property fmtid="{D5CDD505-2E9C-101B-9397-08002B2CF9AE}" pid="4" name="filecustomeppt">
    <vt:lpwstr>True</vt:lpwstr>
  </property>
  <property fmtid="{D5CDD505-2E9C-101B-9397-08002B2CF9AE}" pid="5" name="Pres Date">
    <vt:lpwstr/>
  </property>
</Properties>
</file>