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69" r:id="rId2"/>
    <p:sldId id="270" r:id="rId3"/>
    <p:sldId id="271" r:id="rId4"/>
    <p:sldId id="259" r:id="rId5"/>
    <p:sldId id="258" r:id="rId6"/>
    <p:sldId id="263" r:id="rId7"/>
    <p:sldId id="268" r:id="rId8"/>
    <p:sldId id="265" r:id="rId9"/>
    <p:sldId id="272" r:id="rId10"/>
    <p:sldId id="273" r:id="rId11"/>
    <p:sldId id="266" r:id="rId12"/>
    <p:sldId id="267" r:id="rId13"/>
    <p:sldId id="26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00" autoAdjust="0"/>
  </p:normalViewPr>
  <p:slideViewPr>
    <p:cSldViewPr>
      <p:cViewPr varScale="1">
        <p:scale>
          <a:sx n="84" d="100"/>
          <a:sy n="84" d="100"/>
        </p:scale>
        <p:origin x="-23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B12EE-560D-4793-91BE-7A9B4C720E47}" type="presOf" srcId="{F53EB9DF-88E9-4894-8F34-59424907EB6A}" destId="{0D85692B-AAE0-4E65-BF23-663BB8ABBEBB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28798DD2-BD60-49E2-9C40-6035CD938E50}" type="presOf" srcId="{7759B556-7E16-4728-8993-82CFB0171580}" destId="{3E360B13-B290-42D2-AC86-5C5FC48D2842}" srcOrd="0" destOrd="0" presId="urn:microsoft.com/office/officeart/2005/8/layout/hProcess9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94DD85A2-3ADC-49F8-9368-6E645D58A2CE}" type="presOf" srcId="{7B8997F2-0E83-444B-9CCE-4B0DC45EF5F3}" destId="{51599E1D-2CBA-4976-BB21-9DAB21D777DC}" srcOrd="0" destOrd="0" presId="urn:microsoft.com/office/officeart/2005/8/layout/hProcess9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A1DA6835-8FF5-493F-9704-3D008146314B}" type="presOf" srcId="{C4880649-37AD-4B82-A84F-369FB78B84C2}" destId="{D561AD2A-A1A3-4FB3-80FB-34C7F63AF9C5}" srcOrd="0" destOrd="0" presId="urn:microsoft.com/office/officeart/2005/8/layout/hProcess9"/>
    <dgm:cxn modelId="{2F1FB481-6B9F-45A6-82E8-E3CA311A2C53}" type="presOf" srcId="{0CE0CE57-C615-4357-A22D-D1A5E621CA33}" destId="{1C4F5318-5D20-462B-91C5-218496289C52}" srcOrd="0" destOrd="0" presId="urn:microsoft.com/office/officeart/2005/8/layout/hProcess9"/>
    <dgm:cxn modelId="{A86CE349-A7A7-45B5-82B8-D82DAB1AA0EA}" type="presOf" srcId="{D4F94E43-BD4E-4E19-BAC9-90B8E5592DD9}" destId="{099174C4-A649-4823-8659-6CA0A94F888E}" srcOrd="0" destOrd="0" presId="urn:microsoft.com/office/officeart/2005/8/layout/hProcess9"/>
    <dgm:cxn modelId="{CD2308A7-3E94-4857-B082-A2986CDCA98A}" type="presParOf" srcId="{0D85692B-AAE0-4E65-BF23-663BB8ABBEBB}" destId="{31BC2227-92F0-4C02-BA87-3247E2547129}" srcOrd="0" destOrd="0" presId="urn:microsoft.com/office/officeart/2005/8/layout/hProcess9"/>
    <dgm:cxn modelId="{16EC4072-D4F9-4748-9AB1-9996A9FBFC18}" type="presParOf" srcId="{0D85692B-AAE0-4E65-BF23-663BB8ABBEBB}" destId="{2293D6D2-F050-40D8-9BA7-D2336EE164B4}" srcOrd="1" destOrd="0" presId="urn:microsoft.com/office/officeart/2005/8/layout/hProcess9"/>
    <dgm:cxn modelId="{A38BE059-E442-46AD-A916-314B49504F33}" type="presParOf" srcId="{2293D6D2-F050-40D8-9BA7-D2336EE164B4}" destId="{D561AD2A-A1A3-4FB3-80FB-34C7F63AF9C5}" srcOrd="0" destOrd="0" presId="urn:microsoft.com/office/officeart/2005/8/layout/hProcess9"/>
    <dgm:cxn modelId="{C105364A-DD39-4D91-8BE0-0A4840ACCDD8}" type="presParOf" srcId="{2293D6D2-F050-40D8-9BA7-D2336EE164B4}" destId="{386712D9-4F76-40E4-94DC-42C4091A9078}" srcOrd="1" destOrd="0" presId="urn:microsoft.com/office/officeart/2005/8/layout/hProcess9"/>
    <dgm:cxn modelId="{0F84C3A9-3EF4-42C4-BCB4-77D143A8AB1E}" type="presParOf" srcId="{2293D6D2-F050-40D8-9BA7-D2336EE164B4}" destId="{099174C4-A649-4823-8659-6CA0A94F888E}" srcOrd="2" destOrd="0" presId="urn:microsoft.com/office/officeart/2005/8/layout/hProcess9"/>
    <dgm:cxn modelId="{159875B9-9E8B-4E3C-9BA4-1FCAC9B6253E}" type="presParOf" srcId="{2293D6D2-F050-40D8-9BA7-D2336EE164B4}" destId="{C6B77A29-FEAC-40A9-B604-35264EFC4C04}" srcOrd="3" destOrd="0" presId="urn:microsoft.com/office/officeart/2005/8/layout/hProcess9"/>
    <dgm:cxn modelId="{578BB058-3661-49AE-B2E4-30D7E5E422EB}" type="presParOf" srcId="{2293D6D2-F050-40D8-9BA7-D2336EE164B4}" destId="{1C4F5318-5D20-462B-91C5-218496289C52}" srcOrd="4" destOrd="0" presId="urn:microsoft.com/office/officeart/2005/8/layout/hProcess9"/>
    <dgm:cxn modelId="{8907FB72-D188-4035-AD7F-8613E4F00F97}" type="presParOf" srcId="{2293D6D2-F050-40D8-9BA7-D2336EE164B4}" destId="{8644E1B3-305F-4086-B383-94E2A3F29D41}" srcOrd="5" destOrd="0" presId="urn:microsoft.com/office/officeart/2005/8/layout/hProcess9"/>
    <dgm:cxn modelId="{0381C2F6-DF34-419F-AB44-BF745DDAB3B2}" type="presParOf" srcId="{2293D6D2-F050-40D8-9BA7-D2336EE164B4}" destId="{51599E1D-2CBA-4976-BB21-9DAB21D777DC}" srcOrd="6" destOrd="0" presId="urn:microsoft.com/office/officeart/2005/8/layout/hProcess9"/>
    <dgm:cxn modelId="{7B24E894-BA98-40DA-8BF5-D8FB12C8B167}" type="presParOf" srcId="{2293D6D2-F050-40D8-9BA7-D2336EE164B4}" destId="{77441D8A-EABB-4C2E-94FA-49D9C658DF82}" srcOrd="7" destOrd="0" presId="urn:microsoft.com/office/officeart/2005/8/layout/hProcess9"/>
    <dgm:cxn modelId="{782B3954-BA0B-445C-8FE7-5DEF6F36DBEE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399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E30E7-5212-46F5-8AA5-1DC2CEE2B3B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01E5-F3E2-4FBA-AB00-23583DAA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probabilistic language model allows</a:t>
            </a:r>
            <a:r>
              <a:rPr lang="nb-NO" baseline="0" dirty="0" smtClean="0"/>
              <a:t> to 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(MLE) Maximum Likelihood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 smtClean="0"/>
              <a:t>A Text Prediction App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Developing a predictive model for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0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62600"/>
            <a:ext cx="7848600" cy="1143000"/>
          </a:xfrm>
        </p:spPr>
        <p:txBody>
          <a:bodyPr/>
          <a:lstStyle/>
          <a:p>
            <a:pPr algn="r"/>
            <a:r>
              <a:rPr lang="nb-NO" sz="4000" dirty="0"/>
              <a:t>The Ingestion Pipeline – part </a:t>
            </a:r>
            <a:r>
              <a:rPr lang="nb-NO" sz="4000" dirty="0" smtClean="0"/>
              <a:t>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3400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19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Language </a:t>
            </a:r>
            <a:r>
              <a:rPr lang="nb-NO" sz="1200" b="1" dirty="0" smtClean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lang="nb-NO" sz="1200" b="1" dirty="0" smtClean="0"/>
              <a:t>Algorithm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10200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Language</a:t>
            </a:r>
          </a:p>
          <a:p>
            <a:pPr algn="ctr"/>
            <a:r>
              <a:rPr lang="nb-NO" sz="1400" b="1" dirty="0" smtClean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4513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4530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9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Models: strategy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Impl. &amp; Tuning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Evaluations</a:t>
            </a: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9415"/>
            <a:ext cx="2895600" cy="182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167789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6818864" y="116619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Memory Footprint</a:t>
            </a:r>
          </a:p>
          <a:p>
            <a:r>
              <a:rPr lang="nb-NO" sz="1200" dirty="0" smtClean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8956" y="45720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 (small)</a:t>
            </a:r>
          </a:p>
          <a:p>
            <a:r>
              <a:rPr lang="nb-NO" b="1" dirty="0" smtClean="0"/>
              <a:t>1-G: 1.1 Mb (90%)</a:t>
            </a:r>
          </a:p>
          <a:p>
            <a:r>
              <a:rPr lang="nb-NO" b="1" dirty="0" smtClean="0"/>
              <a:t>2-G: 26.8 Mb (75%)</a:t>
            </a:r>
          </a:p>
          <a:p>
            <a:r>
              <a:rPr lang="nb-NO" b="1" dirty="0" smtClean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6" y="817116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86400"/>
            <a:ext cx="6512511" cy="1143000"/>
          </a:xfrm>
        </p:spPr>
        <p:txBody>
          <a:bodyPr/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2495" y="1486089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7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3242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3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9753" y="4894659"/>
            <a:ext cx="132600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</a:t>
            </a:r>
            <a:r>
              <a:rPr lang="nb-NO" b="1" dirty="0" smtClean="0"/>
              <a:t>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17564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508478"/>
            <a:ext cx="979755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8895" y="3668214"/>
            <a:ext cx="127150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7237" y="1916857"/>
            <a:ext cx="117211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shinyapp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1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9012464"/>
              </p:ext>
            </p:extLst>
          </p:nvPr>
        </p:nvGraphicFramePr>
        <p:xfrm>
          <a:off x="1828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52400" y="3124200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145821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/>
              <a:t>Random sampling 60% of the original corpora for creating the language model.</a:t>
            </a:r>
          </a:p>
          <a:p>
            <a:endParaRPr lang="nb-NO" sz="1100" dirty="0"/>
          </a:p>
          <a:p>
            <a:r>
              <a:rPr lang="nb-NO" sz="1100" dirty="0" smtClean="0"/>
              <a:t>Removing short entries – less than 50 chars.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447800" y="2325510"/>
            <a:ext cx="457200" cy="34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40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/>
              <a:t>Splitting up each  entry (tweet, news, blog) into separate sentences.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817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71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/>
              <a:t>Adding start/ end sentence markers</a:t>
            </a:r>
          </a:p>
          <a:p>
            <a:r>
              <a:rPr lang="nb-NO" sz="1100" dirty="0" smtClean="0"/>
              <a:t>Removing gremling (encoding issue)</a:t>
            </a:r>
          </a:p>
          <a:p>
            <a:r>
              <a:rPr lang="nb-NO" sz="1100" dirty="0" smtClean="0"/>
              <a:t>Removing some contractions (u, r, u.s, ...)</a:t>
            </a:r>
          </a:p>
          <a:p>
            <a:r>
              <a:rPr lang="nb-NO" sz="1100" dirty="0" smtClean="0"/>
              <a:t>Removing links, «RT»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457700" y="2060222"/>
            <a:ext cx="228600" cy="53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86300" y="4734278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/>
              <a:t>Create the Term Document Matrices (TDM)</a:t>
            </a:r>
          </a:p>
          <a:p>
            <a:endParaRPr lang="nb-NO" sz="1100" dirty="0" smtClean="0"/>
          </a:p>
          <a:p>
            <a:r>
              <a:rPr lang="nb-NO" sz="1100" dirty="0" smtClean="0"/>
              <a:t>*tolower</a:t>
            </a:r>
          </a:p>
          <a:p>
            <a:r>
              <a:rPr lang="nb-NO" sz="1100" dirty="0" smtClean="0"/>
              <a:t>*remove profanity words</a:t>
            </a:r>
          </a:p>
          <a:p>
            <a:r>
              <a:rPr lang="nb-NO" sz="1100" dirty="0" smtClean="0"/>
              <a:t>*remove numbers</a:t>
            </a:r>
          </a:p>
          <a:p>
            <a:r>
              <a:rPr lang="nb-NO" sz="1100" dirty="0" smtClean="0"/>
              <a:t>* remove punctation (except apostrophe)</a:t>
            </a:r>
          </a:p>
          <a:p>
            <a:r>
              <a:rPr lang="nb-NO" sz="1100" dirty="0" smtClean="0"/>
              <a:t>* tokenize in n-grams</a:t>
            </a:r>
          </a:p>
          <a:p>
            <a:endParaRPr lang="nb-NO" sz="1100" dirty="0"/>
          </a:p>
          <a:p>
            <a:r>
              <a:rPr lang="nb-NO" sz="1100" dirty="0" smtClean="0"/>
              <a:t>For unigrams, bigrams and trigrams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096000" y="4267200"/>
            <a:ext cx="133350" cy="46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35511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/>
              <a:t>Reduce Term Document Matrices (</a:t>
            </a:r>
            <a:r>
              <a:rPr lang="nb-NO" sz="1100" b="1" dirty="0" smtClean="0"/>
              <a:t>TDM</a:t>
            </a:r>
            <a:r>
              <a:rPr lang="nb-NO" sz="1100" dirty="0" smtClean="0"/>
              <a:t>) to Term Frequency Matrices (</a:t>
            </a:r>
            <a:r>
              <a:rPr lang="nb-NO" sz="1100" b="1" dirty="0" smtClean="0"/>
              <a:t>TFM</a:t>
            </a:r>
            <a:r>
              <a:rPr lang="nb-NO" sz="1100" dirty="0" smtClean="0"/>
              <a:t>) for unigrams, bigrams and trigrams.</a:t>
            </a:r>
          </a:p>
          <a:p>
            <a:endParaRPr lang="nb-NO" sz="1100" dirty="0" smtClean="0"/>
          </a:p>
          <a:p>
            <a:r>
              <a:rPr lang="nb-NO" sz="1100" dirty="0" smtClean="0"/>
              <a:t>Example for unigrams:</a:t>
            </a:r>
            <a:endParaRPr lang="nb-NO" sz="1100" dirty="0"/>
          </a:p>
          <a:p>
            <a:r>
              <a:rPr lang="nb-NO" sz="1100" b="1" dirty="0" smtClean="0"/>
              <a:t>Term, Frequency</a:t>
            </a:r>
          </a:p>
          <a:p>
            <a:r>
              <a:rPr lang="nb-NO" sz="1100" dirty="0" smtClean="0"/>
              <a:t>the    , 477030</a:t>
            </a:r>
          </a:p>
          <a:p>
            <a:endParaRPr lang="en-US" sz="1100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391400" y="2301522"/>
            <a:ext cx="172156" cy="28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Some context...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5856042" y="598420"/>
            <a:ext cx="2532725" cy="448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867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159" y="68580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“… covers </a:t>
            </a:r>
            <a:r>
              <a:rPr lang="en-US" dirty="0"/>
              <a:t>the concepts and tools you'll need throughout the entire data science pipeline, from asking the right kinds of questions to making inferences and publishing results</a:t>
            </a:r>
            <a:r>
              <a:rPr lang="en-US" dirty="0" smtClean="0"/>
              <a:t>.”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3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396" y="838200"/>
            <a:ext cx="6096000" cy="3657599"/>
          </a:xfrm>
        </p:spPr>
        <p:txBody>
          <a:bodyPr>
            <a:normAutofit fontScale="85000" lnSpcReduction="20000"/>
          </a:bodyPr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“Around </a:t>
            </a:r>
            <a:r>
              <a:rPr lang="en-US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b="1" dirty="0">
              <a:effectLst/>
            </a:endParaRPr>
          </a:p>
          <a:p>
            <a:pPr marL="18288" indent="0">
              <a:buNone/>
            </a:pPr>
            <a:endParaRPr lang="en-US" b="1" dirty="0" smtClean="0"/>
          </a:p>
          <a:p>
            <a:pPr marL="18288" indent="0">
              <a:buNone/>
            </a:pPr>
            <a:r>
              <a:rPr lang="en-US" b="1" dirty="0" smtClean="0"/>
              <a:t>When </a:t>
            </a:r>
            <a:r>
              <a:rPr lang="en-US" b="1" dirty="0"/>
              <a:t>someone types:</a:t>
            </a:r>
          </a:p>
          <a:p>
            <a:pPr marL="18288" indent="0" algn="ctr">
              <a:buNone/>
            </a:pPr>
            <a:endParaRPr lang="en-US" dirty="0" smtClean="0"/>
          </a:p>
          <a:p>
            <a:pPr marL="18288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I went to the”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b="1" dirty="0"/>
              <a:t>presents three options for what the next word might be.</a:t>
            </a:r>
            <a:r>
              <a:rPr lang="en-US" dirty="0"/>
              <a:t> For example, the three words might be gym, store, restaurant.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3200" dirty="0" smtClean="0"/>
              <a:t>Build </a:t>
            </a:r>
            <a:r>
              <a:rPr lang="nb-NO" sz="3200" dirty="0" smtClean="0"/>
              <a:t>an application for text prediction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126">
            <a:off x="7268412" y="412133"/>
            <a:ext cx="1637464" cy="1171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37" y="2844342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486400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Corpora:</a:t>
            </a:r>
            <a:br>
              <a:rPr lang="nb-NO" dirty="0" smtClean="0"/>
            </a:br>
            <a:r>
              <a:rPr lang="nb-NO" sz="2000" dirty="0" smtClean="0"/>
              <a:t>3 </a:t>
            </a:r>
            <a:r>
              <a:rPr lang="nb-NO" sz="2000" b="1" dirty="0" smtClean="0"/>
              <a:t>corpus</a:t>
            </a:r>
            <a:r>
              <a:rPr lang="nb-NO" sz="2000" dirty="0" smtClean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“Large </a:t>
            </a:r>
            <a:r>
              <a:rPr lang="en-US" dirty="0"/>
              <a:t>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19" y="296794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70832" y="2329875"/>
            <a:ext cx="14301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  <a:endParaRPr lang="en-US" sz="32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1290" y="3859200"/>
            <a:ext cx="12650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5972689" y="604925"/>
            <a:ext cx="2543175" cy="1057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10273" y="3622374"/>
            <a:ext cx="2313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443975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.010.242 news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91769" y="2853589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8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38" y="1153334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51" y="565936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 smtClean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19239" y="345264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Week#1: </a:t>
            </a:r>
          </a:p>
          <a:p>
            <a:r>
              <a:rPr lang="nb-NO" sz="1100" b="1" dirty="0" smtClean="0"/>
              <a:t>Understanding the Problem &amp; Getting the data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1347" y="160020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Week#2: </a:t>
            </a:r>
          </a:p>
          <a:p>
            <a:r>
              <a:rPr lang="nb-NO" sz="1100" b="1" dirty="0" smtClean="0"/>
              <a:t>Exploratory Data Analysis &amp; Modeling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5462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Week#3: </a:t>
            </a:r>
          </a:p>
          <a:p>
            <a:r>
              <a:rPr lang="nb-NO" sz="1100" b="1" dirty="0" smtClean="0"/>
              <a:t>Prediction Model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8593" y="465867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Week#4: </a:t>
            </a:r>
          </a:p>
          <a:p>
            <a:r>
              <a:rPr lang="nb-NO" sz="1100" b="1" dirty="0" smtClean="0"/>
              <a:t>Creative Exploration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946942"/>
            <a:ext cx="236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Week#5: </a:t>
            </a:r>
          </a:p>
          <a:p>
            <a:r>
              <a:rPr lang="nb-NO" sz="1100" b="1" dirty="0" smtClean="0"/>
              <a:t>Product Design &amp; Development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857058"/>
            <a:ext cx="1910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Week#6: </a:t>
            </a:r>
          </a:p>
          <a:p>
            <a:r>
              <a:rPr lang="nb-NO" sz="1100" b="1" dirty="0" smtClean="0"/>
              <a:t>Product Presentation Deck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2" y="1384756"/>
            <a:ext cx="191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Week#7: </a:t>
            </a:r>
          </a:p>
          <a:p>
            <a:r>
              <a:rPr lang="nb-NO" sz="1100" b="1" dirty="0" smtClean="0"/>
              <a:t>Peer Review Evaluation</a:t>
            </a:r>
            <a:endParaRPr lang="en-US" sz="1100" b="1" dirty="0"/>
          </a:p>
        </p:txBody>
      </p:sp>
      <p:pic>
        <p:nvPicPr>
          <p:cNvPr id="102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8756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122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4844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1" y="2590800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91200"/>
            <a:ext cx="7696200" cy="914400"/>
          </a:xfrm>
        </p:spPr>
        <p:txBody>
          <a:bodyPr/>
          <a:lstStyle/>
          <a:p>
            <a:pPr algn="r"/>
            <a:r>
              <a:rPr lang="nb-NO" sz="3600" dirty="0" smtClean="0"/>
              <a:t>Understanding the challenge</a:t>
            </a:r>
            <a:br>
              <a:rPr lang="nb-NO" sz="3600" dirty="0" smtClean="0"/>
            </a:br>
            <a:r>
              <a:rPr lang="nb-NO" sz="1800" dirty="0" smtClean="0"/>
              <a:t>Foundation of Statistical NLP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4130" y="2093893"/>
            <a:ext cx="4065215" cy="3087707"/>
            <a:chOff x="414130" y="1484293"/>
            <a:chExt cx="4065215" cy="3087707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 smtClean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(Probabilistic)</a:t>
              </a:r>
            </a:p>
            <a:p>
              <a:pPr algn="ctr"/>
              <a:r>
                <a:rPr lang="nb-NO" dirty="0" smtClean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274" y="3617893"/>
              <a:ext cx="381707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wi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=  </a:t>
              </a:r>
              <a:r>
                <a:rPr lang="el-G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Π</a:t>
              </a:r>
              <a:r>
                <a:rPr lang="nb-NO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 P(wi|w1,..,wi-1)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67" y="4648200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37428" y="395909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 smtClean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864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3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(MLE) n-grams</a:t>
            </a:r>
          </a:p>
          <a:p>
            <a:pPr algn="ctr"/>
            <a:r>
              <a:rPr lang="nb-NO" sz="1200" b="1" dirty="0" smtClean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080" y="2534478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5530" y="395909"/>
            <a:ext cx="4267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Developing a predictive model ..</a:t>
            </a:r>
          </a:p>
          <a:p>
            <a:endParaRPr lang="nb-NO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</a:t>
            </a:r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the most probable 3 words</a:t>
            </a: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iven that  the user has entered ..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4080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6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62600"/>
            <a:ext cx="8686799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 smtClean="0"/>
              <a:t>Uni-gram Model </a:t>
            </a:r>
            <a:r>
              <a:rPr lang="nb-NO" sz="1600" b="1" dirty="0" smtClean="0"/>
              <a:t>(Markov Assumption)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2667000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8756" y="2133600"/>
            <a:ext cx="5132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&lt;s&gt;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4876" y="2133600"/>
            <a:ext cx="2744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1032" y="2133600"/>
            <a:ext cx="5036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a</a:t>
            </a:r>
            <a:r>
              <a:rPr lang="nb-NO" b="1" dirty="0" smtClean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956" y="2133600"/>
            <a:ext cx="646331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Sam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4756" y="2133600"/>
            <a:ext cx="587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&lt;/s&gt;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69418" y="762000"/>
            <a:ext cx="68353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9" y="3690272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646111" cy="1143000"/>
          </a:xfrm>
        </p:spPr>
        <p:txBody>
          <a:bodyPr/>
          <a:lstStyle/>
          <a:p>
            <a:pPr algn="r"/>
            <a:r>
              <a:rPr lang="nb-NO" sz="4000" dirty="0" smtClean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94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51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1679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962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6553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9992" y="769606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en-US" sz="20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0%</a:t>
            </a:r>
            <a:endParaRPr lang="en-US" sz="20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" y="3013334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676400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775583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29326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Data Structures</a:t>
            </a:r>
          </a:p>
          <a:p>
            <a:pPr algn="ctr"/>
            <a:r>
              <a:rPr lang="nb-NO" sz="800" b="1" dirty="0" smtClean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29573" y="3018978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</a:t>
            </a:r>
          </a:p>
          <a:p>
            <a:r>
              <a:rPr lang="nb-NO" b="1" dirty="0" smtClean="0"/>
              <a:t>1-G: 25.1 Mb</a:t>
            </a:r>
          </a:p>
          <a:p>
            <a:r>
              <a:rPr lang="nb-NO" b="1" dirty="0" smtClean="0"/>
              <a:t>2-G: 520 Mb</a:t>
            </a:r>
          </a:p>
          <a:p>
            <a:r>
              <a:rPr lang="nb-NO" b="1" dirty="0" smtClean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2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313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883</TotalTime>
  <Words>706</Words>
  <Application>Microsoft Office PowerPoint</Application>
  <PresentationFormat>On-screen Show (4:3)</PresentationFormat>
  <Paragraphs>161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A Text Prediction App</vt:lpstr>
      <vt:lpstr>Some context...</vt:lpstr>
      <vt:lpstr>The Challenge: Build an application for text prediction</vt:lpstr>
      <vt:lpstr>The Corpora: 3 corpus – twitter (tweets), news and blogs</vt:lpstr>
      <vt:lpstr>The Process (CRISP-DM)</vt:lpstr>
      <vt:lpstr>Understanding the challenge Foundation of Statistical NLP</vt:lpstr>
      <vt:lpstr>Uni-gram Model (Markov Assumption)</vt:lpstr>
      <vt:lpstr>The Ingestion Pipeline – part 1</vt:lpstr>
      <vt:lpstr>PowerPoint Presentation</vt:lpstr>
      <vt:lpstr>PowerPoint Presentation</vt:lpstr>
      <vt:lpstr>The Ingestion Pipeline – part 2</vt:lpstr>
      <vt:lpstr>The Technology Stack</vt:lpstr>
      <vt:lpstr>Live 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Specialization</dc:title>
  <dc:creator>Pier Lorenzo Paracchini</dc:creator>
  <cp:lastModifiedBy>Pier Lorenzo Paracchini</cp:lastModifiedBy>
  <cp:revision>111</cp:revision>
  <dcterms:created xsi:type="dcterms:W3CDTF">2006-08-16T00:00:00Z</dcterms:created>
  <dcterms:modified xsi:type="dcterms:W3CDTF">2016-05-23T22:44:06Z</dcterms:modified>
</cp:coreProperties>
</file>